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handoutMasterIdLst>
    <p:handoutMasterId r:id="rId25"/>
  </p:handoutMasterIdLst>
  <p:sldIdLst>
    <p:sldId id="257" r:id="rId6"/>
    <p:sldId id="8038" r:id="rId7"/>
    <p:sldId id="282" r:id="rId8"/>
    <p:sldId id="8050" r:id="rId9"/>
    <p:sldId id="261" r:id="rId10"/>
    <p:sldId id="8048" r:id="rId11"/>
    <p:sldId id="264" r:id="rId12"/>
    <p:sldId id="8047" r:id="rId13"/>
    <p:sldId id="263" r:id="rId14"/>
    <p:sldId id="268" r:id="rId15"/>
    <p:sldId id="269" r:id="rId16"/>
    <p:sldId id="8023" r:id="rId17"/>
    <p:sldId id="8024" r:id="rId18"/>
    <p:sldId id="8025" r:id="rId19"/>
    <p:sldId id="8026" r:id="rId20"/>
    <p:sldId id="8027" r:id="rId21"/>
    <p:sldId id="8008"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6EAE52-7B62-2A96-6D7F-66897F4EE893}" name="Cheek, Jennifer (RER)" initials="C(" userId="S::e407759@miamidade.gov::22a23f1e-c40d-414f-a352-f6ebe2e12d64" providerId="AD"/>
  <p188:author id="{8C83C27E-94B2-7644-8E40-68CB046D1D41}" name="Bill Updike" initials="BU" userId="S::bupdike@smartsurfacescoalition2.onmicrosoft.com::98250507-4bf6-4579-b4c0-72523e11ee40" providerId="AD"/>
  <p188:author id="{054989FE-DC7F-D21E-E031-F0ABA007FD75}" name="Dean Berkowitz" initials="DB" userId="S::dberkowitz@smartsurfacescoalition2.onmicrosoft.com::b4bcbcc1-156a-4312-8a8e-16d26c61b7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972E7C-8284-2AA8-5108-8A9194673FE6}" v="46" dt="2025-05-16T18:39:45.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AC74A-664E-43D3-859E-B35855730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710C658-31F9-4A67-8267-E3463B262A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AD794A-17F4-48F7-A14F-39DCAE091952}" type="datetimeFigureOut">
              <a:rPr lang="en-US" smtClean="0"/>
              <a:t>5/16/2025</a:t>
            </a:fld>
            <a:endParaRPr lang="en-US"/>
          </a:p>
        </p:txBody>
      </p:sp>
      <p:sp>
        <p:nvSpPr>
          <p:cNvPr id="4" name="Footer Placeholder 3">
            <a:extLst>
              <a:ext uri="{FF2B5EF4-FFF2-40B4-BE49-F238E27FC236}">
                <a16:creationId xmlns:a16="http://schemas.microsoft.com/office/drawing/2014/main" id="{CD7BBBF1-3A7A-4F4B-8592-578ABE65B7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02F046-B531-4374-9A89-AC21BCA06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2DFAA7-D3C3-4D01-9299-453E25D16D4E}" type="slidenum">
              <a:rPr lang="en-US" smtClean="0"/>
              <a:t>‹#›</a:t>
            </a:fld>
            <a:endParaRPr lang="en-US"/>
          </a:p>
        </p:txBody>
      </p:sp>
    </p:spTree>
    <p:extLst>
      <p:ext uri="{BB962C8B-B14F-4D97-AF65-F5344CB8AC3E}">
        <p14:creationId xmlns:p14="http://schemas.microsoft.com/office/powerpoint/2010/main" val="900527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4C6A87-CC60-415C-BFEE-13D1CAD6861A}" type="datetimeFigureOut">
              <a:rPr lang="en-US" smtClean="0"/>
              <a:t>5/16/2025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51814-3B91-4036-94D2-3977634EE214}" type="slidenum">
              <a:rPr lang="en-US" smtClean="0"/>
              <a:t>‹#›</a:t>
            </a:fld>
            <a:endParaRPr lang="en-US"/>
          </a:p>
        </p:txBody>
      </p:sp>
    </p:spTree>
    <p:extLst>
      <p:ext uri="{BB962C8B-B14F-4D97-AF65-F5344CB8AC3E}">
        <p14:creationId xmlns:p14="http://schemas.microsoft.com/office/powerpoint/2010/main" val="1300625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rdc.org/globalwarming/florida/execsum.asp"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C51814-3B91-4036-94D2-3977634EE214}" type="slidenum">
              <a:rPr lang="en-US" smtClean="0"/>
              <a:t>1</a:t>
            </a:fld>
            <a:endParaRPr lang="en-US"/>
          </a:p>
        </p:txBody>
      </p:sp>
    </p:spTree>
    <p:extLst>
      <p:ext uri="{BB962C8B-B14F-4D97-AF65-F5344CB8AC3E}">
        <p14:creationId xmlns:p14="http://schemas.microsoft.com/office/powerpoint/2010/main" val="1489751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endParaRPr sz="900" i="1">
              <a:latin typeface="Arial"/>
              <a:ea typeface="Arial"/>
              <a:cs typeface="Arial"/>
              <a:sym typeface="Arial"/>
            </a:endParaRPr>
          </a:p>
          <a:p>
            <a:pPr marL="0" lvl="0" indent="0" algn="l" rtl="0">
              <a:lnSpc>
                <a:spcPct val="115000"/>
              </a:lnSpc>
              <a:spcBef>
                <a:spcPts val="1200"/>
              </a:spcBef>
              <a:spcAft>
                <a:spcPts val="0"/>
              </a:spcAft>
              <a:buSzPts val="1400"/>
              <a:buNone/>
            </a:pPr>
            <a:endParaRPr sz="1000" u="sng">
              <a:solidFill>
                <a:srgbClr val="222222"/>
              </a:solidFill>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sz="1100">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sz="1000">
              <a:solidFill>
                <a:srgbClr val="222222"/>
              </a:solidFill>
              <a:highlight>
                <a:srgbClr val="FFFFFF"/>
              </a:highlight>
              <a:latin typeface="Arial"/>
              <a:ea typeface="Arial"/>
              <a:cs typeface="Arial"/>
              <a:sym typeface="Arial"/>
            </a:endParaRPr>
          </a:p>
        </p:txBody>
      </p:sp>
      <p:sp>
        <p:nvSpPr>
          <p:cNvPr id="249" name="Google Shape;249;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400"/>
              <a:buNone/>
            </a:pPr>
            <a:endParaRPr sz="900" i="1">
              <a:latin typeface="Arial"/>
              <a:ea typeface="Arial"/>
              <a:cs typeface="Arial"/>
              <a:sym typeface="Arial"/>
            </a:endParaRPr>
          </a:p>
          <a:p>
            <a:pPr marL="0" lvl="0" indent="0" algn="l" rtl="0">
              <a:lnSpc>
                <a:spcPct val="115000"/>
              </a:lnSpc>
              <a:spcBef>
                <a:spcPts val="1200"/>
              </a:spcBef>
              <a:spcAft>
                <a:spcPts val="0"/>
              </a:spcAft>
              <a:buSzPts val="1400"/>
              <a:buNone/>
            </a:pPr>
            <a:endParaRPr sz="1000" u="sng">
              <a:solidFill>
                <a:srgbClr val="222222"/>
              </a:solidFill>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sz="1100">
              <a:highlight>
                <a:srgbClr val="FFFFFF"/>
              </a:highlight>
              <a:latin typeface="Arial"/>
              <a:ea typeface="Arial"/>
              <a:cs typeface="Arial"/>
              <a:sym typeface="Arial"/>
            </a:endParaRPr>
          </a:p>
          <a:p>
            <a:pPr marL="0" lvl="0" indent="0" algn="l" rtl="0">
              <a:lnSpc>
                <a:spcPct val="115000"/>
              </a:lnSpc>
              <a:spcBef>
                <a:spcPts val="1200"/>
              </a:spcBef>
              <a:spcAft>
                <a:spcPts val="0"/>
              </a:spcAft>
              <a:buSzPts val="1400"/>
              <a:buNone/>
            </a:pPr>
            <a:endParaRPr>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sz="1000">
              <a:solidFill>
                <a:srgbClr val="222222"/>
              </a:solidFill>
              <a:highlight>
                <a:srgbClr val="FFFFFF"/>
              </a:highlight>
              <a:latin typeface="Arial"/>
              <a:ea typeface="Arial"/>
              <a:cs typeface="Arial"/>
              <a:sym typeface="Arial"/>
            </a:endParaRPr>
          </a:p>
        </p:txBody>
      </p:sp>
      <p:sp>
        <p:nvSpPr>
          <p:cNvPr id="268" name="Google Shape;268;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
                <a:highlight>
                  <a:srgbClr val="FFFFFF"/>
                </a:highlight>
                <a:latin typeface="Arial"/>
                <a:ea typeface="Arial"/>
                <a:cs typeface="Arial"/>
                <a:sym typeface="Arial"/>
              </a:rPr>
              <a:t>Communicating extreme heat impacts across our community can save lives and help us build stronger connections between the County, residents, and a variety of community partners. Deepening engagement with existing partners and expanding our networks helps us collaboratively identify, educate, and advance solutions to protect us from extreme heat.</a:t>
            </a:r>
            <a:endParaRPr/>
          </a:p>
        </p:txBody>
      </p:sp>
      <p:sp>
        <p:nvSpPr>
          <p:cNvPr id="217" name="Google Shape;217;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8181"/>
              </a:lnSpc>
              <a:spcBef>
                <a:spcPts val="1000"/>
              </a:spcBef>
              <a:spcAft>
                <a:spcPts val="0"/>
              </a:spcAft>
              <a:buSzPts val="1100"/>
              <a:buNone/>
            </a:pPr>
            <a:endParaRPr>
              <a:solidFill>
                <a:srgbClr val="222222"/>
              </a:solidFill>
              <a:latin typeface="Arial"/>
              <a:ea typeface="Arial"/>
              <a:cs typeface="Arial"/>
              <a:sym typeface="Arial"/>
            </a:endParaRPr>
          </a:p>
        </p:txBody>
      </p:sp>
      <p:sp>
        <p:nvSpPr>
          <p:cNvPr id="286" name="Google Shape;28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4317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8181"/>
              </a:lnSpc>
              <a:spcBef>
                <a:spcPts val="1000"/>
              </a:spcBef>
              <a:spcAft>
                <a:spcPts val="0"/>
              </a:spcAft>
              <a:buSzPts val="1100"/>
              <a:buNone/>
            </a:pPr>
            <a:endParaRPr>
              <a:solidFill>
                <a:srgbClr val="222222"/>
              </a:solidFill>
              <a:latin typeface="Arial"/>
              <a:ea typeface="Arial"/>
              <a:cs typeface="Arial"/>
              <a:sym typeface="Arial"/>
            </a:endParaRPr>
          </a:p>
        </p:txBody>
      </p:sp>
      <p:sp>
        <p:nvSpPr>
          <p:cNvPr id="286" name="Google Shape;28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796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8181"/>
              </a:lnSpc>
              <a:spcBef>
                <a:spcPts val="1000"/>
              </a:spcBef>
              <a:spcAft>
                <a:spcPts val="0"/>
              </a:spcAft>
              <a:buSzPts val="1100"/>
              <a:buNone/>
            </a:pPr>
            <a:endParaRPr>
              <a:solidFill>
                <a:srgbClr val="222222"/>
              </a:solidFill>
              <a:latin typeface="Arial"/>
              <a:ea typeface="Arial"/>
              <a:cs typeface="Arial"/>
              <a:sym typeface="Arial"/>
            </a:endParaRPr>
          </a:p>
        </p:txBody>
      </p:sp>
      <p:sp>
        <p:nvSpPr>
          <p:cNvPr id="286" name="Google Shape;28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89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8181"/>
              </a:lnSpc>
              <a:spcBef>
                <a:spcPts val="1000"/>
              </a:spcBef>
              <a:spcAft>
                <a:spcPts val="0"/>
              </a:spcAft>
              <a:buSzPts val="1100"/>
              <a:buNone/>
            </a:pPr>
            <a:endParaRPr>
              <a:solidFill>
                <a:srgbClr val="222222"/>
              </a:solidFill>
              <a:latin typeface="Arial"/>
              <a:ea typeface="Arial"/>
              <a:cs typeface="Arial"/>
              <a:sym typeface="Arial"/>
            </a:endParaRPr>
          </a:p>
        </p:txBody>
      </p:sp>
      <p:sp>
        <p:nvSpPr>
          <p:cNvPr id="286" name="Google Shape;286;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79456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ST</a:t>
            </a:r>
            <a:endParaRPr/>
          </a:p>
        </p:txBody>
      </p:sp>
      <p:sp>
        <p:nvSpPr>
          <p:cNvPr id="393" name="Google Shape;39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5177C-129C-0513-03FB-54D8C2A7D3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FC58D-D60E-4CA2-9E8E-874B77C80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71B21-F70B-1F01-DF38-39E958774ECF}"/>
              </a:ext>
            </a:extLst>
          </p:cNvPr>
          <p:cNvSpPr>
            <a:spLocks noGrp="1"/>
          </p:cNvSpPr>
          <p:nvPr>
            <p:ph type="body" idx="1"/>
          </p:nvPr>
        </p:nvSpPr>
        <p:spPr/>
        <p:txBody>
          <a:bodyPr/>
          <a:lstStyle/>
          <a:p>
            <a:r>
              <a:rPr lang="en-US" b="0" i="0">
                <a:solidFill>
                  <a:srgbClr val="304E4E"/>
                </a:solidFill>
                <a:effectLst/>
                <a:highlight>
                  <a:srgbClr val="FFFFFF"/>
                </a:highlight>
                <a:latin typeface="Noto Serif" panose="020F0502020204030204" pitchFamily="18" charset="0"/>
              </a:rPr>
              <a:t>Extreme heat is the most deadly weather-related killer in the United States. Hot weather is a public health threat that results in severe illness and death. South Florida is no stranger to high levels of temperature and humidity and the region experiences periods where it is hot all the time. This type of hot weather is also known as chronic heat.</a:t>
            </a:r>
          </a:p>
          <a:p>
            <a:endParaRPr lang="en-US" b="0" i="0">
              <a:solidFill>
                <a:srgbClr val="304E4E"/>
              </a:solidFill>
              <a:effectLst/>
              <a:highlight>
                <a:srgbClr val="FFFFFF"/>
              </a:highlight>
              <a:latin typeface="Noto Serif" panose="020F0502020204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a:latin typeface="Calibri" panose="020F0502020204030204" pitchFamily="34" charset="0"/>
                <a:ea typeface="Calibri" panose="020F0502020204030204" pitchFamily="34" charset="0"/>
                <a:cs typeface="Times New Roman" panose="02020603050405020304" pitchFamily="18" charset="0"/>
              </a:rPr>
              <a:t>Economic Impact:</a:t>
            </a:r>
            <a:r>
              <a:rPr lang="en-US" sz="1200" kern="100">
                <a:latin typeface="Calibri" panose="020F0502020204030204" pitchFamily="34" charset="0"/>
                <a:ea typeface="Calibri" panose="020F0502020204030204" pitchFamily="34" charset="0"/>
                <a:cs typeface="Times New Roman" panose="02020603050405020304" pitchFamily="18" charset="0"/>
              </a:rPr>
              <a:t> $50 million/year in treatment costs (Economic Impact Analysis,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C00000"/>
                </a:solidFill>
              </a:rPr>
              <a:t>Extreme heat </a:t>
            </a:r>
            <a:r>
              <a:rPr lang="en-US" sz="1200"/>
              <a:t>is a period with heat index exceeding 90 degrees for at least 2-3 days.</a:t>
            </a:r>
            <a:endParaRPr lang="en-US" sz="1200" b="1">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4E80ABBD-6EB4-F0FA-C94B-96F9704D765D}"/>
              </a:ext>
            </a:extLst>
          </p:cNvPr>
          <p:cNvSpPr>
            <a:spLocks noGrp="1"/>
          </p:cNvSpPr>
          <p:nvPr>
            <p:ph type="sldNum" sz="quarter" idx="5"/>
          </p:nvPr>
        </p:nvSpPr>
        <p:spPr/>
        <p:txBody>
          <a:bodyPr/>
          <a:lstStyle/>
          <a:p>
            <a:fld id="{6DC51814-3B91-4036-94D2-3977634EE214}" type="slidenum">
              <a:rPr lang="en-US" smtClean="0"/>
              <a:t>2</a:t>
            </a:fld>
            <a:endParaRPr lang="en-US"/>
          </a:p>
        </p:txBody>
      </p:sp>
    </p:spTree>
    <p:extLst>
      <p:ext uri="{BB962C8B-B14F-4D97-AF65-F5344CB8AC3E}">
        <p14:creationId xmlns:p14="http://schemas.microsoft.com/office/powerpoint/2010/main" val="2499267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0450dc9f9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10450dc9f90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education on extreme heat to be effective, different groups will need to be exposed to information through different outlets and it will need to be presented in unique ways. These groups may also use different tactics to respond to heat, i.e. older adults versus athletes.  </a:t>
            </a:r>
            <a:endParaRPr/>
          </a:p>
        </p:txBody>
      </p:sp>
      <p:sp>
        <p:nvSpPr>
          <p:cNvPr id="340" name="Google Shape;340;g10450dc9f90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95025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b="0" i="0">
                <a:solidFill>
                  <a:srgbClr val="4D4D4F"/>
                </a:solidFill>
                <a:latin typeface="Open Sans"/>
                <a:ea typeface="Open Sans"/>
                <a:cs typeface="Open Sans"/>
                <a:sym typeface="Open Sans"/>
              </a:rPr>
              <a:t>While southeast Florida is known for its </a:t>
            </a:r>
            <a:r>
              <a:rPr lang="en">
                <a:solidFill>
                  <a:srgbClr val="4D4D4F"/>
                </a:solidFill>
                <a:latin typeface="Open Sans"/>
                <a:ea typeface="Open Sans"/>
                <a:cs typeface="Open Sans"/>
                <a:sym typeface="Open Sans"/>
              </a:rPr>
              <a:t>tropical climate</a:t>
            </a:r>
            <a:r>
              <a:rPr lang="en" b="0" i="0">
                <a:solidFill>
                  <a:srgbClr val="4D4D4F"/>
                </a:solidFill>
                <a:latin typeface="Open Sans"/>
                <a:ea typeface="Open Sans"/>
                <a:cs typeface="Open Sans"/>
                <a:sym typeface="Open Sans"/>
              </a:rPr>
              <a:t> and warmer temperatures, </a:t>
            </a:r>
            <a:r>
              <a:rPr lang="en">
                <a:solidFill>
                  <a:srgbClr val="4D4D4F"/>
                </a:solidFill>
                <a:latin typeface="Open Sans"/>
                <a:ea typeface="Open Sans"/>
                <a:cs typeface="Open Sans"/>
                <a:sym typeface="Open Sans"/>
              </a:rPr>
              <a:t>our average minimum temperatures have risen a little over 2 degrees farhenheit since 1985 and projected</a:t>
            </a:r>
            <a:r>
              <a:rPr lang="en" b="0" i="0">
                <a:solidFill>
                  <a:srgbClr val="4D4D4F"/>
                </a:solidFill>
                <a:latin typeface="Open Sans"/>
                <a:ea typeface="Open Sans"/>
                <a:cs typeface="Open Sans"/>
                <a:sym typeface="Open Sans"/>
              </a:rPr>
              <a:t> global warming will raise the state’s average temperature by between 4 and 10 degrees Fahrenheit over the next </a:t>
            </a:r>
            <a:r>
              <a:rPr lang="en">
                <a:solidFill>
                  <a:srgbClr val="4D4D4F"/>
                </a:solidFill>
                <a:latin typeface="Open Sans"/>
                <a:ea typeface="Open Sans"/>
                <a:cs typeface="Open Sans"/>
                <a:sym typeface="Open Sans"/>
              </a:rPr>
              <a:t>80</a:t>
            </a:r>
            <a:r>
              <a:rPr lang="en" b="0" i="0">
                <a:solidFill>
                  <a:srgbClr val="4D4D4F"/>
                </a:solidFill>
                <a:latin typeface="Open Sans"/>
                <a:ea typeface="Open Sans"/>
                <a:cs typeface="Open Sans"/>
                <a:sym typeface="Open Sans"/>
              </a:rPr>
              <a:t> years (</a:t>
            </a:r>
            <a:r>
              <a:rPr lang="en" b="0" i="0" u="sng" strike="noStrike">
                <a:solidFill>
                  <a:schemeClr val="hlink"/>
                </a:solidFill>
                <a:latin typeface="Open Sans"/>
                <a:ea typeface="Open Sans"/>
                <a:cs typeface="Open Sans"/>
                <a:sym typeface="Open Sans"/>
                <a:hlinkClick r:id="rId3"/>
              </a:rPr>
              <a:t>NRDC</a:t>
            </a:r>
            <a:r>
              <a:rPr lang="en" b="0" i="0">
                <a:solidFill>
                  <a:srgbClr val="4D4D4F"/>
                </a:solidFill>
                <a:latin typeface="Open Sans"/>
                <a:ea typeface="Open Sans"/>
                <a:cs typeface="Open Sans"/>
                <a:sym typeface="Open Sans"/>
              </a:rPr>
              <a:t>).</a:t>
            </a:r>
            <a:endParaRPr>
              <a:latin typeface="Open Sans"/>
              <a:ea typeface="Open Sans"/>
              <a:cs typeface="Open Sans"/>
              <a:sym typeface="Open Sans"/>
            </a:endParaRPr>
          </a:p>
        </p:txBody>
      </p:sp>
      <p:sp>
        <p:nvSpPr>
          <p:cNvPr id="111" name="Google Shape;111;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And of course in South Florida we have very high average humidity, which makes it more difficult for our bodies to regulate the heat and therefore elevates the heat health related risks.  Currently our humidity in the summer averages around  65-70% and so far we're seeing a slight avg increase in humidity over time.  So This means that while historically Miami Dade County has experienced an average of 7 days or a week of days with a heat index at or above 105 degrees fahrenheit, by mid century that will likely increase to 88 days or essentially 3 months of days that reach a heat index of 105 or above.</a:t>
            </a:r>
            <a:endParaRPr/>
          </a:p>
        </p:txBody>
      </p:sp>
      <p:sp>
        <p:nvSpPr>
          <p:cNvPr id="138" name="Google Shape;138;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CE72DCC-4451-3340-A66D-123D75B5C7E1}" type="slidenum">
              <a:rPr lang="en-US" smtClean="0"/>
              <a:t>6</a:t>
            </a:fld>
            <a:endParaRPr lang="en-US"/>
          </a:p>
        </p:txBody>
      </p:sp>
    </p:spTree>
    <p:extLst>
      <p:ext uri="{BB962C8B-B14F-4D97-AF65-F5344CB8AC3E}">
        <p14:creationId xmlns:p14="http://schemas.microsoft.com/office/powerpoint/2010/main" val="266992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Hurricane Irma, 2017.</a:t>
            </a:r>
            <a:endParaRPr dirty="0"/>
          </a:p>
          <a:p>
            <a:pPr marL="0" lvl="0" indent="0" algn="l" rtl="0">
              <a:lnSpc>
                <a:spcPct val="100000"/>
              </a:lnSpc>
              <a:spcBef>
                <a:spcPts val="0"/>
              </a:spcBef>
              <a:spcAft>
                <a:spcPts val="0"/>
              </a:spcAft>
              <a:buSzPts val="1400"/>
              <a:buNone/>
            </a:pPr>
            <a:r>
              <a:rPr lang="en" b="0" i="0" dirty="0">
                <a:solidFill>
                  <a:srgbClr val="000000"/>
                </a:solidFill>
                <a:latin typeface="Times New Roman"/>
                <a:ea typeface="Times New Roman"/>
                <a:cs typeface="Times New Roman"/>
                <a:sym typeface="Times New Roman"/>
              </a:rPr>
              <a:t>A significant compounding risk is the event of a widespread and prolonged power outage during a prolonged time of high heat which would most likely occur with a hurricane but could also occur with a different type of disaster such as a terrorist attack.</a:t>
            </a:r>
            <a:r>
              <a:rPr lang="en" dirty="0">
                <a:solidFill>
                  <a:srgbClr val="000000"/>
                </a:solidFill>
                <a:latin typeface="Times New Roman"/>
                <a:ea typeface="Times New Roman"/>
                <a:cs typeface="Times New Roman"/>
                <a:sym typeface="Times New Roman"/>
              </a:rPr>
              <a:t>  These are images of Hurricane Irma which hit South Florida in 2017.  The extended power outages after that storm led to the death of 12 residents in a  nursing home just north of us.  Since then the State of </a:t>
            </a:r>
            <a:r>
              <a:rPr lang="en" dirty="0" err="1">
                <a:solidFill>
                  <a:srgbClr val="000000"/>
                </a:solidFill>
                <a:latin typeface="Times New Roman"/>
                <a:ea typeface="Times New Roman"/>
                <a:cs typeface="Times New Roman"/>
                <a:sym typeface="Times New Roman"/>
              </a:rPr>
              <a:t>FLorida</a:t>
            </a:r>
            <a:r>
              <a:rPr lang="en" dirty="0">
                <a:solidFill>
                  <a:srgbClr val="000000"/>
                </a:solidFill>
                <a:latin typeface="Times New Roman"/>
                <a:ea typeface="Times New Roman"/>
                <a:cs typeface="Times New Roman"/>
                <a:sym typeface="Times New Roman"/>
              </a:rPr>
              <a:t> now requires all assisted living and nursing homes to have the back up power capacity to keep a common area cool during a power outage.  and I'm happy to say our local authorities have been very on top of enforcing that rule.  but we still have many more residents at risk of heat exposure during a power outage. </a:t>
            </a:r>
            <a:endParaRPr dirty="0"/>
          </a:p>
        </p:txBody>
      </p:sp>
      <p:sp>
        <p:nvSpPr>
          <p:cNvPr id="178" name="Google Shape;178;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i="0">
                <a:solidFill>
                  <a:srgbClr val="304E4E"/>
                </a:solidFill>
                <a:effectLst/>
                <a:highlight>
                  <a:srgbClr val="FFFFFF"/>
                </a:highlight>
                <a:latin typeface="Noto Serif" panose="02020600060500020200" pitchFamily="18" charset="0"/>
              </a:rPr>
              <a:t>Urban development in Miami-Dade is also contributing to higher temperatures throughout the county. The materials that make up the city affect the hydrological cycle because the nonnatural surfaces carry rainfall away from the urban area. Moving rainfall out of the city raises the surface temperature because it minimizes the amount of water that would otherwise be evaporated. Evaporation tends to have a cooling effect at the surface. With that, the city experiences temperatures much higher than its rural surroundings. This phenomenon is known as the Urban Heat Island (UHI) Effect. The UHI effect is also caused by heat waste. Heat waste includes warmth that is pushed out of buildings from air conditioning and vehicle exhaust (</a:t>
            </a:r>
            <a:r>
              <a:rPr lang="en-US" b="0" i="0" err="1">
                <a:solidFill>
                  <a:srgbClr val="304E4E"/>
                </a:solidFill>
                <a:effectLst/>
                <a:highlight>
                  <a:srgbClr val="FFFFFF"/>
                </a:highlight>
                <a:latin typeface="Noto Serif" panose="02020600060500020200" pitchFamily="18" charset="0"/>
              </a:rPr>
              <a:t>Uejio</a:t>
            </a:r>
            <a:r>
              <a:rPr lang="en-US" b="0" i="0">
                <a:solidFill>
                  <a:srgbClr val="304E4E"/>
                </a:solidFill>
                <a:effectLst/>
                <a:highlight>
                  <a:srgbClr val="FFFFFF"/>
                </a:highlight>
                <a:latin typeface="Noto Serif" panose="02020600060500020200" pitchFamily="18" charset="0"/>
              </a:rPr>
              <a:t>, 2022).</a:t>
            </a:r>
            <a:endParaRPr lang="en-US">
              <a:ea typeface="Calibri"/>
              <a:cs typeface="Calibri"/>
            </a:endParaRPr>
          </a:p>
        </p:txBody>
      </p:sp>
      <p:sp>
        <p:nvSpPr>
          <p:cNvPr id="4" name="Slide Number Placeholder 3"/>
          <p:cNvSpPr>
            <a:spLocks noGrp="1"/>
          </p:cNvSpPr>
          <p:nvPr>
            <p:ph type="sldNum" sz="quarter" idx="5"/>
          </p:nvPr>
        </p:nvSpPr>
        <p:spPr/>
        <p:txBody>
          <a:bodyPr/>
          <a:lstStyle/>
          <a:p>
            <a:fld id="{DCE72DCC-4451-3340-A66D-123D75B5C7E1}" type="slidenum">
              <a:rPr lang="en-US" smtClean="0"/>
              <a:t>8</a:t>
            </a:fld>
            <a:endParaRPr lang="en-US"/>
          </a:p>
        </p:txBody>
      </p:sp>
    </p:spTree>
    <p:extLst>
      <p:ext uri="{BB962C8B-B14F-4D97-AF65-F5344CB8AC3E}">
        <p14:creationId xmlns:p14="http://schemas.microsoft.com/office/powerpoint/2010/main" val="343531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dirty="0"/>
              <a:t>The increase in apparent temperatures in our city are not only due to Climate Change but also to our urbanization to development patterns that have led to loss of tree canopy and vegetation and increase of impermeable surfaces. </a:t>
            </a:r>
            <a:endParaRPr/>
          </a:p>
          <a:p>
            <a:pPr marL="0" lvl="0" indent="0" algn="l" rtl="0">
              <a:lnSpc>
                <a:spcPct val="100000"/>
              </a:lnSpc>
              <a:spcBef>
                <a:spcPts val="0"/>
              </a:spcBef>
              <a:spcAft>
                <a:spcPts val="0"/>
              </a:spcAft>
              <a:buClr>
                <a:schemeClr val="dk1"/>
              </a:buClr>
              <a:buSzPts val="1400"/>
              <a:buFont typeface="Arial"/>
              <a:buNone/>
            </a:pPr>
            <a:r>
              <a:rPr lang="en" dirty="0"/>
              <a:t>Median household income and Urban Tree Canopy positive correlation</a:t>
            </a:r>
            <a:endParaRPr dirty="0"/>
          </a:p>
          <a:p>
            <a:pPr marL="0" lvl="0" indent="0" algn="l" rtl="0">
              <a:lnSpc>
                <a:spcPct val="100000"/>
              </a:lnSpc>
              <a:spcBef>
                <a:spcPts val="0"/>
              </a:spcBef>
              <a:spcAft>
                <a:spcPts val="0"/>
              </a:spcAft>
              <a:buClr>
                <a:schemeClr val="dk1"/>
              </a:buClr>
              <a:buSzPts val="1400"/>
              <a:buFont typeface="Arial"/>
              <a:buNone/>
            </a:pPr>
            <a:endParaRPr/>
          </a:p>
          <a:p>
            <a:pPr marL="0" marR="481774" lvl="0" indent="0" algn="l" rtl="0">
              <a:lnSpc>
                <a:spcPct val="150000"/>
              </a:lnSpc>
              <a:spcBef>
                <a:spcPts val="900"/>
              </a:spcBef>
              <a:spcAft>
                <a:spcPts val="0"/>
              </a:spcAft>
              <a:buClr>
                <a:schemeClr val="dk1"/>
              </a:buClr>
              <a:buSzPts val="1100"/>
              <a:buFont typeface="Arial"/>
              <a:buNone/>
            </a:pPr>
            <a:r>
              <a:rPr lang="en" sz="1800" dirty="0">
                <a:latin typeface="Arial"/>
                <a:ea typeface="Arial"/>
                <a:cs typeface="Arial"/>
                <a:sym typeface="Arial"/>
              </a:rPr>
              <a:t>Equity and tree canopy</a:t>
            </a:r>
            <a:endParaRPr sz="1800" dirty="0">
              <a:latin typeface="Arial"/>
              <a:ea typeface="Arial"/>
              <a:cs typeface="Arial"/>
              <a:sym typeface="Arial"/>
            </a:endParaRPr>
          </a:p>
          <a:p>
            <a:pPr marL="914400" marR="481774" lvl="1" indent="-323850" algn="l" rtl="0">
              <a:lnSpc>
                <a:spcPct val="150000"/>
              </a:lnSpc>
              <a:spcBef>
                <a:spcPts val="900"/>
              </a:spcBef>
              <a:spcAft>
                <a:spcPts val="0"/>
              </a:spcAft>
              <a:buClr>
                <a:schemeClr val="dk1"/>
              </a:buClr>
              <a:buSzPts val="1500"/>
              <a:buChar char="•"/>
            </a:pPr>
            <a:r>
              <a:rPr lang="en" sz="1500" dirty="0">
                <a:latin typeface="Arial"/>
                <a:ea typeface="Arial"/>
                <a:cs typeface="Arial"/>
                <a:sym typeface="Arial"/>
              </a:rPr>
              <a:t>Usually urban heat islands are in poorer neighborhoods which have scarce tree canopy. In fact, t</a:t>
            </a:r>
            <a:r>
              <a:rPr lang="en" sz="1500" dirty="0">
                <a:solidFill>
                  <a:srgbClr val="1C1E21"/>
                </a:solidFill>
                <a:highlight>
                  <a:schemeClr val="lt1"/>
                </a:highlight>
                <a:latin typeface="Arial"/>
                <a:ea typeface="Arial"/>
                <a:cs typeface="Arial"/>
                <a:sym typeface="Arial"/>
              </a:rPr>
              <a:t>hrough a 2016 Urban Tree Canopy Assessment, the County determined that lower-income areas, including predominantly African American and Hispanic neighborhoods, had significantly less tree canopy than their wealthier counterparts.</a:t>
            </a:r>
            <a:endParaRPr sz="1500" dirty="0">
              <a:solidFill>
                <a:srgbClr val="1C1E21"/>
              </a:solidFill>
              <a:highlight>
                <a:schemeClr val="lt1"/>
              </a:highlight>
              <a:latin typeface="Arial"/>
              <a:ea typeface="Arial"/>
              <a:cs typeface="Arial"/>
              <a:sym typeface="Arial"/>
            </a:endParaRPr>
          </a:p>
          <a:p>
            <a:pPr marL="0" marR="481774" lvl="0" indent="0" algn="l" rtl="0">
              <a:lnSpc>
                <a:spcPct val="150000"/>
              </a:lnSpc>
              <a:spcBef>
                <a:spcPts val="900"/>
              </a:spcBef>
              <a:spcAft>
                <a:spcPts val="0"/>
              </a:spcAft>
              <a:buClr>
                <a:schemeClr val="dk1"/>
              </a:buClr>
              <a:buSzPts val="1100"/>
              <a:buFont typeface="Arial"/>
              <a:buNone/>
            </a:pPr>
            <a:r>
              <a:rPr lang="en" sz="1500" dirty="0">
                <a:solidFill>
                  <a:srgbClr val="1C1E21"/>
                </a:solidFill>
                <a:highlight>
                  <a:schemeClr val="lt1"/>
                </a:highlight>
                <a:latin typeface="Arial"/>
                <a:ea typeface="Arial"/>
                <a:cs typeface="Arial"/>
                <a:sym typeface="Arial"/>
              </a:rPr>
              <a:t>Benefits of Planting Trees</a:t>
            </a:r>
            <a:endParaRPr sz="1500">
              <a:solidFill>
                <a:srgbClr val="1C1E21"/>
              </a:solidFill>
              <a:highlight>
                <a:schemeClr val="lt1"/>
              </a:highlight>
              <a:latin typeface="Arial"/>
              <a:ea typeface="Arial"/>
              <a:cs typeface="Arial"/>
              <a:sym typeface="Arial"/>
            </a:endParaRPr>
          </a:p>
          <a:p>
            <a:pPr marL="457200" lvl="0" indent="-320675" algn="l" rtl="0">
              <a:lnSpc>
                <a:spcPct val="115000"/>
              </a:lnSpc>
              <a:spcBef>
                <a:spcPts val="1100"/>
              </a:spcBef>
              <a:spcAft>
                <a:spcPts val="0"/>
              </a:spcAft>
              <a:buClr>
                <a:schemeClr val="dk1"/>
              </a:buClr>
              <a:buSzPts val="1450"/>
              <a:buChar char="•"/>
            </a:pPr>
            <a:r>
              <a:rPr lang="en" sz="1450" dirty="0">
                <a:latin typeface="Arial"/>
                <a:ea typeface="Arial"/>
                <a:cs typeface="Arial"/>
                <a:sym typeface="Arial"/>
              </a:rPr>
              <a:t>Reduces air-conditioning costs by providing shade</a:t>
            </a:r>
            <a:endParaRPr sz="1450" dirty="0">
              <a:latin typeface="Arial"/>
              <a:ea typeface="Arial"/>
              <a:cs typeface="Arial"/>
              <a:sym typeface="Arial"/>
            </a:endParaRPr>
          </a:p>
          <a:p>
            <a:pPr marL="457200" lvl="0" indent="-320675" algn="l" rtl="0">
              <a:lnSpc>
                <a:spcPct val="115000"/>
              </a:lnSpc>
              <a:spcBef>
                <a:spcPts val="0"/>
              </a:spcBef>
              <a:spcAft>
                <a:spcPts val="0"/>
              </a:spcAft>
              <a:buClr>
                <a:schemeClr val="dk1"/>
              </a:buClr>
              <a:buSzPts val="1450"/>
              <a:buChar char="•"/>
            </a:pPr>
            <a:r>
              <a:rPr lang="en" sz="1450" dirty="0">
                <a:latin typeface="Arial"/>
                <a:ea typeface="Arial"/>
                <a:cs typeface="Arial"/>
                <a:sym typeface="Arial"/>
              </a:rPr>
              <a:t>Improves a home's appearance, which can help to increase a property's real estate value</a:t>
            </a:r>
            <a:endParaRPr sz="1450" dirty="0">
              <a:latin typeface="Arial"/>
              <a:ea typeface="Arial"/>
              <a:cs typeface="Arial"/>
              <a:sym typeface="Arial"/>
            </a:endParaRPr>
          </a:p>
          <a:p>
            <a:pPr marL="457200" lvl="0" indent="-320675" algn="l" rtl="0">
              <a:lnSpc>
                <a:spcPct val="115000"/>
              </a:lnSpc>
              <a:spcBef>
                <a:spcPts val="0"/>
              </a:spcBef>
              <a:spcAft>
                <a:spcPts val="0"/>
              </a:spcAft>
              <a:buClr>
                <a:schemeClr val="dk1"/>
              </a:buClr>
              <a:buSzPts val="1450"/>
              <a:buChar char="•"/>
            </a:pPr>
            <a:r>
              <a:rPr lang="en" sz="1450" dirty="0">
                <a:latin typeface="Arial"/>
                <a:ea typeface="Arial"/>
                <a:cs typeface="Arial"/>
                <a:sym typeface="Arial"/>
              </a:rPr>
              <a:t>Provides a natural habitat for wildlife</a:t>
            </a:r>
            <a:endParaRPr sz="1450" dirty="0">
              <a:latin typeface="Arial"/>
              <a:ea typeface="Arial"/>
              <a:cs typeface="Arial"/>
              <a:sym typeface="Arial"/>
            </a:endParaRPr>
          </a:p>
          <a:p>
            <a:pPr marL="457200" lvl="0" indent="-320675" algn="l" rtl="0">
              <a:lnSpc>
                <a:spcPct val="115000"/>
              </a:lnSpc>
              <a:spcBef>
                <a:spcPts val="0"/>
              </a:spcBef>
              <a:spcAft>
                <a:spcPts val="0"/>
              </a:spcAft>
              <a:buClr>
                <a:schemeClr val="dk1"/>
              </a:buClr>
              <a:buSzPts val="1450"/>
              <a:buChar char="•"/>
            </a:pPr>
            <a:r>
              <a:rPr lang="en" sz="1450" dirty="0">
                <a:latin typeface="Arial"/>
                <a:ea typeface="Arial"/>
                <a:cs typeface="Arial"/>
                <a:sym typeface="Arial"/>
              </a:rPr>
              <a:t>Lessens flooding by absorbing excess rain water</a:t>
            </a:r>
            <a:endParaRPr sz="1450" dirty="0">
              <a:latin typeface="Arial"/>
              <a:ea typeface="Arial"/>
              <a:cs typeface="Arial"/>
              <a:sym typeface="Arial"/>
            </a:endParaRPr>
          </a:p>
          <a:p>
            <a:pPr marL="457200" lvl="0" indent="-320675" algn="l" rtl="0">
              <a:lnSpc>
                <a:spcPct val="115000"/>
              </a:lnSpc>
              <a:spcBef>
                <a:spcPts val="0"/>
              </a:spcBef>
              <a:spcAft>
                <a:spcPts val="0"/>
              </a:spcAft>
              <a:buClr>
                <a:schemeClr val="dk1"/>
              </a:buClr>
              <a:buSzPts val="1450"/>
              <a:buChar char="•"/>
            </a:pPr>
            <a:r>
              <a:rPr lang="en" sz="1450" dirty="0">
                <a:latin typeface="Arial"/>
                <a:ea typeface="Arial"/>
                <a:cs typeface="Arial"/>
                <a:sym typeface="Arial"/>
              </a:rPr>
              <a:t>Removes significant amounts of carbon dioxide from the air, which reduces the impact on climate change</a:t>
            </a:r>
            <a:endParaRPr sz="1450" dirty="0">
              <a:latin typeface="Arial"/>
              <a:ea typeface="Arial"/>
              <a:cs typeface="Arial"/>
              <a:sym typeface="Arial"/>
            </a:endParaRPr>
          </a:p>
          <a:p>
            <a:pPr marL="0" lvl="0" indent="0" algn="l" rtl="0">
              <a:lnSpc>
                <a:spcPct val="100000"/>
              </a:lnSpc>
              <a:spcBef>
                <a:spcPts val="2200"/>
              </a:spcBef>
              <a:spcAft>
                <a:spcPts val="0"/>
              </a:spcAft>
              <a:buClr>
                <a:schemeClr val="dk1"/>
              </a:buClr>
              <a:buSzPts val="1400"/>
              <a:buFont typeface="Arial"/>
              <a:buNone/>
            </a:pPr>
            <a:endParaRPr/>
          </a:p>
          <a:p>
            <a:pPr marL="0" lvl="0" indent="0" algn="l" rtl="0">
              <a:lnSpc>
                <a:spcPct val="98181"/>
              </a:lnSpc>
              <a:spcBef>
                <a:spcPts val="1000"/>
              </a:spcBef>
              <a:spcAft>
                <a:spcPts val="0"/>
              </a:spcAft>
              <a:buSzPts val="1100"/>
              <a:buNone/>
            </a:pPr>
            <a:endParaRPr>
              <a:solidFill>
                <a:srgbClr val="222222"/>
              </a:solidFill>
              <a:latin typeface="Arial"/>
              <a:ea typeface="Arial"/>
              <a:cs typeface="Arial"/>
              <a:sym typeface="Arial"/>
            </a:endParaRPr>
          </a:p>
        </p:txBody>
      </p:sp>
      <p:sp>
        <p:nvSpPr>
          <p:cNvPr id="163" name="Google Shape;163;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4448175"/>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4448175"/>
            <a:ext cx="12192000" cy="240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5" y="4551363"/>
            <a:ext cx="11520488" cy="1176337"/>
          </a:xfrm>
        </p:spPr>
        <p:txBody>
          <a:bodyPr anchor="ctr"/>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5" y="5830888"/>
            <a:ext cx="11520488" cy="5508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48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476250"/>
            <a:ext cx="5165724" cy="2557463"/>
          </a:xfrm>
        </p:spPr>
        <p:txBody>
          <a:bodyPr anchor="ctr">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096000" y="476250"/>
            <a:ext cx="5795963"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71476" y="3233941"/>
            <a:ext cx="11520486" cy="2966833"/>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476250"/>
            <a:ext cx="165100" cy="2557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7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513805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6619197" y="1296176"/>
            <a:ext cx="5272764" cy="1551573"/>
          </a:xfrm>
        </p:spPr>
        <p:txBody>
          <a:bodyPr anchor="b">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6619198" y="3073967"/>
            <a:ext cx="5272764"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117601" y="1016000"/>
            <a:ext cx="5138058" cy="4978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4" name="Rectangle 3">
            <a:extLst>
              <a:ext uri="{FF2B5EF4-FFF2-40B4-BE49-F238E27FC236}">
                <a16:creationId xmlns:a16="http://schemas.microsoft.com/office/drawing/2014/main" id="{7306EB3B-6A54-45E7-B23D-F9515CC15D12}"/>
              </a:ext>
            </a:extLst>
          </p:cNvPr>
          <p:cNvSpPr/>
          <p:nvPr userDrawn="1"/>
        </p:nvSpPr>
        <p:spPr>
          <a:xfrm>
            <a:off x="0" y="5994400"/>
            <a:ext cx="4093029" cy="86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110354-15BA-4B22-B7CF-3D5BFA5C722D}"/>
              </a:ext>
            </a:extLst>
          </p:cNvPr>
          <p:cNvSpPr/>
          <p:nvPr userDrawn="1"/>
        </p:nvSpPr>
        <p:spPr>
          <a:xfrm>
            <a:off x="2162630" y="873210"/>
            <a:ext cx="4093029" cy="1385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5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5" y="1783831"/>
            <a:ext cx="3111954" cy="3290338"/>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7489370" y="1783832"/>
            <a:ext cx="4402592" cy="3290338"/>
          </a:xfrm>
        </p:spPr>
        <p:txBody>
          <a:bodyPr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3672114" y="0"/>
            <a:ext cx="3628571"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Rectangle 4">
            <a:extLst>
              <a:ext uri="{FF2B5EF4-FFF2-40B4-BE49-F238E27FC236}">
                <a16:creationId xmlns:a16="http://schemas.microsoft.com/office/drawing/2014/main" id="{8E16C293-C1E0-4EA5-BDE5-D226D72FC08B}"/>
              </a:ext>
            </a:extLst>
          </p:cNvPr>
          <p:cNvSpPr/>
          <p:nvPr userDrawn="1"/>
        </p:nvSpPr>
        <p:spPr>
          <a:xfrm>
            <a:off x="371475" y="5297714"/>
            <a:ext cx="3111954" cy="15602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7489370" y="0"/>
            <a:ext cx="4402593" cy="15602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62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389743"/>
            <a:ext cx="12192000" cy="4078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31850" y="2331584"/>
            <a:ext cx="10515600" cy="1500187"/>
          </a:xfrm>
        </p:spPr>
        <p:txBody>
          <a:bodyPr anchor="ctr"/>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831850" y="3968071"/>
            <a:ext cx="10515600" cy="80554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9" name="Rectangle 8">
            <a:extLst>
              <a:ext uri="{FF2B5EF4-FFF2-40B4-BE49-F238E27FC236}">
                <a16:creationId xmlns:a16="http://schemas.microsoft.com/office/drawing/2014/main" id="{919AEFA0-9379-4E32-9D66-976465036916}"/>
              </a:ext>
            </a:extLst>
          </p:cNvPr>
          <p:cNvSpPr/>
          <p:nvPr userDrawn="1"/>
        </p:nvSpPr>
        <p:spPr>
          <a:xfrm>
            <a:off x="371475" y="580571"/>
            <a:ext cx="1573439" cy="15001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FFB43B-30D9-4055-B912-4E3C85B03657}"/>
              </a:ext>
            </a:extLst>
          </p:cNvPr>
          <p:cNvSpPr/>
          <p:nvPr userDrawn="1"/>
        </p:nvSpPr>
        <p:spPr>
          <a:xfrm>
            <a:off x="7097486" y="5105274"/>
            <a:ext cx="4794477" cy="7259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14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0"/>
            <a:ext cx="6096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371476" y="260350"/>
            <a:ext cx="11520488" cy="600982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174750" y="3957831"/>
            <a:ext cx="9620250" cy="1500187"/>
          </a:xfrm>
        </p:spPr>
        <p:txBody>
          <a:bodyPr anchor="ctr"/>
          <a:lstStyle>
            <a:lvl1pPr>
              <a:defRPr sz="6000">
                <a:solidFill>
                  <a:schemeClr val="bg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093471" y="3843394"/>
            <a:ext cx="1722120" cy="172906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479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5400675" y="260350"/>
            <a:ext cx="6499502" cy="5940425"/>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1800"/>
            </a:lvl1pPr>
          </a:lstStyle>
          <a:p>
            <a:pPr marL="0" lvl="0" indent="0" algn="ctr">
              <a:buNone/>
            </a:pPr>
            <a:r>
              <a:rPr lang="en-US" noProof="0"/>
              <a:t>Click icon to add picture</a:t>
            </a:r>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1596928"/>
            <a:ext cx="4810125" cy="3267268"/>
          </a:xfrm>
        </p:spPr>
        <p:txBody>
          <a:bodyPr anchor="ctr"/>
          <a:lstStyle>
            <a:lvl1pPr>
              <a:defRPr sz="6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3933498" y="4952673"/>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2233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371475" y="3917949"/>
            <a:ext cx="6915150" cy="2268337"/>
          </a:xfrm>
        </p:spPr>
        <p:txBody>
          <a:bodyPr anchor="ctr"/>
          <a:lstStyle>
            <a:lvl1pPr>
              <a:defRPr sz="6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222179" y="2327274"/>
            <a:ext cx="2176462" cy="15112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7468839" y="3917949"/>
            <a:ext cx="2176462" cy="22828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371474" y="260351"/>
            <a:ext cx="11520489" cy="5940424"/>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883340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876300" y="4406207"/>
            <a:ext cx="10439400" cy="1175444"/>
          </a:xfrm>
        </p:spPr>
        <p:txBody>
          <a:bodyPr anchor="ctr"/>
          <a:lstStyle>
            <a:lvl1pPr algn="ctr">
              <a:defRPr sz="6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0" y="0"/>
            <a:ext cx="12191999" cy="284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371476" y="260350"/>
            <a:ext cx="11520488" cy="365759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3" name="Rectangle 2">
            <a:extLst>
              <a:ext uri="{FF2B5EF4-FFF2-40B4-BE49-F238E27FC236}">
                <a16:creationId xmlns:a16="http://schemas.microsoft.com/office/drawing/2014/main" id="{E10ED78A-2A17-41C4-9030-D406C56DDF4A}"/>
              </a:ext>
            </a:extLst>
          </p:cNvPr>
          <p:cNvSpPr/>
          <p:nvPr userDrawn="1"/>
        </p:nvSpPr>
        <p:spPr>
          <a:xfrm>
            <a:off x="5795961" y="3914082"/>
            <a:ext cx="600075" cy="2918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44582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371475" y="1526382"/>
            <a:ext cx="3595688" cy="4562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A73287-EED0-4EEC-8007-E2C13366027B}"/>
              </a:ext>
            </a:extLst>
          </p:cNvPr>
          <p:cNvSpPr/>
          <p:nvPr userDrawn="1"/>
        </p:nvSpPr>
        <p:spPr>
          <a:xfrm>
            <a:off x="8224838" y="1526382"/>
            <a:ext cx="3595688" cy="4562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81026" y="1724025"/>
            <a:ext cx="314325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8451282" y="1712119"/>
            <a:ext cx="3142800" cy="41910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967163" y="1233488"/>
            <a:ext cx="4257675"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187661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6200775" y="1233487"/>
            <a:ext cx="5619751" cy="2733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1357414"/>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5757863" cy="24156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6200775" y="3967163"/>
            <a:ext cx="5619750" cy="24145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5757863"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48474"/>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18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508BC1-7ABB-42C8-B268-3C6F4FD455DE}"/>
              </a:ext>
            </a:extLst>
          </p:cNvPr>
          <p:cNvSpPr/>
          <p:nvPr userDrawn="1"/>
        </p:nvSpPr>
        <p:spPr>
          <a:xfrm>
            <a:off x="200025" y="-1"/>
            <a:ext cx="119919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71500" y="0"/>
            <a:ext cx="6034088"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1"/>
            <a:ext cx="37147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6905625" y="1512889"/>
            <a:ext cx="4986338" cy="3262311"/>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6905625" y="4927600"/>
            <a:ext cx="4986338"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5085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371475" y="1233488"/>
            <a:ext cx="11520488" cy="2381361"/>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371475" y="3643799"/>
            <a:ext cx="11520488" cy="2733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83054" y="3808206"/>
            <a:ext cx="5255193" cy="240486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622406" y="3808236"/>
            <a:ext cx="5256000" cy="24048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6131719" y="3774712"/>
            <a:ext cx="0" cy="24718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386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7162799" y="3052634"/>
            <a:ext cx="1368533" cy="1130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371475" y="1334424"/>
            <a:ext cx="4448175" cy="1520824"/>
          </a:xfrm>
        </p:spPr>
        <p:txBody>
          <a:bodyPr anchor="b">
            <a:noAutofit/>
          </a:bodyPr>
          <a:lstStyle>
            <a:lvl1pPr>
              <a:defRPr sz="36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3609563" y="3118775"/>
            <a:ext cx="2927311" cy="3081999"/>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371475" y="3118776"/>
            <a:ext cx="2926800" cy="3081922"/>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4908415" y="-4277"/>
            <a:ext cx="7283585" cy="6204974"/>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noProof="0"/>
              <a:t>Click icon to add picture</a:t>
            </a:r>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6210299" y="2027725"/>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8661263" y="4055448"/>
            <a:ext cx="1073287" cy="9186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3452019" y="3106075"/>
            <a:ext cx="0" cy="30947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0" y="1405862"/>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8960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371475" y="260350"/>
            <a:ext cx="11520488" cy="61214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1578741"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6184487" y="2299953"/>
            <a:ext cx="4420009" cy="30819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1587504" y="1233488"/>
            <a:ext cx="9016993" cy="761076"/>
          </a:xfrm>
        </p:spPr>
        <p:txBody>
          <a:bodyPr anchor="ctr">
            <a:noAutofit/>
          </a:bodyPr>
          <a:lstStyle>
            <a:lvl1pPr algn="ctr">
              <a:defRPr sz="3600"/>
            </a:lvl1pPr>
          </a:lstStyle>
          <a:p>
            <a:r>
              <a:rPr lang="en-US"/>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6328091" y="2424864"/>
            <a:ext cx="4132800" cy="2833200"/>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1722820" y="2424864"/>
            <a:ext cx="4131850" cy="2832101"/>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95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5" name="Rectangle 4">
            <a:extLst>
              <a:ext uri="{FF2B5EF4-FFF2-40B4-BE49-F238E27FC236}">
                <a16:creationId xmlns:a16="http://schemas.microsoft.com/office/drawing/2014/main" id="{113E1565-5B33-4914-9800-50B8400266FF}"/>
              </a:ext>
            </a:extLst>
          </p:cNvPr>
          <p:cNvSpPr/>
          <p:nvPr userDrawn="1"/>
        </p:nvSpPr>
        <p:spPr>
          <a:xfrm>
            <a:off x="0" y="0"/>
            <a:ext cx="12191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335756" y="260350"/>
            <a:ext cx="11520488"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2911057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1" y="1"/>
            <a:ext cx="12191999" cy="6857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2216092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37147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4981575" y="260350"/>
            <a:ext cx="27400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4114473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1233488"/>
            <a:ext cx="12192001" cy="439102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371474" y="260350"/>
            <a:ext cx="644525" cy="973138"/>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0795001" y="5642462"/>
            <a:ext cx="1397000" cy="12155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59956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9398000" y="0"/>
            <a:ext cx="2793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0" y="260350"/>
            <a:ext cx="11891963"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Tree>
    <p:extLst>
      <p:ext uri="{BB962C8B-B14F-4D97-AF65-F5344CB8AC3E}">
        <p14:creationId xmlns:p14="http://schemas.microsoft.com/office/powerpoint/2010/main" val="1035085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2466000"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2892285"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004445"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2892284"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004445"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6151738" y="1233487"/>
            <a:ext cx="246490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8673131"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8673130"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8786099"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8786099"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188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7063827" y="1233488"/>
            <a:ext cx="4828135"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02FAA6CD-8686-4F0E-9F34-3D74AC34027E}"/>
              </a:ext>
            </a:extLst>
          </p:cNvPr>
          <p:cNvSpPr/>
          <p:nvPr userDrawn="1"/>
        </p:nvSpPr>
        <p:spPr>
          <a:xfrm>
            <a:off x="371476" y="1233488"/>
            <a:ext cx="3210339" cy="1271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83636" y="1330963"/>
            <a:ext cx="2986019" cy="1076636"/>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371475"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83636" y="2623930"/>
            <a:ext cx="2986019" cy="344888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3717652" y="1233488"/>
            <a:ext cx="3210339" cy="1271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3717651" y="2542916"/>
            <a:ext cx="3210339" cy="365785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3830620" y="1333189"/>
            <a:ext cx="2984400" cy="1074410"/>
          </a:xfrm>
        </p:spPr>
        <p:txBody>
          <a:bodyPr anchor="ctr"/>
          <a:lstStyle>
            <a:lvl1pPr marL="0" indent="0">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3830620" y="2623930"/>
            <a:ext cx="2984400" cy="344888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85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436610" y="1779589"/>
            <a:ext cx="5318781" cy="2182811"/>
          </a:xfrm>
        </p:spPr>
        <p:txBody>
          <a:bodyPr anchor="b">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436610" y="4079083"/>
            <a:ext cx="5318781" cy="976311"/>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55044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371475" y="1233488"/>
            <a:ext cx="11520487" cy="49672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8" y="2910543"/>
            <a:ext cx="5058000"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8" y="3523420"/>
            <a:ext cx="5058000"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95142" y="2910543"/>
            <a:ext cx="5058397"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95142" y="3523420"/>
            <a:ext cx="5058397" cy="2181641"/>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4194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2192000" cy="2146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ctr">
              <a:defRPr>
                <a:solidFill>
                  <a:schemeClr val="bg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261797" y="3634443"/>
            <a:ext cx="5630165" cy="518457"/>
          </a:xfrm>
        </p:spPr>
        <p:txBody>
          <a:bodyPr anchor="ctr">
            <a:normAutofit/>
          </a:bodyP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261797" y="4247320"/>
            <a:ext cx="5630165"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371476" y="3634443"/>
            <a:ext cx="5582064" cy="518457"/>
          </a:xfrm>
        </p:spPr>
        <p:txBody>
          <a:bodyPr anchor="ctr"/>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371476" y="4247320"/>
            <a:ext cx="5582064" cy="1953455"/>
          </a:xfrm>
        </p:spPr>
        <p:txBody>
          <a:bodyPr>
            <a:normAutofit/>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371476" y="1593851"/>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6281738" y="1593850"/>
            <a:ext cx="5582064" cy="19295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81542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6441279" y="3761720"/>
            <a:ext cx="5446800" cy="240095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43705-0B3F-4F77-A8BB-08EC09D36A56}"/>
              </a:ext>
            </a:extLst>
          </p:cNvPr>
          <p:cNvSpPr/>
          <p:nvPr userDrawn="1"/>
        </p:nvSpPr>
        <p:spPr>
          <a:xfrm>
            <a:off x="371474" y="1271588"/>
            <a:ext cx="5445125" cy="24009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371475" y="260351"/>
            <a:ext cx="11520487" cy="755649"/>
          </a:xfrm>
        </p:spPr>
        <p:txBody>
          <a:bodyPr/>
          <a:lstStyle>
            <a:lvl1pPr algn="l">
              <a:defRPr>
                <a:solidFill>
                  <a:schemeClr val="tx1"/>
                </a:solidFill>
              </a:defRPr>
            </a:lvl1pPr>
          </a:lstStyle>
          <a:p>
            <a:r>
              <a:rPr lang="en-US"/>
              <a:t>Click to edit Master title style</a:t>
            </a:r>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6610169" y="3956706"/>
            <a:ext cx="5109021" cy="518457"/>
          </a:xfrm>
        </p:spPr>
        <p:txBody>
          <a:bodyPr anchor="ctr">
            <a:normAutofit/>
          </a:bodyP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6610169" y="4569583"/>
            <a:ext cx="5109021" cy="1412117"/>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39836" y="1462743"/>
            <a:ext cx="5108400" cy="518457"/>
          </a:xfrm>
        </p:spPr>
        <p:txBody>
          <a:bodyPr anchor="ctr"/>
          <a:lstStyle>
            <a:lvl1pPr marL="0" indent="0">
              <a:buNone/>
              <a:defRPr sz="2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39836" y="2075621"/>
            <a:ext cx="5108400" cy="1391480"/>
          </a:xfr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5880101" y="1271588"/>
            <a:ext cx="60120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371475" y="3758268"/>
            <a:ext cx="6011800" cy="240095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565490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1233488"/>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319837" y="2227263"/>
            <a:ext cx="5572125" cy="3973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7" name="Rectangle 6">
            <a:extLst>
              <a:ext uri="{FF2B5EF4-FFF2-40B4-BE49-F238E27FC236}">
                <a16:creationId xmlns:a16="http://schemas.microsoft.com/office/drawing/2014/main" id="{85661614-E5E5-43DF-A12A-7BE84E58EE3B}"/>
              </a:ext>
            </a:extLst>
          </p:cNvPr>
          <p:cNvSpPr/>
          <p:nvPr userDrawn="1"/>
        </p:nvSpPr>
        <p:spPr>
          <a:xfrm>
            <a:off x="371475" y="5271760"/>
            <a:ext cx="5572125" cy="9290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61B260-71A2-402A-A38D-FE2C484B7F99}"/>
              </a:ext>
            </a:extLst>
          </p:cNvPr>
          <p:cNvSpPr/>
          <p:nvPr userDrawn="1"/>
        </p:nvSpPr>
        <p:spPr>
          <a:xfrm>
            <a:off x="6319836" y="1233488"/>
            <a:ext cx="5572125" cy="929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534987" y="5380667"/>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483348" y="1342395"/>
            <a:ext cx="5245100" cy="711200"/>
          </a:xfrm>
        </p:spPr>
        <p:txBody>
          <a:bodyPr anchor="ctr">
            <a:noAutofit/>
          </a:bodyPr>
          <a:lstStyle>
            <a:lvl1pPr marL="0" indent="0" algn="ctr">
              <a:buNone/>
              <a:defRPr sz="2400" b="1">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2878641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451739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9" y="164210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0337800" y="5122548"/>
            <a:ext cx="1854199" cy="175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571500"/>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2429505"/>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2681869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932303"/>
            <a:ext cx="12192000" cy="29171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647699" y="1470977"/>
            <a:ext cx="5372097" cy="383984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54748" y="1462403"/>
            <a:ext cx="5372097" cy="3856995"/>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647699" y="5451475"/>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254748" y="591502"/>
            <a:ext cx="5372096"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5387974" y="422433"/>
            <a:ext cx="644525" cy="973138"/>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6248401" y="5451475"/>
            <a:ext cx="644525" cy="973138"/>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Tree>
    <p:extLst>
      <p:ext uri="{BB962C8B-B14F-4D97-AF65-F5344CB8AC3E}">
        <p14:creationId xmlns:p14="http://schemas.microsoft.com/office/powerpoint/2010/main" val="493388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6019200"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172201" y="0"/>
            <a:ext cx="6019799" cy="685800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30373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5372096"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371475" y="260350"/>
            <a:ext cx="5618153"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6819906" y="-18257"/>
            <a:ext cx="5372096"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6280147" y="260350"/>
            <a:ext cx="5619600" cy="6300787"/>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725351" y="5008563"/>
            <a:ext cx="4910400"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6635593" y="5008563"/>
            <a:ext cx="4908708" cy="711200"/>
          </a:xfrm>
        </p:spPr>
        <p:txBody>
          <a:bodyPr anchor="ctr">
            <a:noAutofit/>
          </a:bodyPr>
          <a:lstStyle>
            <a:lvl1pPr marL="0" indent="0" algn="ctr">
              <a:buNone/>
              <a:defRPr sz="2400" b="1">
                <a:solidFill>
                  <a:schemeClr val="tx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Add your text here</a:t>
            </a:r>
          </a:p>
        </p:txBody>
      </p:sp>
    </p:spTree>
    <p:extLst>
      <p:ext uri="{BB962C8B-B14F-4D97-AF65-F5344CB8AC3E}">
        <p14:creationId xmlns:p14="http://schemas.microsoft.com/office/powerpoint/2010/main" val="3633710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371475" y="1233488"/>
            <a:ext cx="2776354"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3286186" y="1233488"/>
            <a:ext cx="2776354" cy="496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6200897" y="1233488"/>
            <a:ext cx="2776354" cy="4967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9115608" y="1246188"/>
            <a:ext cx="2776354" cy="49672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591252"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3505963"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6420674"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9335385" y="3721100"/>
            <a:ext cx="2336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876300" y="1739900"/>
            <a:ext cx="1689100" cy="1397000"/>
          </a:xfrm>
        </p:spPr>
        <p:txBody>
          <a:bodyPr/>
          <a:lstStyle>
            <a:lvl1pPr marL="0" indent="0" algn="ctr">
              <a:buNone/>
              <a:defRPr>
                <a:solidFill>
                  <a:schemeClr val="bg1"/>
                </a:solidFill>
              </a:defRPr>
            </a:lvl1pPr>
          </a:lstStyle>
          <a:p>
            <a:r>
              <a:rPr lang="en-US"/>
              <a:t>Click icon to add picture</a:t>
            </a:r>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3829813" y="4263232"/>
            <a:ext cx="1689100" cy="1397000"/>
          </a:xfrm>
        </p:spPr>
        <p:txBody>
          <a:bodyPr/>
          <a:lstStyle>
            <a:lvl1pPr marL="0" indent="0" algn="ctr">
              <a:buNone/>
              <a:defRPr>
                <a:solidFill>
                  <a:schemeClr val="bg1"/>
                </a:solidFill>
              </a:defRPr>
            </a:lvl1pPr>
          </a:lstStyle>
          <a:p>
            <a:r>
              <a:rPr lang="en-US"/>
              <a:t>Click icon to add picture</a:t>
            </a:r>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6744524" y="1739900"/>
            <a:ext cx="1689100" cy="1397000"/>
          </a:xfrm>
        </p:spPr>
        <p:txBody>
          <a:bodyPr/>
          <a:lstStyle>
            <a:lvl1pPr marL="0" indent="0" algn="ctr">
              <a:buNone/>
              <a:defRPr>
                <a:solidFill>
                  <a:schemeClr val="bg1"/>
                </a:solidFill>
              </a:defRPr>
            </a:lvl1pPr>
          </a:lstStyle>
          <a:p>
            <a:r>
              <a:rPr lang="en-US"/>
              <a:t>Click icon to add picture</a:t>
            </a:r>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9659235" y="4263232"/>
            <a:ext cx="1689100" cy="1397000"/>
          </a:xfrm>
        </p:spPr>
        <p:txBody>
          <a:bodyPr/>
          <a:lstStyle>
            <a:lvl1pPr marL="0" indent="0" algn="ctr">
              <a:buNone/>
              <a:defRPr>
                <a:solidFill>
                  <a:schemeClr val="bg1"/>
                </a:solidFill>
              </a:defRPr>
            </a:lvl1pPr>
          </a:lstStyle>
          <a:p>
            <a:r>
              <a:rPr lang="en-US"/>
              <a:t>Click icon to add picture</a:t>
            </a:r>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590550"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3505963"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6420674" y="3949700"/>
            <a:ext cx="2336800" cy="1854200"/>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9335385" y="1595835"/>
            <a:ext cx="2336800" cy="1854200"/>
          </a:xfrm>
        </p:spPr>
        <p:txBody>
          <a:bodyPr anchor="b">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108078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6168473" cy="758824"/>
          </a:xfrm>
        </p:spPr>
        <p:txBody>
          <a:bodyPr/>
          <a:lstStyle/>
          <a:p>
            <a:r>
              <a:rPr lang="en-US"/>
              <a:t>Click to edit Master title style</a:t>
            </a:r>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6769101" y="0"/>
            <a:ext cx="2711082"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9480918" y="2286000"/>
            <a:ext cx="2711082"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6769100" y="4572000"/>
            <a:ext cx="2711082"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9480918" y="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6768364" y="2286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9480918" y="4572000"/>
            <a:ext cx="2711082"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9422986" y="1050373"/>
            <a:ext cx="298174" cy="18525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9238100" y="3336373"/>
            <a:ext cx="298174" cy="18525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9422986" y="5622373"/>
            <a:ext cx="298174" cy="18525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0133588" y="561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7421034" y="2847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0133588" y="5133678"/>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6168473" cy="562451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6956242" y="215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9668059" y="2501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6956241" y="4787900"/>
            <a:ext cx="2336800" cy="1854200"/>
          </a:xfrm>
        </p:spPr>
        <p:txBody>
          <a:bodyPr anchor="ct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2014259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6413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5016500" y="472281"/>
            <a:ext cx="7175500" cy="591343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371476" y="1779589"/>
            <a:ext cx="4416424" cy="2182811"/>
          </a:xfrm>
        </p:spPr>
        <p:txBody>
          <a:bodyPr anchor="b">
            <a:normAutofit/>
          </a:bodyPr>
          <a:lstStyle>
            <a:lvl1pPr algn="l">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371476" y="4079083"/>
            <a:ext cx="4416424" cy="976311"/>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C1626B81-8882-4179-8C3A-BEA9BBEF2A62}"/>
              </a:ext>
            </a:extLst>
          </p:cNvPr>
          <p:cNvSpPr/>
          <p:nvPr userDrawn="1"/>
        </p:nvSpPr>
        <p:spPr>
          <a:xfrm>
            <a:off x="5021263" y="368300"/>
            <a:ext cx="3159760" cy="1166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4836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5" y="1233488"/>
            <a:ext cx="11520487" cy="304975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1466711"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4108135"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674955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9435088" y="2999731"/>
            <a:ext cx="1405742" cy="1162644"/>
          </a:xfrm>
        </p:spPr>
        <p:txBody>
          <a:bodyPr>
            <a:normAutofit/>
          </a:bodyPr>
          <a:lstStyle>
            <a:lvl1pPr marL="0" indent="0" algn="ctr">
              <a:buNone/>
              <a:defRPr sz="2000">
                <a:solidFill>
                  <a:schemeClr val="tx1"/>
                </a:solidFill>
              </a:defRPr>
            </a:lvl1pPr>
          </a:lstStyle>
          <a:p>
            <a:r>
              <a:rPr lang="en-US"/>
              <a:t>Click icon to add picture</a:t>
            </a:r>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979920" y="4514247"/>
            <a:ext cx="2379325" cy="16865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3621344" y="4514247"/>
            <a:ext cx="2379325" cy="1686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6262766" y="4514247"/>
            <a:ext cx="2379325" cy="16865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8904188" y="4514247"/>
            <a:ext cx="2379325" cy="16865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091465"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3732888"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6374310"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9015732" y="4598182"/>
            <a:ext cx="2156235" cy="1330436"/>
          </a:xfrm>
        </p:spPr>
        <p:txBody>
          <a:bodyPr>
            <a:noAutofit/>
          </a:bodyPr>
          <a:lstStyle>
            <a:lvl1pPr marL="0" indent="0" algn="ctr">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979920" y="4357837"/>
            <a:ext cx="237932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3621344" y="4357837"/>
            <a:ext cx="23793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6262767" y="4357837"/>
            <a:ext cx="237932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8904191" y="4357837"/>
            <a:ext cx="237932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0872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371476" y="1233488"/>
            <a:ext cx="4140890" cy="514826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4615257" y="1233489"/>
            <a:ext cx="2371952" cy="5148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4842107" y="2462886"/>
            <a:ext cx="1918252" cy="2689468"/>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7090100" y="2462886"/>
            <a:ext cx="4801862" cy="2689468"/>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7166507" y="1463643"/>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7166507" y="27417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7166507" y="4069997"/>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7166507" y="5394355"/>
            <a:ext cx="4725455" cy="758822"/>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5227571" y="1437538"/>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5227571" y="2715650"/>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5227571" y="4043892"/>
            <a:ext cx="1147325" cy="811033"/>
          </a:xfrm>
        </p:spPr>
        <p:txBody>
          <a:bodyPr>
            <a:normAutofit/>
          </a:bodyPr>
          <a:lstStyle>
            <a:lvl1pPr marL="0" indent="0" algn="ctr">
              <a:buNone/>
              <a:defRPr sz="1600">
                <a:solidFill>
                  <a:schemeClr val="bg1"/>
                </a:solidFill>
              </a:defRPr>
            </a:lvl1pPr>
          </a:lstStyle>
          <a:p>
            <a:r>
              <a:rPr lang="en-US"/>
              <a:t>Click icon to add picture</a:t>
            </a:r>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5227571" y="5368250"/>
            <a:ext cx="1147325" cy="811033"/>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728092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371475" y="1233488"/>
            <a:ext cx="2293200"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371475" y="3773172"/>
            <a:ext cx="2293200"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6170635" y="1233487"/>
            <a:ext cx="2294237"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6170635" y="3773171"/>
            <a:ext cx="2294237"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615473" y="1713955"/>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2730561"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2730561"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2900245"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2900245"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8549714" y="1233488"/>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8549714" y="3773171"/>
            <a:ext cx="3342248" cy="2427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8719398" y="1460126"/>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8719398" y="3999809"/>
            <a:ext cx="3002880" cy="1974324"/>
          </a:xfrm>
        </p:spPr>
        <p:txBody>
          <a:bodyPr anchor="ctr">
            <a:noAutofit/>
          </a:bodyPr>
          <a:lstStyle>
            <a:lvl1pPr marL="0" indent="0" algn="l">
              <a:buNone/>
              <a:defRPr sz="1800">
                <a:solidFill>
                  <a:schemeClr val="tx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615473"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6415151" y="4253638"/>
            <a:ext cx="1805204" cy="1466666"/>
          </a:xfrm>
        </p:spPr>
        <p:txBody>
          <a:bodyPr>
            <a:normAutofit/>
          </a:bodyPr>
          <a:lstStyle>
            <a:lvl1pPr marL="0" indent="0" algn="ctr">
              <a:buNone/>
              <a:defRPr sz="1600">
                <a:solidFill>
                  <a:schemeClr val="bg1"/>
                </a:solidFill>
              </a:defRPr>
            </a:lvl1pPr>
          </a:lstStyle>
          <a:p>
            <a:r>
              <a:rPr lang="en-US"/>
              <a:t>Click icon to add picture</a:t>
            </a:r>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6415151" y="1713954"/>
            <a:ext cx="1805204" cy="1466666"/>
          </a:xfrm>
        </p:spPr>
        <p:txBody>
          <a:bodyPr>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627732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371474" y="1660868"/>
            <a:ext cx="2686613" cy="242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3316099" y="1660868"/>
            <a:ext cx="2686613" cy="242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6260723" y="1660868"/>
            <a:ext cx="2686613" cy="242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9205348" y="1660868"/>
            <a:ext cx="2686613" cy="24276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761485"/>
            <a:ext cx="2494721" cy="2226366"/>
          </a:xfrm>
        </p:spPr>
        <p:txBody>
          <a:bodyPr>
            <a:normAutofit/>
          </a:bodyPr>
          <a:lstStyle>
            <a:lvl1pPr marL="0" indent="0" algn="ctr">
              <a:buNone/>
              <a:defRPr sz="1600">
                <a:solidFill>
                  <a:schemeClr val="bg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371474" y="4302782"/>
            <a:ext cx="2686613" cy="666781"/>
          </a:xfrm>
        </p:spPr>
        <p:txBody>
          <a:bodyPr anchor="t">
            <a:noAutofit/>
          </a:bodyPr>
          <a:lstStyle>
            <a:lvl1pPr marL="0" indent="0" algn="ctr">
              <a:buNone/>
              <a:defRPr sz="2000" b="1">
                <a:solidFill>
                  <a:schemeClr val="accent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371474"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316099" y="4302782"/>
            <a:ext cx="2686613" cy="666781"/>
          </a:xfrm>
        </p:spPr>
        <p:txBody>
          <a:bodyPr anchor="t">
            <a:noAutofit/>
          </a:bodyPr>
          <a:lstStyle>
            <a:lvl1pPr marL="0" indent="0" algn="ctr">
              <a:buNone/>
              <a:defRPr sz="2000" b="1">
                <a:solidFill>
                  <a:schemeClr val="accent2"/>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316099"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260723" y="4302782"/>
            <a:ext cx="2686613" cy="666781"/>
          </a:xfrm>
        </p:spPr>
        <p:txBody>
          <a:bodyPr anchor="t">
            <a:noAutofit/>
          </a:bodyPr>
          <a:lstStyle>
            <a:lvl1pPr marL="0" indent="0" algn="ctr">
              <a:buNone/>
              <a:defRPr sz="2000" b="1">
                <a:solidFill>
                  <a:schemeClr val="accent4"/>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260723"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205350" y="4302782"/>
            <a:ext cx="2686613" cy="666781"/>
          </a:xfrm>
        </p:spPr>
        <p:txBody>
          <a:bodyPr anchor="t">
            <a:noAutofit/>
          </a:bodyPr>
          <a:lstStyle>
            <a:lvl1pPr marL="0" indent="0" algn="ctr">
              <a:buNone/>
              <a:defRPr sz="2000" b="1">
                <a:solidFill>
                  <a:schemeClr val="accent6"/>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205350" y="5058156"/>
            <a:ext cx="2686613" cy="666781"/>
          </a:xfrm>
        </p:spPr>
        <p:txBody>
          <a:bodyPr anchor="t">
            <a:noAutofit/>
          </a:bodyPr>
          <a:lstStyle>
            <a:lvl1pPr marL="0" indent="0" algn="ctr">
              <a:buNone/>
              <a:defRPr sz="1600" b="0">
                <a:solidFill>
                  <a:schemeClr val="tx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18847343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467420" y="3895002"/>
            <a:ext cx="2494721" cy="2067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3412044" y="3895002"/>
            <a:ext cx="2494721" cy="2067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6356668" y="3895002"/>
            <a:ext cx="2494721" cy="2067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9301294" y="3895002"/>
            <a:ext cx="2494721" cy="20672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467420"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3412045"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6356669"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9301294" y="1522949"/>
            <a:ext cx="2494721" cy="2226366"/>
          </a:xfrm>
        </p:spPr>
        <p:txBody>
          <a:bodyPr>
            <a:normAutofit/>
          </a:bodyPr>
          <a:lstStyle>
            <a:lvl1pPr marL="0" indent="0" algn="ctr">
              <a:buNone/>
              <a:defRPr sz="1600">
                <a:solidFill>
                  <a:schemeClr val="tx1"/>
                </a:solidFill>
              </a:defRPr>
            </a:lvl1pPr>
          </a:lstStyle>
          <a:p>
            <a:r>
              <a:rPr lang="en-US"/>
              <a:t>Click icon to add picture</a:t>
            </a:r>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604610"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604610"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3549235"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3549235"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6493859"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6493859"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9438486" y="4123880"/>
            <a:ext cx="2220341" cy="666781"/>
          </a:xfrm>
        </p:spPr>
        <p:txBody>
          <a:bodyPr anchor="t">
            <a:noAutofit/>
          </a:bodyPr>
          <a:lstStyle>
            <a:lvl1pPr marL="0" indent="0" algn="ctr">
              <a:buNone/>
              <a:defRPr sz="2000" b="1">
                <a:solidFill>
                  <a:schemeClr val="bg1"/>
                </a:solidFill>
                <a:latin typeface="+mj-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9438486" y="4879254"/>
            <a:ext cx="2220341" cy="666781"/>
          </a:xfrm>
        </p:spPr>
        <p:txBody>
          <a:bodyPr anchor="t">
            <a:noAutofit/>
          </a:bodyPr>
          <a:lstStyle>
            <a:lvl1pPr marL="0" indent="0" algn="ctr">
              <a:buNone/>
              <a:defRPr sz="1600" b="0">
                <a:solidFill>
                  <a:schemeClr val="bg1"/>
                </a:solidFill>
                <a:latin typeface="+mn-lt"/>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a:t>Add your text here</a:t>
            </a:r>
          </a:p>
        </p:txBody>
      </p:sp>
    </p:spTree>
    <p:extLst>
      <p:ext uri="{BB962C8B-B14F-4D97-AF65-F5344CB8AC3E}">
        <p14:creationId xmlns:p14="http://schemas.microsoft.com/office/powerpoint/2010/main" val="5653828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4900613" y="1233488"/>
            <a:ext cx="6991350" cy="4967287"/>
          </a:xfrm>
        </p:spPr>
        <p:txBody>
          <a:bodyPr>
            <a:normAutofit/>
          </a:bodyPr>
          <a:lstStyle>
            <a:lvl1pPr marL="0" indent="0" algn="ctr">
              <a:buNone/>
              <a:defRPr sz="2000"/>
            </a:lvl1pPr>
          </a:lstStyle>
          <a:p>
            <a:r>
              <a:rPr lang="en-US"/>
              <a:t>Click icon to add chart</a:t>
            </a:r>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371474" y="1233488"/>
            <a:ext cx="4419187" cy="49672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546100" y="1450975"/>
            <a:ext cx="4065588" cy="455295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967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11520488" cy="4967287"/>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2589529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71475" y="1233488"/>
            <a:ext cx="7450621" cy="4967287"/>
          </a:xfrm>
        </p:spPr>
        <p:txBody>
          <a:bodyPr>
            <a:normAutofit/>
          </a:bodyPr>
          <a:lstStyle>
            <a:lvl1pPr marL="0" indent="0" algn="ctr">
              <a:buNone/>
              <a:defRPr sz="2000"/>
            </a:lvl1pPr>
          </a:lstStyle>
          <a:p>
            <a:r>
              <a:rPr lang="en-US"/>
              <a:t>Click icon to add chart</a:t>
            </a:r>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7940675" y="1233488"/>
            <a:ext cx="3951288" cy="4967287"/>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38405930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381415" y="1233488"/>
            <a:ext cx="5512490" cy="4967287"/>
          </a:xfrm>
        </p:spPr>
        <p:txBody>
          <a:bodyPr>
            <a:normAutofit/>
          </a:bodyPr>
          <a:lstStyle>
            <a:lvl1pPr marL="0" indent="0" algn="ctr">
              <a:buNone/>
              <a:defRPr sz="2000"/>
            </a:lvl1pPr>
          </a:lstStyle>
          <a:p>
            <a:r>
              <a:rPr lang="en-US"/>
              <a:t>Click icon to add chart</a:t>
            </a:r>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6379473" y="1233488"/>
            <a:ext cx="5512490" cy="4967287"/>
          </a:xfrm>
        </p:spPr>
        <p:txBody>
          <a:bodyPr>
            <a:normAutofit/>
          </a:bodyPr>
          <a:lstStyle>
            <a:lvl1pPr marL="0" indent="0" algn="ctr">
              <a:buNone/>
              <a:defRPr sz="2000"/>
            </a:lvl1pPr>
          </a:lstStyle>
          <a:p>
            <a:r>
              <a:rPr lang="en-US"/>
              <a:t>Click icon to add chart</a:t>
            </a:r>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6125817" y="1233488"/>
            <a:ext cx="0" cy="49672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371475" y="260351"/>
            <a:ext cx="11520488" cy="758824"/>
          </a:xfrm>
        </p:spPr>
        <p:txBody>
          <a:bodyPr/>
          <a:lstStyle/>
          <a:p>
            <a:r>
              <a:rPr lang="en-US"/>
              <a:t>Click to edit Master title style</a:t>
            </a:r>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1518900" y="6581978"/>
            <a:ext cx="373062" cy="206104"/>
          </a:xfrm>
        </p:spPr>
        <p:txBody>
          <a:bodyPr/>
          <a:lstStyle/>
          <a:p>
            <a:fld id="{03DC2DEF-D2FE-4B45-ABA4-9F153FD1C98A}" type="slidenum">
              <a:rPr lang="en-US" smtClean="0"/>
              <a:t>‹#›</a:t>
            </a:fld>
            <a:endParaRPr lang="en-US"/>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4790661" y="6917634"/>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10622" y="1362696"/>
            <a:ext cx="5552246" cy="2294899"/>
          </a:xfrm>
        </p:spPr>
        <p:txBody>
          <a:bodyPr>
            <a:normAutofit/>
          </a:bodyPr>
          <a:lstStyle>
            <a:lvl1pPr marL="0" indent="0" algn="ctr">
              <a:buNone/>
              <a:defRPr sz="2000"/>
            </a:lvl1pPr>
          </a:lstStyle>
          <a:p>
            <a:r>
              <a:rPr lang="en-US"/>
              <a:t>Click icon to add chart</a:t>
            </a:r>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500682" y="3781218"/>
            <a:ext cx="5552246" cy="2294899"/>
          </a:xfrm>
        </p:spPr>
        <p:txBody>
          <a:bodyPr>
            <a:normAutofit/>
          </a:bodyPr>
          <a:lstStyle>
            <a:lvl1pPr marL="0" indent="0" algn="ctr">
              <a:buNone/>
              <a:defRPr sz="2000"/>
            </a:lvl1pPr>
          </a:lstStyle>
          <a:p>
            <a:r>
              <a:rPr lang="en-US"/>
              <a:t>Click icon to add chart</a:t>
            </a:r>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6208643" y="1367561"/>
            <a:ext cx="5552246" cy="2294899"/>
          </a:xfrm>
        </p:spPr>
        <p:txBody>
          <a:bodyPr>
            <a:normAutofit/>
          </a:bodyPr>
          <a:lstStyle>
            <a:lvl1pPr marL="0" indent="0" algn="ctr">
              <a:buNone/>
              <a:defRPr sz="2000"/>
            </a:lvl1pPr>
          </a:lstStyle>
          <a:p>
            <a:r>
              <a:rPr lang="en-US"/>
              <a:t>Click icon to add chart</a:t>
            </a:r>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6198703" y="3786083"/>
            <a:ext cx="5552246" cy="2294899"/>
          </a:xfrm>
        </p:spPr>
        <p:txBody>
          <a:bodyPr>
            <a:normAutofit/>
          </a:bodyPr>
          <a:lstStyle>
            <a:lvl1pPr marL="0" indent="0" algn="ctr">
              <a:buNone/>
              <a:defRPr sz="2000"/>
            </a:lvl1pPr>
          </a:lstStyle>
          <a:p>
            <a:r>
              <a:rPr lang="en-US"/>
              <a:t>Click icon to add chart</a:t>
            </a:r>
          </a:p>
        </p:txBody>
      </p:sp>
    </p:spTree>
    <p:extLst>
      <p:ext uri="{BB962C8B-B14F-4D97-AF65-F5344CB8AC3E}">
        <p14:creationId xmlns:p14="http://schemas.microsoft.com/office/powerpoint/2010/main" val="10208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8991600" y="3965574"/>
            <a:ext cx="3200400" cy="28924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3200400" cy="28924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371476" y="278606"/>
            <a:ext cx="11520487" cy="3150394"/>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371476" y="3429000"/>
            <a:ext cx="11520487" cy="2771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1510507" y="3886201"/>
            <a:ext cx="9242424" cy="1104900"/>
          </a:xfrm>
        </p:spPr>
        <p:txBody>
          <a:bodyPr anchor="ctr">
            <a:normAutofit/>
          </a:bodyPr>
          <a:lstStyle>
            <a:lvl1pPr algn="ctr">
              <a:defRPr sz="5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1510507" y="5130801"/>
            <a:ext cx="9242424" cy="533400"/>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28379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0"/>
            <a:ext cx="12192000" cy="6857999"/>
          </a:xfrm>
          <a:solidFill>
            <a:schemeClr val="bg1">
              <a:lumMod val="95000"/>
            </a:schemeClr>
          </a:solidFill>
        </p:spPr>
        <p:txBody>
          <a:bodyPr>
            <a:normAutofit/>
          </a:bodyPr>
          <a:lstStyle>
            <a:lvl1pPr marL="0" indent="0" algn="ctr">
              <a:buNone/>
              <a:defRPr sz="1800"/>
            </a:lvl1pPr>
          </a:lstStyle>
          <a:p>
            <a:r>
              <a:rPr lang="en-US"/>
              <a:t>Click icon to add picture</a:t>
            </a:r>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1727201" y="2337595"/>
            <a:ext cx="8737600" cy="2182811"/>
          </a:xfrm>
        </p:spPr>
        <p:txBody>
          <a:bodyPr anchor="ctr">
            <a:normAutofit/>
          </a:bodyPr>
          <a:lstStyle>
            <a:lvl1pPr algn="ctr">
              <a:defRPr sz="11500">
                <a:solidFill>
                  <a:schemeClr val="tx1"/>
                </a:solidFill>
              </a:defRPr>
            </a:lvl1pPr>
          </a:lstStyle>
          <a:p>
            <a:r>
              <a:rPr lang="en-US"/>
              <a:t>Thank You</a:t>
            </a:r>
          </a:p>
        </p:txBody>
      </p:sp>
    </p:spTree>
    <p:extLst>
      <p:ext uri="{BB962C8B-B14F-4D97-AF65-F5344CB8AC3E}">
        <p14:creationId xmlns:p14="http://schemas.microsoft.com/office/powerpoint/2010/main" val="2757538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3903189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180341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5_Blank">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4810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7C0FA93-7C0D-4CC0-BB42-DF569688ED82}"/>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6096000" y="0"/>
            <a:ext cx="6096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alpha val="20000"/>
                </a:schemeClr>
              </a:solidFill>
            </a:endParaRPr>
          </a:p>
        </p:txBody>
      </p:sp>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989400" y="563403"/>
            <a:ext cx="4075200" cy="2058573"/>
          </a:xfrm>
        </p:spPr>
        <p:txBody>
          <a:bodyPr>
            <a:noAutofit/>
          </a:bodyPr>
          <a:lstStyle>
            <a:lvl1pPr algn="ctr">
              <a:defRPr sz="3200"/>
            </a:lvl1pPr>
          </a:lstStyle>
          <a:p>
            <a:r>
              <a:rPr lang="en-US"/>
              <a:t>Click to edit Master title style</a:t>
            </a:r>
          </a:p>
        </p:txBody>
      </p:sp>
      <p:sp>
        <p:nvSpPr>
          <p:cNvPr id="20" name="Subtitle 7">
            <a:extLst>
              <a:ext uri="{FF2B5EF4-FFF2-40B4-BE49-F238E27FC236}">
                <a16:creationId xmlns:a16="http://schemas.microsoft.com/office/drawing/2014/main" id="{C2777538-58E6-494C-A27B-B70346B0F395}"/>
              </a:ext>
            </a:extLst>
          </p:cNvPr>
          <p:cNvSpPr>
            <a:spLocks noGrp="1"/>
          </p:cNvSpPr>
          <p:nvPr>
            <p:ph type="subTitle" idx="1"/>
          </p:nvPr>
        </p:nvSpPr>
        <p:spPr>
          <a:xfrm>
            <a:off x="990000" y="4248001"/>
            <a:ext cx="4075200" cy="1520975"/>
          </a:xfrm>
        </p:spPr>
        <p:txBody>
          <a:bodyPr>
            <a:normAutofit/>
          </a:bodyPr>
          <a:lstStyle>
            <a:lvl1pPr marL="0" indent="0" algn="ctr">
              <a:buNone/>
              <a:defRPr/>
            </a:lvl1pPr>
          </a:lstStyle>
          <a:p>
            <a:r>
              <a:rPr lang="en-US"/>
              <a:t>Click to edit Master subtitle style</a:t>
            </a:r>
          </a:p>
        </p:txBody>
      </p:sp>
      <p:sp>
        <p:nvSpPr>
          <p:cNvPr id="24" name="Picture Placeholder 23">
            <a:extLst>
              <a:ext uri="{FF2B5EF4-FFF2-40B4-BE49-F238E27FC236}">
                <a16:creationId xmlns:a16="http://schemas.microsoft.com/office/drawing/2014/main" id="{C9D32952-2D0C-4A3E-9354-E014C717894E}"/>
              </a:ext>
            </a:extLst>
          </p:cNvPr>
          <p:cNvSpPr>
            <a:spLocks noGrp="1"/>
          </p:cNvSpPr>
          <p:nvPr>
            <p:ph type="pic" sz="quarter" idx="13"/>
          </p:nvPr>
        </p:nvSpPr>
        <p:spPr>
          <a:xfrm>
            <a:off x="6654802" y="563565"/>
            <a:ext cx="4995863" cy="2706687"/>
          </a:xfrm>
        </p:spPr>
        <p:txBody>
          <a:bodyPr/>
          <a:lstStyle/>
          <a:p>
            <a:r>
              <a:rPr lang="en-US"/>
              <a:t>Click icon to add picture</a:t>
            </a:r>
          </a:p>
        </p:txBody>
      </p:sp>
      <p:sp>
        <p:nvSpPr>
          <p:cNvPr id="26" name="Picture Placeholder 25">
            <a:extLst>
              <a:ext uri="{FF2B5EF4-FFF2-40B4-BE49-F238E27FC236}">
                <a16:creationId xmlns:a16="http://schemas.microsoft.com/office/drawing/2014/main" id="{92FA415D-7F98-4C81-A18F-A114BF021CC5}"/>
              </a:ext>
            </a:extLst>
          </p:cNvPr>
          <p:cNvSpPr>
            <a:spLocks noGrp="1"/>
          </p:cNvSpPr>
          <p:nvPr>
            <p:ph type="pic" sz="quarter" idx="14"/>
          </p:nvPr>
        </p:nvSpPr>
        <p:spPr>
          <a:xfrm>
            <a:off x="6654802" y="3587750"/>
            <a:ext cx="4995863" cy="2698751"/>
          </a:xfrm>
        </p:spPr>
        <p:txBody>
          <a:bodyPr/>
          <a:lstStyle/>
          <a:p>
            <a:r>
              <a:rPr lang="en-US"/>
              <a:t>Click icon to add picture</a:t>
            </a:r>
          </a:p>
        </p:txBody>
      </p:sp>
      <p:grpSp>
        <p:nvGrpSpPr>
          <p:cNvPr id="6" name="Group 5">
            <a:extLst>
              <a:ext uri="{FF2B5EF4-FFF2-40B4-BE49-F238E27FC236}">
                <a16:creationId xmlns:a16="http://schemas.microsoft.com/office/drawing/2014/main" id="{36D3DA45-FD99-405B-8BF9-260DD97C0D4F}"/>
              </a:ext>
              <a:ext uri="{C183D7F6-B498-43B3-948B-1728B52AA6E4}">
                <adec:decorative xmlns:adec="http://schemas.microsoft.com/office/drawing/2017/decorative" val="1"/>
              </a:ext>
            </a:extLst>
          </p:cNvPr>
          <p:cNvGrpSpPr/>
          <p:nvPr userDrawn="1">
            <p:extLst>
              <p:ext uri="{386F3935-93C4-4BCD-93E2-E3B085C9AB24}">
                <p16:designElem xmlns:p16="http://schemas.microsoft.com/office/powerpoint/2015/main" val="1"/>
              </p:ext>
            </p:extLst>
          </p:nvPr>
        </p:nvGrpSpPr>
        <p:grpSpPr>
          <a:xfrm>
            <a:off x="1919526" y="2840039"/>
            <a:ext cx="2216151" cy="1177924"/>
            <a:chOff x="4987925" y="2840038"/>
            <a:chExt cx="2216150" cy="1177924"/>
          </a:xfrm>
        </p:grpSpPr>
        <p:sp>
          <p:nvSpPr>
            <p:cNvPr id="7" name="Rectangle 6">
              <a:extLst>
                <a:ext uri="{FF2B5EF4-FFF2-40B4-BE49-F238E27FC236}">
                  <a16:creationId xmlns:a16="http://schemas.microsoft.com/office/drawing/2014/main" id="{C5C2A03C-F372-4C6D-929D-FD97AD439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8" name="Group 7">
              <a:extLst>
                <a:ext uri="{FF2B5EF4-FFF2-40B4-BE49-F238E27FC236}">
                  <a16:creationId xmlns:a16="http://schemas.microsoft.com/office/drawing/2014/main" id="{E8FEDBB3-0BD6-41BC-BB57-9FEC2E96C0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9" name="Group 8">
                <a:extLst>
                  <a:ext uri="{FF2B5EF4-FFF2-40B4-BE49-F238E27FC236}">
                    <a16:creationId xmlns:a16="http://schemas.microsoft.com/office/drawing/2014/main" id="{7D12B81D-3F14-4DA1-BECA-669824832A0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14" name="Freeform 68">
                  <a:extLst>
                    <a:ext uri="{FF2B5EF4-FFF2-40B4-BE49-F238E27FC236}">
                      <a16:creationId xmlns:a16="http://schemas.microsoft.com/office/drawing/2014/main" id="{EA11E57D-88DD-4899-907A-2A5772002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400"/>
                </a:p>
              </p:txBody>
            </p:sp>
            <p:sp>
              <p:nvSpPr>
                <p:cNvPr id="15" name="Freeform 69">
                  <a:extLst>
                    <a:ext uri="{FF2B5EF4-FFF2-40B4-BE49-F238E27FC236}">
                      <a16:creationId xmlns:a16="http://schemas.microsoft.com/office/drawing/2014/main" id="{7A5AEE18-30A4-4777-975F-02D107A171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400"/>
                </a:p>
              </p:txBody>
            </p:sp>
            <p:sp>
              <p:nvSpPr>
                <p:cNvPr id="16" name="Line 70">
                  <a:extLst>
                    <a:ext uri="{FF2B5EF4-FFF2-40B4-BE49-F238E27FC236}">
                      <a16:creationId xmlns:a16="http://schemas.microsoft.com/office/drawing/2014/main" id="{39EA21FB-AE36-478E-9770-CB842814390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0" name="Group 9">
                <a:extLst>
                  <a:ext uri="{FF2B5EF4-FFF2-40B4-BE49-F238E27FC236}">
                    <a16:creationId xmlns:a16="http://schemas.microsoft.com/office/drawing/2014/main" id="{BC45D5C4-2D3A-4F84-BED1-D9B75234B07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11" name="Freeform 68">
                  <a:extLst>
                    <a:ext uri="{FF2B5EF4-FFF2-40B4-BE49-F238E27FC236}">
                      <a16:creationId xmlns:a16="http://schemas.microsoft.com/office/drawing/2014/main" id="{259762E8-7432-4501-9FE5-92B04D37C7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400"/>
                </a:p>
              </p:txBody>
            </p:sp>
            <p:sp>
              <p:nvSpPr>
                <p:cNvPr id="12" name="Freeform 69">
                  <a:extLst>
                    <a:ext uri="{FF2B5EF4-FFF2-40B4-BE49-F238E27FC236}">
                      <a16:creationId xmlns:a16="http://schemas.microsoft.com/office/drawing/2014/main" id="{FF91FD3E-0148-4B50-8906-7D9CD382A3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400"/>
                </a:p>
              </p:txBody>
            </p:sp>
            <p:sp>
              <p:nvSpPr>
                <p:cNvPr id="13" name="Line 70">
                  <a:extLst>
                    <a:ext uri="{FF2B5EF4-FFF2-40B4-BE49-F238E27FC236}">
                      <a16:creationId xmlns:a16="http://schemas.microsoft.com/office/drawing/2014/main" id="{506FA1AD-488A-4FD4-A79F-4343698EA734}"/>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400"/>
                </a:p>
              </p:txBody>
            </p:sp>
          </p:grpSp>
        </p:grpSp>
      </p:grpSp>
    </p:spTree>
    <p:extLst>
      <p:ext uri="{BB962C8B-B14F-4D97-AF65-F5344CB8AC3E}">
        <p14:creationId xmlns:p14="http://schemas.microsoft.com/office/powerpoint/2010/main" val="10797391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8126326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90"/>
            <a:ext cx="10213200" cy="11128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8"/>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lvl1pPr>
              <a:defRPr/>
            </a:lvl1pPr>
          </a:lstStyle>
          <a:p>
            <a:r>
              <a:rPr lang="en-US"/>
              <a:t>20XX</a:t>
            </a:r>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8722196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5"/>
            <a:ext cx="12192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8168639" y="887763"/>
            <a:ext cx="402335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420189" y="1521230"/>
            <a:ext cx="11350632"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906385" y="6256658"/>
            <a:ext cx="10285615"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749" y="5936615"/>
            <a:ext cx="1710748"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420190" y="320678"/>
            <a:ext cx="7742468"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906383" y="6385716"/>
            <a:ext cx="5918663"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a:latin typeface="Arial" panose="020B0604020202020204" pitchFamily="34" charset="0"/>
                <a:cs typeface="Arial" panose="020B0604020202020204" pitchFamily="34" charset="0"/>
              </a:rPr>
              <a:t>CERT Basic Training Unit #: Unit Name</a:t>
            </a:r>
            <a:endParaRPr lang="en-US"/>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9376756" y="6385716"/>
            <a:ext cx="2405149"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err="1">
                <a:latin typeface="Arial" panose="020B0604020202020204" pitchFamily="34" charset="0"/>
                <a:cs typeface="Arial" panose="020B0604020202020204" pitchFamily="34" charset="0"/>
              </a:rPr>
              <a:t>Pg</a:t>
            </a:r>
            <a:r>
              <a:rPr lang="en-US">
                <a:latin typeface="Arial" panose="020B0604020202020204" pitchFamily="34" charset="0"/>
                <a:cs typeface="Arial" panose="020B0604020202020204" pitchFamily="34" charset="0"/>
              </a:rPr>
              <a:t> #-Unit #</a:t>
            </a:r>
            <a:endParaRPr lang="en-US"/>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10385367" y="5881860"/>
            <a:ext cx="1363212"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a:t>PM-123</a:t>
            </a:r>
          </a:p>
        </p:txBody>
      </p:sp>
    </p:spTree>
    <p:extLst>
      <p:ext uri="{BB962C8B-B14F-4D97-AF65-F5344CB8AC3E}">
        <p14:creationId xmlns:p14="http://schemas.microsoft.com/office/powerpoint/2010/main" val="24150055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Tree>
    <p:extLst>
      <p:ext uri="{BB962C8B-B14F-4D97-AF65-F5344CB8AC3E}">
        <p14:creationId xmlns:p14="http://schemas.microsoft.com/office/powerpoint/2010/main" val="849792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768407-2D97-4F4F-8CB8-4D3668680B64}"/>
              </a:ext>
            </a:extLst>
          </p:cNvPr>
          <p:cNvSpPr/>
          <p:nvPr userDrawn="1"/>
        </p:nvSpPr>
        <p:spPr>
          <a:xfrm>
            <a:off x="371475" y="1460501"/>
            <a:ext cx="5724525" cy="47402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244600" y="260351"/>
            <a:ext cx="9702800" cy="973137"/>
          </a:xfrm>
        </p:spPr>
        <p:txBody>
          <a:bodyPr>
            <a:normAutofit/>
          </a:bodyPr>
          <a:lstStyle>
            <a:lvl1pPr algn="ctr">
              <a:defRPr sz="4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46100" y="1638299"/>
            <a:ext cx="5346700" cy="4381501"/>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6096000" y="1460501"/>
            <a:ext cx="5795963" cy="4740274"/>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Tree>
    <p:extLst>
      <p:ext uri="{BB962C8B-B14F-4D97-AF65-F5344CB8AC3E}">
        <p14:creationId xmlns:p14="http://schemas.microsoft.com/office/powerpoint/2010/main" val="337717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260351"/>
            <a:ext cx="5495926" cy="2138362"/>
          </a:xfrm>
        </p:spPr>
        <p:txBody>
          <a:bodyPr anchor="b">
            <a:noAutofit/>
          </a:bodyPr>
          <a:lstStyle>
            <a:lvl1pPr>
              <a:defRPr sz="54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2603500"/>
            <a:ext cx="5495926" cy="357346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9191224" y="637283"/>
            <a:ext cx="2692800" cy="278254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6498424" y="3430043"/>
            <a:ext cx="2692800" cy="277232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1800" dirty="0"/>
            </a:lvl1pPr>
          </a:lstStyle>
          <a:p>
            <a:pPr marL="0" lvl="0" indent="0" algn="ctr">
              <a:buNone/>
            </a:pPr>
            <a:r>
              <a:rPr lang="en-US" noProof="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9289522" y="3527226"/>
            <a:ext cx="1248102" cy="12481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8621786" y="2848323"/>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8870898" y="2508125"/>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0" y="933450"/>
            <a:ext cx="300037" cy="1465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40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2192000" cy="6381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371476" y="1016000"/>
            <a:ext cx="3997324" cy="2501899"/>
          </a:xfrm>
        </p:spPr>
        <p:txBody>
          <a:bodyPr anchor="b">
            <a:noAutofit/>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371475" y="3619500"/>
            <a:ext cx="3997325" cy="25574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4902201" y="619125"/>
            <a:ext cx="3454400" cy="5581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8432801" y="260351"/>
            <a:ext cx="3454400" cy="558164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a:t>Click icon to add picture</a:t>
            </a:r>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8432801" y="5842000"/>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4902201" y="239509"/>
            <a:ext cx="3459162" cy="3587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1384300"/>
            <a:ext cx="177800" cy="44577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1361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2.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371475" y="260351"/>
            <a:ext cx="11520487" cy="7588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371474" y="1233488"/>
            <a:ext cx="11520487" cy="49434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EE1F87C-C7F2-4F14-86B1-854B7B0C580E}"/>
              </a:ext>
            </a:extLst>
          </p:cNvPr>
          <p:cNvSpPr/>
          <p:nvPr userDrawn="1"/>
        </p:nvSpPr>
        <p:spPr>
          <a:xfrm>
            <a:off x="11229975" y="6512060"/>
            <a:ext cx="962025" cy="3459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1518900" y="6581978"/>
            <a:ext cx="373062" cy="206104"/>
          </a:xfrm>
          <a:prstGeom prst="rect">
            <a:avLst/>
          </a:prstGeom>
        </p:spPr>
        <p:txBody>
          <a:bodyPr vert="horz" lIns="91440" tIns="45720" rIns="91440" bIns="45720" rtlCol="0" anchor="ctr"/>
          <a:lstStyle>
            <a:lvl1pPr algn="r">
              <a:defRPr sz="1200">
                <a:solidFill>
                  <a:schemeClr val="bg1"/>
                </a:solidFill>
              </a:defRPr>
            </a:lvl1pPr>
          </a:lstStyle>
          <a:p>
            <a:fld id="{03DC2DEF-D2FE-4B45-ABA4-9F153FD1C98A}" type="slidenum">
              <a:rPr lang="en-US" smtClean="0"/>
              <a:pPr/>
              <a:t>‹#›</a:t>
            </a:fld>
            <a:endParaRPr lang="en-US"/>
          </a:p>
        </p:txBody>
      </p:sp>
      <p:sp>
        <p:nvSpPr>
          <p:cNvPr id="8" name="Rectangle 7">
            <a:extLst>
              <a:ext uri="{FF2B5EF4-FFF2-40B4-BE49-F238E27FC236}">
                <a16:creationId xmlns:a16="http://schemas.microsoft.com/office/drawing/2014/main" id="{48AB12CC-D752-4664-B92F-BAEFF0416B7E}"/>
              </a:ext>
            </a:extLst>
          </p:cNvPr>
          <p:cNvSpPr/>
          <p:nvPr userDrawn="1"/>
        </p:nvSpPr>
        <p:spPr>
          <a:xfrm>
            <a:off x="0" y="260350"/>
            <a:ext cx="300037" cy="755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583292"/>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710" r:id="rId4"/>
    <p:sldLayoutId id="2147483711" r:id="rId5"/>
    <p:sldLayoutId id="2147483650" r:id="rId6"/>
    <p:sldLayoutId id="2147483712" r:id="rId7"/>
    <p:sldLayoutId id="2147483713" r:id="rId8"/>
    <p:sldLayoutId id="2147483714" r:id="rId9"/>
    <p:sldLayoutId id="2147483715" r:id="rId10"/>
    <p:sldLayoutId id="2147483716" r:id="rId11"/>
    <p:sldLayoutId id="2147483717" r:id="rId12"/>
    <p:sldLayoutId id="2147483651" r:id="rId13"/>
    <p:sldLayoutId id="2147483718" r:id="rId14"/>
    <p:sldLayoutId id="2147483719" r:id="rId15"/>
    <p:sldLayoutId id="2147483672" r:id="rId16"/>
    <p:sldLayoutId id="2147483673" r:id="rId17"/>
    <p:sldLayoutId id="2147483652" r:id="rId18"/>
    <p:sldLayoutId id="2147483674" r:id="rId19"/>
    <p:sldLayoutId id="2147483675" r:id="rId20"/>
    <p:sldLayoutId id="2147483676" r:id="rId21"/>
    <p:sldLayoutId id="2147483677" r:id="rId22"/>
    <p:sldLayoutId id="2147483655" r:id="rId23"/>
    <p:sldLayoutId id="2147483678" r:id="rId24"/>
    <p:sldLayoutId id="2147483679" r:id="rId25"/>
    <p:sldLayoutId id="2147483680" r:id="rId26"/>
    <p:sldLayoutId id="2147483681" r:id="rId27"/>
    <p:sldLayoutId id="2147483653" r:id="rId28"/>
    <p:sldLayoutId id="2147483682" r:id="rId29"/>
    <p:sldLayoutId id="2147483683" r:id="rId30"/>
    <p:sldLayoutId id="2147483684" r:id="rId31"/>
    <p:sldLayoutId id="2147483685" r:id="rId32"/>
    <p:sldLayoutId id="2147483654" r:id="rId33"/>
    <p:sldLayoutId id="2147483686" r:id="rId34"/>
    <p:sldLayoutId id="2147483687" r:id="rId35"/>
    <p:sldLayoutId id="2147483689" r:id="rId36"/>
    <p:sldLayoutId id="2147483688"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656" r:id="rId51"/>
    <p:sldLayoutId id="2147483657" r:id="rId52"/>
    <p:sldLayoutId id="2147483703" r:id="rId53"/>
    <p:sldLayoutId id="2147483704" r:id="rId54"/>
    <p:sldLayoutId id="2147483705" r:id="rId55"/>
    <p:sldLayoutId id="2147483706" r:id="rId56"/>
    <p:sldLayoutId id="2147483707" r:id="rId57"/>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234" userDrawn="1">
          <p15:clr>
            <a:srgbClr val="F26B43"/>
          </p15:clr>
        </p15:guide>
        <p15:guide id="3" orient="horz" pos="4133" userDrawn="1">
          <p15:clr>
            <a:srgbClr val="F26B43"/>
          </p15:clr>
        </p15:guide>
        <p15:guide id="4" pos="7491" userDrawn="1">
          <p15:clr>
            <a:srgbClr val="F26B43"/>
          </p15:clr>
        </p15:guide>
        <p15:guide id="5" orient="horz" pos="640" userDrawn="1">
          <p15:clr>
            <a:srgbClr val="F26B43"/>
          </p15:clr>
        </p15:guide>
        <p15:guide id="6" orient="horz" pos="777" userDrawn="1">
          <p15:clr>
            <a:srgbClr val="F26B43"/>
          </p15:clr>
        </p15:guide>
        <p15:guide id="7" orient="horz" pos="4020" userDrawn="1">
          <p15:clr>
            <a:srgbClr val="F26B43"/>
          </p15:clr>
        </p15:guide>
        <p15:guide id="8" orient="horz" pos="39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miamifoundation.org/extremeheat/" TargetMode="Externa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13.xml"/><Relationship Id="rId16" Type="http://schemas.openxmlformats.org/officeDocument/2006/relationships/image" Target="../media/image35.png"/><Relationship Id="rId20"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jpeg"/><Relationship Id="rId19"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mailto:Jane.Gilbert@miamidade.gov" TargetMode="External"/><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hyperlink" Target="http://www.miamidade.gov/hea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71C9CD-CAE8-4AC8-936D-333769D479E5}"/>
              </a:ext>
            </a:extLst>
          </p:cNvPr>
          <p:cNvSpPr>
            <a:spLocks noGrp="1"/>
          </p:cNvSpPr>
          <p:nvPr>
            <p:ph type="ctrTitle"/>
          </p:nvPr>
        </p:nvSpPr>
        <p:spPr>
          <a:xfrm>
            <a:off x="6419647" y="706217"/>
            <a:ext cx="5611864" cy="3449880"/>
          </a:xfrm>
        </p:spPr>
        <p:txBody>
          <a:bodyPr>
            <a:normAutofit/>
          </a:bodyPr>
          <a:lstStyle/>
          <a:p>
            <a:r>
              <a:rPr lang="en-US" sz="4900" dirty="0"/>
              <a:t>Addressing the </a:t>
            </a:r>
            <a:br>
              <a:rPr lang="en-US" sz="4900" dirty="0"/>
            </a:br>
            <a:r>
              <a:rPr lang="en-US" sz="4900" dirty="0"/>
              <a:t>Health and </a:t>
            </a:r>
            <a:br>
              <a:rPr lang="en-US" sz="4900" dirty="0"/>
            </a:br>
            <a:r>
              <a:rPr lang="en-US" sz="4900" dirty="0"/>
              <a:t>Economic Impacts of Extreme Heat </a:t>
            </a:r>
            <a:endParaRPr lang="en-US" sz="4900" b="0" dirty="0">
              <a:solidFill>
                <a:srgbClr val="000000"/>
              </a:solidFill>
            </a:endParaRPr>
          </a:p>
          <a:p>
            <a:endParaRPr lang="en-US" dirty="0"/>
          </a:p>
        </p:txBody>
      </p:sp>
      <p:sp>
        <p:nvSpPr>
          <p:cNvPr id="4" name="Subtitle 3">
            <a:extLst>
              <a:ext uri="{FF2B5EF4-FFF2-40B4-BE49-F238E27FC236}">
                <a16:creationId xmlns:a16="http://schemas.microsoft.com/office/drawing/2014/main" id="{C6D24F99-E026-485A-96CD-AEC98137262A}"/>
              </a:ext>
            </a:extLst>
          </p:cNvPr>
          <p:cNvSpPr>
            <a:spLocks noGrp="1"/>
          </p:cNvSpPr>
          <p:nvPr>
            <p:ph type="subTitle" idx="1"/>
          </p:nvPr>
        </p:nvSpPr>
        <p:spPr>
          <a:xfrm>
            <a:off x="6610147" y="4163039"/>
            <a:ext cx="4384258" cy="3262311"/>
          </a:xfrm>
        </p:spPr>
        <p:txBody>
          <a:bodyPr vert="horz" lIns="91440" tIns="45720" rIns="91440" bIns="45720" rtlCol="0" anchor="t">
            <a:normAutofit/>
          </a:bodyPr>
          <a:lstStyle/>
          <a:p>
            <a:r>
              <a:rPr lang="en-US" sz="2800" b="1" dirty="0"/>
              <a:t>Jane Gilbert</a:t>
            </a:r>
          </a:p>
          <a:p>
            <a:r>
              <a:rPr lang="en-US" i="1" dirty="0"/>
              <a:t>Chief Heat Officer</a:t>
            </a:r>
          </a:p>
          <a:p>
            <a:endParaRPr lang="en-US" i="1"/>
          </a:p>
          <a:p>
            <a:r>
              <a:rPr lang="en-US" dirty="0"/>
              <a:t>May 19, 2025</a:t>
            </a:r>
          </a:p>
        </p:txBody>
      </p:sp>
      <p:pic>
        <p:nvPicPr>
          <p:cNvPr id="2" name="Picture 1">
            <a:extLst>
              <a:ext uri="{FF2B5EF4-FFF2-40B4-BE49-F238E27FC236}">
                <a16:creationId xmlns:a16="http://schemas.microsoft.com/office/drawing/2014/main" id="{59D79D85-9166-0794-36EC-628A156B16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84672" y="5395382"/>
            <a:ext cx="2180623" cy="1017057"/>
          </a:xfrm>
          <a:prstGeom prst="rect">
            <a:avLst/>
          </a:prstGeom>
        </p:spPr>
      </p:pic>
      <p:pic>
        <p:nvPicPr>
          <p:cNvPr id="9" name="Picture Placeholder 8">
            <a:extLst>
              <a:ext uri="{FF2B5EF4-FFF2-40B4-BE49-F238E27FC236}">
                <a16:creationId xmlns:a16="http://schemas.microsoft.com/office/drawing/2014/main" id="{9D8A3E55-C89A-AFB7-DF00-667F3E061FE8}"/>
              </a:ext>
            </a:extLst>
          </p:cNvPr>
          <p:cNvPicPr>
            <a:picLocks noGrp="1" noChangeAspect="1"/>
          </p:cNvPicPr>
          <p:nvPr>
            <p:ph type="pic" sz="quarter" idx="10"/>
          </p:nvPr>
        </p:nvPicPr>
        <p:blipFill>
          <a:blip r:embed="rId4"/>
          <a:srcRect l="24905" r="24905"/>
          <a:stretch>
            <a:fillRect/>
          </a:stretch>
        </p:blipFill>
        <p:spPr>
          <a:xfrm>
            <a:off x="0" y="0"/>
            <a:ext cx="6034088" cy="6857999"/>
          </a:xfrm>
        </p:spPr>
      </p:pic>
      <p:pic>
        <p:nvPicPr>
          <p:cNvPr id="10" name="Picture 9">
            <a:extLst>
              <a:ext uri="{FF2B5EF4-FFF2-40B4-BE49-F238E27FC236}">
                <a16:creationId xmlns:a16="http://schemas.microsoft.com/office/drawing/2014/main" id="{D668DCB5-7F3E-2257-40B6-0A58576E5F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6698" y="820517"/>
            <a:ext cx="2727974" cy="1272347"/>
          </a:xfrm>
          <a:prstGeom prst="rect">
            <a:avLst/>
          </a:prstGeom>
        </p:spPr>
      </p:pic>
    </p:spTree>
    <p:extLst>
      <p:ext uri="{BB962C8B-B14F-4D97-AF65-F5344CB8AC3E}">
        <p14:creationId xmlns:p14="http://schemas.microsoft.com/office/powerpoint/2010/main" val="149549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title"/>
          </p:nvPr>
        </p:nvSpPr>
        <p:spPr>
          <a:xfrm>
            <a:off x="310380" y="487680"/>
            <a:ext cx="10485600" cy="1325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spcBef>
                <a:spcPts val="1067"/>
              </a:spcBef>
            </a:pPr>
            <a:r>
              <a:rPr lang="en" sz="3333" b="1"/>
              <a:t>Heat Vulnerability Study: </a:t>
            </a:r>
            <a:br>
              <a:rPr lang="en" sz="3333" b="1"/>
            </a:br>
            <a:r>
              <a:rPr lang="en" sz="3333" b="1"/>
              <a:t>Populations at Risk </a:t>
            </a:r>
            <a:br>
              <a:rPr lang="en" sz="3333" b="1"/>
            </a:br>
            <a:r>
              <a:rPr lang="en" sz="3333" b="1"/>
              <a:t>in Miami-Dade</a:t>
            </a:r>
            <a:endParaRPr sz="3333" b="1"/>
          </a:p>
        </p:txBody>
      </p:sp>
      <p:sp>
        <p:nvSpPr>
          <p:cNvPr id="254" name="Google Shape;254;p26"/>
          <p:cNvSpPr/>
          <p:nvPr/>
        </p:nvSpPr>
        <p:spPr>
          <a:xfrm>
            <a:off x="11471211" y="6145551"/>
            <a:ext cx="740000" cy="73120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55" name="Google Shape;255;p26"/>
          <p:cNvSpPr/>
          <p:nvPr/>
        </p:nvSpPr>
        <p:spPr>
          <a:xfrm>
            <a:off x="-11151" y="6164619"/>
            <a:ext cx="9640400" cy="731200"/>
          </a:xfrm>
          <a:prstGeom prst="rect">
            <a:avLst/>
          </a:prstGeom>
          <a:solidFill>
            <a:srgbClr val="102454"/>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56" name="Google Shape;256;p26"/>
          <p:cNvSpPr/>
          <p:nvPr/>
        </p:nvSpPr>
        <p:spPr>
          <a:xfrm>
            <a:off x="10612427" y="6145551"/>
            <a:ext cx="740000" cy="731200"/>
          </a:xfrm>
          <a:prstGeom prst="rect">
            <a:avLst/>
          </a:prstGeom>
          <a:solidFill>
            <a:srgbClr val="102454">
              <a:alpha val="47058"/>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57" name="Google Shape;257;p26"/>
          <p:cNvSpPr/>
          <p:nvPr/>
        </p:nvSpPr>
        <p:spPr>
          <a:xfrm>
            <a:off x="9763115" y="6145551"/>
            <a:ext cx="740000" cy="731200"/>
          </a:xfrm>
          <a:prstGeom prst="rect">
            <a:avLst/>
          </a:prstGeom>
          <a:solidFill>
            <a:srgbClr val="102454">
              <a:alpha val="67058"/>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58" name="Google Shape;258;p26"/>
          <p:cNvSpPr txBox="1"/>
          <p:nvPr/>
        </p:nvSpPr>
        <p:spPr>
          <a:xfrm>
            <a:off x="310651" y="2246311"/>
            <a:ext cx="11570800" cy="1693911"/>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1067"/>
              </a:spcBef>
              <a:spcAft>
                <a:spcPts val="0"/>
              </a:spcAft>
              <a:buClr>
                <a:srgbClr val="000000"/>
              </a:buClr>
              <a:buSzPts val="1700"/>
              <a:buFont typeface="Arial"/>
              <a:buNone/>
            </a:pPr>
            <a:r>
              <a:rPr lang="en" sz="2400" b="1" i="0" u="sng" strike="noStrike" cap="none">
                <a:solidFill>
                  <a:schemeClr val="dk1"/>
                </a:solidFill>
                <a:latin typeface="Arial"/>
                <a:ea typeface="Arial"/>
                <a:cs typeface="Arial"/>
                <a:sym typeface="Arial"/>
              </a:rPr>
              <a:t>Hospitalizations</a:t>
            </a:r>
            <a:endParaRPr sz="2400" b="1" i="0" u="sng" strike="noStrike" cap="none">
              <a:solidFill>
                <a:schemeClr val="dk1"/>
              </a:solidFill>
              <a:latin typeface="Arial"/>
              <a:ea typeface="Arial"/>
              <a:cs typeface="Arial"/>
              <a:sym typeface="Arial"/>
            </a:endParaRPr>
          </a:p>
          <a:p>
            <a:pPr marL="457189" marR="0" lvl="0" indent="-364058" algn="l" rtl="0">
              <a:lnSpc>
                <a:spcPct val="115000"/>
              </a:lnSpc>
              <a:spcBef>
                <a:spcPts val="1067"/>
              </a:spcBef>
              <a:spcAft>
                <a:spcPts val="0"/>
              </a:spcAft>
              <a:buClr>
                <a:schemeClr val="dk1"/>
              </a:buClr>
              <a:buSzPts val="1700"/>
              <a:buFont typeface="Arial"/>
              <a:buChar char="●"/>
            </a:pPr>
            <a:r>
              <a:rPr lang="en" sz="2267" b="0" i="0" u="none" strike="noStrike" cap="none">
                <a:solidFill>
                  <a:schemeClr val="dk1"/>
                </a:solidFill>
                <a:latin typeface="Arial"/>
                <a:ea typeface="Arial"/>
                <a:cs typeface="Arial"/>
                <a:sym typeface="Arial"/>
              </a:rPr>
              <a:t>% Living in Poverty</a:t>
            </a:r>
            <a:endParaRPr sz="2267" b="0" i="0" u="none" strike="noStrike" cap="none">
              <a:solidFill>
                <a:schemeClr val="dk1"/>
              </a:solidFill>
              <a:latin typeface="Arial"/>
              <a:ea typeface="Arial"/>
              <a:cs typeface="Arial"/>
              <a:sym typeface="Arial"/>
            </a:endParaRPr>
          </a:p>
          <a:p>
            <a:pPr marL="457189" marR="0" lvl="0" indent="-364058" algn="l" rtl="0">
              <a:lnSpc>
                <a:spcPct val="115000"/>
              </a:lnSpc>
              <a:spcBef>
                <a:spcPts val="0"/>
              </a:spcBef>
              <a:spcAft>
                <a:spcPts val="0"/>
              </a:spcAft>
              <a:buClr>
                <a:schemeClr val="dk1"/>
              </a:buClr>
              <a:buSzPts val="1700"/>
              <a:buFont typeface="Arial"/>
              <a:buChar char="●"/>
            </a:pPr>
            <a:r>
              <a:rPr lang="en" sz="2267" b="0" i="0" u="none" strike="noStrike" cap="none">
                <a:solidFill>
                  <a:schemeClr val="dk1"/>
                </a:solidFill>
                <a:latin typeface="Arial"/>
                <a:ea typeface="Arial"/>
                <a:cs typeface="Arial"/>
                <a:sym typeface="Arial"/>
              </a:rPr>
              <a:t>% Mobile Homes</a:t>
            </a:r>
            <a:endParaRPr sz="2267" b="0" i="0" u="none" strike="noStrike" cap="none">
              <a:solidFill>
                <a:schemeClr val="dk1"/>
              </a:solidFill>
              <a:latin typeface="Arial"/>
              <a:ea typeface="Arial"/>
              <a:cs typeface="Arial"/>
              <a:sym typeface="Arial"/>
            </a:endParaRPr>
          </a:p>
        </p:txBody>
      </p:sp>
      <p:sp>
        <p:nvSpPr>
          <p:cNvPr id="260" name="Google Shape;260;p26"/>
          <p:cNvSpPr txBox="1"/>
          <p:nvPr/>
        </p:nvSpPr>
        <p:spPr>
          <a:xfrm>
            <a:off x="-11149" y="6504100"/>
            <a:ext cx="6153200" cy="574438"/>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0"/>
              </a:spcBef>
              <a:spcAft>
                <a:spcPts val="1200"/>
              </a:spcAft>
              <a:buClr>
                <a:srgbClr val="000000"/>
              </a:buClr>
              <a:buSzPts val="1000"/>
              <a:buFont typeface="Arial"/>
              <a:buNone/>
            </a:pPr>
            <a:r>
              <a:rPr lang="en" sz="1333" b="0" i="0" u="none" strike="noStrike" cap="none">
                <a:solidFill>
                  <a:schemeClr val="lt1"/>
                </a:solidFill>
                <a:latin typeface="Arial"/>
                <a:ea typeface="Arial"/>
                <a:cs typeface="Arial"/>
                <a:sym typeface="Arial"/>
              </a:rPr>
              <a:t>Miami-Dade Extreme Heat Vulnerability Mapping Report (Uejio and Ahn, 2022)</a:t>
            </a:r>
            <a:endParaRPr sz="1333" b="0" i="0" u="none" strike="noStrike" cap="none">
              <a:solidFill>
                <a:schemeClr val="lt1"/>
              </a:solidFill>
              <a:latin typeface="Arial"/>
              <a:ea typeface="Arial"/>
              <a:cs typeface="Arial"/>
              <a:sym typeface="Arial"/>
            </a:endParaRPr>
          </a:p>
        </p:txBody>
      </p:sp>
      <p:sp>
        <p:nvSpPr>
          <p:cNvPr id="261" name="Google Shape;261;p26"/>
          <p:cNvSpPr txBox="1"/>
          <p:nvPr/>
        </p:nvSpPr>
        <p:spPr>
          <a:xfrm>
            <a:off x="310651" y="3789288"/>
            <a:ext cx="11570800" cy="2095111"/>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1067"/>
              </a:spcBef>
              <a:spcAft>
                <a:spcPts val="0"/>
              </a:spcAft>
              <a:buClr>
                <a:srgbClr val="000000"/>
              </a:buClr>
              <a:buSzPts val="1700"/>
              <a:buFont typeface="Arial"/>
              <a:buNone/>
            </a:pPr>
            <a:r>
              <a:rPr lang="en" sz="2400" b="1" i="0" u="sng" strike="noStrike" cap="none">
                <a:solidFill>
                  <a:schemeClr val="dk1"/>
                </a:solidFill>
                <a:latin typeface="Arial"/>
                <a:ea typeface="Arial"/>
                <a:cs typeface="Arial"/>
                <a:sym typeface="Arial"/>
              </a:rPr>
              <a:t>Emergency Department Visits</a:t>
            </a:r>
            <a:endParaRPr sz="2267" b="0" i="0" u="none" strike="noStrike" cap="none">
              <a:solidFill>
                <a:schemeClr val="dk1"/>
              </a:solidFill>
              <a:latin typeface="Arial"/>
              <a:ea typeface="Arial"/>
              <a:cs typeface="Arial"/>
              <a:sym typeface="Arial"/>
            </a:endParaRPr>
          </a:p>
          <a:p>
            <a:pPr marL="457189" marR="0" lvl="0" indent="-364058" algn="l" rtl="0">
              <a:lnSpc>
                <a:spcPct val="115000"/>
              </a:lnSpc>
              <a:spcBef>
                <a:spcPts val="1067"/>
              </a:spcBef>
              <a:spcAft>
                <a:spcPts val="0"/>
              </a:spcAft>
              <a:buClr>
                <a:schemeClr val="dk1"/>
              </a:buClr>
              <a:buSzPts val="1700"/>
              <a:buFont typeface="Arial"/>
              <a:buChar char="●"/>
            </a:pPr>
            <a:r>
              <a:rPr lang="en" sz="2267" b="0" i="0" u="none" strike="noStrike" cap="none">
                <a:solidFill>
                  <a:schemeClr val="dk1"/>
                </a:solidFill>
                <a:latin typeface="Arial"/>
                <a:ea typeface="Arial"/>
                <a:cs typeface="Arial"/>
                <a:sym typeface="Arial"/>
              </a:rPr>
              <a:t>Daytime surface temperature</a:t>
            </a:r>
            <a:endParaRPr sz="2267" b="0" i="0" u="none" strike="noStrike" cap="none">
              <a:solidFill>
                <a:schemeClr val="dk1"/>
              </a:solidFill>
              <a:latin typeface="Arial"/>
              <a:ea typeface="Arial"/>
              <a:cs typeface="Arial"/>
              <a:sym typeface="Arial"/>
            </a:endParaRPr>
          </a:p>
          <a:p>
            <a:pPr marL="457189" marR="0" lvl="0" indent="-364058" algn="l" rtl="0">
              <a:lnSpc>
                <a:spcPct val="115000"/>
              </a:lnSpc>
              <a:spcBef>
                <a:spcPts val="0"/>
              </a:spcBef>
              <a:spcAft>
                <a:spcPts val="0"/>
              </a:spcAft>
              <a:buClr>
                <a:schemeClr val="dk1"/>
              </a:buClr>
              <a:buSzPts val="1700"/>
              <a:buFont typeface="Arial"/>
              <a:buChar char="●"/>
            </a:pPr>
            <a:r>
              <a:rPr lang="en" sz="2267" b="0" i="0" u="none" strike="noStrike" cap="none">
                <a:solidFill>
                  <a:schemeClr val="dk1"/>
                </a:solidFill>
                <a:latin typeface="Arial"/>
                <a:ea typeface="Arial"/>
                <a:cs typeface="Arial"/>
                <a:sym typeface="Arial"/>
              </a:rPr>
              <a:t>% Outdoor Workers </a:t>
            </a:r>
            <a:endParaRPr sz="2267" b="0" i="0" u="none" strike="noStrike" cap="none">
              <a:solidFill>
                <a:schemeClr val="dk1"/>
              </a:solidFill>
              <a:latin typeface="Arial"/>
              <a:ea typeface="Arial"/>
              <a:cs typeface="Arial"/>
              <a:sym typeface="Arial"/>
            </a:endParaRPr>
          </a:p>
          <a:p>
            <a:pPr marL="457189" marR="0" lvl="0" indent="-364058" algn="l" rtl="0">
              <a:lnSpc>
                <a:spcPct val="115000"/>
              </a:lnSpc>
              <a:spcBef>
                <a:spcPts val="0"/>
              </a:spcBef>
              <a:spcAft>
                <a:spcPts val="0"/>
              </a:spcAft>
              <a:buClr>
                <a:schemeClr val="dk1"/>
              </a:buClr>
              <a:buSzPts val="1700"/>
              <a:buFont typeface="Arial"/>
              <a:buChar char="●"/>
            </a:pPr>
            <a:r>
              <a:rPr lang="en" sz="2267" b="0" i="0" u="none" strike="noStrike" cap="none">
                <a:solidFill>
                  <a:schemeClr val="dk1"/>
                </a:solidFill>
                <a:latin typeface="Arial"/>
                <a:ea typeface="Arial"/>
                <a:cs typeface="Arial"/>
                <a:sym typeface="Arial"/>
              </a:rPr>
              <a:t>% Age less than 18</a:t>
            </a:r>
            <a:endParaRPr sz="2267" b="0" i="0" u="none" strike="noStrike" cap="none">
              <a:solidFill>
                <a:schemeClr val="dk1"/>
              </a:solidFill>
              <a:latin typeface="Arial"/>
              <a:ea typeface="Arial"/>
              <a:cs typeface="Arial"/>
              <a:sym typeface="Arial"/>
            </a:endParaRPr>
          </a:p>
        </p:txBody>
      </p:sp>
      <p:graphicFrame>
        <p:nvGraphicFramePr>
          <p:cNvPr id="262" name="Google Shape;262;p26"/>
          <p:cNvGraphicFramePr/>
          <p:nvPr/>
        </p:nvGraphicFramePr>
        <p:xfrm>
          <a:off x="5715680" y="365758"/>
          <a:ext cx="6153334" cy="5681294"/>
        </p:xfrm>
        <a:graphic>
          <a:graphicData uri="http://schemas.openxmlformats.org/drawingml/2006/table">
            <a:tbl>
              <a:tblPr>
                <a:noFill/>
              </a:tblPr>
              <a:tblGrid>
                <a:gridCol w="1441200">
                  <a:extLst>
                    <a:ext uri="{9D8B030D-6E8A-4147-A177-3AD203B41FA5}">
                      <a16:colId xmlns:a16="http://schemas.microsoft.com/office/drawing/2014/main" val="20000"/>
                    </a:ext>
                  </a:extLst>
                </a:gridCol>
                <a:gridCol w="3592567">
                  <a:extLst>
                    <a:ext uri="{9D8B030D-6E8A-4147-A177-3AD203B41FA5}">
                      <a16:colId xmlns:a16="http://schemas.microsoft.com/office/drawing/2014/main" val="20001"/>
                    </a:ext>
                  </a:extLst>
                </a:gridCol>
                <a:gridCol w="1119567">
                  <a:extLst>
                    <a:ext uri="{9D8B030D-6E8A-4147-A177-3AD203B41FA5}">
                      <a16:colId xmlns:a16="http://schemas.microsoft.com/office/drawing/2014/main" val="20002"/>
                    </a:ext>
                  </a:extLst>
                </a:gridCol>
              </a:tblGrid>
              <a:tr h="642433">
                <a:tc>
                  <a:txBody>
                    <a:bodyPr/>
                    <a:lstStyle/>
                    <a:p>
                      <a:pPr marL="0" marR="0" lvl="0" indent="0" algn="l" rtl="0">
                        <a:lnSpc>
                          <a:spcPct val="100000"/>
                        </a:lnSpc>
                        <a:spcBef>
                          <a:spcPts val="0"/>
                        </a:spcBef>
                        <a:spcAft>
                          <a:spcPts val="0"/>
                        </a:spcAft>
                        <a:buClr>
                          <a:srgbClr val="000000"/>
                        </a:buClr>
                        <a:buSzPts val="1600"/>
                        <a:buFont typeface="Arial"/>
                        <a:buNone/>
                      </a:pPr>
                      <a:r>
                        <a:rPr lang="en" sz="2100" u="none" strike="noStrike" cap="none"/>
                        <a:t>Category</a:t>
                      </a:r>
                      <a:endParaRPr sz="2100" b="1" i="0" u="none" strike="noStrike" cap="none">
                        <a:solidFill>
                          <a:srgbClr val="000000"/>
                        </a:solidFill>
                        <a:latin typeface="Calibri"/>
                        <a:ea typeface="Calibri"/>
                        <a:cs typeface="Calibri"/>
                        <a:sym typeface="Calibri"/>
                      </a:endParaRPr>
                    </a:p>
                  </a:txBody>
                  <a:tcPr marL="9533" marR="9533" marT="9533" marB="0" anchor="b">
                    <a:solidFill>
                      <a:srgbClr val="FFF2C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2100" u="none" strike="noStrike" cap="none"/>
                        <a:t>Description of Data</a:t>
                      </a:r>
                      <a:endParaRPr sz="2100" b="1" i="0" u="none" strike="noStrike" cap="none">
                        <a:solidFill>
                          <a:srgbClr val="000000"/>
                        </a:solidFill>
                        <a:latin typeface="Calibri"/>
                        <a:ea typeface="Calibri"/>
                        <a:cs typeface="Calibri"/>
                        <a:sym typeface="Calibri"/>
                      </a:endParaRPr>
                    </a:p>
                  </a:txBody>
                  <a:tcPr marL="9533" marR="9533" marT="9533" marB="0" anchor="b">
                    <a:solidFill>
                      <a:srgbClr val="FFF2CC"/>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 sz="2100" u="none" strike="noStrike" cap="none"/>
                        <a:t>Provider</a:t>
                      </a:r>
                      <a:endParaRPr sz="2100" b="1" i="0" u="none" strike="noStrike" cap="none">
                        <a:solidFill>
                          <a:srgbClr val="000000"/>
                        </a:solidFill>
                        <a:latin typeface="Calibri"/>
                        <a:ea typeface="Calibri"/>
                        <a:cs typeface="Calibri"/>
                        <a:sym typeface="Calibri"/>
                      </a:endParaRPr>
                    </a:p>
                  </a:txBody>
                  <a:tcPr marL="9533" marR="9533" marT="9533" marB="0" anchor="b">
                    <a:solidFill>
                      <a:srgbClr val="FFF2CC"/>
                    </a:solidFill>
                  </a:tcPr>
                </a:tc>
                <a:extLst>
                  <a:ext uri="{0D108BD9-81ED-4DB2-BD59-A6C34878D82A}">
                    <a16:rowId xmlns:a16="http://schemas.microsoft.com/office/drawing/2014/main" val="10000"/>
                  </a:ext>
                </a:extLst>
              </a:tr>
              <a:tr h="49721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Health Outcome</a:t>
                      </a:r>
                      <a:endParaRPr sz="1600" b="1" i="0" u="none" strike="noStrike" cap="none">
                        <a:solidFill>
                          <a:srgbClr val="000000"/>
                        </a:solidFill>
                        <a:latin typeface="Calibri"/>
                        <a:ea typeface="Calibri"/>
                        <a:cs typeface="Calibri"/>
                        <a:sym typeface="Calibri"/>
                      </a:endParaRPr>
                    </a:p>
                  </a:txBody>
                  <a:tcPr marL="9533" marR="9533" marT="9533" marB="0" anchor="b">
                    <a:solidFill>
                      <a:srgbClr val="DDEAF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Heat Related Illness Emergency Department</a:t>
                      </a:r>
                      <a:endParaRPr sz="1600" b="0" i="0" u="none" strike="noStrike" cap="none">
                        <a:solidFill>
                          <a:srgbClr val="000000"/>
                        </a:solidFill>
                        <a:latin typeface="Calibri"/>
                        <a:ea typeface="Calibri"/>
                        <a:cs typeface="Calibri"/>
                        <a:sym typeface="Calibri"/>
                      </a:endParaRPr>
                    </a:p>
                  </a:txBody>
                  <a:tcPr marL="9533" marR="9533" marT="9533" marB="0" anchor="b">
                    <a:solidFill>
                      <a:srgbClr val="DDEAF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FDOH</a:t>
                      </a:r>
                      <a:endParaRPr sz="1600" b="0" i="0" u="none" strike="noStrike" cap="none">
                        <a:solidFill>
                          <a:srgbClr val="000000"/>
                        </a:solidFill>
                        <a:latin typeface="Calibri"/>
                        <a:ea typeface="Calibri"/>
                        <a:cs typeface="Calibri"/>
                        <a:sym typeface="Calibri"/>
                      </a:endParaRPr>
                    </a:p>
                  </a:txBody>
                  <a:tcPr marL="9533" marR="9533" marT="9533" marB="0" anchor="b">
                    <a:solidFill>
                      <a:srgbClr val="DDEAF6"/>
                    </a:solidFill>
                  </a:tcPr>
                </a:tc>
                <a:extLst>
                  <a:ext uri="{0D108BD9-81ED-4DB2-BD59-A6C34878D82A}">
                    <a16:rowId xmlns:a16="http://schemas.microsoft.com/office/drawing/2014/main" val="10001"/>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endParaRPr sz="1600" b="1" i="0" u="none" strike="noStrike" cap="none">
                        <a:solidFill>
                          <a:srgbClr val="000000"/>
                        </a:solidFill>
                        <a:latin typeface="Calibri"/>
                        <a:ea typeface="Calibri"/>
                        <a:cs typeface="Calibri"/>
                        <a:sym typeface="Calibri"/>
                      </a:endParaRPr>
                    </a:p>
                  </a:txBody>
                  <a:tcPr marL="9533" marR="9533" marT="9533" marB="0" anchor="b">
                    <a:solidFill>
                      <a:srgbClr val="DDEAF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Heat Related Illness Hospitalizations</a:t>
                      </a:r>
                      <a:endParaRPr sz="1600" b="0" i="0" u="none" strike="noStrike" cap="none">
                        <a:solidFill>
                          <a:srgbClr val="000000"/>
                        </a:solidFill>
                        <a:latin typeface="Calibri"/>
                        <a:ea typeface="Calibri"/>
                        <a:cs typeface="Calibri"/>
                        <a:sym typeface="Calibri"/>
                      </a:endParaRPr>
                    </a:p>
                  </a:txBody>
                  <a:tcPr marL="9533" marR="9533" marT="9533" marB="0" anchor="b">
                    <a:solidFill>
                      <a:srgbClr val="DDEAF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FDOH</a:t>
                      </a:r>
                      <a:endParaRPr sz="1600" b="0" i="0" u="none" strike="noStrike" cap="none">
                        <a:solidFill>
                          <a:srgbClr val="000000"/>
                        </a:solidFill>
                        <a:latin typeface="Calibri"/>
                        <a:ea typeface="Calibri"/>
                        <a:cs typeface="Calibri"/>
                        <a:sym typeface="Calibri"/>
                      </a:endParaRPr>
                    </a:p>
                  </a:txBody>
                  <a:tcPr marL="9533" marR="9533" marT="9533" marB="0" anchor="b">
                    <a:solidFill>
                      <a:srgbClr val="DDEAF6"/>
                    </a:solidFill>
                  </a:tcPr>
                </a:tc>
                <a:extLst>
                  <a:ext uri="{0D108BD9-81ED-4DB2-BD59-A6C34878D82A}">
                    <a16:rowId xmlns:a16="http://schemas.microsoft.com/office/drawing/2014/main" val="10002"/>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Exposure</a:t>
                      </a:r>
                      <a:endParaRPr sz="1600" b="1" i="0" u="none" strike="noStrike" cap="none">
                        <a:solidFill>
                          <a:srgbClr val="000000"/>
                        </a:solidFill>
                        <a:latin typeface="Calibri"/>
                        <a:ea typeface="Calibri"/>
                        <a:cs typeface="Calibri"/>
                        <a:sym typeface="Calibri"/>
                      </a:endParaRPr>
                    </a:p>
                  </a:txBody>
                  <a:tcPr marL="9533" marR="9533" marT="9533" marB="0" anchor="b">
                    <a:solidFill>
                      <a:srgbClr val="FBE4D4"/>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Land Surface Temperature </a:t>
                      </a:r>
                      <a:endParaRPr sz="1600" b="0" i="0" u="none" strike="noStrike" cap="none">
                        <a:solidFill>
                          <a:srgbClr val="000000"/>
                        </a:solidFill>
                        <a:latin typeface="Calibri"/>
                        <a:ea typeface="Calibri"/>
                        <a:cs typeface="Calibri"/>
                        <a:sym typeface="Calibri"/>
                      </a:endParaRPr>
                    </a:p>
                  </a:txBody>
                  <a:tcPr marL="9533" marR="9533" marT="9533" marB="0" anchor="b">
                    <a:solidFill>
                      <a:srgbClr val="FBE4D4"/>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NASA</a:t>
                      </a:r>
                      <a:endParaRPr sz="1600" b="0" i="0" u="none" strike="noStrike" cap="none">
                        <a:solidFill>
                          <a:srgbClr val="000000"/>
                        </a:solidFill>
                        <a:latin typeface="Calibri"/>
                        <a:ea typeface="Calibri"/>
                        <a:cs typeface="Calibri"/>
                        <a:sym typeface="Calibri"/>
                      </a:endParaRPr>
                    </a:p>
                  </a:txBody>
                  <a:tcPr marL="9533" marR="9533" marT="9533" marB="0" anchor="b">
                    <a:solidFill>
                      <a:srgbClr val="FBE4D4"/>
                    </a:solidFill>
                  </a:tcPr>
                </a:tc>
                <a:extLst>
                  <a:ext uri="{0D108BD9-81ED-4DB2-BD59-A6C34878D82A}">
                    <a16:rowId xmlns:a16="http://schemas.microsoft.com/office/drawing/2014/main" val="10003"/>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FBE4D4"/>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Impervious Surface</a:t>
                      </a:r>
                      <a:endParaRPr sz="1600" b="0" i="0" u="none" strike="noStrike" cap="none">
                        <a:solidFill>
                          <a:srgbClr val="000000"/>
                        </a:solidFill>
                        <a:latin typeface="Calibri"/>
                        <a:ea typeface="Calibri"/>
                        <a:cs typeface="Calibri"/>
                        <a:sym typeface="Calibri"/>
                      </a:endParaRPr>
                    </a:p>
                  </a:txBody>
                  <a:tcPr marL="9533" marR="9533" marT="9533" marB="0" anchor="b">
                    <a:solidFill>
                      <a:srgbClr val="FBE4D4"/>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NLCD (2019)</a:t>
                      </a:r>
                      <a:endParaRPr sz="1600" b="0" i="0" u="none" strike="noStrike" cap="none">
                        <a:solidFill>
                          <a:srgbClr val="000000"/>
                        </a:solidFill>
                        <a:latin typeface="Calibri"/>
                        <a:ea typeface="Calibri"/>
                        <a:cs typeface="Calibri"/>
                        <a:sym typeface="Calibri"/>
                      </a:endParaRPr>
                    </a:p>
                  </a:txBody>
                  <a:tcPr marL="9533" marR="9533" marT="9533" marB="0" anchor="b">
                    <a:solidFill>
                      <a:srgbClr val="FBE4D4"/>
                    </a:solidFill>
                  </a:tcPr>
                </a:tc>
                <a:extLst>
                  <a:ext uri="{0D108BD9-81ED-4DB2-BD59-A6C34878D82A}">
                    <a16:rowId xmlns:a16="http://schemas.microsoft.com/office/drawing/2014/main" val="10004"/>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Sensitivity</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Older Adults (age &gt; 65)</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05"/>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Living Alone</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06"/>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Children 0-5</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07"/>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Living in Poverty</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08"/>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Household Income </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09"/>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Limited Language Proficiency</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0"/>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African American</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1"/>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0" i="0" u="none" strike="noStrike" cap="none">
                          <a:solidFill>
                            <a:srgbClr val="000000"/>
                          </a:solidFill>
                          <a:latin typeface="Calibri"/>
                          <a:ea typeface="Calibri"/>
                          <a:cs typeface="Calibri"/>
                          <a:sym typeface="Calibri"/>
                        </a:rPr>
                        <a:t>% Hispanic</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2"/>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0" i="0" u="none" strike="noStrike" cap="none">
                          <a:solidFill>
                            <a:srgbClr val="000000"/>
                          </a:solidFill>
                          <a:latin typeface="Calibri"/>
                          <a:ea typeface="Calibri"/>
                          <a:cs typeface="Calibri"/>
                          <a:sym typeface="Calibri"/>
                        </a:rPr>
                        <a:t>% Indigenous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3"/>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Mobile Homes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4"/>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High School Education</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5"/>
                  </a:ext>
                </a:extLst>
              </a:tr>
              <a:tr h="49721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600" u="none" strike="noStrike" cap="none"/>
                        <a:t>% Outdoor Workers (Agr, Forestry, Fish, Mining, Construction)</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6"/>
                  </a:ext>
                </a:extLst>
              </a:tr>
              <a:tr h="253373">
                <a:tc>
                  <a:txBody>
                    <a:bodyPr/>
                    <a:lstStyle/>
                    <a:p>
                      <a:pPr marL="0" marR="0" lvl="0" indent="0" algn="l" rtl="0">
                        <a:lnSpc>
                          <a:spcPct val="100000"/>
                        </a:lnSpc>
                        <a:spcBef>
                          <a:spcPts val="0"/>
                        </a:spcBef>
                        <a:spcAft>
                          <a:spcPts val="0"/>
                        </a:spcAft>
                        <a:buClr>
                          <a:srgbClr val="000000"/>
                        </a:buClr>
                        <a:buSzPts val="1200"/>
                        <a:buFont typeface="Arial"/>
                        <a:buNone/>
                      </a:pPr>
                      <a:r>
                        <a:rPr lang="en" sz="1600" u="none" strike="noStrike" cap="none"/>
                        <a:t> </a:t>
                      </a:r>
                      <a:endParaRPr sz="1600" b="1"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600" b="0" i="0" u="none" strike="noStrike" cap="none">
                          <a:solidFill>
                            <a:srgbClr val="000000"/>
                          </a:solidFill>
                          <a:latin typeface="Calibri"/>
                          <a:ea typeface="Calibri"/>
                          <a:cs typeface="Calibri"/>
                          <a:sym typeface="Calibri"/>
                        </a:rPr>
                        <a:t>% Female Head of Housing</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tc>
                  <a:txBody>
                    <a:bodyPr/>
                    <a:lstStyle/>
                    <a:p>
                      <a:pPr marL="0" marR="0" lvl="0" indent="0" algn="l" rtl="0">
                        <a:lnSpc>
                          <a:spcPct val="100000"/>
                        </a:lnSpc>
                        <a:spcBef>
                          <a:spcPts val="0"/>
                        </a:spcBef>
                        <a:spcAft>
                          <a:spcPts val="0"/>
                        </a:spcAft>
                        <a:buClr>
                          <a:srgbClr val="000000"/>
                        </a:buClr>
                        <a:buSzPts val="1200"/>
                        <a:buFont typeface="Calibri"/>
                        <a:buNone/>
                      </a:pPr>
                      <a:r>
                        <a:rPr lang="en" sz="1600" u="none" strike="noStrike" cap="none"/>
                        <a:t>US Census</a:t>
                      </a:r>
                      <a:endParaRPr sz="1600" b="0" i="0" u="none" strike="noStrike" cap="none">
                        <a:solidFill>
                          <a:srgbClr val="000000"/>
                        </a:solidFill>
                        <a:latin typeface="Calibri"/>
                        <a:ea typeface="Calibri"/>
                        <a:cs typeface="Calibri"/>
                        <a:sym typeface="Calibri"/>
                      </a:endParaRPr>
                    </a:p>
                  </a:txBody>
                  <a:tcPr marL="9533" marR="9533" marT="9533" marB="0" anchor="b">
                    <a:solidFill>
                      <a:srgbClr val="E1EFD8"/>
                    </a:solidFill>
                  </a:tcPr>
                </a:tc>
                <a:extLst>
                  <a:ext uri="{0D108BD9-81ED-4DB2-BD59-A6C34878D82A}">
                    <a16:rowId xmlns:a16="http://schemas.microsoft.com/office/drawing/2014/main" val="10017"/>
                  </a:ext>
                </a:extLst>
              </a:tr>
            </a:tbl>
          </a:graphicData>
        </a:graphic>
      </p:graphicFrame>
      <p:cxnSp>
        <p:nvCxnSpPr>
          <p:cNvPr id="263" name="Google Shape;263;p26"/>
          <p:cNvCxnSpPr/>
          <p:nvPr/>
        </p:nvCxnSpPr>
        <p:spPr>
          <a:xfrm flipH="1">
            <a:off x="3828975" y="1771000"/>
            <a:ext cx="1565120" cy="710960"/>
          </a:xfrm>
          <a:prstGeom prst="straightConnector1">
            <a:avLst/>
          </a:prstGeom>
          <a:noFill/>
          <a:ln w="76200" cap="flat" cmpd="sng">
            <a:solidFill>
              <a:schemeClr val="dk2"/>
            </a:solidFill>
            <a:prstDash val="solid"/>
            <a:round/>
            <a:headEnd type="none" w="sm" len="sm"/>
            <a:tailEnd type="triangle" w="med" len="med"/>
          </a:ln>
        </p:spPr>
      </p:cxnSp>
      <p:cxnSp>
        <p:nvCxnSpPr>
          <p:cNvPr id="264" name="Google Shape;264;p26"/>
          <p:cNvCxnSpPr/>
          <p:nvPr/>
        </p:nvCxnSpPr>
        <p:spPr>
          <a:xfrm flipH="1" flipV="1">
            <a:off x="3816133" y="5116095"/>
            <a:ext cx="1691440" cy="595920"/>
          </a:xfrm>
          <a:prstGeom prst="straightConnector1">
            <a:avLst/>
          </a:prstGeom>
          <a:noFill/>
          <a:ln w="76200" cap="flat" cmpd="sng">
            <a:solidFill>
              <a:schemeClr val="dk2"/>
            </a:solidFill>
            <a:prstDash val="solid"/>
            <a:round/>
            <a:headEnd type="none" w="sm" len="sm"/>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7"/>
          <p:cNvSpPr txBox="1">
            <a:spLocks noGrp="1"/>
          </p:cNvSpPr>
          <p:nvPr>
            <p:ph type="title"/>
          </p:nvPr>
        </p:nvSpPr>
        <p:spPr>
          <a:xfrm>
            <a:off x="344815" y="-660"/>
            <a:ext cx="10485600" cy="1325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100000"/>
              </a:lnSpc>
              <a:spcBef>
                <a:spcPts val="1067"/>
              </a:spcBef>
              <a:spcAft>
                <a:spcPts val="0"/>
              </a:spcAft>
              <a:buSzPts val="1400"/>
              <a:buNone/>
            </a:pPr>
            <a:r>
              <a:rPr lang="en" sz="3600" b="1">
                <a:solidFill>
                  <a:schemeClr val="tx1"/>
                </a:solidFill>
                <a:latin typeface="Arial"/>
                <a:ea typeface="Arial"/>
                <a:cs typeface="Arial"/>
                <a:sym typeface="Arial"/>
              </a:rPr>
              <a:t>ArcGIS </a:t>
            </a:r>
            <a:r>
              <a:rPr lang="en" sz="3600" b="1" err="1">
                <a:solidFill>
                  <a:schemeClr val="tx1"/>
                </a:solidFill>
                <a:latin typeface="Arial"/>
                <a:ea typeface="Arial"/>
                <a:cs typeface="Arial"/>
                <a:sym typeface="Arial"/>
              </a:rPr>
              <a:t>StoryMap</a:t>
            </a:r>
            <a:r>
              <a:rPr lang="en" sz="3600" b="1">
                <a:solidFill>
                  <a:schemeClr val="tx1"/>
                </a:solidFill>
                <a:latin typeface="Arial"/>
                <a:ea typeface="Arial"/>
                <a:cs typeface="Arial"/>
                <a:sym typeface="Arial"/>
              </a:rPr>
              <a:t>: Vulnerability</a:t>
            </a:r>
            <a:r>
              <a:rPr lang="en" sz="3867" b="1">
                <a:solidFill>
                  <a:schemeClr val="accent1"/>
                </a:solidFill>
                <a:latin typeface="Arial"/>
                <a:ea typeface="Arial"/>
                <a:cs typeface="Arial"/>
                <a:sym typeface="Arial"/>
              </a:rPr>
              <a:t> </a:t>
            </a:r>
            <a:endParaRPr sz="2667" b="1">
              <a:solidFill>
                <a:schemeClr val="accent1"/>
              </a:solidFill>
              <a:latin typeface="Arial"/>
              <a:ea typeface="Arial"/>
              <a:cs typeface="Arial"/>
              <a:sym typeface="Arial"/>
            </a:endParaRPr>
          </a:p>
        </p:txBody>
      </p:sp>
      <p:sp>
        <p:nvSpPr>
          <p:cNvPr id="277" name="Google Shape;277;p27"/>
          <p:cNvSpPr txBox="1"/>
          <p:nvPr/>
        </p:nvSpPr>
        <p:spPr>
          <a:xfrm>
            <a:off x="341325" y="1172851"/>
            <a:ext cx="11570800" cy="533600"/>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15000"/>
              </a:lnSpc>
              <a:spcBef>
                <a:spcPts val="1067"/>
              </a:spcBef>
              <a:spcAft>
                <a:spcPts val="0"/>
              </a:spcAft>
              <a:buClr>
                <a:srgbClr val="000000"/>
              </a:buClr>
              <a:buSzPts val="1700"/>
              <a:buFont typeface="Arial"/>
              <a:buNone/>
            </a:pPr>
            <a:endParaRPr sz="2267" b="0" i="0" u="none" strike="noStrike" cap="none">
              <a:solidFill>
                <a:schemeClr val="dk1"/>
              </a:solidFill>
              <a:latin typeface="Arial"/>
              <a:ea typeface="Arial"/>
              <a:cs typeface="Arial"/>
              <a:sym typeface="Arial"/>
            </a:endParaRPr>
          </a:p>
        </p:txBody>
      </p:sp>
      <p:sp>
        <p:nvSpPr>
          <p:cNvPr id="278" name="Google Shape;278;p27"/>
          <p:cNvSpPr txBox="1"/>
          <p:nvPr/>
        </p:nvSpPr>
        <p:spPr>
          <a:xfrm>
            <a:off x="7928599" y="660824"/>
            <a:ext cx="3672800" cy="5154474"/>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marR="0" lvl="0" indent="0" algn="l" rtl="0">
              <a:lnSpc>
                <a:spcPct val="100000"/>
              </a:lnSpc>
              <a:spcBef>
                <a:spcPts val="0"/>
              </a:spcBef>
              <a:spcAft>
                <a:spcPts val="0"/>
              </a:spcAft>
              <a:buClr>
                <a:srgbClr val="000000"/>
              </a:buClr>
              <a:buSzPts val="1900"/>
              <a:buFont typeface="Arial"/>
              <a:buNone/>
            </a:pPr>
            <a:endParaRPr sz="2533" b="0" i="0" u="none" strike="noStrike" cap="none">
              <a:solidFill>
                <a:srgbClr val="000000"/>
              </a:solidFill>
              <a:latin typeface="Arial"/>
              <a:ea typeface="Arial"/>
              <a:cs typeface="Arial"/>
              <a:sym typeface="Arial"/>
            </a:endParaRPr>
          </a:p>
          <a:p>
            <a:pPr marL="457189" marR="0" lvl="0" indent="-380990" algn="l" rtl="0">
              <a:lnSpc>
                <a:spcPct val="100000"/>
              </a:lnSpc>
              <a:spcBef>
                <a:spcPts val="0"/>
              </a:spcBef>
              <a:spcAft>
                <a:spcPts val="0"/>
              </a:spcAft>
              <a:buClr>
                <a:srgbClr val="000000"/>
              </a:buClr>
              <a:buSzPts val="1900"/>
              <a:buFont typeface="Arial"/>
              <a:buChar char="●"/>
            </a:pPr>
            <a:r>
              <a:rPr lang="en" sz="2533" b="0" i="0" u="none" strike="noStrike" cap="none">
                <a:solidFill>
                  <a:srgbClr val="000000"/>
                </a:solidFill>
                <a:latin typeface="Arial"/>
                <a:ea typeface="Arial"/>
                <a:cs typeface="Arial"/>
                <a:sym typeface="Arial"/>
              </a:rPr>
              <a:t>Interact with the </a:t>
            </a:r>
            <a:r>
              <a:rPr lang="en" sz="2533" b="0" i="0" u="sng" strike="noStrike" cap="none">
                <a:solidFill>
                  <a:srgbClr val="000000"/>
                </a:solidFill>
                <a:latin typeface="Arial"/>
                <a:ea typeface="Arial"/>
                <a:cs typeface="Arial"/>
                <a:sym typeface="Arial"/>
              </a:rPr>
              <a:t>Heat Vulnerability Index </a:t>
            </a:r>
            <a:r>
              <a:rPr lang="en" sz="2533" b="0" i="0" u="none" strike="noStrike" cap="none">
                <a:solidFill>
                  <a:srgbClr val="000000"/>
                </a:solidFill>
                <a:latin typeface="Arial"/>
                <a:ea typeface="Arial"/>
                <a:cs typeface="Arial"/>
                <a:sym typeface="Arial"/>
              </a:rPr>
              <a:t>web mapping application to identify vulnerable zip codes in Miami-Dade</a:t>
            </a:r>
            <a:endParaRPr sz="2533"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900"/>
              <a:buFont typeface="Arial"/>
              <a:buNone/>
            </a:pPr>
            <a:endParaRPr sz="2533" b="0" i="0" u="none" strike="noStrike" cap="none">
              <a:solidFill>
                <a:srgbClr val="001C1B"/>
              </a:solidFill>
              <a:latin typeface="Arial"/>
              <a:ea typeface="Arial"/>
              <a:cs typeface="Arial"/>
              <a:sym typeface="Arial"/>
            </a:endParaRPr>
          </a:p>
          <a:p>
            <a:pPr marL="457189" marR="0" lvl="0" indent="-380990" algn="l" rtl="0">
              <a:lnSpc>
                <a:spcPct val="115000"/>
              </a:lnSpc>
              <a:spcBef>
                <a:spcPts val="0"/>
              </a:spcBef>
              <a:spcAft>
                <a:spcPts val="0"/>
              </a:spcAft>
              <a:buClr>
                <a:srgbClr val="001C1B"/>
              </a:buClr>
              <a:buSzPts val="1900"/>
              <a:buFont typeface="Arial"/>
              <a:buChar char="●"/>
            </a:pPr>
            <a:r>
              <a:rPr lang="en" sz="2533" b="0" i="0" u="none" strike="noStrike" cap="none">
                <a:solidFill>
                  <a:srgbClr val="001C1B"/>
                </a:solidFill>
                <a:latin typeface="Arial"/>
                <a:ea typeface="Arial"/>
                <a:cs typeface="Arial"/>
                <a:sym typeface="Arial"/>
              </a:rPr>
              <a:t>Homestead, Florida City, Hialeah, Miami, Opa-Locka, and Miami Gardens</a:t>
            </a:r>
            <a:endParaRPr sz="2533" b="0" i="0" u="none" strike="noStrike" cap="none">
              <a:solidFill>
                <a:srgbClr val="000000"/>
              </a:solidFill>
              <a:latin typeface="Arial"/>
              <a:ea typeface="Arial"/>
              <a:cs typeface="Arial"/>
              <a:sym typeface="Arial"/>
            </a:endParaRPr>
          </a:p>
        </p:txBody>
      </p:sp>
      <p:pic>
        <p:nvPicPr>
          <p:cNvPr id="279" name="Google Shape;279;p27"/>
          <p:cNvPicPr preferRelativeResize="0"/>
          <p:nvPr/>
        </p:nvPicPr>
        <p:blipFill rotWithShape="1">
          <a:blip r:embed="rId3">
            <a:alphaModFix/>
          </a:blip>
          <a:srcRect/>
          <a:stretch/>
        </p:blipFill>
        <p:spPr>
          <a:xfrm>
            <a:off x="341325" y="1288161"/>
            <a:ext cx="7107960" cy="4945428"/>
          </a:xfrm>
          <a:prstGeom prst="rect">
            <a:avLst/>
          </a:prstGeom>
          <a:noFill/>
          <a:ln>
            <a:noFill/>
          </a:ln>
        </p:spPr>
      </p:pic>
      <p:cxnSp>
        <p:nvCxnSpPr>
          <p:cNvPr id="280" name="Google Shape;280;p27"/>
          <p:cNvCxnSpPr/>
          <p:nvPr/>
        </p:nvCxnSpPr>
        <p:spPr>
          <a:xfrm>
            <a:off x="2510951" y="1898900"/>
            <a:ext cx="1067200" cy="399600"/>
          </a:xfrm>
          <a:prstGeom prst="straightConnector1">
            <a:avLst/>
          </a:prstGeom>
          <a:noFill/>
          <a:ln w="76200" cap="flat" cmpd="sng">
            <a:solidFill>
              <a:schemeClr val="dk2"/>
            </a:solidFill>
            <a:prstDash val="solid"/>
            <a:round/>
            <a:headEnd type="none" w="sm" len="sm"/>
            <a:tailEnd type="triangle" w="med" len="med"/>
          </a:ln>
        </p:spPr>
      </p:cxnSp>
      <p:cxnSp>
        <p:nvCxnSpPr>
          <p:cNvPr id="281" name="Google Shape;281;p27"/>
          <p:cNvCxnSpPr/>
          <p:nvPr/>
        </p:nvCxnSpPr>
        <p:spPr>
          <a:xfrm flipH="1">
            <a:off x="2510725" y="5006175"/>
            <a:ext cx="1240000" cy="599200"/>
          </a:xfrm>
          <a:prstGeom prst="straightConnector1">
            <a:avLst/>
          </a:prstGeom>
          <a:noFill/>
          <a:ln w="76200" cap="flat" cmpd="sng">
            <a:solidFill>
              <a:schemeClr val="dk2"/>
            </a:solidFill>
            <a:prstDash val="solid"/>
            <a:round/>
            <a:headEnd type="none" w="sm" len="sm"/>
            <a:tailEnd type="triangle" w="med" len="med"/>
          </a:ln>
        </p:spPr>
      </p:cxnSp>
      <p:sp>
        <p:nvSpPr>
          <p:cNvPr id="282" name="Google Shape;282;p27"/>
          <p:cNvSpPr txBox="1"/>
          <p:nvPr/>
        </p:nvSpPr>
        <p:spPr>
          <a:xfrm>
            <a:off x="5083075" y="4433025"/>
            <a:ext cx="2275600" cy="1087600"/>
          </a:xfrm>
          <a:prstGeom prst="rect">
            <a:avLst/>
          </a:prstGeom>
          <a:noFill/>
          <a:ln>
            <a:noFill/>
          </a:ln>
        </p:spPr>
        <p:txBody>
          <a:bodyPr spcFirstLastPara="1" wrap="square" lIns="91433" tIns="91433" rIns="91433" bIns="914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r>
              <a:rPr lang="en" sz="1467" b="0" i="0" u="none" strike="noStrike" cap="none">
                <a:solidFill>
                  <a:srgbClr val="000000"/>
                </a:solidFill>
                <a:latin typeface="Arial"/>
                <a:ea typeface="Arial"/>
                <a:cs typeface="Arial"/>
                <a:sym typeface="Arial"/>
              </a:rPr>
              <a:t>** Average of Heat Hospitalization and ER Visit Vulnerability as seen on previous slide</a:t>
            </a:r>
            <a:endParaRPr sz="1467"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4"/>
          <p:cNvPicPr preferRelativeResize="0"/>
          <p:nvPr/>
        </p:nvPicPr>
        <p:blipFill rotWithShape="1">
          <a:blip r:embed="rId3">
            <a:alphaModFix/>
          </a:blip>
          <a:srcRect/>
          <a:stretch/>
        </p:blipFill>
        <p:spPr>
          <a:xfrm>
            <a:off x="155519" y="138099"/>
            <a:ext cx="638029" cy="790603"/>
          </a:xfrm>
          <a:prstGeom prst="rect">
            <a:avLst/>
          </a:prstGeom>
          <a:noFill/>
          <a:ln>
            <a:noFill/>
          </a:ln>
        </p:spPr>
      </p:pic>
      <p:sp>
        <p:nvSpPr>
          <p:cNvPr id="211" name="Google Shape;211;p24"/>
          <p:cNvSpPr txBox="1"/>
          <p:nvPr/>
        </p:nvSpPr>
        <p:spPr>
          <a:xfrm>
            <a:off x="2658851" y="394037"/>
            <a:ext cx="10661600" cy="634240"/>
          </a:xfrm>
          <a:prstGeom prst="rect">
            <a:avLst/>
          </a:prstGeom>
          <a:noFill/>
          <a:ln>
            <a:noFill/>
          </a:ln>
        </p:spPr>
        <p:txBody>
          <a:bodyPr spcFirstLastPara="1" wrap="square" lIns="79467" tIns="39733" rIns="79467" bIns="39733"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900"/>
              <a:buFont typeface="Arial"/>
              <a:buNone/>
            </a:pPr>
            <a:r>
              <a:rPr lang="en" sz="3467" b="1" i="0" u="none" strike="noStrike" cap="none">
                <a:solidFill>
                  <a:schemeClr val="tx1"/>
                </a:solidFill>
                <a:latin typeface="Arial"/>
                <a:ea typeface="Arial"/>
                <a:cs typeface="Arial"/>
                <a:sym typeface="Arial"/>
              </a:rPr>
              <a:t>Climate &amp; Heat Health Task Force</a:t>
            </a:r>
            <a:endParaRPr lang="en-US" sz="3467" b="1" i="0" u="none" strike="noStrike" cap="none">
              <a:solidFill>
                <a:schemeClr val="tx1"/>
              </a:solidFill>
              <a:latin typeface="Arial"/>
              <a:ea typeface="Arial"/>
              <a:cs typeface="Arial"/>
            </a:endParaRPr>
          </a:p>
        </p:txBody>
      </p:sp>
      <p:pic>
        <p:nvPicPr>
          <p:cNvPr id="212" name="Google Shape;212;p24"/>
          <p:cNvPicPr preferRelativeResize="0"/>
          <p:nvPr/>
        </p:nvPicPr>
        <p:blipFill rotWithShape="1">
          <a:blip r:embed="rId4">
            <a:alphaModFix/>
          </a:blip>
          <a:srcRect/>
          <a:stretch/>
        </p:blipFill>
        <p:spPr>
          <a:xfrm>
            <a:off x="-8424" y="4077"/>
            <a:ext cx="4117056" cy="6170220"/>
          </a:xfrm>
          <a:prstGeom prst="rect">
            <a:avLst/>
          </a:prstGeom>
          <a:noFill/>
          <a:ln>
            <a:noFill/>
          </a:ln>
        </p:spPr>
      </p:pic>
      <p:sp>
        <p:nvSpPr>
          <p:cNvPr id="213" name="Google Shape;213;p24"/>
          <p:cNvSpPr txBox="1"/>
          <p:nvPr/>
        </p:nvSpPr>
        <p:spPr>
          <a:xfrm>
            <a:off x="4454520" y="1152443"/>
            <a:ext cx="6400800" cy="5016717"/>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500"/>
              <a:buFont typeface="Arial"/>
              <a:buNone/>
            </a:pPr>
            <a:r>
              <a:rPr lang="en" sz="2000" b="1" i="0" u="none" strike="noStrike" cap="none">
                <a:solidFill>
                  <a:schemeClr val="tx1"/>
                </a:solidFill>
                <a:ea typeface="Roboto"/>
                <a:cs typeface="Roboto"/>
                <a:sym typeface="Roboto"/>
              </a:rPr>
              <a:t>Goals:</a:t>
            </a:r>
            <a:endParaRPr lang="en-US" sz="1467" b="0" i="0" u="none" strike="noStrike" cap="none">
              <a:solidFill>
                <a:schemeClr val="tx1"/>
              </a:solidFill>
              <a:ea typeface="Arial"/>
              <a:cs typeface="Arial"/>
            </a:endParaRPr>
          </a:p>
          <a:p>
            <a:pPr marL="287859" marR="0" lvl="0" indent="-279393" algn="l" rtl="0">
              <a:lnSpc>
                <a:spcPct val="100000"/>
              </a:lnSpc>
              <a:spcBef>
                <a:spcPts val="0"/>
              </a:spcBef>
              <a:spcAft>
                <a:spcPts val="0"/>
              </a:spcAft>
              <a:buClr>
                <a:schemeClr val="dk1"/>
              </a:buClr>
              <a:buSzPts val="1500"/>
              <a:buFont typeface="Arial"/>
              <a:buChar char="•"/>
            </a:pPr>
            <a:r>
              <a:rPr lang="en" sz="2000" b="0" i="0" u="none" strike="noStrike" cap="none">
                <a:solidFill>
                  <a:schemeClr val="tx1"/>
                </a:solidFill>
                <a:ea typeface="Roboto"/>
                <a:cs typeface="Roboto"/>
                <a:sym typeface="Roboto"/>
              </a:rPr>
              <a:t>Prioritize short term actions</a:t>
            </a:r>
            <a:endParaRPr sz="1467" b="0" i="0" u="none" strike="noStrike" cap="none">
              <a:solidFill>
                <a:schemeClr val="tx1"/>
              </a:solidFill>
              <a:ea typeface="Arial"/>
              <a:cs typeface="Arial"/>
            </a:endParaRPr>
          </a:p>
          <a:p>
            <a:pPr marL="287859" marR="0" lvl="0" indent="-279393" algn="l" rtl="0">
              <a:lnSpc>
                <a:spcPct val="100000"/>
              </a:lnSpc>
              <a:spcBef>
                <a:spcPts val="0"/>
              </a:spcBef>
              <a:spcAft>
                <a:spcPts val="0"/>
              </a:spcAft>
              <a:buClr>
                <a:schemeClr val="dk1"/>
              </a:buClr>
              <a:buSzPts val="1500"/>
              <a:buFont typeface="Arial"/>
              <a:buChar char="•"/>
            </a:pPr>
            <a:r>
              <a:rPr lang="en" sz="2000" b="0" i="0" u="none" strike="noStrike" cap="none">
                <a:solidFill>
                  <a:schemeClr val="tx1"/>
                </a:solidFill>
                <a:ea typeface="Roboto"/>
                <a:cs typeface="Roboto"/>
                <a:sym typeface="Roboto"/>
              </a:rPr>
              <a:t>Create framework for monitoring progress</a:t>
            </a:r>
            <a:endParaRPr sz="1467" b="0" i="0" u="none" strike="noStrike" cap="none">
              <a:solidFill>
                <a:schemeClr val="tx1"/>
              </a:solidFill>
              <a:ea typeface="Arial"/>
              <a:cs typeface="Arial"/>
            </a:endParaRPr>
          </a:p>
          <a:p>
            <a:pPr marL="287859" marR="0" lvl="0" indent="-279393" algn="l" rtl="0">
              <a:lnSpc>
                <a:spcPct val="100000"/>
              </a:lnSpc>
              <a:spcBef>
                <a:spcPts val="0"/>
              </a:spcBef>
              <a:spcAft>
                <a:spcPts val="0"/>
              </a:spcAft>
              <a:buClr>
                <a:schemeClr val="dk1"/>
              </a:buClr>
              <a:buSzPts val="1500"/>
              <a:buFont typeface="Arial"/>
              <a:buChar char="•"/>
            </a:pPr>
            <a:r>
              <a:rPr lang="en" sz="2000" b="0" i="0" u="none" strike="noStrike" cap="none">
                <a:solidFill>
                  <a:schemeClr val="tx1"/>
                </a:solidFill>
                <a:ea typeface="Roboto"/>
                <a:cs typeface="Roboto"/>
                <a:sym typeface="Roboto"/>
              </a:rPr>
              <a:t>Equitable representation</a:t>
            </a:r>
            <a:endParaRPr sz="1467" b="0" i="0" u="none" strike="noStrike" cap="none">
              <a:solidFill>
                <a:schemeClr val="tx1"/>
              </a:solidFill>
              <a:ea typeface="Arial"/>
              <a:cs typeface="Arial"/>
            </a:endParaRPr>
          </a:p>
          <a:p>
            <a:pPr marL="287859" marR="0" lvl="0" indent="-279393" algn="l" rtl="0">
              <a:lnSpc>
                <a:spcPct val="100000"/>
              </a:lnSpc>
              <a:spcBef>
                <a:spcPts val="0"/>
              </a:spcBef>
              <a:spcAft>
                <a:spcPts val="0"/>
              </a:spcAft>
              <a:buClr>
                <a:schemeClr val="dk1"/>
              </a:buClr>
              <a:buSzPts val="1500"/>
              <a:buFont typeface="Arial"/>
              <a:buChar char="•"/>
            </a:pPr>
            <a:r>
              <a:rPr lang="en" sz="2000" b="0" i="0" u="none" strike="noStrike" cap="none">
                <a:solidFill>
                  <a:schemeClr val="tx1"/>
                </a:solidFill>
                <a:ea typeface="Roboto"/>
                <a:cs typeface="Roboto"/>
                <a:sym typeface="Roboto"/>
              </a:rPr>
              <a:t>Best available science</a:t>
            </a:r>
            <a:endParaRPr sz="1467" b="0" i="0" u="none" strike="noStrike" cap="none">
              <a:solidFill>
                <a:schemeClr val="tx1"/>
              </a:solidFill>
              <a:ea typeface="Arial"/>
              <a:cs typeface="Arial"/>
            </a:endParaRPr>
          </a:p>
          <a:p>
            <a:pPr marL="287859" marR="0" lvl="0" indent="-152396" algn="l" rtl="0">
              <a:lnSpc>
                <a:spcPct val="100000"/>
              </a:lnSpc>
              <a:spcBef>
                <a:spcPts val="0"/>
              </a:spcBef>
              <a:spcAft>
                <a:spcPts val="0"/>
              </a:spcAft>
              <a:buClr>
                <a:schemeClr val="dk1"/>
              </a:buClr>
              <a:buSzPts val="1500"/>
              <a:buFont typeface="Arial"/>
              <a:buNone/>
            </a:pPr>
            <a:endParaRPr sz="2000" b="0" i="0" u="none" strike="noStrike" cap="none">
              <a:solidFill>
                <a:schemeClr val="tx1"/>
              </a:solidFill>
              <a:ea typeface="Roboto"/>
              <a:cs typeface="Roboto"/>
            </a:endParaRPr>
          </a:p>
          <a:p>
            <a:pPr>
              <a:buSzPts val="1500"/>
            </a:pPr>
            <a:br>
              <a:rPr lang="en" sz="2000" b="0" i="0" u="none" strike="noStrike" cap="none">
                <a:solidFill>
                  <a:schemeClr val="tx1"/>
                </a:solidFill>
                <a:ea typeface="Roboto"/>
                <a:cs typeface="Roboto"/>
              </a:rPr>
            </a:br>
            <a:r>
              <a:rPr lang="en" sz="2000" b="0" i="0" u="none" strike="noStrike" cap="none">
                <a:solidFill>
                  <a:schemeClr val="tx1"/>
                </a:solidFill>
                <a:ea typeface="Roboto"/>
                <a:cs typeface="Roboto"/>
                <a:sym typeface="Roboto"/>
              </a:rPr>
              <a:t>The Task Force </a:t>
            </a:r>
            <a:r>
              <a:rPr lang="en" sz="2000">
                <a:solidFill>
                  <a:schemeClr val="tx1"/>
                </a:solidFill>
                <a:ea typeface="Roboto"/>
                <a:cs typeface="Roboto"/>
                <a:sym typeface="Roboto"/>
              </a:rPr>
              <a:t>included 15</a:t>
            </a:r>
            <a:r>
              <a:rPr lang="en" sz="2000" b="0" i="0" u="none" strike="noStrike" cap="none">
                <a:solidFill>
                  <a:schemeClr val="tx1"/>
                </a:solidFill>
                <a:ea typeface="Roboto"/>
                <a:cs typeface="Roboto"/>
                <a:sym typeface="Roboto"/>
              </a:rPr>
              <a:t> appointed members representing </a:t>
            </a:r>
            <a:r>
              <a:rPr lang="en" sz="2000">
                <a:solidFill>
                  <a:schemeClr val="tx1"/>
                </a:solidFill>
                <a:ea typeface="Roboto"/>
                <a:cs typeface="Roboto"/>
                <a:sym typeface="Roboto"/>
              </a:rPr>
              <a:t>local, state and fed govt,</a:t>
            </a:r>
            <a:r>
              <a:rPr lang="en" sz="2000" b="0" i="0" u="none" strike="noStrike" cap="none">
                <a:solidFill>
                  <a:schemeClr val="tx1"/>
                </a:solidFill>
                <a:ea typeface="Roboto"/>
                <a:cs typeface="Roboto"/>
                <a:sym typeface="Roboto"/>
              </a:rPr>
              <a:t> scientific experts, </a:t>
            </a:r>
            <a:r>
              <a:rPr lang="en" sz="2000">
                <a:solidFill>
                  <a:schemeClr val="tx1"/>
                </a:solidFill>
                <a:ea typeface="Roboto"/>
                <a:cs typeface="Roboto"/>
                <a:sym typeface="Roboto"/>
              </a:rPr>
              <a:t>community orgs and</a:t>
            </a:r>
            <a:r>
              <a:rPr lang="en" sz="2000" b="0" i="0" u="none" strike="noStrike" cap="none">
                <a:solidFill>
                  <a:schemeClr val="tx1"/>
                </a:solidFill>
                <a:ea typeface="Roboto"/>
                <a:cs typeface="Roboto"/>
                <a:sym typeface="Roboto"/>
              </a:rPr>
              <a:t> health care professionals as well as two citizen members who will ensure community voices are heard and lifted up in the formation of the heat plan.</a:t>
            </a:r>
            <a:endParaRPr sz="2000" b="0" i="0" u="none" strike="noStrike" cap="none">
              <a:solidFill>
                <a:schemeClr val="tx1"/>
              </a:solidFill>
              <a:ea typeface="Roboto"/>
              <a:cs typeface="Roboto"/>
            </a:endParaRPr>
          </a:p>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chemeClr val="dk1"/>
              </a:solidFill>
              <a:ea typeface="Roboto"/>
              <a:cs typeface="Roboto"/>
            </a:endParaRPr>
          </a:p>
          <a:p>
            <a:pPr marL="0" marR="0" lvl="0" indent="0" algn="l" rtl="0">
              <a:lnSpc>
                <a:spcPct val="100000"/>
              </a:lnSpc>
              <a:spcBef>
                <a:spcPts val="0"/>
              </a:spcBef>
              <a:spcAft>
                <a:spcPts val="0"/>
              </a:spcAft>
              <a:buClr>
                <a:srgbClr val="000000"/>
              </a:buClr>
              <a:buSzPts val="1500"/>
              <a:buFont typeface="Arial"/>
              <a:buNone/>
            </a:pPr>
            <a:r>
              <a:rPr lang="en" sz="2000" b="0" i="0" u="sng" strike="noStrike" cap="none">
                <a:solidFill>
                  <a:schemeClr val="hlink"/>
                </a:solidFill>
                <a:ea typeface="Roboto"/>
                <a:cs typeface="Roboto"/>
                <a:sym typeface="Roboto"/>
                <a:hlinkClick r:id="rId5">
                  <a:extLst>
                    <a:ext uri="{A12FA001-AC4F-418D-AE19-62706E023703}">
                      <ahyp:hlinkClr xmlns:ahyp="http://schemas.microsoft.com/office/drawing/2018/hyperlinkcolor" val="tx"/>
                    </a:ext>
                  </a:extLst>
                </a:hlinkClick>
              </a:rPr>
              <a:t>https://miamifoundation.org/extremeheat/</a:t>
            </a:r>
            <a:endParaRPr sz="2000" b="0" i="0" u="none" strike="noStrike" cap="none">
              <a:solidFill>
                <a:schemeClr val="hlink"/>
              </a:solidFill>
              <a:ea typeface="Roboto"/>
              <a:cs typeface="Roboto"/>
              <a:sym typeface="Roboto"/>
            </a:endParaRPr>
          </a:p>
          <a:p>
            <a:pPr marL="0" marR="0" lvl="0" indent="0" algn="l" rtl="0">
              <a:lnSpc>
                <a:spcPct val="100000"/>
              </a:lnSpc>
              <a:spcBef>
                <a:spcPts val="0"/>
              </a:spcBef>
              <a:spcAft>
                <a:spcPts val="0"/>
              </a:spcAft>
              <a:buClr>
                <a:srgbClr val="000000"/>
              </a:buClr>
              <a:buSzPts val="1500"/>
              <a:buFont typeface="Arial"/>
              <a:buNone/>
            </a:pPr>
            <a:endParaRPr sz="2000" b="0" i="0" u="none" strike="noStrike" cap="none">
              <a:solidFill>
                <a:schemeClr val="dk1"/>
              </a:solidFill>
              <a:latin typeface="Roboto"/>
              <a:ea typeface="Roboto"/>
              <a:cs typeface="Roboto"/>
              <a:sym typeface="Roboto"/>
            </a:endParaRPr>
          </a:p>
        </p:txBody>
      </p:sp>
    </p:spTree>
    <p:extLst>
      <p:ext uri="{BB962C8B-B14F-4D97-AF65-F5344CB8AC3E}">
        <p14:creationId xmlns:p14="http://schemas.microsoft.com/office/powerpoint/2010/main" val="3850081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4" name="Google Shape;182;p22">
            <a:extLst>
              <a:ext uri="{FF2B5EF4-FFF2-40B4-BE49-F238E27FC236}">
                <a16:creationId xmlns:a16="http://schemas.microsoft.com/office/drawing/2014/main" id="{F9520406-139B-A657-3D57-CD1C8C4CD518}"/>
              </a:ext>
            </a:extLst>
          </p:cNvPr>
          <p:cNvSpPr/>
          <p:nvPr/>
        </p:nvSpPr>
        <p:spPr>
          <a:xfrm>
            <a:off x="1550" y="6139219"/>
            <a:ext cx="12205800" cy="743900"/>
          </a:xfrm>
          <a:prstGeom prst="rect">
            <a:avLst/>
          </a:prstGeom>
          <a:solidFill>
            <a:srgbClr val="0068BD"/>
          </a:solidFill>
          <a:ln>
            <a:solidFill>
              <a:srgbClr val="4472C4"/>
            </a:solid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23" name="Google Shape;223;p25"/>
          <p:cNvSpPr txBox="1"/>
          <p:nvPr/>
        </p:nvSpPr>
        <p:spPr>
          <a:xfrm>
            <a:off x="246989" y="6259648"/>
            <a:ext cx="6784400" cy="705200"/>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r>
              <a:rPr lang="en" sz="3333" b="1">
                <a:solidFill>
                  <a:schemeClr val="lt1"/>
                </a:solidFill>
              </a:rPr>
              <a:t>Collaboration</a:t>
            </a:r>
            <a:r>
              <a:rPr lang="en" sz="3333" b="1" i="0" u="none" strike="noStrike" cap="none">
                <a:solidFill>
                  <a:schemeClr val="lt1"/>
                </a:solidFill>
                <a:latin typeface="Arial"/>
                <a:ea typeface="Arial"/>
                <a:cs typeface="Arial"/>
                <a:sym typeface="Arial"/>
              </a:rPr>
              <a:t> is a critical asset</a:t>
            </a:r>
            <a:endParaRPr sz="3333" b="1" i="0" u="none" strike="noStrike" cap="none">
              <a:solidFill>
                <a:schemeClr val="lt1"/>
              </a:solidFill>
              <a:latin typeface="Arial"/>
              <a:ea typeface="Arial"/>
              <a:cs typeface="Arial"/>
              <a:sym typeface="Arial"/>
            </a:endParaRPr>
          </a:p>
        </p:txBody>
      </p:sp>
      <p:pic>
        <p:nvPicPr>
          <p:cNvPr id="224" name="Google Shape;224;p25"/>
          <p:cNvPicPr preferRelativeResize="0"/>
          <p:nvPr/>
        </p:nvPicPr>
        <p:blipFill rotWithShape="1">
          <a:blip r:embed="rId3">
            <a:alphaModFix/>
          </a:blip>
          <a:srcRect/>
          <a:stretch/>
        </p:blipFill>
        <p:spPr>
          <a:xfrm>
            <a:off x="181051" y="4037673"/>
            <a:ext cx="2688071" cy="731400"/>
          </a:xfrm>
          <a:prstGeom prst="rect">
            <a:avLst/>
          </a:prstGeom>
          <a:noFill/>
          <a:ln>
            <a:noFill/>
          </a:ln>
        </p:spPr>
      </p:pic>
      <p:pic>
        <p:nvPicPr>
          <p:cNvPr id="225" name="Google Shape;225;p25"/>
          <p:cNvPicPr preferRelativeResize="0"/>
          <p:nvPr/>
        </p:nvPicPr>
        <p:blipFill rotWithShape="1">
          <a:blip r:embed="rId4">
            <a:alphaModFix/>
          </a:blip>
          <a:srcRect t="32013" b="25923"/>
          <a:stretch/>
        </p:blipFill>
        <p:spPr>
          <a:xfrm>
            <a:off x="7048864" y="4026391"/>
            <a:ext cx="2203425" cy="926733"/>
          </a:xfrm>
          <a:prstGeom prst="rect">
            <a:avLst/>
          </a:prstGeom>
          <a:noFill/>
          <a:ln>
            <a:noFill/>
          </a:ln>
        </p:spPr>
      </p:pic>
      <p:pic>
        <p:nvPicPr>
          <p:cNvPr id="226" name="Google Shape;226;p25"/>
          <p:cNvPicPr preferRelativeResize="0"/>
          <p:nvPr/>
        </p:nvPicPr>
        <p:blipFill rotWithShape="1">
          <a:blip r:embed="rId5">
            <a:alphaModFix/>
          </a:blip>
          <a:srcRect/>
          <a:stretch/>
        </p:blipFill>
        <p:spPr>
          <a:xfrm>
            <a:off x="3275163" y="3906563"/>
            <a:ext cx="1390200" cy="1390200"/>
          </a:xfrm>
          <a:prstGeom prst="rect">
            <a:avLst/>
          </a:prstGeom>
          <a:noFill/>
          <a:ln>
            <a:noFill/>
          </a:ln>
        </p:spPr>
      </p:pic>
      <p:pic>
        <p:nvPicPr>
          <p:cNvPr id="227" name="Google Shape;227;p25"/>
          <p:cNvPicPr preferRelativeResize="0"/>
          <p:nvPr/>
        </p:nvPicPr>
        <p:blipFill rotWithShape="1">
          <a:blip r:embed="rId6">
            <a:alphaModFix/>
          </a:blip>
          <a:srcRect/>
          <a:stretch/>
        </p:blipFill>
        <p:spPr>
          <a:xfrm>
            <a:off x="2665051" y="2730675"/>
            <a:ext cx="2436576" cy="609149"/>
          </a:xfrm>
          <a:prstGeom prst="rect">
            <a:avLst/>
          </a:prstGeom>
          <a:noFill/>
          <a:ln>
            <a:noFill/>
          </a:ln>
        </p:spPr>
      </p:pic>
      <p:pic>
        <p:nvPicPr>
          <p:cNvPr id="228" name="Google Shape;228;p25"/>
          <p:cNvPicPr preferRelativeResize="0"/>
          <p:nvPr/>
        </p:nvPicPr>
        <p:blipFill rotWithShape="1">
          <a:blip r:embed="rId7">
            <a:alphaModFix/>
          </a:blip>
          <a:srcRect/>
          <a:stretch/>
        </p:blipFill>
        <p:spPr>
          <a:xfrm>
            <a:off x="9555888" y="4037687"/>
            <a:ext cx="2203429" cy="731400"/>
          </a:xfrm>
          <a:prstGeom prst="rect">
            <a:avLst/>
          </a:prstGeom>
          <a:noFill/>
          <a:ln>
            <a:noFill/>
          </a:ln>
        </p:spPr>
      </p:pic>
      <p:pic>
        <p:nvPicPr>
          <p:cNvPr id="229" name="Google Shape;229;p25"/>
          <p:cNvPicPr preferRelativeResize="0"/>
          <p:nvPr/>
        </p:nvPicPr>
        <p:blipFill rotWithShape="1">
          <a:blip r:embed="rId8">
            <a:alphaModFix/>
          </a:blip>
          <a:srcRect/>
          <a:stretch/>
        </p:blipFill>
        <p:spPr>
          <a:xfrm>
            <a:off x="7338224" y="2503349"/>
            <a:ext cx="1176075" cy="878200"/>
          </a:xfrm>
          <a:prstGeom prst="rect">
            <a:avLst/>
          </a:prstGeom>
          <a:noFill/>
          <a:ln>
            <a:noFill/>
          </a:ln>
        </p:spPr>
      </p:pic>
      <p:pic>
        <p:nvPicPr>
          <p:cNvPr id="230" name="Google Shape;230;p25"/>
          <p:cNvPicPr preferRelativeResize="0"/>
          <p:nvPr/>
        </p:nvPicPr>
        <p:blipFill rotWithShape="1">
          <a:blip r:embed="rId9">
            <a:alphaModFix/>
          </a:blip>
          <a:srcRect b="27672"/>
          <a:stretch/>
        </p:blipFill>
        <p:spPr>
          <a:xfrm>
            <a:off x="9351700" y="2788247"/>
            <a:ext cx="2203424" cy="593304"/>
          </a:xfrm>
          <a:prstGeom prst="rect">
            <a:avLst/>
          </a:prstGeom>
          <a:noFill/>
          <a:ln>
            <a:noFill/>
          </a:ln>
        </p:spPr>
      </p:pic>
      <p:pic>
        <p:nvPicPr>
          <p:cNvPr id="231" name="Google Shape;231;p25"/>
          <p:cNvPicPr preferRelativeResize="0"/>
          <p:nvPr/>
        </p:nvPicPr>
        <p:blipFill rotWithShape="1">
          <a:blip r:embed="rId10">
            <a:alphaModFix/>
          </a:blip>
          <a:srcRect/>
          <a:stretch/>
        </p:blipFill>
        <p:spPr>
          <a:xfrm>
            <a:off x="7777916" y="1365551"/>
            <a:ext cx="2203425" cy="897692"/>
          </a:xfrm>
          <a:prstGeom prst="rect">
            <a:avLst/>
          </a:prstGeom>
          <a:noFill/>
          <a:ln>
            <a:noFill/>
          </a:ln>
        </p:spPr>
      </p:pic>
      <p:pic>
        <p:nvPicPr>
          <p:cNvPr id="232" name="Google Shape;232;p25"/>
          <p:cNvPicPr preferRelativeResize="0"/>
          <p:nvPr/>
        </p:nvPicPr>
        <p:blipFill rotWithShape="1">
          <a:blip r:embed="rId11">
            <a:alphaModFix/>
          </a:blip>
          <a:srcRect/>
          <a:stretch/>
        </p:blipFill>
        <p:spPr>
          <a:xfrm>
            <a:off x="2904709" y="1558400"/>
            <a:ext cx="1619249" cy="704851"/>
          </a:xfrm>
          <a:prstGeom prst="rect">
            <a:avLst/>
          </a:prstGeom>
          <a:noFill/>
          <a:ln>
            <a:noFill/>
          </a:ln>
        </p:spPr>
      </p:pic>
      <p:pic>
        <p:nvPicPr>
          <p:cNvPr id="233" name="Google Shape;233;p25"/>
          <p:cNvPicPr preferRelativeResize="0"/>
          <p:nvPr/>
        </p:nvPicPr>
        <p:blipFill rotWithShape="1">
          <a:blip r:embed="rId12">
            <a:alphaModFix/>
          </a:blip>
          <a:srcRect/>
          <a:stretch/>
        </p:blipFill>
        <p:spPr>
          <a:xfrm>
            <a:off x="155526" y="1657751"/>
            <a:ext cx="2495676" cy="506151"/>
          </a:xfrm>
          <a:prstGeom prst="rect">
            <a:avLst/>
          </a:prstGeom>
          <a:noFill/>
          <a:ln>
            <a:noFill/>
          </a:ln>
        </p:spPr>
      </p:pic>
      <p:pic>
        <p:nvPicPr>
          <p:cNvPr id="234" name="Google Shape;234;p25"/>
          <p:cNvPicPr preferRelativeResize="0"/>
          <p:nvPr/>
        </p:nvPicPr>
        <p:blipFill rotWithShape="1">
          <a:blip r:embed="rId13">
            <a:alphaModFix/>
          </a:blip>
          <a:srcRect/>
          <a:stretch/>
        </p:blipFill>
        <p:spPr>
          <a:xfrm>
            <a:off x="10293728" y="1677463"/>
            <a:ext cx="1619251" cy="618463"/>
          </a:xfrm>
          <a:prstGeom prst="rect">
            <a:avLst/>
          </a:prstGeom>
          <a:noFill/>
          <a:ln>
            <a:noFill/>
          </a:ln>
        </p:spPr>
      </p:pic>
      <p:pic>
        <p:nvPicPr>
          <p:cNvPr id="235" name="Google Shape;235;p25" descr="About Us | Adrienne Arsht - Rockefeller Foundation Resilience Center"/>
          <p:cNvPicPr preferRelativeResize="0"/>
          <p:nvPr/>
        </p:nvPicPr>
        <p:blipFill rotWithShape="1">
          <a:blip r:embed="rId14">
            <a:alphaModFix/>
          </a:blip>
          <a:srcRect/>
          <a:stretch/>
        </p:blipFill>
        <p:spPr>
          <a:xfrm>
            <a:off x="3405422" y="5325063"/>
            <a:ext cx="2688077" cy="609164"/>
          </a:xfrm>
          <a:prstGeom prst="rect">
            <a:avLst/>
          </a:prstGeom>
          <a:noFill/>
          <a:ln>
            <a:noFill/>
          </a:ln>
        </p:spPr>
      </p:pic>
      <p:pic>
        <p:nvPicPr>
          <p:cNvPr id="236" name="Google Shape;236;p25"/>
          <p:cNvPicPr preferRelativeResize="0"/>
          <p:nvPr/>
        </p:nvPicPr>
        <p:blipFill rotWithShape="1">
          <a:blip r:embed="rId15">
            <a:alphaModFix/>
          </a:blip>
          <a:srcRect/>
          <a:stretch/>
        </p:blipFill>
        <p:spPr>
          <a:xfrm>
            <a:off x="6960899" y="4843125"/>
            <a:ext cx="1247475" cy="1247475"/>
          </a:xfrm>
          <a:prstGeom prst="rect">
            <a:avLst/>
          </a:prstGeom>
          <a:noFill/>
          <a:ln>
            <a:noFill/>
          </a:ln>
        </p:spPr>
      </p:pic>
      <p:pic>
        <p:nvPicPr>
          <p:cNvPr id="237" name="Google Shape;237;p25"/>
          <p:cNvPicPr preferRelativeResize="0"/>
          <p:nvPr/>
        </p:nvPicPr>
        <p:blipFill rotWithShape="1">
          <a:blip r:embed="rId16">
            <a:alphaModFix/>
          </a:blip>
          <a:srcRect/>
          <a:stretch/>
        </p:blipFill>
        <p:spPr>
          <a:xfrm>
            <a:off x="5559687" y="3585687"/>
            <a:ext cx="1247476" cy="1417812"/>
          </a:xfrm>
          <a:prstGeom prst="rect">
            <a:avLst/>
          </a:prstGeom>
          <a:noFill/>
          <a:ln>
            <a:noFill/>
          </a:ln>
        </p:spPr>
      </p:pic>
      <p:pic>
        <p:nvPicPr>
          <p:cNvPr id="238" name="Google Shape;238;p25"/>
          <p:cNvPicPr preferRelativeResize="0"/>
          <p:nvPr/>
        </p:nvPicPr>
        <p:blipFill rotWithShape="1">
          <a:blip r:embed="rId17">
            <a:alphaModFix/>
          </a:blip>
          <a:srcRect/>
          <a:stretch/>
        </p:blipFill>
        <p:spPr>
          <a:xfrm>
            <a:off x="5455839" y="2024701"/>
            <a:ext cx="1390205" cy="1364788"/>
          </a:xfrm>
          <a:prstGeom prst="rect">
            <a:avLst/>
          </a:prstGeom>
          <a:noFill/>
          <a:ln>
            <a:noFill/>
          </a:ln>
        </p:spPr>
      </p:pic>
      <p:pic>
        <p:nvPicPr>
          <p:cNvPr id="239" name="Google Shape;239;p25"/>
          <p:cNvPicPr preferRelativeResize="0"/>
          <p:nvPr/>
        </p:nvPicPr>
        <p:blipFill rotWithShape="1">
          <a:blip r:embed="rId18">
            <a:alphaModFix/>
          </a:blip>
          <a:srcRect/>
          <a:stretch/>
        </p:blipFill>
        <p:spPr>
          <a:xfrm>
            <a:off x="8794454" y="4853837"/>
            <a:ext cx="1619253" cy="1226016"/>
          </a:xfrm>
          <a:prstGeom prst="rect">
            <a:avLst/>
          </a:prstGeom>
          <a:noFill/>
          <a:ln>
            <a:noFill/>
          </a:ln>
        </p:spPr>
      </p:pic>
      <p:pic>
        <p:nvPicPr>
          <p:cNvPr id="240" name="Google Shape;240;p25"/>
          <p:cNvPicPr preferRelativeResize="0"/>
          <p:nvPr/>
        </p:nvPicPr>
        <p:blipFill rotWithShape="1">
          <a:blip r:embed="rId19">
            <a:alphaModFix/>
          </a:blip>
          <a:srcRect/>
          <a:stretch/>
        </p:blipFill>
        <p:spPr>
          <a:xfrm>
            <a:off x="239225" y="5003491"/>
            <a:ext cx="2571728" cy="926727"/>
          </a:xfrm>
          <a:prstGeom prst="rect">
            <a:avLst/>
          </a:prstGeom>
          <a:noFill/>
          <a:ln>
            <a:noFill/>
          </a:ln>
        </p:spPr>
      </p:pic>
      <p:pic>
        <p:nvPicPr>
          <p:cNvPr id="241" name="Google Shape;241;p25" descr="1.1 Logo - Miami-Dade County"/>
          <p:cNvPicPr preferRelativeResize="0"/>
          <p:nvPr/>
        </p:nvPicPr>
        <p:blipFill rotWithShape="1">
          <a:blip r:embed="rId20">
            <a:alphaModFix/>
          </a:blip>
          <a:srcRect/>
          <a:stretch/>
        </p:blipFill>
        <p:spPr>
          <a:xfrm>
            <a:off x="-2067" y="135671"/>
            <a:ext cx="2089288" cy="954108"/>
          </a:xfrm>
          <a:prstGeom prst="rect">
            <a:avLst/>
          </a:prstGeom>
          <a:noFill/>
          <a:ln>
            <a:noFill/>
          </a:ln>
        </p:spPr>
      </p:pic>
      <p:pic>
        <p:nvPicPr>
          <p:cNvPr id="242" name="Google Shape;242;p25" descr="Logos and Usage Guide - The Miami Foundation"/>
          <p:cNvPicPr preferRelativeResize="0"/>
          <p:nvPr/>
        </p:nvPicPr>
        <p:blipFill rotWithShape="1">
          <a:blip r:embed="rId21">
            <a:alphaModFix/>
          </a:blip>
          <a:srcRect/>
          <a:stretch/>
        </p:blipFill>
        <p:spPr>
          <a:xfrm>
            <a:off x="2871602" y="523377"/>
            <a:ext cx="2023463" cy="878200"/>
          </a:xfrm>
          <a:prstGeom prst="rect">
            <a:avLst/>
          </a:prstGeom>
          <a:noFill/>
          <a:ln>
            <a:noFill/>
          </a:ln>
        </p:spPr>
      </p:pic>
      <p:pic>
        <p:nvPicPr>
          <p:cNvPr id="243" name="Google Shape;243;p25" descr="City of Miami Beach | The official website of the City of Miami Beach. Stay  informed, find important information on city services, news, alerts,  events, trolley routes, government employment and more."/>
          <p:cNvPicPr preferRelativeResize="0"/>
          <p:nvPr/>
        </p:nvPicPr>
        <p:blipFill rotWithShape="1">
          <a:blip r:embed="rId22">
            <a:alphaModFix/>
          </a:blip>
          <a:srcRect/>
          <a:stretch/>
        </p:blipFill>
        <p:spPr>
          <a:xfrm>
            <a:off x="8514298" y="382689"/>
            <a:ext cx="3489105" cy="457865"/>
          </a:xfrm>
          <a:prstGeom prst="rect">
            <a:avLst/>
          </a:prstGeom>
          <a:noFill/>
          <a:ln>
            <a:noFill/>
          </a:ln>
        </p:spPr>
      </p:pic>
      <p:pic>
        <p:nvPicPr>
          <p:cNvPr id="244" name="Google Shape;244;p25"/>
          <p:cNvPicPr preferRelativeResize="0"/>
          <p:nvPr/>
        </p:nvPicPr>
        <p:blipFill rotWithShape="1">
          <a:blip r:embed="rId23">
            <a:alphaModFix/>
          </a:blip>
          <a:srcRect/>
          <a:stretch/>
        </p:blipFill>
        <p:spPr>
          <a:xfrm>
            <a:off x="5914151" y="259991"/>
            <a:ext cx="1298413" cy="1298413"/>
          </a:xfrm>
          <a:prstGeom prst="rect">
            <a:avLst/>
          </a:prstGeom>
          <a:noFill/>
          <a:ln>
            <a:noFill/>
          </a:ln>
        </p:spPr>
      </p:pic>
      <p:pic>
        <p:nvPicPr>
          <p:cNvPr id="245" name="Google Shape;245;p25"/>
          <p:cNvPicPr preferRelativeResize="0"/>
          <p:nvPr/>
        </p:nvPicPr>
        <p:blipFill rotWithShape="1">
          <a:blip r:embed="rId24">
            <a:alphaModFix/>
          </a:blip>
          <a:srcRect/>
          <a:stretch/>
        </p:blipFill>
        <p:spPr>
          <a:xfrm>
            <a:off x="155526" y="2420351"/>
            <a:ext cx="2436575" cy="1318147"/>
          </a:xfrm>
          <a:prstGeom prst="rect">
            <a:avLst/>
          </a:prstGeom>
          <a:noFill/>
          <a:ln>
            <a:noFill/>
          </a:ln>
        </p:spPr>
      </p:pic>
    </p:spTree>
    <p:extLst>
      <p:ext uri="{BB962C8B-B14F-4D97-AF65-F5344CB8AC3E}">
        <p14:creationId xmlns:p14="http://schemas.microsoft.com/office/powerpoint/2010/main" val="2591276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3" name="Google Shape;182;p22">
            <a:extLst>
              <a:ext uri="{FF2B5EF4-FFF2-40B4-BE49-F238E27FC236}">
                <a16:creationId xmlns:a16="http://schemas.microsoft.com/office/drawing/2014/main" id="{3E08ADB6-9A0E-DD91-14FE-81B0E3291174}"/>
              </a:ext>
            </a:extLst>
          </p:cNvPr>
          <p:cNvSpPr/>
          <p:nvPr/>
        </p:nvSpPr>
        <p:spPr>
          <a:xfrm>
            <a:off x="1550" y="6139219"/>
            <a:ext cx="12205800" cy="743900"/>
          </a:xfrm>
          <a:prstGeom prst="rect">
            <a:avLst/>
          </a:prstGeom>
          <a:solidFill>
            <a:srgbClr val="0068BD"/>
          </a:solidFill>
          <a:ln>
            <a:solidFill>
              <a:srgbClr val="4472C4"/>
            </a:solid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 name="Google Shape;291;p28">
            <a:extLst>
              <a:ext uri="{FF2B5EF4-FFF2-40B4-BE49-F238E27FC236}">
                <a16:creationId xmlns:a16="http://schemas.microsoft.com/office/drawing/2014/main" id="{B599332F-9B77-1A22-323B-08BDACF16FDC}"/>
              </a:ext>
            </a:extLst>
          </p:cNvPr>
          <p:cNvSpPr/>
          <p:nvPr/>
        </p:nvSpPr>
        <p:spPr>
          <a:xfrm>
            <a:off x="4653851" y="-11411"/>
            <a:ext cx="7557360" cy="274288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95" name="Google Shape;295;p28"/>
          <p:cNvSpPr txBox="1"/>
          <p:nvPr/>
        </p:nvSpPr>
        <p:spPr>
          <a:xfrm>
            <a:off x="29089" y="6380957"/>
            <a:ext cx="6629600" cy="3812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296" name="Google Shape;296;p28"/>
          <p:cNvSpPr txBox="1">
            <a:spLocks noGrp="1"/>
          </p:cNvSpPr>
          <p:nvPr>
            <p:ph type="body" idx="1"/>
          </p:nvPr>
        </p:nvSpPr>
        <p:spPr>
          <a:xfrm>
            <a:off x="5207968" y="3482995"/>
            <a:ext cx="7165600" cy="289768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spcBef>
                <a:spcPts val="0"/>
              </a:spcBef>
              <a:buNone/>
            </a:pPr>
            <a:r>
              <a:rPr lang="en" sz="2267" b="1">
                <a:solidFill>
                  <a:srgbClr val="7030A0"/>
                </a:solidFill>
                <a:highlight>
                  <a:srgbClr val="FFFFFF"/>
                </a:highlight>
              </a:rPr>
              <a:t>Goal</a:t>
            </a:r>
            <a:r>
              <a:rPr lang="en" sz="2267" b="1">
                <a:solidFill>
                  <a:srgbClr val="7030A0"/>
                </a:solidFill>
                <a:highlight>
                  <a:schemeClr val="lt1"/>
                </a:highlight>
              </a:rPr>
              <a:t> 1: Inform and Prepare People</a:t>
            </a:r>
            <a:r>
              <a:rPr lang="en" sz="2267">
                <a:solidFill>
                  <a:srgbClr val="9900FF"/>
                </a:solidFill>
                <a:highlight>
                  <a:schemeClr val="lt1"/>
                </a:highlight>
              </a:rPr>
              <a:t> </a:t>
            </a:r>
            <a:endParaRPr lang="en-US" sz="2267">
              <a:solidFill>
                <a:srgbClr val="9900FF"/>
              </a:solidFill>
              <a:highlight>
                <a:srgbClr val="FFFFFF"/>
              </a:highlight>
            </a:endParaRPr>
          </a:p>
          <a:p>
            <a:pPr marL="0" indent="0">
              <a:lnSpc>
                <a:spcPct val="150000"/>
              </a:lnSpc>
              <a:spcBef>
                <a:spcPts val="0"/>
              </a:spcBef>
              <a:buNone/>
            </a:pPr>
            <a:r>
              <a:rPr lang="en" sz="2267" b="1">
                <a:solidFill>
                  <a:srgbClr val="E69138"/>
                </a:solidFill>
              </a:rPr>
              <a:t>Goal 2: Cool our Homes &amp; Emergency Facilities</a:t>
            </a:r>
            <a:endParaRPr sz="2267" b="1">
              <a:solidFill>
                <a:srgbClr val="E69138"/>
              </a:solidFill>
            </a:endParaRPr>
          </a:p>
          <a:p>
            <a:pPr marL="0" lvl="0" indent="0" algn="l" rtl="0">
              <a:lnSpc>
                <a:spcPct val="150000"/>
              </a:lnSpc>
              <a:spcBef>
                <a:spcPts val="0"/>
              </a:spcBef>
              <a:spcAft>
                <a:spcPts val="0"/>
              </a:spcAft>
              <a:buSzPts val="1400"/>
              <a:buNone/>
            </a:pPr>
            <a:r>
              <a:rPr lang="en" sz="2267" b="1">
                <a:solidFill>
                  <a:srgbClr val="0A7B5E"/>
                </a:solidFill>
              </a:rPr>
              <a:t>Goal 3: Cool our Neighborhoods</a:t>
            </a:r>
            <a:endParaRPr sz="2267" b="1">
              <a:solidFill>
                <a:srgbClr val="0A7B5E"/>
              </a:solidFill>
            </a:endParaRPr>
          </a:p>
          <a:p>
            <a:pPr marL="0" lvl="0" indent="0" algn="l" rtl="0">
              <a:lnSpc>
                <a:spcPct val="150000"/>
              </a:lnSpc>
              <a:spcBef>
                <a:spcPts val="0"/>
              </a:spcBef>
              <a:spcAft>
                <a:spcPts val="0"/>
              </a:spcAft>
              <a:buSzPts val="1400"/>
              <a:buNone/>
            </a:pPr>
            <a:endParaRPr sz="2533" b="1">
              <a:solidFill>
                <a:srgbClr val="E69138"/>
              </a:solidFill>
            </a:endParaRPr>
          </a:p>
          <a:p>
            <a:pPr marL="0" lvl="0" indent="0" algn="l" rtl="0">
              <a:lnSpc>
                <a:spcPct val="150000"/>
              </a:lnSpc>
              <a:spcBef>
                <a:spcPts val="1200"/>
              </a:spcBef>
              <a:spcAft>
                <a:spcPts val="0"/>
              </a:spcAft>
              <a:buSzPts val="1400"/>
              <a:buNone/>
            </a:pPr>
            <a:endParaRPr sz="2533" b="1">
              <a:solidFill>
                <a:srgbClr val="E69138"/>
              </a:solidFill>
            </a:endParaRPr>
          </a:p>
        </p:txBody>
      </p:sp>
      <p:sp>
        <p:nvSpPr>
          <p:cNvPr id="297" name="Google Shape;297;p28"/>
          <p:cNvSpPr txBox="1"/>
          <p:nvPr/>
        </p:nvSpPr>
        <p:spPr>
          <a:xfrm>
            <a:off x="9489851" y="1833963"/>
            <a:ext cx="2014000" cy="410400"/>
          </a:xfrm>
          <a:prstGeom prst="rect">
            <a:avLst/>
          </a:prstGeom>
          <a:noFill/>
          <a:ln>
            <a:noFill/>
          </a:ln>
        </p:spPr>
        <p:txBody>
          <a:bodyPr spcFirstLastPara="1" wrap="square" lIns="91433" tIns="91433" rIns="91433" bIns="91433"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434343"/>
              </a:solidFill>
              <a:latin typeface="Arial"/>
              <a:ea typeface="Arial"/>
              <a:cs typeface="Arial"/>
              <a:sym typeface="Arial"/>
            </a:endParaRPr>
          </a:p>
        </p:txBody>
      </p:sp>
      <p:grpSp>
        <p:nvGrpSpPr>
          <p:cNvPr id="4" name="Group 3">
            <a:extLst>
              <a:ext uri="{FF2B5EF4-FFF2-40B4-BE49-F238E27FC236}">
                <a16:creationId xmlns:a16="http://schemas.microsoft.com/office/drawing/2014/main" id="{235D61F7-AFE1-DB3A-E7C7-F1A93987C8C3}"/>
              </a:ext>
            </a:extLst>
          </p:cNvPr>
          <p:cNvGrpSpPr/>
          <p:nvPr/>
        </p:nvGrpSpPr>
        <p:grpSpPr>
          <a:xfrm>
            <a:off x="5303221" y="2040861"/>
            <a:ext cx="4103529" cy="1325575"/>
            <a:chOff x="286528" y="806745"/>
            <a:chExt cx="3077647" cy="994181"/>
          </a:xfrm>
        </p:grpSpPr>
        <p:pic>
          <p:nvPicPr>
            <p:cNvPr id="298" name="Google Shape;298;p28"/>
            <p:cNvPicPr preferRelativeResize="0"/>
            <p:nvPr/>
          </p:nvPicPr>
          <p:blipFill rotWithShape="1">
            <a:blip r:embed="rId3">
              <a:alphaModFix/>
            </a:blip>
            <a:srcRect/>
            <a:stretch/>
          </p:blipFill>
          <p:spPr>
            <a:xfrm>
              <a:off x="1316167" y="806745"/>
              <a:ext cx="972650" cy="994181"/>
            </a:xfrm>
            <a:prstGeom prst="rect">
              <a:avLst/>
            </a:prstGeom>
            <a:noFill/>
            <a:ln>
              <a:noFill/>
            </a:ln>
          </p:spPr>
        </p:pic>
        <p:pic>
          <p:nvPicPr>
            <p:cNvPr id="299" name="Google Shape;299;p28"/>
            <p:cNvPicPr preferRelativeResize="0"/>
            <p:nvPr/>
          </p:nvPicPr>
          <p:blipFill rotWithShape="1">
            <a:blip r:embed="rId4">
              <a:alphaModFix/>
            </a:blip>
            <a:srcRect/>
            <a:stretch/>
          </p:blipFill>
          <p:spPr>
            <a:xfrm>
              <a:off x="2391525" y="806745"/>
              <a:ext cx="972650" cy="994159"/>
            </a:xfrm>
            <a:prstGeom prst="rect">
              <a:avLst/>
            </a:prstGeom>
            <a:noFill/>
            <a:ln>
              <a:noFill/>
            </a:ln>
          </p:spPr>
        </p:pic>
        <p:pic>
          <p:nvPicPr>
            <p:cNvPr id="300" name="Google Shape;300;p28"/>
            <p:cNvPicPr preferRelativeResize="0"/>
            <p:nvPr/>
          </p:nvPicPr>
          <p:blipFill rotWithShape="1">
            <a:blip r:embed="rId5">
              <a:alphaModFix/>
            </a:blip>
            <a:srcRect/>
            <a:stretch/>
          </p:blipFill>
          <p:spPr>
            <a:xfrm>
              <a:off x="286528" y="856275"/>
              <a:ext cx="932332" cy="894775"/>
            </a:xfrm>
            <a:prstGeom prst="rect">
              <a:avLst/>
            </a:prstGeom>
            <a:noFill/>
            <a:ln>
              <a:noFill/>
            </a:ln>
          </p:spPr>
        </p:pic>
      </p:grpSp>
      <p:sp>
        <p:nvSpPr>
          <p:cNvPr id="7" name="Google Shape;288;p28">
            <a:extLst>
              <a:ext uri="{FF2B5EF4-FFF2-40B4-BE49-F238E27FC236}">
                <a16:creationId xmlns:a16="http://schemas.microsoft.com/office/drawing/2014/main" id="{BDD52A93-7566-3793-65A7-0C4A4F7A3616}"/>
              </a:ext>
            </a:extLst>
          </p:cNvPr>
          <p:cNvSpPr txBox="1">
            <a:spLocks noGrp="1"/>
          </p:cNvSpPr>
          <p:nvPr>
            <p:ph type="title"/>
          </p:nvPr>
        </p:nvSpPr>
        <p:spPr>
          <a:xfrm>
            <a:off x="5212748" y="697320"/>
            <a:ext cx="5615440" cy="132560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 sz="2933" b="1">
                <a:solidFill>
                  <a:schemeClr val="tx1"/>
                </a:solidFill>
              </a:rPr>
              <a:t>Miami-Dade County </a:t>
            </a:r>
            <a:br>
              <a:rPr lang="en" sz="2933" b="1">
                <a:solidFill>
                  <a:schemeClr val="tx1"/>
                </a:solidFill>
              </a:rPr>
            </a:br>
            <a:r>
              <a:rPr lang="en" sz="2933" b="1">
                <a:solidFill>
                  <a:schemeClr val="tx1"/>
                </a:solidFill>
              </a:rPr>
              <a:t>Extreme Heat Action Plan</a:t>
            </a:r>
            <a:endParaRPr lang="en-US" sz="2933" b="1">
              <a:solidFill>
                <a:schemeClr val="tx1"/>
              </a:solidFill>
            </a:endParaRPr>
          </a:p>
        </p:txBody>
      </p:sp>
      <p:pic>
        <p:nvPicPr>
          <p:cNvPr id="20" name="Google Shape;301;p28">
            <a:extLst>
              <a:ext uri="{FF2B5EF4-FFF2-40B4-BE49-F238E27FC236}">
                <a16:creationId xmlns:a16="http://schemas.microsoft.com/office/drawing/2014/main" id="{106AB5D9-2E4A-683B-D217-ADFEE4A42AD7}"/>
              </a:ext>
            </a:extLst>
          </p:cNvPr>
          <p:cNvPicPr preferRelativeResize="0"/>
          <p:nvPr/>
        </p:nvPicPr>
        <p:blipFill rotWithShape="1">
          <a:blip r:embed="rId6">
            <a:alphaModFix/>
          </a:blip>
          <a:srcRect l="7291" t="11583" r="6214" b="-703"/>
          <a:stretch/>
        </p:blipFill>
        <p:spPr>
          <a:xfrm>
            <a:off x="-12702" y="-12247"/>
            <a:ext cx="4765804" cy="6186300"/>
          </a:xfrm>
          <a:prstGeom prst="rect">
            <a:avLst/>
          </a:prstGeom>
          <a:noFill/>
          <a:ln>
            <a:noFill/>
          </a:ln>
        </p:spPr>
      </p:pic>
    </p:spTree>
    <p:extLst>
      <p:ext uri="{BB962C8B-B14F-4D97-AF65-F5344CB8AC3E}">
        <p14:creationId xmlns:p14="http://schemas.microsoft.com/office/powerpoint/2010/main" val="26167626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5" name="Google Shape;291;p28">
            <a:extLst>
              <a:ext uri="{FF2B5EF4-FFF2-40B4-BE49-F238E27FC236}">
                <a16:creationId xmlns:a16="http://schemas.microsoft.com/office/drawing/2014/main" id="{B599332F-9B77-1A22-323B-08BDACF16FDC}"/>
              </a:ext>
            </a:extLst>
          </p:cNvPr>
          <p:cNvSpPr/>
          <p:nvPr/>
        </p:nvSpPr>
        <p:spPr>
          <a:xfrm>
            <a:off x="4653851" y="-11411"/>
            <a:ext cx="7557360" cy="274288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96" name="Google Shape;296;p28"/>
          <p:cNvSpPr txBox="1">
            <a:spLocks noGrp="1"/>
          </p:cNvSpPr>
          <p:nvPr>
            <p:ph type="body" idx="1"/>
          </p:nvPr>
        </p:nvSpPr>
        <p:spPr>
          <a:xfrm>
            <a:off x="4644839" y="2954675"/>
            <a:ext cx="7528152" cy="2723891"/>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608965" lvl="1" indent="0">
              <a:lnSpc>
                <a:spcPct val="150000"/>
              </a:lnSpc>
              <a:buNone/>
            </a:pPr>
            <a:r>
              <a:rPr lang="en" sz="2100" dirty="0">
                <a:solidFill>
                  <a:srgbClr val="803D97"/>
                </a:solidFill>
                <a:highlight>
                  <a:srgbClr val="FFFFFF"/>
                </a:highlight>
              </a:rPr>
              <a:t>• Heat Season Campaign – reached 2.8 million annually</a:t>
            </a:r>
            <a:endParaRPr lang="en-US" sz="2133" dirty="0">
              <a:solidFill>
                <a:srgbClr val="803D97"/>
              </a:solidFill>
              <a:highlight>
                <a:srgbClr val="FFFFFF"/>
              </a:highlight>
            </a:endParaRPr>
          </a:p>
          <a:p>
            <a:pPr marL="608965" lvl="1" indent="0">
              <a:lnSpc>
                <a:spcPct val="150000"/>
              </a:lnSpc>
              <a:buNone/>
            </a:pPr>
            <a:r>
              <a:rPr lang="en" sz="2100" dirty="0">
                <a:solidFill>
                  <a:srgbClr val="803D97"/>
                </a:solidFill>
                <a:highlight>
                  <a:srgbClr val="FFFFFF"/>
                </a:highlight>
              </a:rPr>
              <a:t>• Heat Safety Trainings – 400+ targeted service leaders</a:t>
            </a:r>
            <a:endParaRPr lang="en-US" sz="2133" dirty="0">
              <a:solidFill>
                <a:srgbClr val="803D97"/>
              </a:solidFill>
              <a:highlight>
                <a:srgbClr val="FFFFFF"/>
              </a:highlight>
            </a:endParaRPr>
          </a:p>
          <a:p>
            <a:pPr marL="608965" lvl="1" indent="0">
              <a:lnSpc>
                <a:spcPct val="150000"/>
              </a:lnSpc>
              <a:spcBef>
                <a:spcPts val="0"/>
              </a:spcBef>
              <a:buNone/>
            </a:pPr>
            <a:r>
              <a:rPr lang="en" sz="2100" dirty="0">
                <a:solidFill>
                  <a:srgbClr val="803D97"/>
                </a:solidFill>
                <a:highlight>
                  <a:srgbClr val="FFFFFF"/>
                </a:highlight>
              </a:rPr>
              <a:t>• Updated NWS thresholds and response protocols</a:t>
            </a:r>
            <a:endParaRPr lang="en-US" sz="2100" dirty="0">
              <a:solidFill>
                <a:srgbClr val="803D97"/>
              </a:solidFill>
              <a:highlight>
                <a:srgbClr val="FFFFFF"/>
              </a:highlight>
            </a:endParaRPr>
          </a:p>
          <a:p>
            <a:pPr marL="951865" lvl="1" indent="-342900">
              <a:lnSpc>
                <a:spcPct val="150000"/>
              </a:lnSpc>
            </a:pPr>
            <a:r>
              <a:rPr lang="en" sz="2100" dirty="0">
                <a:solidFill>
                  <a:srgbClr val="803D97"/>
                </a:solidFill>
                <a:highlight>
                  <a:srgbClr val="FFFFFF"/>
                </a:highlight>
              </a:rPr>
              <a:t>Expanded cooling site network</a:t>
            </a:r>
          </a:p>
          <a:p>
            <a:pPr marL="608965" lvl="1" indent="0">
              <a:lnSpc>
                <a:spcPct val="150000"/>
              </a:lnSpc>
              <a:buNone/>
            </a:pPr>
            <a:r>
              <a:rPr lang="en" sz="2100" dirty="0">
                <a:solidFill>
                  <a:srgbClr val="803D97"/>
                </a:solidFill>
                <a:highlight>
                  <a:srgbClr val="FFFFFF"/>
                </a:highlight>
              </a:rPr>
              <a:t>• Outdoor Worker Protection – trainings and outreach</a:t>
            </a:r>
            <a:endParaRPr lang="en-US" sz="2133" dirty="0">
              <a:solidFill>
                <a:srgbClr val="803D97"/>
              </a:solidFill>
              <a:highlight>
                <a:srgbClr val="FFFFFF"/>
              </a:highlight>
            </a:endParaRPr>
          </a:p>
          <a:p>
            <a:pPr marL="608965" lvl="1" indent="0">
              <a:lnSpc>
                <a:spcPct val="150000"/>
              </a:lnSpc>
              <a:buNone/>
            </a:pPr>
            <a:r>
              <a:rPr lang="en" sz="2100" dirty="0">
                <a:solidFill>
                  <a:srgbClr val="803D97"/>
                </a:solidFill>
                <a:highlight>
                  <a:srgbClr val="FFFFFF"/>
                </a:highlight>
              </a:rPr>
              <a:t>• Urban Heat Research Group – monthly updates</a:t>
            </a:r>
            <a:endParaRPr dirty="0">
              <a:solidFill>
                <a:srgbClr val="803D97"/>
              </a:solidFill>
            </a:endParaRPr>
          </a:p>
          <a:p>
            <a:pPr marL="0" lvl="0" indent="0" algn="l" rtl="0">
              <a:lnSpc>
                <a:spcPct val="150000"/>
              </a:lnSpc>
              <a:spcBef>
                <a:spcPts val="0"/>
              </a:spcBef>
              <a:spcAft>
                <a:spcPts val="0"/>
              </a:spcAft>
              <a:buSzPts val="1400"/>
              <a:buNone/>
            </a:pPr>
            <a:endParaRPr sz="2533" b="1">
              <a:solidFill>
                <a:srgbClr val="E69138"/>
              </a:solidFill>
            </a:endParaRPr>
          </a:p>
          <a:p>
            <a:pPr marL="0" lvl="0" indent="0" algn="l" rtl="0">
              <a:lnSpc>
                <a:spcPct val="150000"/>
              </a:lnSpc>
              <a:spcBef>
                <a:spcPts val="1200"/>
              </a:spcBef>
              <a:spcAft>
                <a:spcPts val="0"/>
              </a:spcAft>
              <a:buSzPts val="1400"/>
              <a:buNone/>
            </a:pPr>
            <a:endParaRPr sz="2533" b="1">
              <a:solidFill>
                <a:srgbClr val="E69138"/>
              </a:solidFill>
            </a:endParaRPr>
          </a:p>
        </p:txBody>
      </p:sp>
      <p:sp>
        <p:nvSpPr>
          <p:cNvPr id="297" name="Google Shape;297;p28"/>
          <p:cNvSpPr txBox="1"/>
          <p:nvPr/>
        </p:nvSpPr>
        <p:spPr>
          <a:xfrm>
            <a:off x="9489851" y="1833963"/>
            <a:ext cx="2014000" cy="410400"/>
          </a:xfrm>
          <a:prstGeom prst="rect">
            <a:avLst/>
          </a:prstGeom>
          <a:noFill/>
          <a:ln>
            <a:noFill/>
          </a:ln>
        </p:spPr>
        <p:txBody>
          <a:bodyPr spcFirstLastPara="1" wrap="square" lIns="91433" tIns="91433" rIns="91433" bIns="91433"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434343"/>
              </a:solidFill>
              <a:latin typeface="Arial"/>
              <a:ea typeface="Arial"/>
              <a:cs typeface="Arial"/>
              <a:sym typeface="Arial"/>
            </a:endParaRPr>
          </a:p>
        </p:txBody>
      </p:sp>
      <p:pic>
        <p:nvPicPr>
          <p:cNvPr id="300" name="Google Shape;300;p28"/>
          <p:cNvPicPr preferRelativeResize="0"/>
          <p:nvPr/>
        </p:nvPicPr>
        <p:blipFill rotWithShape="1">
          <a:blip r:embed="rId3">
            <a:alphaModFix/>
          </a:blip>
          <a:srcRect/>
          <a:stretch/>
        </p:blipFill>
        <p:spPr>
          <a:xfrm>
            <a:off x="5282315" y="633701"/>
            <a:ext cx="1243109" cy="1193033"/>
          </a:xfrm>
          <a:prstGeom prst="rect">
            <a:avLst/>
          </a:prstGeom>
          <a:noFill/>
          <a:ln>
            <a:noFill/>
          </a:ln>
        </p:spPr>
      </p:pic>
      <p:sp>
        <p:nvSpPr>
          <p:cNvPr id="7" name="Google Shape;288;p28">
            <a:extLst>
              <a:ext uri="{FF2B5EF4-FFF2-40B4-BE49-F238E27FC236}">
                <a16:creationId xmlns:a16="http://schemas.microsoft.com/office/drawing/2014/main" id="{BDD52A93-7566-3793-65A7-0C4A4F7A3616}"/>
              </a:ext>
            </a:extLst>
          </p:cNvPr>
          <p:cNvSpPr txBox="1">
            <a:spLocks noGrp="1"/>
          </p:cNvSpPr>
          <p:nvPr>
            <p:ph type="title"/>
          </p:nvPr>
        </p:nvSpPr>
        <p:spPr>
          <a:xfrm>
            <a:off x="5232483" y="1621880"/>
            <a:ext cx="6092960" cy="133576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 sz="2933" b="1" u="sng">
                <a:solidFill>
                  <a:srgbClr val="803D97"/>
                </a:solidFill>
              </a:rPr>
              <a:t>Goal 1:</a:t>
            </a:r>
            <a:r>
              <a:rPr lang="en" sz="2933" b="1">
                <a:solidFill>
                  <a:srgbClr val="803D97"/>
                </a:solidFill>
              </a:rPr>
              <a:t> Inform &amp; Prepare People</a:t>
            </a:r>
          </a:p>
        </p:txBody>
      </p:sp>
      <p:pic>
        <p:nvPicPr>
          <p:cNvPr id="6" name="Google Shape;301;p28">
            <a:extLst>
              <a:ext uri="{FF2B5EF4-FFF2-40B4-BE49-F238E27FC236}">
                <a16:creationId xmlns:a16="http://schemas.microsoft.com/office/drawing/2014/main" id="{A6C4BB3C-81E2-CBA4-DB31-1322E75FD252}"/>
              </a:ext>
            </a:extLst>
          </p:cNvPr>
          <p:cNvPicPr preferRelativeResize="0"/>
          <p:nvPr/>
        </p:nvPicPr>
        <p:blipFill rotWithShape="1">
          <a:blip r:embed="rId4">
            <a:alphaModFix/>
          </a:blip>
          <a:srcRect l="7291" t="11583" r="6214" b="-703"/>
          <a:stretch/>
        </p:blipFill>
        <p:spPr>
          <a:xfrm>
            <a:off x="-12702" y="-12247"/>
            <a:ext cx="4765804" cy="6186300"/>
          </a:xfrm>
          <a:prstGeom prst="rect">
            <a:avLst/>
          </a:prstGeom>
          <a:noFill/>
          <a:ln>
            <a:noFill/>
          </a:ln>
        </p:spPr>
      </p:pic>
      <p:sp>
        <p:nvSpPr>
          <p:cNvPr id="10" name="Google Shape;181;p22">
            <a:extLst>
              <a:ext uri="{FF2B5EF4-FFF2-40B4-BE49-F238E27FC236}">
                <a16:creationId xmlns:a16="http://schemas.microsoft.com/office/drawing/2014/main" id="{FC95FBD8-8A84-A21D-9BFC-5487A8D55AE7}"/>
              </a:ext>
            </a:extLst>
          </p:cNvPr>
          <p:cNvSpPr/>
          <p:nvPr/>
        </p:nvSpPr>
        <p:spPr>
          <a:xfrm>
            <a:off x="11471211" y="6145551"/>
            <a:ext cx="740000" cy="731200"/>
          </a:xfrm>
          <a:prstGeom prst="rect">
            <a:avLst/>
          </a:prstGeom>
          <a:solidFill>
            <a:srgbClr val="803D97">
              <a:alpha val="19000"/>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1" name="Google Shape;182;p22">
            <a:extLst>
              <a:ext uri="{FF2B5EF4-FFF2-40B4-BE49-F238E27FC236}">
                <a16:creationId xmlns:a16="http://schemas.microsoft.com/office/drawing/2014/main" id="{000531D0-F0E5-D827-78D0-C6F7E47F9133}"/>
              </a:ext>
            </a:extLst>
          </p:cNvPr>
          <p:cNvSpPr/>
          <p:nvPr/>
        </p:nvSpPr>
        <p:spPr>
          <a:xfrm>
            <a:off x="-11151" y="6164619"/>
            <a:ext cx="9640400" cy="731200"/>
          </a:xfrm>
          <a:prstGeom prst="rect">
            <a:avLst/>
          </a:prstGeom>
          <a:solidFill>
            <a:srgbClr val="803D97"/>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2" name="Google Shape;183;p22">
            <a:extLst>
              <a:ext uri="{FF2B5EF4-FFF2-40B4-BE49-F238E27FC236}">
                <a16:creationId xmlns:a16="http://schemas.microsoft.com/office/drawing/2014/main" id="{30756379-4534-AB81-61C3-19E05F18EA6B}"/>
              </a:ext>
            </a:extLst>
          </p:cNvPr>
          <p:cNvSpPr/>
          <p:nvPr/>
        </p:nvSpPr>
        <p:spPr>
          <a:xfrm>
            <a:off x="10617251" y="6145551"/>
            <a:ext cx="740000" cy="731200"/>
          </a:xfrm>
          <a:prstGeom prst="rect">
            <a:avLst/>
          </a:prstGeom>
          <a:solidFill>
            <a:srgbClr val="803D97">
              <a:alpha val="54000"/>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3" name="Google Shape;184;p22">
            <a:extLst>
              <a:ext uri="{FF2B5EF4-FFF2-40B4-BE49-F238E27FC236}">
                <a16:creationId xmlns:a16="http://schemas.microsoft.com/office/drawing/2014/main" id="{EE81AF5D-D92D-833E-24CE-3BBEAB600C06}"/>
              </a:ext>
            </a:extLst>
          </p:cNvPr>
          <p:cNvSpPr/>
          <p:nvPr/>
        </p:nvSpPr>
        <p:spPr>
          <a:xfrm>
            <a:off x="9753129" y="6145551"/>
            <a:ext cx="740000" cy="731200"/>
          </a:xfrm>
          <a:prstGeom prst="rect">
            <a:avLst/>
          </a:prstGeom>
          <a:solidFill>
            <a:srgbClr val="803D97">
              <a:alpha val="77000"/>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3" name="Google Shape;64;p14">
            <a:extLst>
              <a:ext uri="{FF2B5EF4-FFF2-40B4-BE49-F238E27FC236}">
                <a16:creationId xmlns:a16="http://schemas.microsoft.com/office/drawing/2014/main" id="{1BA74534-B9B5-E584-556D-05ECCCD4EC8E}"/>
              </a:ext>
            </a:extLst>
          </p:cNvPr>
          <p:cNvPicPr preferRelativeResize="0"/>
          <p:nvPr/>
        </p:nvPicPr>
        <p:blipFill rotWithShape="1">
          <a:blip r:embed="rId5">
            <a:alphaModFix/>
          </a:blip>
          <a:srcRect/>
          <a:stretch/>
        </p:blipFill>
        <p:spPr>
          <a:xfrm>
            <a:off x="11596188" y="6193807"/>
            <a:ext cx="469787" cy="622940"/>
          </a:xfrm>
          <a:prstGeom prst="rect">
            <a:avLst/>
          </a:prstGeom>
          <a:noFill/>
          <a:ln>
            <a:noFill/>
          </a:ln>
        </p:spPr>
      </p:pic>
    </p:spTree>
    <p:extLst>
      <p:ext uri="{BB962C8B-B14F-4D97-AF65-F5344CB8AC3E}">
        <p14:creationId xmlns:p14="http://schemas.microsoft.com/office/powerpoint/2010/main" val="1717164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4" name="Google Shape;182;p22">
            <a:extLst>
              <a:ext uri="{FF2B5EF4-FFF2-40B4-BE49-F238E27FC236}">
                <a16:creationId xmlns:a16="http://schemas.microsoft.com/office/drawing/2014/main" id="{29B57403-2A2C-D88C-5138-BB4D3F0E0D19}"/>
              </a:ext>
            </a:extLst>
          </p:cNvPr>
          <p:cNvSpPr/>
          <p:nvPr/>
        </p:nvSpPr>
        <p:spPr>
          <a:xfrm>
            <a:off x="1550" y="6139219"/>
            <a:ext cx="12205800" cy="743900"/>
          </a:xfrm>
          <a:prstGeom prst="rect">
            <a:avLst/>
          </a:prstGeom>
          <a:solidFill>
            <a:schemeClr val="bg1"/>
          </a:solidFill>
          <a:ln>
            <a:solidFill>
              <a:srgbClr val="4472C4"/>
            </a:solid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5" name="Google Shape;291;p28">
            <a:extLst>
              <a:ext uri="{FF2B5EF4-FFF2-40B4-BE49-F238E27FC236}">
                <a16:creationId xmlns:a16="http://schemas.microsoft.com/office/drawing/2014/main" id="{B599332F-9B77-1A22-323B-08BDACF16FDC}"/>
              </a:ext>
            </a:extLst>
          </p:cNvPr>
          <p:cNvSpPr/>
          <p:nvPr/>
        </p:nvSpPr>
        <p:spPr>
          <a:xfrm>
            <a:off x="4653851" y="-11411"/>
            <a:ext cx="7557360" cy="274288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296" name="Google Shape;296;p28"/>
          <p:cNvSpPr txBox="1">
            <a:spLocks noGrp="1"/>
          </p:cNvSpPr>
          <p:nvPr>
            <p:ph type="body" idx="1"/>
          </p:nvPr>
        </p:nvSpPr>
        <p:spPr>
          <a:xfrm>
            <a:off x="5237504" y="2954675"/>
            <a:ext cx="6808485" cy="2723891"/>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spcBef>
                <a:spcPts val="0"/>
              </a:spcBef>
              <a:buNone/>
            </a:pPr>
            <a:r>
              <a:rPr lang="en" sz="2000">
                <a:solidFill>
                  <a:srgbClr val="E97132"/>
                </a:solidFill>
                <a:highlight>
                  <a:srgbClr val="FFFFFF"/>
                </a:highlight>
              </a:rPr>
              <a:t>• 1700 efficient AC units installed in public housing</a:t>
            </a:r>
            <a:endParaRPr lang="en-US" sz="2000">
              <a:solidFill>
                <a:srgbClr val="E97132"/>
              </a:solidFill>
              <a:highlight>
                <a:srgbClr val="FFFFFF"/>
              </a:highlight>
            </a:endParaRPr>
          </a:p>
          <a:p>
            <a:pPr marL="0" indent="0">
              <a:lnSpc>
                <a:spcPct val="150000"/>
              </a:lnSpc>
              <a:spcBef>
                <a:spcPts val="0"/>
              </a:spcBef>
              <a:buNone/>
            </a:pPr>
            <a:r>
              <a:rPr lang="en" sz="2000">
                <a:solidFill>
                  <a:srgbClr val="E97132"/>
                </a:solidFill>
                <a:highlight>
                  <a:srgbClr val="FFFFFF"/>
                </a:highlight>
              </a:rPr>
              <a:t>• Increased funding for weatherization and NOAH rehabs</a:t>
            </a:r>
            <a:endParaRPr lang="en-US" sz="2000">
              <a:solidFill>
                <a:srgbClr val="E97132"/>
              </a:solidFill>
              <a:highlight>
                <a:srgbClr val="FFFFFF"/>
              </a:highlight>
            </a:endParaRPr>
          </a:p>
          <a:p>
            <a:pPr marL="0" indent="0">
              <a:lnSpc>
                <a:spcPct val="150000"/>
              </a:lnSpc>
              <a:spcBef>
                <a:spcPts val="0"/>
              </a:spcBef>
              <a:buNone/>
            </a:pPr>
            <a:r>
              <a:rPr lang="en" sz="2000">
                <a:solidFill>
                  <a:srgbClr val="E97132"/>
                </a:solidFill>
                <a:highlight>
                  <a:srgbClr val="FFFFFF"/>
                </a:highlight>
              </a:rPr>
              <a:t>• Education outreach – Brace</a:t>
            </a:r>
            <a:r>
              <a:rPr lang="en" sz="2000">
                <a:solidFill>
                  <a:srgbClr val="E97132"/>
                </a:solidFill>
                <a:highlight>
                  <a:schemeClr val="lt1"/>
                </a:highlight>
              </a:rPr>
              <a:t> for the </a:t>
            </a:r>
            <a:r>
              <a:rPr lang="en" sz="2000">
                <a:solidFill>
                  <a:srgbClr val="E97132"/>
                </a:solidFill>
                <a:highlight>
                  <a:srgbClr val="FFFFFF"/>
                </a:highlight>
              </a:rPr>
              <a:t>Heat</a:t>
            </a:r>
            <a:endParaRPr lang="en-US" sz="2000">
              <a:solidFill>
                <a:srgbClr val="E97132"/>
              </a:solidFill>
              <a:highlight>
                <a:srgbClr val="FFFFFF"/>
              </a:highlight>
            </a:endParaRPr>
          </a:p>
          <a:p>
            <a:pPr marL="0" indent="0">
              <a:lnSpc>
                <a:spcPct val="150000"/>
              </a:lnSpc>
              <a:spcBef>
                <a:spcPts val="0"/>
              </a:spcBef>
              <a:buNone/>
            </a:pPr>
            <a:r>
              <a:rPr lang="en" sz="2000">
                <a:solidFill>
                  <a:srgbClr val="E97132"/>
                </a:solidFill>
                <a:highlight>
                  <a:srgbClr val="FFFFFF"/>
                </a:highlight>
              </a:rPr>
              <a:t>• Sustainable Buildings Program</a:t>
            </a:r>
            <a:endParaRPr lang="en-US" sz="2000">
              <a:solidFill>
                <a:srgbClr val="E97132"/>
              </a:solidFill>
              <a:highlight>
                <a:srgbClr val="FFFFFF"/>
              </a:highlight>
            </a:endParaRPr>
          </a:p>
          <a:p>
            <a:pPr marL="0" indent="0">
              <a:lnSpc>
                <a:spcPct val="150000"/>
              </a:lnSpc>
              <a:spcBef>
                <a:spcPts val="0"/>
              </a:spcBef>
              <a:buNone/>
            </a:pPr>
            <a:r>
              <a:rPr lang="en" sz="2000">
                <a:solidFill>
                  <a:srgbClr val="E97132"/>
                </a:solidFill>
                <a:highlight>
                  <a:srgbClr val="FFFFFF"/>
                </a:highlight>
              </a:rPr>
              <a:t>• Cool roof ordinance and Indoor cooling standards</a:t>
            </a:r>
            <a:endParaRPr lang="en-US" sz="2000">
              <a:solidFill>
                <a:srgbClr val="E97132"/>
              </a:solidFill>
              <a:highlight>
                <a:srgbClr val="FFFFFF"/>
              </a:highlight>
            </a:endParaRPr>
          </a:p>
          <a:p>
            <a:pPr marL="0" indent="0">
              <a:lnSpc>
                <a:spcPct val="150000"/>
              </a:lnSpc>
              <a:spcBef>
                <a:spcPts val="0"/>
              </a:spcBef>
              <a:buNone/>
            </a:pPr>
            <a:r>
              <a:rPr lang="en" sz="2000">
                <a:solidFill>
                  <a:srgbClr val="E97132"/>
                </a:solidFill>
                <a:highlight>
                  <a:srgbClr val="FFFFFF"/>
                </a:highlight>
              </a:rPr>
              <a:t>• Resilience hub plan </a:t>
            </a:r>
            <a:endParaRPr>
              <a:solidFill>
                <a:srgbClr val="E97132"/>
              </a:solidFill>
            </a:endParaRPr>
          </a:p>
          <a:p>
            <a:pPr marL="0" lvl="0" indent="0" algn="l" rtl="0">
              <a:lnSpc>
                <a:spcPct val="150000"/>
              </a:lnSpc>
              <a:spcBef>
                <a:spcPts val="0"/>
              </a:spcBef>
              <a:spcAft>
                <a:spcPts val="0"/>
              </a:spcAft>
              <a:buSzPts val="1400"/>
              <a:buNone/>
            </a:pPr>
            <a:endParaRPr sz="2533" b="1">
              <a:solidFill>
                <a:srgbClr val="E69138"/>
              </a:solidFill>
            </a:endParaRPr>
          </a:p>
          <a:p>
            <a:pPr marL="0" lvl="0" indent="0" algn="l" rtl="0">
              <a:lnSpc>
                <a:spcPct val="150000"/>
              </a:lnSpc>
              <a:spcBef>
                <a:spcPts val="1200"/>
              </a:spcBef>
              <a:spcAft>
                <a:spcPts val="0"/>
              </a:spcAft>
              <a:buSzPts val="1400"/>
              <a:buNone/>
            </a:pPr>
            <a:endParaRPr sz="2533" b="1">
              <a:solidFill>
                <a:srgbClr val="E69138"/>
              </a:solidFill>
            </a:endParaRPr>
          </a:p>
        </p:txBody>
      </p:sp>
      <p:sp>
        <p:nvSpPr>
          <p:cNvPr id="297" name="Google Shape;297;p28"/>
          <p:cNvSpPr txBox="1"/>
          <p:nvPr/>
        </p:nvSpPr>
        <p:spPr>
          <a:xfrm>
            <a:off x="9489851" y="1833963"/>
            <a:ext cx="2014000" cy="410400"/>
          </a:xfrm>
          <a:prstGeom prst="rect">
            <a:avLst/>
          </a:prstGeom>
          <a:noFill/>
          <a:ln>
            <a:noFill/>
          </a:ln>
        </p:spPr>
        <p:txBody>
          <a:bodyPr spcFirstLastPara="1" wrap="square" lIns="91433" tIns="91433" rIns="91433" bIns="91433"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434343"/>
              </a:solidFill>
              <a:latin typeface="Arial"/>
              <a:ea typeface="Arial"/>
              <a:cs typeface="Arial"/>
              <a:sym typeface="Arial"/>
            </a:endParaRPr>
          </a:p>
        </p:txBody>
      </p:sp>
      <p:sp>
        <p:nvSpPr>
          <p:cNvPr id="7" name="Google Shape;288;p28">
            <a:extLst>
              <a:ext uri="{FF2B5EF4-FFF2-40B4-BE49-F238E27FC236}">
                <a16:creationId xmlns:a16="http://schemas.microsoft.com/office/drawing/2014/main" id="{BDD52A93-7566-3793-65A7-0C4A4F7A3616}"/>
              </a:ext>
            </a:extLst>
          </p:cNvPr>
          <p:cNvSpPr txBox="1">
            <a:spLocks noGrp="1"/>
          </p:cNvSpPr>
          <p:nvPr>
            <p:ph type="title"/>
          </p:nvPr>
        </p:nvSpPr>
        <p:spPr>
          <a:xfrm>
            <a:off x="5232484" y="1484296"/>
            <a:ext cx="6569209" cy="1335760"/>
          </a:xfrm>
          <a:prstGeom prst="rect">
            <a:avLst/>
          </a:prstGeom>
          <a:no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00000"/>
              </a:lnSpc>
            </a:pPr>
            <a:r>
              <a:rPr lang="en" sz="2933" b="1" u="sng">
                <a:solidFill>
                  <a:srgbClr val="E97132"/>
                </a:solidFill>
              </a:rPr>
              <a:t>Goal 2:</a:t>
            </a:r>
            <a:r>
              <a:rPr lang="en" sz="2933" b="1">
                <a:solidFill>
                  <a:srgbClr val="E97132"/>
                </a:solidFill>
              </a:rPr>
              <a:t> Cool our Homes </a:t>
            </a:r>
            <a:br>
              <a:rPr lang="en" sz="2933" b="1"/>
            </a:br>
            <a:r>
              <a:rPr lang="en" sz="2933" b="1">
                <a:solidFill>
                  <a:srgbClr val="E97132"/>
                </a:solidFill>
              </a:rPr>
              <a:t>&amp; Emergency Facilities</a:t>
            </a:r>
          </a:p>
        </p:txBody>
      </p:sp>
      <p:pic>
        <p:nvPicPr>
          <p:cNvPr id="6" name="Google Shape;301;p28">
            <a:extLst>
              <a:ext uri="{FF2B5EF4-FFF2-40B4-BE49-F238E27FC236}">
                <a16:creationId xmlns:a16="http://schemas.microsoft.com/office/drawing/2014/main" id="{A6C4BB3C-81E2-CBA4-DB31-1322E75FD252}"/>
              </a:ext>
            </a:extLst>
          </p:cNvPr>
          <p:cNvPicPr preferRelativeResize="0"/>
          <p:nvPr/>
        </p:nvPicPr>
        <p:blipFill rotWithShape="1">
          <a:blip r:embed="rId3">
            <a:alphaModFix/>
          </a:blip>
          <a:srcRect l="7291" t="11583" r="6214" b="-703"/>
          <a:stretch/>
        </p:blipFill>
        <p:spPr>
          <a:xfrm>
            <a:off x="-12702" y="-12247"/>
            <a:ext cx="4765804" cy="6186300"/>
          </a:xfrm>
          <a:prstGeom prst="rect">
            <a:avLst/>
          </a:prstGeom>
          <a:noFill/>
          <a:ln>
            <a:noFill/>
          </a:ln>
        </p:spPr>
      </p:pic>
      <p:pic>
        <p:nvPicPr>
          <p:cNvPr id="3" name="Google Shape;298;p28">
            <a:extLst>
              <a:ext uri="{FF2B5EF4-FFF2-40B4-BE49-F238E27FC236}">
                <a16:creationId xmlns:a16="http://schemas.microsoft.com/office/drawing/2014/main" id="{8EE79284-3BCA-A59B-77F4-95DE78FE32AC}"/>
              </a:ext>
            </a:extLst>
          </p:cNvPr>
          <p:cNvPicPr preferRelativeResize="0"/>
          <p:nvPr/>
        </p:nvPicPr>
        <p:blipFill rotWithShape="1">
          <a:blip r:embed="rId4">
            <a:alphaModFix/>
          </a:blip>
          <a:srcRect/>
          <a:stretch/>
        </p:blipFill>
        <p:spPr>
          <a:xfrm>
            <a:off x="5236739" y="262862"/>
            <a:ext cx="1296867" cy="1325575"/>
          </a:xfrm>
          <a:prstGeom prst="rect">
            <a:avLst/>
          </a:prstGeom>
          <a:noFill/>
          <a:ln>
            <a:noFill/>
          </a:ln>
        </p:spPr>
      </p:pic>
      <p:grpSp>
        <p:nvGrpSpPr>
          <p:cNvPr id="17" name="Group 16">
            <a:extLst>
              <a:ext uri="{FF2B5EF4-FFF2-40B4-BE49-F238E27FC236}">
                <a16:creationId xmlns:a16="http://schemas.microsoft.com/office/drawing/2014/main" id="{2DEE7B27-03D2-3A95-87C6-F0D49AEC1513}"/>
              </a:ext>
            </a:extLst>
          </p:cNvPr>
          <p:cNvGrpSpPr/>
          <p:nvPr/>
        </p:nvGrpSpPr>
        <p:grpSpPr>
          <a:xfrm>
            <a:off x="2218" y="6145551"/>
            <a:ext cx="12208993" cy="736900"/>
            <a:chOff x="1663" y="4609163"/>
            <a:chExt cx="9156745" cy="552675"/>
          </a:xfrm>
        </p:grpSpPr>
        <p:sp>
          <p:nvSpPr>
            <p:cNvPr id="8" name="Google Shape;181;p22">
              <a:extLst>
                <a:ext uri="{FF2B5EF4-FFF2-40B4-BE49-F238E27FC236}">
                  <a16:creationId xmlns:a16="http://schemas.microsoft.com/office/drawing/2014/main" id="{D024F805-8061-4E14-57C4-1E54BD0EC2ED}"/>
                </a:ext>
              </a:extLst>
            </p:cNvPr>
            <p:cNvSpPr/>
            <p:nvPr/>
          </p:nvSpPr>
          <p:spPr>
            <a:xfrm>
              <a:off x="8603408" y="4609163"/>
              <a:ext cx="555000" cy="548400"/>
            </a:xfrm>
            <a:prstGeom prst="rect">
              <a:avLst/>
            </a:prstGeom>
            <a:solidFill>
              <a:srgbClr val="F7C5A3">
                <a:alpha val="43000"/>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9" name="Google Shape;182;p22">
              <a:extLst>
                <a:ext uri="{FF2B5EF4-FFF2-40B4-BE49-F238E27FC236}">
                  <a16:creationId xmlns:a16="http://schemas.microsoft.com/office/drawing/2014/main" id="{AD3F2BB4-FFEC-1B66-2A47-6F767BD1B8CF}"/>
                </a:ext>
              </a:extLst>
            </p:cNvPr>
            <p:cNvSpPr/>
            <p:nvPr/>
          </p:nvSpPr>
          <p:spPr>
            <a:xfrm>
              <a:off x="1663" y="4613438"/>
              <a:ext cx="7230300" cy="548400"/>
            </a:xfrm>
            <a:prstGeom prst="rect">
              <a:avLst/>
            </a:prstGeom>
            <a:solidFill>
              <a:srgbClr val="E97132"/>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4" name="Google Shape;183;p22">
              <a:extLst>
                <a:ext uri="{FF2B5EF4-FFF2-40B4-BE49-F238E27FC236}">
                  <a16:creationId xmlns:a16="http://schemas.microsoft.com/office/drawing/2014/main" id="{D502FDD5-FF31-44AE-D9BD-1A63075FBE02}"/>
                </a:ext>
              </a:extLst>
            </p:cNvPr>
            <p:cNvSpPr/>
            <p:nvPr/>
          </p:nvSpPr>
          <p:spPr>
            <a:xfrm>
              <a:off x="7962938" y="4609163"/>
              <a:ext cx="555000" cy="548400"/>
            </a:xfrm>
            <a:prstGeom prst="rect">
              <a:avLst/>
            </a:prstGeom>
            <a:solidFill>
              <a:srgbClr val="F0A278">
                <a:alpha val="68000"/>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5" name="Google Shape;184;p22">
              <a:extLst>
                <a:ext uri="{FF2B5EF4-FFF2-40B4-BE49-F238E27FC236}">
                  <a16:creationId xmlns:a16="http://schemas.microsoft.com/office/drawing/2014/main" id="{5C014AE0-C6C2-2DA4-59FD-F6452CFE8C63}"/>
                </a:ext>
              </a:extLst>
            </p:cNvPr>
            <p:cNvSpPr/>
            <p:nvPr/>
          </p:nvSpPr>
          <p:spPr>
            <a:xfrm>
              <a:off x="7314847" y="4609163"/>
              <a:ext cx="555000" cy="548400"/>
            </a:xfrm>
            <a:prstGeom prst="rect">
              <a:avLst/>
            </a:prstGeom>
            <a:solidFill>
              <a:srgbClr val="F29563">
                <a:alpha val="81000"/>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grpSp>
      <p:pic>
        <p:nvPicPr>
          <p:cNvPr id="19" name="Google Shape;64;p14">
            <a:extLst>
              <a:ext uri="{FF2B5EF4-FFF2-40B4-BE49-F238E27FC236}">
                <a16:creationId xmlns:a16="http://schemas.microsoft.com/office/drawing/2014/main" id="{38F98E6D-9371-13E2-60E2-AD1EAF323341}"/>
              </a:ext>
            </a:extLst>
          </p:cNvPr>
          <p:cNvPicPr preferRelativeResize="0"/>
          <p:nvPr/>
        </p:nvPicPr>
        <p:blipFill rotWithShape="1">
          <a:blip r:embed="rId5">
            <a:alphaModFix/>
          </a:blip>
          <a:srcRect/>
          <a:stretch/>
        </p:blipFill>
        <p:spPr>
          <a:xfrm>
            <a:off x="11596188" y="6193807"/>
            <a:ext cx="469787" cy="622940"/>
          </a:xfrm>
          <a:prstGeom prst="rect">
            <a:avLst/>
          </a:prstGeom>
          <a:noFill/>
          <a:ln>
            <a:noFill/>
          </a:ln>
        </p:spPr>
      </p:pic>
    </p:spTree>
    <p:extLst>
      <p:ext uri="{BB962C8B-B14F-4D97-AF65-F5344CB8AC3E}">
        <p14:creationId xmlns:p14="http://schemas.microsoft.com/office/powerpoint/2010/main" val="39616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5" name="Google Shape;291;p28">
            <a:extLst>
              <a:ext uri="{FF2B5EF4-FFF2-40B4-BE49-F238E27FC236}">
                <a16:creationId xmlns:a16="http://schemas.microsoft.com/office/drawing/2014/main" id="{B599332F-9B77-1A22-323B-08BDACF16FDC}"/>
              </a:ext>
            </a:extLst>
          </p:cNvPr>
          <p:cNvSpPr/>
          <p:nvPr/>
        </p:nvSpPr>
        <p:spPr>
          <a:xfrm>
            <a:off x="4653851" y="-11411"/>
            <a:ext cx="7557360" cy="2742880"/>
          </a:xfrm>
          <a:prstGeom prst="rect">
            <a:avLst/>
          </a:prstGeom>
          <a:solidFill>
            <a:srgbClr val="102454">
              <a:alpha val="22745"/>
            </a:srgbClr>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294" name="Google Shape;294;p28"/>
          <p:cNvSpPr/>
          <p:nvPr/>
        </p:nvSpPr>
        <p:spPr>
          <a:xfrm>
            <a:off x="9763115" y="6145551"/>
            <a:ext cx="740000" cy="731200"/>
          </a:xfrm>
          <a:prstGeom prst="rect">
            <a:avLst/>
          </a:prstGeom>
          <a:solidFill>
            <a:srgbClr val="102454">
              <a:alpha val="67058"/>
            </a:srgbClr>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sp>
        <p:nvSpPr>
          <p:cNvPr id="295" name="Google Shape;295;p28"/>
          <p:cNvSpPr txBox="1"/>
          <p:nvPr/>
        </p:nvSpPr>
        <p:spPr>
          <a:xfrm>
            <a:off x="29089" y="6380957"/>
            <a:ext cx="6629600" cy="381200"/>
          </a:xfrm>
          <a:prstGeom prst="rect">
            <a:avLst/>
          </a:prstGeom>
          <a:noFill/>
          <a:ln>
            <a:noFill/>
          </a:ln>
        </p:spPr>
        <p:txBody>
          <a:bodyPr spcFirstLastPara="1" wrap="square" lIns="91433" tIns="45700" rIns="91433" bIns="45700" anchor="t" anchorCtr="0">
            <a:normAutofit/>
          </a:bodyPr>
          <a:lstStyle/>
          <a:p>
            <a:pPr>
              <a:buClr>
                <a:srgbClr val="000000"/>
              </a:buClr>
              <a:buSzPts val="1100"/>
            </a:pPr>
            <a:endParaRPr sz="1467">
              <a:solidFill>
                <a:srgbClr val="000000"/>
              </a:solidFill>
              <a:latin typeface="Arial"/>
              <a:ea typeface="Arial"/>
              <a:cs typeface="Arial"/>
              <a:sym typeface="Arial"/>
            </a:endParaRPr>
          </a:p>
        </p:txBody>
      </p:sp>
      <p:sp>
        <p:nvSpPr>
          <p:cNvPr id="296" name="Google Shape;296;p28"/>
          <p:cNvSpPr txBox="1">
            <a:spLocks noGrp="1"/>
          </p:cNvSpPr>
          <p:nvPr>
            <p:ph type="body" idx="1"/>
          </p:nvPr>
        </p:nvSpPr>
        <p:spPr>
          <a:xfrm>
            <a:off x="5177712" y="2732920"/>
            <a:ext cx="7541520" cy="2897680"/>
          </a:xfrm>
          <a:prstGeom prst="rect">
            <a:avLst/>
          </a:prstGeom>
          <a:noFill/>
          <a:ln>
            <a:noFill/>
          </a:ln>
        </p:spPr>
        <p:txBody>
          <a:bodyPr spcFirstLastPara="1" vert="horz" wrap="square" lIns="91433" tIns="45700" rIns="91433" bIns="45700" rtlCol="0" anchor="t" anchorCtr="0">
            <a:noAutofit/>
          </a:bodyPr>
          <a:lstStyle/>
          <a:p>
            <a:pPr marL="0" indent="0">
              <a:lnSpc>
                <a:spcPct val="150000"/>
              </a:lnSpc>
              <a:spcBef>
                <a:spcPts val="0"/>
              </a:spcBef>
              <a:buNone/>
            </a:pPr>
            <a:r>
              <a:rPr lang="en" sz="2100" dirty="0">
                <a:solidFill>
                  <a:srgbClr val="0A7B5E"/>
                </a:solidFill>
                <a:highlight>
                  <a:srgbClr val="FFFFFF"/>
                </a:highlight>
              </a:rPr>
              <a:t>•  Doubled annual tree planting focusing in low canopy areas</a:t>
            </a:r>
            <a:endParaRPr lang="en-US" sz="2100" dirty="0">
              <a:solidFill>
                <a:srgbClr val="0A7B5E"/>
              </a:solidFill>
              <a:highlight>
                <a:srgbClr val="FFFFFF"/>
              </a:highlight>
            </a:endParaRPr>
          </a:p>
          <a:p>
            <a:pPr marL="0" indent="0">
              <a:lnSpc>
                <a:spcPct val="150000"/>
              </a:lnSpc>
              <a:spcBef>
                <a:spcPts val="0"/>
              </a:spcBef>
              <a:buNone/>
            </a:pPr>
            <a:r>
              <a:rPr lang="en" sz="2100" dirty="0">
                <a:solidFill>
                  <a:srgbClr val="0A7B5E"/>
                </a:solidFill>
                <a:highlight>
                  <a:srgbClr val="FFFFFF"/>
                </a:highlight>
              </a:rPr>
              <a:t>•  Urban Forestry plan released and underway</a:t>
            </a:r>
            <a:endParaRPr lang="en-US" sz="2100" dirty="0">
              <a:solidFill>
                <a:srgbClr val="0A7B5E"/>
              </a:solidFill>
              <a:highlight>
                <a:srgbClr val="FFFFFF"/>
              </a:highlight>
            </a:endParaRPr>
          </a:p>
          <a:p>
            <a:pPr marL="0" indent="0">
              <a:lnSpc>
                <a:spcPct val="150000"/>
              </a:lnSpc>
              <a:spcBef>
                <a:spcPts val="0"/>
              </a:spcBef>
              <a:buNone/>
            </a:pPr>
            <a:r>
              <a:rPr lang="en" sz="2100" dirty="0">
                <a:solidFill>
                  <a:srgbClr val="0A7B5E"/>
                </a:solidFill>
                <a:highlight>
                  <a:srgbClr val="FFFFFF"/>
                </a:highlight>
              </a:rPr>
              <a:t>•  Partnerships with schools and faith-based orgs</a:t>
            </a:r>
            <a:endParaRPr lang="en-US" sz="2100" dirty="0">
              <a:solidFill>
                <a:srgbClr val="0A7B5E"/>
              </a:solidFill>
              <a:highlight>
                <a:srgbClr val="FFFFFF"/>
              </a:highlight>
            </a:endParaRPr>
          </a:p>
          <a:p>
            <a:pPr marL="0" indent="0">
              <a:lnSpc>
                <a:spcPct val="150000"/>
              </a:lnSpc>
              <a:spcBef>
                <a:spcPts val="0"/>
              </a:spcBef>
              <a:buNone/>
            </a:pPr>
            <a:r>
              <a:rPr lang="en" sz="2100" dirty="0">
                <a:solidFill>
                  <a:srgbClr val="0A7B5E"/>
                </a:solidFill>
                <a:highlight>
                  <a:srgbClr val="FFFFFF"/>
                </a:highlight>
              </a:rPr>
              <a:t>•  Launched TREE leaders initiative</a:t>
            </a:r>
            <a:endParaRPr lang="en" sz="2133" dirty="0">
              <a:solidFill>
                <a:srgbClr val="0A7B5E"/>
              </a:solidFill>
            </a:endParaRPr>
          </a:p>
          <a:p>
            <a:pPr>
              <a:lnSpc>
                <a:spcPct val="150000"/>
              </a:lnSpc>
              <a:spcBef>
                <a:spcPts val="0"/>
              </a:spcBef>
            </a:pPr>
            <a:r>
              <a:rPr lang="en" sz="2100" dirty="0">
                <a:solidFill>
                  <a:srgbClr val="0A7B5E"/>
                </a:solidFill>
                <a:highlight>
                  <a:srgbClr val="FFFFFF"/>
                </a:highlight>
              </a:rPr>
              <a:t>Updates to landscape and tree protection codes</a:t>
            </a:r>
          </a:p>
          <a:p>
            <a:pPr>
              <a:lnSpc>
                <a:spcPct val="150000"/>
              </a:lnSpc>
              <a:spcBef>
                <a:spcPts val="0"/>
              </a:spcBef>
            </a:pPr>
            <a:r>
              <a:rPr lang="en" sz="2100">
                <a:solidFill>
                  <a:srgbClr val="0A7B5E"/>
                </a:solidFill>
                <a:highlight>
                  <a:srgbClr val="FFFFFF"/>
                </a:highlight>
              </a:rPr>
              <a:t>Parks and transit investments in shade and water access </a:t>
            </a:r>
          </a:p>
          <a:p>
            <a:pPr marL="0" indent="0">
              <a:lnSpc>
                <a:spcPct val="150000"/>
              </a:lnSpc>
              <a:spcBef>
                <a:spcPts val="0"/>
              </a:spcBef>
              <a:buNone/>
            </a:pPr>
            <a:endParaRPr lang="en" sz="2100" dirty="0">
              <a:solidFill>
                <a:srgbClr val="0A7B5E"/>
              </a:solidFill>
              <a:highlight>
                <a:srgbClr val="FFFFFF"/>
              </a:highlight>
            </a:endParaRPr>
          </a:p>
          <a:p>
            <a:pPr marL="0" indent="0">
              <a:lnSpc>
                <a:spcPct val="150000"/>
              </a:lnSpc>
              <a:spcBef>
                <a:spcPts val="0"/>
              </a:spcBef>
              <a:buNone/>
            </a:pPr>
            <a:endParaRPr lang="en" sz="2100" dirty="0">
              <a:solidFill>
                <a:srgbClr val="0A7B5E"/>
              </a:solidFill>
              <a:highlight>
                <a:srgbClr val="FFFFFF"/>
              </a:highlight>
            </a:endParaRPr>
          </a:p>
          <a:p>
            <a:pPr marL="0" indent="0">
              <a:lnSpc>
                <a:spcPct val="150000"/>
              </a:lnSpc>
              <a:spcBef>
                <a:spcPts val="0"/>
              </a:spcBef>
              <a:buSzPts val="1400"/>
              <a:buNone/>
            </a:pPr>
            <a:endParaRPr lang="en-US" sz="2533" b="1">
              <a:solidFill>
                <a:srgbClr val="E69138"/>
              </a:solidFill>
            </a:endParaRPr>
          </a:p>
          <a:p>
            <a:pPr marL="0" indent="0">
              <a:lnSpc>
                <a:spcPct val="150000"/>
              </a:lnSpc>
              <a:spcBef>
                <a:spcPts val="1200"/>
              </a:spcBef>
              <a:buSzPts val="1400"/>
              <a:buNone/>
            </a:pPr>
            <a:endParaRPr lang="en-US" sz="2533" b="1">
              <a:solidFill>
                <a:srgbClr val="E69138"/>
              </a:solidFill>
            </a:endParaRPr>
          </a:p>
        </p:txBody>
      </p:sp>
      <p:sp>
        <p:nvSpPr>
          <p:cNvPr id="297" name="Google Shape;297;p28"/>
          <p:cNvSpPr txBox="1"/>
          <p:nvPr/>
        </p:nvSpPr>
        <p:spPr>
          <a:xfrm>
            <a:off x="9489851" y="1833954"/>
            <a:ext cx="2014000" cy="410419"/>
          </a:xfrm>
          <a:prstGeom prst="rect">
            <a:avLst/>
          </a:prstGeom>
          <a:noFill/>
          <a:ln>
            <a:noFill/>
          </a:ln>
        </p:spPr>
        <p:txBody>
          <a:bodyPr spcFirstLastPara="1" wrap="square" lIns="91433" tIns="91433" rIns="91433" bIns="91433" anchor="ctr" anchorCtr="0">
            <a:spAutoFit/>
          </a:bodyPr>
          <a:lstStyle/>
          <a:p>
            <a:pPr>
              <a:buClr>
                <a:srgbClr val="000000"/>
              </a:buClr>
              <a:buSzPts val="1100"/>
            </a:pPr>
            <a:endParaRPr sz="1467">
              <a:solidFill>
                <a:srgbClr val="434343"/>
              </a:solidFill>
              <a:latin typeface="Arial"/>
              <a:ea typeface="Arial"/>
              <a:cs typeface="Arial"/>
              <a:sym typeface="Arial"/>
            </a:endParaRPr>
          </a:p>
        </p:txBody>
      </p:sp>
      <p:pic>
        <p:nvPicPr>
          <p:cNvPr id="301" name="Google Shape;301;p28"/>
          <p:cNvPicPr preferRelativeResize="0"/>
          <p:nvPr/>
        </p:nvPicPr>
        <p:blipFill rotWithShape="1">
          <a:blip r:embed="rId3">
            <a:alphaModFix/>
          </a:blip>
          <a:srcRect l="7291" t="11583" r="6214" b="-703"/>
          <a:stretch/>
        </p:blipFill>
        <p:spPr>
          <a:xfrm>
            <a:off x="-12702" y="-12247"/>
            <a:ext cx="4765804" cy="6186300"/>
          </a:xfrm>
          <a:prstGeom prst="rect">
            <a:avLst/>
          </a:prstGeom>
          <a:noFill/>
          <a:ln>
            <a:noFill/>
          </a:ln>
        </p:spPr>
      </p:pic>
      <p:sp>
        <p:nvSpPr>
          <p:cNvPr id="7" name="Google Shape;288;p28">
            <a:extLst>
              <a:ext uri="{FF2B5EF4-FFF2-40B4-BE49-F238E27FC236}">
                <a16:creationId xmlns:a16="http://schemas.microsoft.com/office/drawing/2014/main" id="{BDD52A93-7566-3793-65A7-0C4A4F7A3616}"/>
              </a:ext>
            </a:extLst>
          </p:cNvPr>
          <p:cNvSpPr txBox="1">
            <a:spLocks noGrp="1"/>
          </p:cNvSpPr>
          <p:nvPr>
            <p:ph type="title"/>
          </p:nvPr>
        </p:nvSpPr>
        <p:spPr>
          <a:xfrm>
            <a:off x="5180997" y="1713111"/>
            <a:ext cx="6463663" cy="1335760"/>
          </a:xfrm>
          <a:prstGeom prst="rect">
            <a:avLst/>
          </a:prstGeom>
          <a:noFill/>
          <a:ln>
            <a:noFill/>
          </a:ln>
        </p:spPr>
        <p:txBody>
          <a:bodyPr spcFirstLastPara="1" vert="horz" wrap="square" lIns="91433" tIns="45700" rIns="91433" bIns="45700" rtlCol="0" anchor="ctr" anchorCtr="0">
            <a:noAutofit/>
          </a:bodyPr>
          <a:lstStyle/>
          <a:p>
            <a:pPr>
              <a:lnSpc>
                <a:spcPct val="100000"/>
              </a:lnSpc>
            </a:pPr>
            <a:r>
              <a:rPr lang="en" sz="2933" u="sng">
                <a:solidFill>
                  <a:srgbClr val="0A7B5E"/>
                </a:solidFill>
              </a:rPr>
              <a:t>Goal 3:</a:t>
            </a:r>
            <a:r>
              <a:rPr lang="en" sz="2933">
                <a:solidFill>
                  <a:srgbClr val="0A7B5E"/>
                </a:solidFill>
              </a:rPr>
              <a:t> Cool our Neighborhoods</a:t>
            </a:r>
          </a:p>
        </p:txBody>
      </p:sp>
      <p:sp>
        <p:nvSpPr>
          <p:cNvPr id="8" name="Google Shape;182;p22">
            <a:extLst>
              <a:ext uri="{FF2B5EF4-FFF2-40B4-BE49-F238E27FC236}">
                <a16:creationId xmlns:a16="http://schemas.microsoft.com/office/drawing/2014/main" id="{CCD0F3BC-9CBD-527B-1AE5-F9D52EA755ED}"/>
              </a:ext>
            </a:extLst>
          </p:cNvPr>
          <p:cNvSpPr/>
          <p:nvPr/>
        </p:nvSpPr>
        <p:spPr>
          <a:xfrm>
            <a:off x="1550" y="6177319"/>
            <a:ext cx="12218500" cy="693100"/>
          </a:xfrm>
          <a:prstGeom prst="rect">
            <a:avLst/>
          </a:prstGeom>
          <a:solidFill>
            <a:srgbClr val="0A7B5E"/>
          </a:solidFill>
          <a:ln>
            <a:noFill/>
          </a:ln>
        </p:spPr>
        <p:txBody>
          <a:bodyPr spcFirstLastPara="1" wrap="square" lIns="91433" tIns="45700" rIns="91433" bIns="45700"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pic>
        <p:nvPicPr>
          <p:cNvPr id="13" name="Google Shape;64;p14">
            <a:extLst>
              <a:ext uri="{FF2B5EF4-FFF2-40B4-BE49-F238E27FC236}">
                <a16:creationId xmlns:a16="http://schemas.microsoft.com/office/drawing/2014/main" id="{FD0FFFA5-A43A-7332-1DDB-9CA95092EFBD}"/>
              </a:ext>
            </a:extLst>
          </p:cNvPr>
          <p:cNvPicPr preferRelativeResize="0"/>
          <p:nvPr/>
        </p:nvPicPr>
        <p:blipFill rotWithShape="1">
          <a:blip r:embed="rId4">
            <a:alphaModFix/>
          </a:blip>
          <a:srcRect/>
          <a:stretch/>
        </p:blipFill>
        <p:spPr>
          <a:xfrm>
            <a:off x="11502609" y="5164439"/>
            <a:ext cx="469787" cy="622940"/>
          </a:xfrm>
          <a:prstGeom prst="rect">
            <a:avLst/>
          </a:prstGeom>
          <a:noFill/>
          <a:ln>
            <a:noFill/>
          </a:ln>
        </p:spPr>
      </p:pic>
      <p:pic>
        <p:nvPicPr>
          <p:cNvPr id="4" name="Google Shape;299;p28">
            <a:extLst>
              <a:ext uri="{FF2B5EF4-FFF2-40B4-BE49-F238E27FC236}">
                <a16:creationId xmlns:a16="http://schemas.microsoft.com/office/drawing/2014/main" id="{57F08F82-CF3F-B911-2B97-B21FFEA35A6F}"/>
              </a:ext>
            </a:extLst>
          </p:cNvPr>
          <p:cNvPicPr preferRelativeResize="0"/>
          <p:nvPr/>
        </p:nvPicPr>
        <p:blipFill rotWithShape="1">
          <a:blip r:embed="rId5">
            <a:alphaModFix/>
          </a:blip>
          <a:srcRect/>
          <a:stretch/>
        </p:blipFill>
        <p:spPr>
          <a:xfrm>
            <a:off x="5180596" y="701622"/>
            <a:ext cx="1296867" cy="1325545"/>
          </a:xfrm>
          <a:prstGeom prst="rect">
            <a:avLst/>
          </a:prstGeom>
          <a:noFill/>
          <a:ln>
            <a:noFill/>
          </a:ln>
        </p:spPr>
      </p:pic>
    </p:spTree>
    <p:extLst>
      <p:ext uri="{BB962C8B-B14F-4D97-AF65-F5344CB8AC3E}">
        <p14:creationId xmlns:p14="http://schemas.microsoft.com/office/powerpoint/2010/main" val="1191017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4" name="Google Shape;66;p14">
            <a:extLst>
              <a:ext uri="{FF2B5EF4-FFF2-40B4-BE49-F238E27FC236}">
                <a16:creationId xmlns:a16="http://schemas.microsoft.com/office/drawing/2014/main" id="{2BB24FC3-DEBE-0FD8-DC40-A699E59B22C6}"/>
              </a:ext>
            </a:extLst>
          </p:cNvPr>
          <p:cNvSpPr/>
          <p:nvPr/>
        </p:nvSpPr>
        <p:spPr>
          <a:xfrm>
            <a:off x="290615" y="1137196"/>
            <a:ext cx="5245365" cy="5248513"/>
          </a:xfrm>
          <a:prstGeom prst="rect">
            <a:avLst/>
          </a:prstGeom>
          <a:solidFill>
            <a:srgbClr val="102454">
              <a:alpha val="23137"/>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396" name="Google Shape;396;p34"/>
          <p:cNvSpPr txBox="1"/>
          <p:nvPr/>
        </p:nvSpPr>
        <p:spPr>
          <a:xfrm>
            <a:off x="463811" y="3516236"/>
            <a:ext cx="11021200" cy="3109200"/>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2100"/>
              <a:buFont typeface="Arial"/>
              <a:buNone/>
            </a:pP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800" b="1" i="0" u="none" strike="noStrike" cap="none">
                <a:solidFill>
                  <a:schemeClr val="dk1"/>
                </a:solidFill>
                <a:latin typeface="Arial"/>
                <a:ea typeface="Arial"/>
                <a:cs typeface="Arial"/>
                <a:sym typeface="Arial"/>
              </a:rPr>
              <a:t>Jane Gilbert</a:t>
            </a:r>
            <a:endParaRPr sz="1867"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800" b="0" i="0" u="none" strike="noStrike" cap="none">
                <a:solidFill>
                  <a:schemeClr val="dk1"/>
                </a:solidFill>
                <a:latin typeface="Arial"/>
                <a:ea typeface="Arial"/>
                <a:cs typeface="Arial"/>
                <a:sym typeface="Arial"/>
              </a:rPr>
              <a:t>Chief Heat Officer</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800" b="0" i="0" u="none" strike="noStrike" cap="none">
                <a:solidFill>
                  <a:schemeClr val="dk1"/>
                </a:solidFill>
                <a:latin typeface="Arial"/>
                <a:ea typeface="Arial"/>
                <a:cs typeface="Arial"/>
                <a:sym typeface="Arial"/>
              </a:rPr>
              <a:t>Miami-Dade County</a:t>
            </a:r>
            <a:endParaRPr sz="2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800" b="0" i="0" u="sng" strike="noStrike" cap="none">
                <a:solidFill>
                  <a:srgbClr val="00B0F0"/>
                </a:solidFill>
                <a:latin typeface="Arial"/>
                <a:ea typeface="Arial"/>
                <a:cs typeface="Arial"/>
                <a:sym typeface="Arial"/>
                <a:hlinkClick r:id="rId3">
                  <a:extLst>
                    <a:ext uri="{A12FA001-AC4F-418D-AE19-62706E023703}">
                      <ahyp:hlinkClr xmlns:ahyp="http://schemas.microsoft.com/office/drawing/2018/hyperlinkcolor" val="tx"/>
                    </a:ext>
                  </a:extLst>
                </a:hlinkClick>
              </a:rPr>
              <a:t>Jane.Gilbert@miamidade.gov</a:t>
            </a:r>
            <a:endParaRPr sz="2800" b="0" i="0" u="none" strike="noStrike" cap="none">
              <a:solidFill>
                <a:srgbClr val="00B0F0"/>
              </a:solidFill>
              <a:latin typeface="Arial"/>
              <a:ea typeface="Arial"/>
              <a:cs typeface="Arial"/>
            </a:endParaRPr>
          </a:p>
          <a:p>
            <a:pPr marL="0" marR="0" lvl="0" indent="0" algn="l" rtl="0">
              <a:lnSpc>
                <a:spcPct val="100000"/>
              </a:lnSpc>
              <a:spcBef>
                <a:spcPts val="0"/>
              </a:spcBef>
              <a:spcAft>
                <a:spcPts val="0"/>
              </a:spcAft>
              <a:buClr>
                <a:srgbClr val="000000"/>
              </a:buClr>
              <a:buSzPts val="2100"/>
              <a:buFont typeface="Arial"/>
              <a:buNone/>
            </a:pPr>
            <a:r>
              <a:rPr lang="en" sz="2800" b="0" i="0" u="sng" strike="noStrike" cap="none">
                <a:solidFill>
                  <a:srgbClr val="00B0F0"/>
                </a:solidFill>
                <a:latin typeface="Arial"/>
                <a:ea typeface="Arial"/>
                <a:cs typeface="Arial"/>
                <a:sym typeface="Arial"/>
                <a:hlinkClick r:id="rId4">
                  <a:extLst>
                    <a:ext uri="{A12FA001-AC4F-418D-AE19-62706E023703}">
                      <ahyp:hlinkClr xmlns:ahyp="http://schemas.microsoft.com/office/drawing/2018/hyperlinkcolor" val="tx"/>
                    </a:ext>
                  </a:extLst>
                </a:hlinkClick>
              </a:rPr>
              <a:t>www.miamidade.gov/heat</a:t>
            </a:r>
            <a:endParaRPr sz="2800" b="0" i="0" u="none" strike="noStrike" cap="none">
              <a:solidFill>
                <a:srgbClr val="00B0F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800" b="0" i="0" u="none" strike="noStrike" cap="none">
              <a:solidFill>
                <a:schemeClr val="dk1"/>
              </a:solidFill>
              <a:latin typeface="Arial"/>
              <a:ea typeface="Arial"/>
              <a:cs typeface="Arial"/>
              <a:sym typeface="Arial"/>
            </a:endParaRPr>
          </a:p>
        </p:txBody>
      </p:sp>
      <p:sp>
        <p:nvSpPr>
          <p:cNvPr id="397" name="Google Shape;397;p34"/>
          <p:cNvSpPr/>
          <p:nvPr/>
        </p:nvSpPr>
        <p:spPr>
          <a:xfrm>
            <a:off x="-2559" y="1356767"/>
            <a:ext cx="5216253" cy="1854147"/>
          </a:xfrm>
          <a:prstGeom prst="rect">
            <a:avLst/>
          </a:prstGeom>
          <a:solidFill>
            <a:srgbClr val="102454"/>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227965">
              <a:buSzPts val="2100"/>
            </a:pPr>
            <a:r>
              <a:rPr lang="en" sz="3600" b="1" dirty="0">
                <a:solidFill>
                  <a:schemeClr val="bg1"/>
                </a:solidFill>
              </a:rPr>
              <a:t>Thank you!</a:t>
            </a:r>
            <a:endParaRPr lang="en" sz="2800" b="1" dirty="0">
              <a:solidFill>
                <a:schemeClr val="bg1"/>
              </a:solidFill>
            </a:endParaRPr>
          </a:p>
        </p:txBody>
      </p:sp>
      <p:pic>
        <p:nvPicPr>
          <p:cNvPr id="2" name="Picture 1">
            <a:extLst>
              <a:ext uri="{FF2B5EF4-FFF2-40B4-BE49-F238E27FC236}">
                <a16:creationId xmlns:a16="http://schemas.microsoft.com/office/drawing/2014/main" id="{B66AB3E9-CFA1-ECEF-1FBE-A6077E0F3E12}"/>
              </a:ext>
            </a:extLst>
          </p:cNvPr>
          <p:cNvPicPr>
            <a:picLocks noChangeAspect="1"/>
          </p:cNvPicPr>
          <p:nvPr/>
        </p:nvPicPr>
        <p:blipFill>
          <a:blip r:embed="rId5"/>
          <a:srcRect l="12415" t="-219" r="4932" b="-438"/>
          <a:stretch/>
        </p:blipFill>
        <p:spPr>
          <a:xfrm>
            <a:off x="5670671" y="293033"/>
            <a:ext cx="6525707" cy="6096459"/>
          </a:xfrm>
          <a:prstGeom prst="rect">
            <a:avLst/>
          </a:prstGeom>
        </p:spPr>
      </p:pic>
      <p:pic>
        <p:nvPicPr>
          <p:cNvPr id="5" name="Picture 4">
            <a:extLst>
              <a:ext uri="{FF2B5EF4-FFF2-40B4-BE49-F238E27FC236}">
                <a16:creationId xmlns:a16="http://schemas.microsoft.com/office/drawing/2014/main" id="{4C6AD403-24F1-0002-DF61-F297AC34635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6727" y="291724"/>
            <a:ext cx="1579152" cy="7365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1A41-AFF8-1AB1-AEC9-104C4EB7E69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705D35B-48FF-D9A1-AF8D-ED5351F5511A}"/>
              </a:ext>
            </a:extLst>
          </p:cNvPr>
          <p:cNvSpPr/>
          <p:nvPr/>
        </p:nvSpPr>
        <p:spPr>
          <a:xfrm>
            <a:off x="614420" y="4135968"/>
            <a:ext cx="4101958" cy="541862"/>
          </a:xfrm>
          <a:prstGeom prst="rect">
            <a:avLst/>
          </a:prstGeom>
          <a:solidFill>
            <a:srgbClr val="F7E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C85DE5F-5D46-62FD-56C1-B28F9289A59F}"/>
              </a:ext>
            </a:extLst>
          </p:cNvPr>
          <p:cNvSpPr/>
          <p:nvPr/>
        </p:nvSpPr>
        <p:spPr>
          <a:xfrm>
            <a:off x="511342" y="1356967"/>
            <a:ext cx="6791907" cy="1549862"/>
          </a:xfrm>
          <a:prstGeom prst="rect">
            <a:avLst/>
          </a:prstGeom>
          <a:solidFill>
            <a:srgbClr val="F7E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586ABE40-7522-4220-6421-7C1034F6A928}"/>
              </a:ext>
            </a:extLst>
          </p:cNvPr>
          <p:cNvSpPr>
            <a:spLocks noGrp="1"/>
          </p:cNvSpPr>
          <p:nvPr>
            <p:ph type="title"/>
          </p:nvPr>
        </p:nvSpPr>
        <p:spPr/>
        <p:txBody>
          <a:bodyPr vert="horz" lIns="91440" tIns="45720" rIns="91440" bIns="45720" rtlCol="0" anchor="ctr">
            <a:normAutofit/>
          </a:bodyPr>
          <a:lstStyle/>
          <a:p>
            <a:r>
              <a:rPr lang="en-US" b="1" kern="1200">
                <a:latin typeface="+mj-lt"/>
                <a:ea typeface="+mj-ea"/>
                <a:cs typeface="+mj-cs"/>
              </a:rPr>
              <a:t>Extreme Heat </a:t>
            </a:r>
          </a:p>
        </p:txBody>
      </p:sp>
      <p:sp>
        <p:nvSpPr>
          <p:cNvPr id="2" name="Slide Number Placeholder 1">
            <a:extLst>
              <a:ext uri="{FF2B5EF4-FFF2-40B4-BE49-F238E27FC236}">
                <a16:creationId xmlns:a16="http://schemas.microsoft.com/office/drawing/2014/main" id="{7D61764B-318A-9D92-35A1-B54C6FC10D04}"/>
              </a:ext>
            </a:extLst>
          </p:cNvPr>
          <p:cNvSpPr>
            <a:spLocks noGrp="1"/>
          </p:cNvSpPr>
          <p:nvPr>
            <p:ph type="sldNum" idx="12"/>
          </p:nvPr>
        </p:nvSpPr>
        <p:spPr/>
        <p:txBody>
          <a:bodyPr vert="horz" lIns="91440" tIns="45720" rIns="91440" bIns="45720" rtlCol="0" anchor="ctr">
            <a:normAutofit/>
          </a:bodyPr>
          <a:lstStyle/>
          <a:p>
            <a:pPr>
              <a:lnSpc>
                <a:spcPct val="90000"/>
              </a:lnSpc>
              <a:spcAft>
                <a:spcPts val="600"/>
              </a:spcAft>
            </a:pPr>
            <a:fld id="{03DC2DEF-D2FE-4B45-ABA4-9F153FD1C98A}" type="slidenum">
              <a:rPr lang="en-US" sz="800" smtClean="0"/>
              <a:pPr>
                <a:lnSpc>
                  <a:spcPct val="90000"/>
                </a:lnSpc>
                <a:spcAft>
                  <a:spcPts val="600"/>
                </a:spcAft>
              </a:pPr>
              <a:t>2</a:t>
            </a:fld>
            <a:endParaRPr lang="en-US" sz="800"/>
          </a:p>
        </p:txBody>
      </p:sp>
      <p:sp>
        <p:nvSpPr>
          <p:cNvPr id="11" name="Text Placeholder 10">
            <a:extLst>
              <a:ext uri="{FF2B5EF4-FFF2-40B4-BE49-F238E27FC236}">
                <a16:creationId xmlns:a16="http://schemas.microsoft.com/office/drawing/2014/main" id="{20C3BED3-CB45-F5FF-A665-56146B6A670A}"/>
              </a:ext>
            </a:extLst>
          </p:cNvPr>
          <p:cNvSpPr>
            <a:spLocks noGrp="1"/>
          </p:cNvSpPr>
          <p:nvPr>
            <p:ph idx="4294967295"/>
          </p:nvPr>
        </p:nvSpPr>
        <p:spPr>
          <a:xfrm>
            <a:off x="783103" y="1693047"/>
            <a:ext cx="7044490" cy="4381500"/>
          </a:xfrm>
        </p:spPr>
        <p:txBody>
          <a:bodyPr vert="horz" lIns="91440" tIns="45720" rIns="91440" bIns="45720" rtlCol="0">
            <a:normAutofit/>
          </a:bodyPr>
          <a:lstStyle/>
          <a:p>
            <a:pPr marL="0" indent="0">
              <a:buNone/>
            </a:pPr>
            <a:r>
              <a:rPr lang="en-US" b="1"/>
              <a:t>Heat is the leading weather-related </a:t>
            </a:r>
            <a:br>
              <a:rPr lang="en-US" b="1"/>
            </a:br>
            <a:r>
              <a:rPr lang="en-US" b="1"/>
              <a:t>killer in the United States.</a:t>
            </a:r>
          </a:p>
        </p:txBody>
      </p:sp>
      <p:pic>
        <p:nvPicPr>
          <p:cNvPr id="3" name="Picture Placeholder 2">
            <a:extLst>
              <a:ext uri="{FF2B5EF4-FFF2-40B4-BE49-F238E27FC236}">
                <a16:creationId xmlns:a16="http://schemas.microsoft.com/office/drawing/2014/main" id="{16E971AA-E7B0-E791-5FED-AD97A97B20E5}"/>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101" t="-1269" r="68896" b="959"/>
          <a:stretch/>
        </p:blipFill>
        <p:spPr bwMode="auto">
          <a:xfrm>
            <a:off x="7719513" y="-73525"/>
            <a:ext cx="4473151" cy="69306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916D236-DFD6-40D2-EDF5-44BC2C4E4BE4}"/>
              </a:ext>
            </a:extLst>
          </p:cNvPr>
          <p:cNvSpPr txBox="1"/>
          <p:nvPr/>
        </p:nvSpPr>
        <p:spPr>
          <a:xfrm>
            <a:off x="783103" y="2143948"/>
            <a:ext cx="7366764" cy="4693480"/>
          </a:xfrm>
          <a:prstGeom prst="rect">
            <a:avLst/>
          </a:prstGeom>
        </p:spPr>
        <p:txBody>
          <a:bodyPr vert="horz" lIns="91440" tIns="45720" rIns="91440" bIns="45720" rtlCol="0" anchor="ctr">
            <a:normAutofit/>
          </a:bodyPr>
          <a:lstStyle/>
          <a:p>
            <a:pPr>
              <a:lnSpc>
                <a:spcPct val="90000"/>
              </a:lnSpc>
              <a:spcBef>
                <a:spcPts val="1000"/>
              </a:spcBef>
              <a:spcAft>
                <a:spcPts val="600"/>
              </a:spcAft>
              <a:buSzPts val="1000"/>
              <a:tabLst>
                <a:tab pos="342900" algn="l"/>
              </a:tabLst>
            </a:pPr>
            <a:r>
              <a:rPr lang="en-US" sz="2000" b="1" kern="1200" dirty="0">
                <a:ea typeface="+mn-ea"/>
                <a:cs typeface="+mn-cs"/>
              </a:rPr>
              <a:t>700 average annual </a:t>
            </a:r>
            <a:r>
              <a:rPr lang="en-US" sz="2000" b="1" dirty="0"/>
              <a:t>heat caused deaths</a:t>
            </a:r>
            <a:r>
              <a:rPr lang="en-US" sz="2000" b="1" kern="1200" dirty="0">
                <a:ea typeface="+mn-ea"/>
                <a:cs typeface="+mn-cs"/>
              </a:rPr>
              <a:t> nationwide </a:t>
            </a:r>
            <a:br>
              <a:rPr lang="en-US" b="1" kern="1200" dirty="0"/>
            </a:br>
            <a:r>
              <a:rPr lang="en-US" sz="1400" i="1" kern="1200" dirty="0">
                <a:ea typeface="+mn-ea"/>
                <a:cs typeface="+mn-cs"/>
              </a:rPr>
              <a:t>(CDC)</a:t>
            </a:r>
            <a:r>
              <a:rPr lang="en-US" i="1" dirty="0"/>
              <a:t> </a:t>
            </a:r>
            <a:endParaRPr lang="en-US" i="1" kern="1200" dirty="0"/>
          </a:p>
          <a:p>
            <a:pPr>
              <a:lnSpc>
                <a:spcPct val="90000"/>
              </a:lnSpc>
              <a:spcBef>
                <a:spcPts val="1000"/>
              </a:spcBef>
              <a:spcAft>
                <a:spcPts val="600"/>
              </a:spcAft>
              <a:buSzPts val="1000"/>
              <a:tabLst>
                <a:tab pos="342900" algn="l"/>
              </a:tabLst>
            </a:pPr>
            <a:endParaRPr lang="en-US" b="1" u="sng"/>
          </a:p>
          <a:p>
            <a:pPr>
              <a:lnSpc>
                <a:spcPct val="90000"/>
              </a:lnSpc>
              <a:spcBef>
                <a:spcPts val="1000"/>
              </a:spcBef>
              <a:spcAft>
                <a:spcPts val="600"/>
              </a:spcAft>
              <a:buSzPts val="1000"/>
              <a:tabLst>
                <a:tab pos="342900" algn="l"/>
              </a:tabLst>
            </a:pPr>
            <a:r>
              <a:rPr lang="en-US" b="1" u="sng" dirty="0"/>
              <a:t>But real impacts are much higher: </a:t>
            </a:r>
          </a:p>
          <a:p>
            <a:pPr>
              <a:lnSpc>
                <a:spcPct val="90000"/>
              </a:lnSpc>
              <a:spcBef>
                <a:spcPts val="1000"/>
              </a:spcBef>
              <a:spcAft>
                <a:spcPts val="600"/>
              </a:spcAft>
              <a:buSzPts val="1000"/>
              <a:tabLst>
                <a:tab pos="342900" algn="l"/>
              </a:tabLst>
            </a:pPr>
            <a:r>
              <a:rPr lang="en-US" b="1" dirty="0"/>
              <a:t>Annual excess heat related death estimates in U.S. at 12,000 </a:t>
            </a:r>
            <a:br>
              <a:rPr lang="en-US" b="1" dirty="0"/>
            </a:br>
            <a:r>
              <a:rPr lang="en-US" sz="1400" i="1" dirty="0"/>
              <a:t>(Shindell)</a:t>
            </a:r>
          </a:p>
          <a:p>
            <a:pPr>
              <a:lnSpc>
                <a:spcPct val="90000"/>
              </a:lnSpc>
              <a:spcBef>
                <a:spcPts val="1000"/>
              </a:spcBef>
              <a:spcAft>
                <a:spcPts val="600"/>
              </a:spcAft>
              <a:buSzPts val="1000"/>
              <a:tabLst>
                <a:tab pos="342900" algn="l"/>
              </a:tabLst>
            </a:pPr>
            <a:r>
              <a:rPr lang="en-US" b="1" dirty="0"/>
              <a:t>600 average</a:t>
            </a:r>
            <a:r>
              <a:rPr lang="en-US" b="1" kern="1200" dirty="0">
                <a:ea typeface="+mn-ea"/>
                <a:cs typeface="+mn-cs"/>
              </a:rPr>
              <a:t> annual </a:t>
            </a:r>
            <a:r>
              <a:rPr lang="en-US" b="1" dirty="0"/>
              <a:t>heat-related deaths</a:t>
            </a:r>
            <a:r>
              <a:rPr lang="en-US" b="1" kern="1200" dirty="0">
                <a:ea typeface="+mn-ea"/>
                <a:cs typeface="+mn-cs"/>
              </a:rPr>
              <a:t> in </a:t>
            </a:r>
            <a:r>
              <a:rPr lang="en-US" b="1" dirty="0"/>
              <a:t>Miami-Dade</a:t>
            </a:r>
            <a:r>
              <a:rPr lang="en-US" b="1" dirty="0">
                <a:latin typeface="Aptos"/>
              </a:rPr>
              <a:t> </a:t>
            </a:r>
            <a:br>
              <a:rPr lang="en-US" b="1" dirty="0">
                <a:latin typeface="Aptos"/>
              </a:rPr>
            </a:br>
            <a:r>
              <a:rPr lang="en-US" sz="1400" i="1" dirty="0">
                <a:latin typeface="Aptos"/>
              </a:rPr>
              <a:t>(</a:t>
            </a:r>
            <a:r>
              <a:rPr lang="en-US" sz="1400" i="1" dirty="0" err="1">
                <a:latin typeface="Aptos"/>
              </a:rPr>
              <a:t>Uejio</a:t>
            </a:r>
            <a:r>
              <a:rPr lang="en-US" sz="1400" i="1" dirty="0">
                <a:latin typeface="Aptos"/>
              </a:rPr>
              <a:t>, MDC)</a:t>
            </a:r>
          </a:p>
        </p:txBody>
      </p:sp>
    </p:spTree>
    <p:extLst>
      <p:ext uri="{BB962C8B-B14F-4D97-AF65-F5344CB8AC3E}">
        <p14:creationId xmlns:p14="http://schemas.microsoft.com/office/powerpoint/2010/main" val="37140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0450dc9f90_0_114"/>
          <p:cNvSpPr txBox="1">
            <a:spLocks noGrp="1"/>
          </p:cNvSpPr>
          <p:nvPr>
            <p:ph type="title"/>
          </p:nvPr>
        </p:nvSpPr>
        <p:spPr>
          <a:xfrm>
            <a:off x="793551" y="-129450"/>
            <a:ext cx="8969700" cy="1325700"/>
          </a:xfrm>
          <a:prstGeom prst="rect">
            <a:avLst/>
          </a:prstGeom>
          <a:noFill/>
          <a:ln>
            <a:noFill/>
          </a:ln>
        </p:spPr>
        <p:txBody>
          <a:bodyPr spcFirstLastPara="1" vert="horz" wrap="square" lIns="91425" tIns="45700" rIns="91425" bIns="4570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0"/>
              </a:spcBef>
              <a:buSzPts val="4400"/>
              <a:buFont typeface="Arial"/>
            </a:pPr>
            <a:r>
              <a:rPr lang="en-US" b="1"/>
              <a:t> </a:t>
            </a:r>
            <a:r>
              <a:rPr lang="en-US" b="1">
                <a:latin typeface="Calibri"/>
                <a:cs typeface="Calibri"/>
              </a:rPr>
              <a:t> Audience: Vulnerable Populations</a:t>
            </a:r>
          </a:p>
        </p:txBody>
      </p:sp>
      <p:sp>
        <p:nvSpPr>
          <p:cNvPr id="343" name="Google Shape;343;g10450dc9f90_0_114"/>
          <p:cNvSpPr/>
          <p:nvPr/>
        </p:nvSpPr>
        <p:spPr>
          <a:xfrm>
            <a:off x="2508" y="0"/>
            <a:ext cx="914400" cy="1066800"/>
          </a:xfrm>
          <a:prstGeom prst="rect">
            <a:avLst/>
          </a:prstGeom>
          <a:solidFill>
            <a:srgbClr val="FBD38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pPr>
            <a:endParaRPr sz="1800">
              <a:solidFill>
                <a:schemeClr val="lt1"/>
              </a:solidFill>
              <a:latin typeface="Arial"/>
              <a:ea typeface="Arial"/>
              <a:cs typeface="Arial"/>
              <a:sym typeface="Arial"/>
            </a:endParaRPr>
          </a:p>
        </p:txBody>
      </p:sp>
      <p:pic>
        <p:nvPicPr>
          <p:cNvPr id="344" name="Google Shape;344;g10450dc9f90_0_114"/>
          <p:cNvPicPr preferRelativeResize="0"/>
          <p:nvPr/>
        </p:nvPicPr>
        <p:blipFill rotWithShape="1">
          <a:blip r:embed="rId3">
            <a:alphaModFix/>
          </a:blip>
          <a:srcRect/>
          <a:stretch/>
        </p:blipFill>
        <p:spPr>
          <a:xfrm>
            <a:off x="155520" y="138101"/>
            <a:ext cx="638029" cy="790601"/>
          </a:xfrm>
          <a:prstGeom prst="rect">
            <a:avLst/>
          </a:prstGeom>
          <a:noFill/>
          <a:ln>
            <a:noFill/>
          </a:ln>
        </p:spPr>
      </p:pic>
      <p:sp>
        <p:nvSpPr>
          <p:cNvPr id="345" name="Google Shape;345;g10450dc9f90_0_114"/>
          <p:cNvSpPr/>
          <p:nvPr/>
        </p:nvSpPr>
        <p:spPr>
          <a:xfrm>
            <a:off x="11471211" y="6145551"/>
            <a:ext cx="739800" cy="731400"/>
          </a:xfrm>
          <a:prstGeom prst="rect">
            <a:avLst/>
          </a:prstGeom>
          <a:solidFill>
            <a:srgbClr val="102454">
              <a:alpha val="24313"/>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pPr>
            <a:endParaRPr sz="1800">
              <a:solidFill>
                <a:schemeClr val="lt1"/>
              </a:solidFill>
              <a:latin typeface="Arial"/>
              <a:ea typeface="Arial"/>
              <a:cs typeface="Arial"/>
              <a:sym typeface="Arial"/>
            </a:endParaRPr>
          </a:p>
        </p:txBody>
      </p:sp>
      <p:sp>
        <p:nvSpPr>
          <p:cNvPr id="346" name="Google Shape;346;g10450dc9f90_0_114"/>
          <p:cNvSpPr/>
          <p:nvPr/>
        </p:nvSpPr>
        <p:spPr>
          <a:xfrm>
            <a:off x="-11150" y="6164619"/>
            <a:ext cx="9640500" cy="731400"/>
          </a:xfrm>
          <a:prstGeom prst="rect">
            <a:avLst/>
          </a:prstGeom>
          <a:solidFill>
            <a:srgbClr val="102454"/>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pPr>
            <a:endParaRPr sz="1800">
              <a:solidFill>
                <a:schemeClr val="lt1"/>
              </a:solidFill>
              <a:latin typeface="Arial"/>
              <a:ea typeface="Arial"/>
              <a:cs typeface="Arial"/>
              <a:sym typeface="Arial"/>
            </a:endParaRPr>
          </a:p>
        </p:txBody>
      </p:sp>
      <p:sp>
        <p:nvSpPr>
          <p:cNvPr id="347" name="Google Shape;347;g10450dc9f90_0_114"/>
          <p:cNvSpPr/>
          <p:nvPr/>
        </p:nvSpPr>
        <p:spPr>
          <a:xfrm>
            <a:off x="10612427" y="6145551"/>
            <a:ext cx="739800" cy="731400"/>
          </a:xfrm>
          <a:prstGeom prst="rect">
            <a:avLst/>
          </a:prstGeom>
          <a:solidFill>
            <a:srgbClr val="102454">
              <a:alpha val="49019"/>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pPr>
            <a:endParaRPr sz="1800">
              <a:solidFill>
                <a:schemeClr val="lt1"/>
              </a:solidFill>
              <a:latin typeface="Arial"/>
              <a:ea typeface="Arial"/>
              <a:cs typeface="Arial"/>
              <a:sym typeface="Arial"/>
            </a:endParaRPr>
          </a:p>
        </p:txBody>
      </p:sp>
      <p:sp>
        <p:nvSpPr>
          <p:cNvPr id="348" name="Google Shape;348;g10450dc9f90_0_114"/>
          <p:cNvSpPr/>
          <p:nvPr/>
        </p:nvSpPr>
        <p:spPr>
          <a:xfrm>
            <a:off x="9763115" y="6145551"/>
            <a:ext cx="739800" cy="731400"/>
          </a:xfrm>
          <a:prstGeom prst="rect">
            <a:avLst/>
          </a:prstGeom>
          <a:solidFill>
            <a:srgbClr val="102454">
              <a:alpha val="69019"/>
            </a:srgb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1800"/>
            </a:pPr>
            <a:endParaRPr sz="1800">
              <a:solidFill>
                <a:schemeClr val="lt1"/>
              </a:solidFill>
              <a:latin typeface="Arial"/>
              <a:ea typeface="Arial"/>
              <a:cs typeface="Arial"/>
              <a:sym typeface="Arial"/>
            </a:endParaRPr>
          </a:p>
        </p:txBody>
      </p:sp>
      <p:sp>
        <p:nvSpPr>
          <p:cNvPr id="349" name="Google Shape;349;g10450dc9f90_0_114"/>
          <p:cNvSpPr txBox="1"/>
          <p:nvPr/>
        </p:nvSpPr>
        <p:spPr>
          <a:xfrm>
            <a:off x="29091" y="6380957"/>
            <a:ext cx="6629400" cy="3810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buClr>
                <a:srgbClr val="000000"/>
              </a:buClr>
              <a:buSzPts val="1400"/>
            </a:pPr>
            <a:endParaRPr sz="1400">
              <a:solidFill>
                <a:srgbClr val="000000"/>
              </a:solidFill>
              <a:latin typeface="Arial"/>
              <a:ea typeface="Arial"/>
              <a:cs typeface="Arial"/>
              <a:sym typeface="Arial"/>
            </a:endParaRPr>
          </a:p>
        </p:txBody>
      </p:sp>
      <p:pic>
        <p:nvPicPr>
          <p:cNvPr id="350" name="Google Shape;350;g10450dc9f90_0_114"/>
          <p:cNvPicPr preferRelativeResize="0"/>
          <p:nvPr/>
        </p:nvPicPr>
        <p:blipFill rotWithShape="1">
          <a:blip r:embed="rId4">
            <a:alphaModFix/>
          </a:blip>
          <a:srcRect t="26861" b="1810"/>
          <a:stretch/>
        </p:blipFill>
        <p:spPr>
          <a:xfrm>
            <a:off x="916890" y="1066801"/>
            <a:ext cx="7636551" cy="4570649"/>
          </a:xfrm>
          <a:prstGeom prst="rect">
            <a:avLst/>
          </a:prstGeom>
          <a:noFill/>
          <a:ln>
            <a:noFill/>
          </a:ln>
        </p:spPr>
      </p:pic>
      <p:sp>
        <p:nvSpPr>
          <p:cNvPr id="351" name="Google Shape;351;g10450dc9f90_0_114"/>
          <p:cNvSpPr txBox="1">
            <a:spLocks noGrp="1"/>
          </p:cNvSpPr>
          <p:nvPr>
            <p:ph type="body" idx="1"/>
          </p:nvPr>
        </p:nvSpPr>
        <p:spPr>
          <a:xfrm>
            <a:off x="8867275" y="3956075"/>
            <a:ext cx="2388000" cy="1511700"/>
          </a:xfrm>
          <a:prstGeom prst="rect">
            <a:avLst/>
          </a:prstGeom>
          <a:noFill/>
          <a:ln w="9525" cap="flat" cmpd="sng">
            <a:solidFill>
              <a:schemeClr val="dk1"/>
            </a:solidFill>
            <a:prstDash val="solid"/>
            <a:round/>
            <a:headEnd type="none" w="sm" len="sm"/>
            <a:tailEnd type="none" w="sm" len="sm"/>
          </a:ln>
        </p:spPr>
        <p:txBody>
          <a:bodyPr spcFirstLastPara="1" vert="horz" wrap="square" lIns="91425" tIns="45700" rIns="91425" bIns="45700" rtlCol="0"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lnSpc>
                <a:spcPct val="115000"/>
              </a:lnSpc>
              <a:buSzPct val="72072"/>
              <a:buNone/>
            </a:pPr>
            <a:r>
              <a:rPr lang="en-US" sz="2700"/>
              <a:t>One way of educating does </a:t>
            </a:r>
            <a:r>
              <a:rPr lang="en-US" sz="2700" b="1"/>
              <a:t>NOT</a:t>
            </a:r>
            <a:r>
              <a:rPr lang="en-US" sz="2700"/>
              <a:t> fit all</a:t>
            </a:r>
            <a:endParaRPr sz="2700" b="1"/>
          </a:p>
        </p:txBody>
      </p:sp>
      <p:sp>
        <p:nvSpPr>
          <p:cNvPr id="352" name="Google Shape;352;g10450dc9f90_0_114"/>
          <p:cNvSpPr txBox="1"/>
          <p:nvPr/>
        </p:nvSpPr>
        <p:spPr>
          <a:xfrm>
            <a:off x="8780000" y="1066800"/>
            <a:ext cx="2388000" cy="882600"/>
          </a:xfrm>
          <a:prstGeom prst="rect">
            <a:avLst/>
          </a:prstGeom>
          <a:solidFill>
            <a:srgbClr val="557F26"/>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buClr>
                <a:srgbClr val="000000"/>
              </a:buClr>
              <a:buSzPts val="2000"/>
            </a:pPr>
            <a:r>
              <a:rPr lang="en-US" sz="2000">
                <a:solidFill>
                  <a:srgbClr val="F8F6EA"/>
                </a:solidFill>
                <a:latin typeface="Arial"/>
                <a:ea typeface="Arial"/>
                <a:cs typeface="Arial"/>
                <a:sym typeface="Arial"/>
              </a:rPr>
              <a:t> Pregnant </a:t>
            </a:r>
            <a:endParaRPr sz="2000">
              <a:solidFill>
                <a:srgbClr val="F8F6EA"/>
              </a:solidFill>
              <a:latin typeface="Arial"/>
              <a:ea typeface="Arial"/>
              <a:cs typeface="Arial"/>
              <a:sym typeface="Arial"/>
            </a:endParaRPr>
          </a:p>
          <a:p>
            <a:pPr algn="ctr">
              <a:buClr>
                <a:srgbClr val="000000"/>
              </a:buClr>
              <a:buSzPts val="2000"/>
            </a:pPr>
            <a:r>
              <a:rPr lang="en-US" sz="2000">
                <a:solidFill>
                  <a:srgbClr val="F8F6EA"/>
                </a:solidFill>
                <a:latin typeface="Arial"/>
                <a:ea typeface="Arial"/>
                <a:cs typeface="Arial"/>
                <a:sym typeface="Arial"/>
              </a:rPr>
              <a:t>Women</a:t>
            </a:r>
            <a:endParaRPr sz="2000">
              <a:solidFill>
                <a:srgbClr val="F8F6EA"/>
              </a:solidFill>
              <a:latin typeface="Arial"/>
              <a:ea typeface="Arial"/>
              <a:cs typeface="Arial"/>
              <a:sym typeface="Arial"/>
            </a:endParaRPr>
          </a:p>
        </p:txBody>
      </p:sp>
      <p:pic>
        <p:nvPicPr>
          <p:cNvPr id="353" name="Google Shape;353;g10450dc9f90_0_114"/>
          <p:cNvPicPr preferRelativeResize="0"/>
          <p:nvPr/>
        </p:nvPicPr>
        <p:blipFill rotWithShape="1">
          <a:blip r:embed="rId5">
            <a:alphaModFix/>
          </a:blip>
          <a:srcRect/>
          <a:stretch/>
        </p:blipFill>
        <p:spPr>
          <a:xfrm>
            <a:off x="8780025" y="1949560"/>
            <a:ext cx="2388000" cy="1511691"/>
          </a:xfrm>
          <a:prstGeom prst="rect">
            <a:avLst/>
          </a:prstGeom>
          <a:noFill/>
          <a:ln>
            <a:noFill/>
          </a:ln>
        </p:spPr>
      </p:pic>
      <p:pic>
        <p:nvPicPr>
          <p:cNvPr id="354" name="Google Shape;354;g10450dc9f90_0_114"/>
          <p:cNvPicPr preferRelativeResize="0"/>
          <p:nvPr/>
        </p:nvPicPr>
        <p:blipFill rotWithShape="1">
          <a:blip r:embed="rId6">
            <a:alphaModFix/>
          </a:blip>
          <a:srcRect/>
          <a:stretch/>
        </p:blipFill>
        <p:spPr>
          <a:xfrm>
            <a:off x="8779951" y="1900800"/>
            <a:ext cx="2388075" cy="1560451"/>
          </a:xfrm>
          <a:prstGeom prst="rect">
            <a:avLst/>
          </a:prstGeom>
          <a:noFill/>
          <a:ln>
            <a:noFill/>
          </a:ln>
        </p:spPr>
      </p:pic>
      <p:sp>
        <p:nvSpPr>
          <p:cNvPr id="2" name="TextBox 1">
            <a:extLst>
              <a:ext uri="{FF2B5EF4-FFF2-40B4-BE49-F238E27FC236}">
                <a16:creationId xmlns:a16="http://schemas.microsoft.com/office/drawing/2014/main" id="{90154A7B-3C43-5B75-9968-EA2E2050FD94}"/>
              </a:ext>
            </a:extLst>
          </p:cNvPr>
          <p:cNvSpPr txBox="1"/>
          <p:nvPr/>
        </p:nvSpPr>
        <p:spPr>
          <a:xfrm>
            <a:off x="538557" y="5775159"/>
            <a:ext cx="11206556"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700">
                <a:cs typeface="Calibri"/>
              </a:rPr>
              <a:t>We have leveraged our vulnerability assessment to target the outreach populations</a:t>
            </a:r>
            <a:endParaRPr lang="en-US" sz="1400"/>
          </a:p>
        </p:txBody>
      </p:sp>
    </p:spTree>
    <p:extLst>
      <p:ext uri="{BB962C8B-B14F-4D97-AF65-F5344CB8AC3E}">
        <p14:creationId xmlns:p14="http://schemas.microsoft.com/office/powerpoint/2010/main" val="21336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7"/>
          <p:cNvPicPr preferRelativeResize="0"/>
          <p:nvPr/>
        </p:nvPicPr>
        <p:blipFill rotWithShape="1">
          <a:blip r:embed="rId3">
            <a:alphaModFix/>
          </a:blip>
          <a:srcRect/>
          <a:stretch/>
        </p:blipFill>
        <p:spPr>
          <a:xfrm>
            <a:off x="1286983" y="226022"/>
            <a:ext cx="10185775" cy="6201468"/>
          </a:xfrm>
          <a:prstGeom prst="rect">
            <a:avLst/>
          </a:prstGeom>
          <a:noFill/>
          <a:ln>
            <a:noFill/>
          </a:ln>
        </p:spPr>
      </p:pic>
      <p:pic>
        <p:nvPicPr>
          <p:cNvPr id="114" name="Google Shape;114;p17"/>
          <p:cNvPicPr preferRelativeResize="0"/>
          <p:nvPr/>
        </p:nvPicPr>
        <p:blipFill rotWithShape="1">
          <a:blip r:embed="rId4">
            <a:alphaModFix/>
          </a:blip>
          <a:srcRect/>
          <a:stretch/>
        </p:blipFill>
        <p:spPr>
          <a:xfrm>
            <a:off x="155519" y="138099"/>
            <a:ext cx="638029" cy="790603"/>
          </a:xfrm>
          <a:prstGeom prst="rect">
            <a:avLst/>
          </a:prstGeom>
          <a:noFill/>
          <a:ln>
            <a:noFill/>
          </a:ln>
        </p:spPr>
      </p:pic>
      <p:sp>
        <p:nvSpPr>
          <p:cNvPr id="115" name="Google Shape;115;p17"/>
          <p:cNvSpPr/>
          <p:nvPr/>
        </p:nvSpPr>
        <p:spPr>
          <a:xfrm>
            <a:off x="11471211" y="6145551"/>
            <a:ext cx="740000" cy="73120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16" name="Google Shape;116;p17"/>
          <p:cNvSpPr/>
          <p:nvPr/>
        </p:nvSpPr>
        <p:spPr>
          <a:xfrm>
            <a:off x="-11151" y="6164619"/>
            <a:ext cx="9640400" cy="731200"/>
          </a:xfrm>
          <a:prstGeom prst="rect">
            <a:avLst/>
          </a:prstGeom>
          <a:solidFill>
            <a:srgbClr val="102454"/>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17" name="Google Shape;117;p17"/>
          <p:cNvSpPr/>
          <p:nvPr/>
        </p:nvSpPr>
        <p:spPr>
          <a:xfrm>
            <a:off x="10612427" y="6145551"/>
            <a:ext cx="740000" cy="731200"/>
          </a:xfrm>
          <a:prstGeom prst="rect">
            <a:avLst/>
          </a:prstGeom>
          <a:solidFill>
            <a:srgbClr val="102454">
              <a:alpha val="4823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18" name="Google Shape;118;p17"/>
          <p:cNvSpPr/>
          <p:nvPr/>
        </p:nvSpPr>
        <p:spPr>
          <a:xfrm>
            <a:off x="9763115" y="6145551"/>
            <a:ext cx="740000" cy="731200"/>
          </a:xfrm>
          <a:prstGeom prst="rect">
            <a:avLst/>
          </a:prstGeom>
          <a:solidFill>
            <a:srgbClr val="102454">
              <a:alpha val="6823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907316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p:nvPr/>
        </p:nvSpPr>
        <p:spPr>
          <a:xfrm>
            <a:off x="11444435" y="6126480"/>
            <a:ext cx="740000" cy="73120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41" name="Google Shape;141;p19"/>
          <p:cNvSpPr/>
          <p:nvPr/>
        </p:nvSpPr>
        <p:spPr>
          <a:xfrm>
            <a:off x="0" y="6141563"/>
            <a:ext cx="9640400" cy="731200"/>
          </a:xfrm>
          <a:prstGeom prst="rect">
            <a:avLst/>
          </a:prstGeom>
          <a:solidFill>
            <a:srgbClr val="102454"/>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100"/>
              <a:buFont typeface="Arial"/>
              <a:buNone/>
            </a:pPr>
            <a:endParaRPr sz="2800" b="0" i="0" u="none" strike="noStrike" cap="none">
              <a:solidFill>
                <a:schemeClr val="lt1"/>
              </a:solidFill>
              <a:latin typeface="Arial"/>
              <a:ea typeface="Arial"/>
              <a:cs typeface="Arial"/>
              <a:sym typeface="Arial"/>
            </a:endParaRPr>
          </a:p>
        </p:txBody>
      </p:sp>
      <p:sp>
        <p:nvSpPr>
          <p:cNvPr id="142" name="Google Shape;142;p19"/>
          <p:cNvSpPr/>
          <p:nvPr/>
        </p:nvSpPr>
        <p:spPr>
          <a:xfrm>
            <a:off x="10596539" y="6126480"/>
            <a:ext cx="740000" cy="731200"/>
          </a:xfrm>
          <a:prstGeom prst="rect">
            <a:avLst/>
          </a:prstGeom>
          <a:solidFill>
            <a:srgbClr val="102454">
              <a:alpha val="4823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43" name="Google Shape;143;p19"/>
          <p:cNvSpPr/>
          <p:nvPr/>
        </p:nvSpPr>
        <p:spPr>
          <a:xfrm>
            <a:off x="9748641" y="6126480"/>
            <a:ext cx="740000" cy="731200"/>
          </a:xfrm>
          <a:prstGeom prst="rect">
            <a:avLst/>
          </a:prstGeom>
          <a:solidFill>
            <a:srgbClr val="102454">
              <a:alpha val="6823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44" name="Google Shape;144;p19"/>
          <p:cNvPicPr preferRelativeResize="0"/>
          <p:nvPr/>
        </p:nvPicPr>
        <p:blipFill rotWithShape="1">
          <a:blip r:embed="rId3">
            <a:alphaModFix/>
          </a:blip>
          <a:srcRect/>
          <a:stretch/>
        </p:blipFill>
        <p:spPr>
          <a:xfrm>
            <a:off x="-86678" y="1606373"/>
            <a:ext cx="12270947" cy="29887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E8951B-9147-2622-296E-715AF6D8F98C}"/>
              </a:ext>
            </a:extLst>
          </p:cNvPr>
          <p:cNvSpPr/>
          <p:nvPr/>
        </p:nvSpPr>
        <p:spPr>
          <a:xfrm>
            <a:off x="6155954" y="5047289"/>
            <a:ext cx="1919287" cy="940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9" name="Rectangle 8">
            <a:extLst>
              <a:ext uri="{FF2B5EF4-FFF2-40B4-BE49-F238E27FC236}">
                <a16:creationId xmlns:a16="http://schemas.microsoft.com/office/drawing/2014/main" id="{07FBAC58-63B3-DB72-1448-4E7B2CD9CD31}"/>
              </a:ext>
            </a:extLst>
          </p:cNvPr>
          <p:cNvSpPr/>
          <p:nvPr/>
        </p:nvSpPr>
        <p:spPr>
          <a:xfrm>
            <a:off x="5871687" y="5533263"/>
            <a:ext cx="1919287" cy="50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10" name="Rectangle 9">
            <a:extLst>
              <a:ext uri="{FF2B5EF4-FFF2-40B4-BE49-F238E27FC236}">
                <a16:creationId xmlns:a16="http://schemas.microsoft.com/office/drawing/2014/main" id="{78E314F5-877D-3E38-2A6E-587F7DF4B874}"/>
              </a:ext>
            </a:extLst>
          </p:cNvPr>
          <p:cNvSpPr/>
          <p:nvPr/>
        </p:nvSpPr>
        <p:spPr>
          <a:xfrm>
            <a:off x="8336505" y="1803012"/>
            <a:ext cx="753647" cy="4701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12" name="Rectangle 11">
            <a:extLst>
              <a:ext uri="{FF2B5EF4-FFF2-40B4-BE49-F238E27FC236}">
                <a16:creationId xmlns:a16="http://schemas.microsoft.com/office/drawing/2014/main" id="{CB326918-EC74-8138-D02C-900C05CD893C}"/>
              </a:ext>
            </a:extLst>
          </p:cNvPr>
          <p:cNvSpPr/>
          <p:nvPr/>
        </p:nvSpPr>
        <p:spPr>
          <a:xfrm>
            <a:off x="3206481" y="2065299"/>
            <a:ext cx="753647" cy="4701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13" name="TextBox 12">
            <a:extLst>
              <a:ext uri="{FF2B5EF4-FFF2-40B4-BE49-F238E27FC236}">
                <a16:creationId xmlns:a16="http://schemas.microsoft.com/office/drawing/2014/main" id="{EB1953D3-0EF2-984C-F0BD-52C881BA6F99}"/>
              </a:ext>
            </a:extLst>
          </p:cNvPr>
          <p:cNvSpPr txBox="1"/>
          <p:nvPr/>
        </p:nvSpPr>
        <p:spPr>
          <a:xfrm>
            <a:off x="1700859" y="4875733"/>
            <a:ext cx="1048723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dirty="0">
                <a:ea typeface="+mn-lt"/>
                <a:cs typeface="+mn-lt"/>
              </a:rPr>
              <a:t> </a:t>
            </a:r>
          </a:p>
          <a:p>
            <a:r>
              <a:rPr lang="en-US" sz="2000" dirty="0">
                <a:ea typeface="+mn-lt"/>
                <a:cs typeface="+mn-lt"/>
              </a:rPr>
              <a:t>We experienced 42 days with a heat index 105°F or more. Peak in weekly heat-related emergency department visits was 100% higher and double in total counts than past 5 years. </a:t>
            </a:r>
          </a:p>
          <a:p>
            <a:endParaRPr lang="en-US" sz="2000">
              <a:ea typeface="+mn-lt"/>
              <a:cs typeface="+mn-lt"/>
            </a:endParaRPr>
          </a:p>
        </p:txBody>
      </p:sp>
      <p:sp>
        <p:nvSpPr>
          <p:cNvPr id="2" name="Title 1">
            <a:extLst>
              <a:ext uri="{FF2B5EF4-FFF2-40B4-BE49-F238E27FC236}">
                <a16:creationId xmlns:a16="http://schemas.microsoft.com/office/drawing/2014/main" id="{B5DB90FB-BC3B-4F7F-8E88-2D1B6A2DDBC2}"/>
              </a:ext>
            </a:extLst>
          </p:cNvPr>
          <p:cNvSpPr>
            <a:spLocks noGrp="1"/>
          </p:cNvSpPr>
          <p:nvPr>
            <p:ph type="title" idx="4294967295"/>
          </p:nvPr>
        </p:nvSpPr>
        <p:spPr>
          <a:xfrm>
            <a:off x="111553" y="4873194"/>
            <a:ext cx="6496051" cy="1009649"/>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dirty="0">
                <a:solidFill>
                  <a:schemeClr val="accent1"/>
                </a:solidFill>
                <a:latin typeface="Arial"/>
                <a:cs typeface="Arial"/>
              </a:rPr>
              <a:t>In 2023:</a:t>
            </a:r>
          </a:p>
        </p:txBody>
      </p:sp>
      <p:pic>
        <p:nvPicPr>
          <p:cNvPr id="3" name="Picture 2">
            <a:extLst>
              <a:ext uri="{FF2B5EF4-FFF2-40B4-BE49-F238E27FC236}">
                <a16:creationId xmlns:a16="http://schemas.microsoft.com/office/drawing/2014/main" id="{E669AAFB-B07C-DEA2-B9D7-CD84E3F29CB6}"/>
              </a:ext>
            </a:extLst>
          </p:cNvPr>
          <p:cNvPicPr>
            <a:picLocks noChangeAspect="1"/>
          </p:cNvPicPr>
          <p:nvPr/>
        </p:nvPicPr>
        <p:blipFill>
          <a:blip r:embed="rId3"/>
          <a:stretch>
            <a:fillRect/>
          </a:stretch>
        </p:blipFill>
        <p:spPr>
          <a:xfrm>
            <a:off x="799612" y="146214"/>
            <a:ext cx="10972800" cy="4572000"/>
          </a:xfrm>
          <a:prstGeom prst="rect">
            <a:avLst/>
          </a:prstGeom>
        </p:spPr>
      </p:pic>
      <p:sp>
        <p:nvSpPr>
          <p:cNvPr id="4" name="TextBox 3">
            <a:extLst>
              <a:ext uri="{FF2B5EF4-FFF2-40B4-BE49-F238E27FC236}">
                <a16:creationId xmlns:a16="http://schemas.microsoft.com/office/drawing/2014/main" id="{0550D91D-404A-733B-F5E0-EDF48249CBF3}"/>
              </a:ext>
            </a:extLst>
          </p:cNvPr>
          <p:cNvSpPr txBox="1"/>
          <p:nvPr/>
        </p:nvSpPr>
        <p:spPr>
          <a:xfrm>
            <a:off x="134959" y="6196541"/>
            <a:ext cx="15530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accent1"/>
                </a:solidFill>
                <a:latin typeface="Arial"/>
                <a:cs typeface="Arial"/>
              </a:rPr>
              <a:t>In 2024:</a:t>
            </a:r>
          </a:p>
        </p:txBody>
      </p:sp>
      <p:sp>
        <p:nvSpPr>
          <p:cNvPr id="6" name="TextBox 5">
            <a:extLst>
              <a:ext uri="{FF2B5EF4-FFF2-40B4-BE49-F238E27FC236}">
                <a16:creationId xmlns:a16="http://schemas.microsoft.com/office/drawing/2014/main" id="{C1694C2C-BB0A-E237-8671-B3530B311881}"/>
              </a:ext>
            </a:extLst>
          </p:cNvPr>
          <p:cNvSpPr txBox="1"/>
          <p:nvPr/>
        </p:nvSpPr>
        <p:spPr>
          <a:xfrm>
            <a:off x="1692687" y="6136718"/>
            <a:ext cx="102177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We experienced 60 days with a heat index of 105°F or more.  We also had the hottest May on record which led to high ED visit.  Total counts slightly higher than 2023. </a:t>
            </a:r>
          </a:p>
        </p:txBody>
      </p:sp>
    </p:spTree>
    <p:extLst>
      <p:ext uri="{BB962C8B-B14F-4D97-AF65-F5344CB8AC3E}">
        <p14:creationId xmlns:p14="http://schemas.microsoft.com/office/powerpoint/2010/main" val="223872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22"/>
          <p:cNvPicPr preferRelativeResize="0"/>
          <p:nvPr/>
        </p:nvPicPr>
        <p:blipFill rotWithShape="1">
          <a:blip r:embed="rId3">
            <a:alphaModFix/>
          </a:blip>
          <a:srcRect/>
          <a:stretch/>
        </p:blipFill>
        <p:spPr>
          <a:xfrm>
            <a:off x="155519" y="138099"/>
            <a:ext cx="638029" cy="790603"/>
          </a:xfrm>
          <a:prstGeom prst="rect">
            <a:avLst/>
          </a:prstGeom>
          <a:noFill/>
          <a:ln>
            <a:noFill/>
          </a:ln>
        </p:spPr>
      </p:pic>
      <p:sp>
        <p:nvSpPr>
          <p:cNvPr id="181" name="Google Shape;181;p22"/>
          <p:cNvSpPr/>
          <p:nvPr/>
        </p:nvSpPr>
        <p:spPr>
          <a:xfrm>
            <a:off x="11471211" y="6145551"/>
            <a:ext cx="740000" cy="731200"/>
          </a:xfrm>
          <a:prstGeom prst="rect">
            <a:avLst/>
          </a:prstGeom>
          <a:solidFill>
            <a:srgbClr val="102454">
              <a:alpha val="2274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82" name="Google Shape;182;p22"/>
          <p:cNvSpPr/>
          <p:nvPr/>
        </p:nvSpPr>
        <p:spPr>
          <a:xfrm>
            <a:off x="-11151" y="6164619"/>
            <a:ext cx="9640400" cy="731200"/>
          </a:xfrm>
          <a:prstGeom prst="rect">
            <a:avLst/>
          </a:prstGeom>
          <a:solidFill>
            <a:srgbClr val="102454"/>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83" name="Google Shape;183;p22"/>
          <p:cNvSpPr/>
          <p:nvPr/>
        </p:nvSpPr>
        <p:spPr>
          <a:xfrm>
            <a:off x="10612427" y="6145551"/>
            <a:ext cx="740000" cy="731200"/>
          </a:xfrm>
          <a:prstGeom prst="rect">
            <a:avLst/>
          </a:prstGeom>
          <a:solidFill>
            <a:srgbClr val="102454">
              <a:alpha val="4823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sp>
        <p:nvSpPr>
          <p:cNvPr id="184" name="Google Shape;184;p22"/>
          <p:cNvSpPr/>
          <p:nvPr/>
        </p:nvSpPr>
        <p:spPr>
          <a:xfrm>
            <a:off x="9763115" y="6145551"/>
            <a:ext cx="740000" cy="731200"/>
          </a:xfrm>
          <a:prstGeom prst="rect">
            <a:avLst/>
          </a:prstGeom>
          <a:solidFill>
            <a:srgbClr val="102454">
              <a:alpha val="68235"/>
            </a:srgbClr>
          </a:solidFill>
          <a:ln>
            <a:noFill/>
          </a:ln>
        </p:spPr>
        <p:txBody>
          <a:bodyPr spcFirstLastPara="1" wrap="square" lIns="91433" tIns="45700" rIns="91433"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400"/>
              <a:buFont typeface="Arial"/>
              <a:buNone/>
            </a:pPr>
            <a:endParaRPr sz="1867" b="0" i="0" u="none" strike="noStrike" cap="none">
              <a:solidFill>
                <a:schemeClr val="lt1"/>
              </a:solidFill>
              <a:latin typeface="Arial"/>
              <a:ea typeface="Arial"/>
              <a:cs typeface="Arial"/>
              <a:sym typeface="Arial"/>
            </a:endParaRPr>
          </a:p>
        </p:txBody>
      </p:sp>
      <p:pic>
        <p:nvPicPr>
          <p:cNvPr id="185" name="Google Shape;185;p22" descr="See the source image"/>
          <p:cNvPicPr preferRelativeResize="0"/>
          <p:nvPr/>
        </p:nvPicPr>
        <p:blipFill rotWithShape="1">
          <a:blip r:embed="rId4">
            <a:alphaModFix/>
          </a:blip>
          <a:srcRect/>
          <a:stretch/>
        </p:blipFill>
        <p:spPr>
          <a:xfrm>
            <a:off x="249948" y="211199"/>
            <a:ext cx="5665512" cy="5665512"/>
          </a:xfrm>
          <a:prstGeom prst="rect">
            <a:avLst/>
          </a:prstGeom>
          <a:noFill/>
          <a:ln>
            <a:noFill/>
          </a:ln>
        </p:spPr>
      </p:pic>
      <p:pic>
        <p:nvPicPr>
          <p:cNvPr id="186" name="Google Shape;186;p22" descr="See the source image"/>
          <p:cNvPicPr preferRelativeResize="0"/>
          <p:nvPr/>
        </p:nvPicPr>
        <p:blipFill rotWithShape="1">
          <a:blip r:embed="rId5">
            <a:alphaModFix/>
          </a:blip>
          <a:srcRect/>
          <a:stretch/>
        </p:blipFill>
        <p:spPr>
          <a:xfrm>
            <a:off x="6513422" y="222400"/>
            <a:ext cx="4957791" cy="3305193"/>
          </a:xfrm>
          <a:prstGeom prst="rect">
            <a:avLst/>
          </a:prstGeom>
          <a:noFill/>
          <a:ln>
            <a:noFill/>
          </a:ln>
        </p:spPr>
      </p:pic>
      <p:pic>
        <p:nvPicPr>
          <p:cNvPr id="187" name="Google Shape;187;p22" descr="Hurricane Irma took 7 million cable and wireline subscribers offline | Ars  Technica"/>
          <p:cNvPicPr preferRelativeResize="0"/>
          <p:nvPr/>
        </p:nvPicPr>
        <p:blipFill rotWithShape="1">
          <a:blip r:embed="rId6">
            <a:alphaModFix/>
          </a:blip>
          <a:srcRect/>
          <a:stretch/>
        </p:blipFill>
        <p:spPr>
          <a:xfrm>
            <a:off x="7033567" y="3634756"/>
            <a:ext cx="3578867" cy="238590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7E8951B-9147-2622-296E-715AF6D8F98C}"/>
              </a:ext>
            </a:extLst>
          </p:cNvPr>
          <p:cNvSpPr/>
          <p:nvPr/>
        </p:nvSpPr>
        <p:spPr>
          <a:xfrm>
            <a:off x="6155954" y="5047289"/>
            <a:ext cx="1919287" cy="94037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9" name="Rectangle 8">
            <a:extLst>
              <a:ext uri="{FF2B5EF4-FFF2-40B4-BE49-F238E27FC236}">
                <a16:creationId xmlns:a16="http://schemas.microsoft.com/office/drawing/2014/main" id="{07FBAC58-63B3-DB72-1448-4E7B2CD9CD31}"/>
              </a:ext>
            </a:extLst>
          </p:cNvPr>
          <p:cNvSpPr/>
          <p:nvPr/>
        </p:nvSpPr>
        <p:spPr>
          <a:xfrm>
            <a:off x="5871687" y="5533263"/>
            <a:ext cx="1919287" cy="507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10" name="Rectangle 9">
            <a:extLst>
              <a:ext uri="{FF2B5EF4-FFF2-40B4-BE49-F238E27FC236}">
                <a16:creationId xmlns:a16="http://schemas.microsoft.com/office/drawing/2014/main" id="{78E314F5-877D-3E38-2A6E-587F7DF4B874}"/>
              </a:ext>
            </a:extLst>
          </p:cNvPr>
          <p:cNvSpPr/>
          <p:nvPr/>
        </p:nvSpPr>
        <p:spPr>
          <a:xfrm>
            <a:off x="8336505" y="1803012"/>
            <a:ext cx="753647" cy="4701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12" name="Rectangle 11">
            <a:extLst>
              <a:ext uri="{FF2B5EF4-FFF2-40B4-BE49-F238E27FC236}">
                <a16:creationId xmlns:a16="http://schemas.microsoft.com/office/drawing/2014/main" id="{CB326918-EC74-8138-D02C-900C05CD893C}"/>
              </a:ext>
            </a:extLst>
          </p:cNvPr>
          <p:cNvSpPr/>
          <p:nvPr/>
        </p:nvSpPr>
        <p:spPr>
          <a:xfrm>
            <a:off x="3206481" y="2065299"/>
            <a:ext cx="753647" cy="4701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351"/>
          </a:p>
        </p:txBody>
      </p:sp>
      <p:sp>
        <p:nvSpPr>
          <p:cNvPr id="13" name="TextBox 12">
            <a:extLst>
              <a:ext uri="{FF2B5EF4-FFF2-40B4-BE49-F238E27FC236}">
                <a16:creationId xmlns:a16="http://schemas.microsoft.com/office/drawing/2014/main" id="{EB1953D3-0EF2-984C-F0BD-52C881BA6F99}"/>
              </a:ext>
            </a:extLst>
          </p:cNvPr>
          <p:cNvSpPr txBox="1"/>
          <p:nvPr/>
        </p:nvSpPr>
        <p:spPr>
          <a:xfrm>
            <a:off x="333527" y="1150083"/>
            <a:ext cx="7081567" cy="17645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spcAft>
                <a:spcPts val="1000"/>
              </a:spcAft>
            </a:pPr>
            <a:r>
              <a:rPr lang="en-US" sz="2000" dirty="0">
                <a:solidFill>
                  <a:srgbClr val="000000"/>
                </a:solidFill>
                <a:latin typeface="Arial"/>
                <a:ea typeface="+mn-lt"/>
                <a:cs typeface="Arial"/>
              </a:rPr>
              <a:t>Urban areas can be </a:t>
            </a:r>
            <a:r>
              <a:rPr lang="en-US" sz="2000" b="1" dirty="0">
                <a:solidFill>
                  <a:srgbClr val="C00000"/>
                </a:solidFill>
                <a:latin typeface="Arial"/>
                <a:ea typeface="+mn-lt"/>
                <a:cs typeface="Arial"/>
              </a:rPr>
              <a:t>5 to 9 degrees Fahrenheit hotter</a:t>
            </a:r>
            <a:r>
              <a:rPr lang="en-US" sz="2000" b="1" dirty="0">
                <a:solidFill>
                  <a:srgbClr val="000000"/>
                </a:solidFill>
                <a:latin typeface="Arial"/>
                <a:ea typeface="+mn-lt"/>
                <a:cs typeface="Arial"/>
              </a:rPr>
              <a:t> </a:t>
            </a:r>
            <a:r>
              <a:rPr lang="en-US" sz="2000" dirty="0">
                <a:solidFill>
                  <a:srgbClr val="000000"/>
                </a:solidFill>
                <a:latin typeface="Arial"/>
                <a:ea typeface="+mn-lt"/>
                <a:cs typeface="Arial"/>
              </a:rPr>
              <a:t>than rural areas during the day.</a:t>
            </a:r>
            <a:endParaRPr lang="en-US" sz="2000" baseline="30000">
              <a:solidFill>
                <a:srgbClr val="000000"/>
              </a:solidFill>
              <a:latin typeface="Arial"/>
              <a:ea typeface="+mn-lt"/>
              <a:cs typeface="Arial"/>
            </a:endParaRPr>
          </a:p>
          <a:p>
            <a:pPr>
              <a:spcAft>
                <a:spcPts val="1000"/>
              </a:spcAft>
            </a:pPr>
            <a:r>
              <a:rPr lang="en-US" sz="2000" b="1" dirty="0">
                <a:solidFill>
                  <a:srgbClr val="C00000"/>
                </a:solidFill>
                <a:latin typeface="Arial"/>
                <a:ea typeface="+mn-lt"/>
                <a:cs typeface="Arial"/>
              </a:rPr>
              <a:t>Some neighborhoods </a:t>
            </a:r>
            <a:r>
              <a:rPr lang="en-US" sz="2000" dirty="0">
                <a:solidFill>
                  <a:srgbClr val="000000"/>
                </a:solidFill>
                <a:latin typeface="Arial"/>
                <a:ea typeface="+mn-lt"/>
                <a:cs typeface="Arial"/>
              </a:rPr>
              <a:t>in cities, often in low-income areas, can be as much as </a:t>
            </a:r>
            <a:r>
              <a:rPr lang="en-US" sz="2000" b="1" dirty="0">
                <a:solidFill>
                  <a:srgbClr val="C00000"/>
                </a:solidFill>
                <a:latin typeface="Arial"/>
                <a:ea typeface="+mn-lt"/>
                <a:cs typeface="Arial"/>
              </a:rPr>
              <a:t>15-20 degrees F hotter </a:t>
            </a:r>
            <a:r>
              <a:rPr lang="en-US" sz="2000" dirty="0">
                <a:solidFill>
                  <a:srgbClr val="000000"/>
                </a:solidFill>
                <a:latin typeface="Arial"/>
                <a:ea typeface="+mn-lt"/>
                <a:cs typeface="Arial"/>
              </a:rPr>
              <a:t>during the day.</a:t>
            </a:r>
          </a:p>
          <a:p>
            <a:pPr>
              <a:spcAft>
                <a:spcPts val="1000"/>
              </a:spcAft>
            </a:pPr>
            <a:r>
              <a:rPr lang="en-US" sz="1200" dirty="0">
                <a:solidFill>
                  <a:srgbClr val="000000"/>
                </a:solidFill>
                <a:latin typeface="Arial"/>
                <a:cs typeface="Arial"/>
              </a:rPr>
              <a:t>American Forests 2021</a:t>
            </a:r>
          </a:p>
        </p:txBody>
      </p:sp>
      <p:sp>
        <p:nvSpPr>
          <p:cNvPr id="2" name="Title 1">
            <a:extLst>
              <a:ext uri="{FF2B5EF4-FFF2-40B4-BE49-F238E27FC236}">
                <a16:creationId xmlns:a16="http://schemas.microsoft.com/office/drawing/2014/main" id="{B5DB90FB-BC3B-4F7F-8E88-2D1B6A2DDBC2}"/>
              </a:ext>
            </a:extLst>
          </p:cNvPr>
          <p:cNvSpPr>
            <a:spLocks noGrp="1"/>
          </p:cNvSpPr>
          <p:nvPr>
            <p:ph type="title" idx="4294967295"/>
          </p:nvPr>
        </p:nvSpPr>
        <p:spPr>
          <a:xfrm>
            <a:off x="335280" y="339092"/>
            <a:ext cx="6496051" cy="1009649"/>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600">
                <a:latin typeface="Arial"/>
                <a:cs typeface="Arial"/>
              </a:rPr>
              <a:t>Urban Heat Island Effect</a:t>
            </a:r>
            <a:endParaRPr lang="en-US" b="1">
              <a:latin typeface="Arial"/>
              <a:cs typeface="Arial"/>
            </a:endParaRPr>
          </a:p>
        </p:txBody>
      </p:sp>
      <p:sp>
        <p:nvSpPr>
          <p:cNvPr id="3" name="Rectangle 2">
            <a:extLst>
              <a:ext uri="{FF2B5EF4-FFF2-40B4-BE49-F238E27FC236}">
                <a16:creationId xmlns:a16="http://schemas.microsoft.com/office/drawing/2014/main" id="{075F2F2B-8725-B3FD-64B8-638F60E1347F}"/>
              </a:ext>
            </a:extLst>
          </p:cNvPr>
          <p:cNvSpPr/>
          <p:nvPr/>
        </p:nvSpPr>
        <p:spPr>
          <a:xfrm>
            <a:off x="8553833" y="2288159"/>
            <a:ext cx="565235" cy="3526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8" name="Picture 7" descr="A diagram of a city&#10;&#10;Description automatically generated">
            <a:extLst>
              <a:ext uri="{FF2B5EF4-FFF2-40B4-BE49-F238E27FC236}">
                <a16:creationId xmlns:a16="http://schemas.microsoft.com/office/drawing/2014/main" id="{8E698439-5DEA-FFCE-7055-49A3453265DB}"/>
              </a:ext>
            </a:extLst>
          </p:cNvPr>
          <p:cNvPicPr>
            <a:picLocks noChangeAspect="1"/>
          </p:cNvPicPr>
          <p:nvPr/>
        </p:nvPicPr>
        <p:blipFill>
          <a:blip r:embed="rId3"/>
          <a:stretch>
            <a:fillRect/>
          </a:stretch>
        </p:blipFill>
        <p:spPr>
          <a:xfrm>
            <a:off x="189223" y="3081867"/>
            <a:ext cx="7230858" cy="3305664"/>
          </a:xfrm>
          <a:prstGeom prst="rect">
            <a:avLst/>
          </a:prstGeom>
        </p:spPr>
      </p:pic>
      <p:pic>
        <p:nvPicPr>
          <p:cNvPr id="11" name="Google Shape;157;p20">
            <a:extLst>
              <a:ext uri="{FF2B5EF4-FFF2-40B4-BE49-F238E27FC236}">
                <a16:creationId xmlns:a16="http://schemas.microsoft.com/office/drawing/2014/main" id="{C766F6F3-B96D-BD21-210F-7EE9D30BD3AD}"/>
              </a:ext>
            </a:extLst>
          </p:cNvPr>
          <p:cNvPicPr preferRelativeResize="0"/>
          <p:nvPr/>
        </p:nvPicPr>
        <p:blipFill rotWithShape="1">
          <a:blip r:embed="rId4">
            <a:alphaModFix/>
          </a:blip>
          <a:srcRect l="4792" t="3443" r="6763" b="3350"/>
          <a:stretch/>
        </p:blipFill>
        <p:spPr>
          <a:xfrm>
            <a:off x="7562214" y="215043"/>
            <a:ext cx="4629786" cy="6172488"/>
          </a:xfrm>
          <a:prstGeom prst="rect">
            <a:avLst/>
          </a:prstGeom>
          <a:noFill/>
          <a:ln>
            <a:noFill/>
          </a:ln>
        </p:spPr>
      </p:pic>
    </p:spTree>
    <p:extLst>
      <p:ext uri="{BB962C8B-B14F-4D97-AF65-F5344CB8AC3E}">
        <p14:creationId xmlns:p14="http://schemas.microsoft.com/office/powerpoint/2010/main" val="370294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1"/>
          <p:cNvSpPr txBox="1">
            <a:spLocks noGrp="1"/>
          </p:cNvSpPr>
          <p:nvPr>
            <p:ph type="body" idx="1"/>
          </p:nvPr>
        </p:nvSpPr>
        <p:spPr>
          <a:xfrm>
            <a:off x="378227" y="1833979"/>
            <a:ext cx="9559200" cy="3820000"/>
          </a:xfrm>
          <a:prstGeom prst="rect">
            <a:avLst/>
          </a:prstGeom>
          <a:noFill/>
          <a:ln>
            <a:noFill/>
          </a:ln>
        </p:spPr>
        <p:txBody>
          <a:bodyPr spcFirstLastPara="1" wrap="square" lIns="91433" tIns="45700" rIns="91433"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lnSpc>
                <a:spcPct val="90000"/>
              </a:lnSpc>
              <a:spcBef>
                <a:spcPts val="1067"/>
              </a:spcBef>
              <a:spcAft>
                <a:spcPts val="0"/>
              </a:spcAft>
              <a:buSzPts val="1400"/>
              <a:buNone/>
            </a:pPr>
            <a:endParaRPr sz="2667"/>
          </a:p>
          <a:p>
            <a:pPr marL="457189" lvl="0" indent="0" algn="l" rtl="0">
              <a:lnSpc>
                <a:spcPct val="90000"/>
              </a:lnSpc>
              <a:spcBef>
                <a:spcPts val="1067"/>
              </a:spcBef>
              <a:spcAft>
                <a:spcPts val="0"/>
              </a:spcAft>
              <a:buSzPts val="1400"/>
              <a:buNone/>
            </a:pPr>
            <a:endParaRPr sz="2667"/>
          </a:p>
        </p:txBody>
      </p:sp>
      <p:sp>
        <p:nvSpPr>
          <p:cNvPr id="171" name="Google Shape;171;p21"/>
          <p:cNvSpPr txBox="1"/>
          <p:nvPr/>
        </p:nvSpPr>
        <p:spPr>
          <a:xfrm>
            <a:off x="29089" y="6380957"/>
            <a:ext cx="6629600" cy="381200"/>
          </a:xfrm>
          <a:prstGeom prst="rect">
            <a:avLst/>
          </a:prstGeom>
          <a:noFill/>
          <a:ln>
            <a:noFill/>
          </a:ln>
        </p:spPr>
        <p:txBody>
          <a:bodyPr spcFirstLastPara="1" wrap="square" lIns="91433" tIns="45700" rIns="91433"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000000"/>
              </a:solidFill>
              <a:latin typeface="Arial"/>
              <a:ea typeface="Arial"/>
              <a:cs typeface="Arial"/>
              <a:sym typeface="Arial"/>
            </a:endParaRPr>
          </a:p>
        </p:txBody>
      </p:sp>
      <p:sp>
        <p:nvSpPr>
          <p:cNvPr id="172" name="Google Shape;172;p21"/>
          <p:cNvSpPr txBox="1"/>
          <p:nvPr/>
        </p:nvSpPr>
        <p:spPr>
          <a:xfrm>
            <a:off x="9489851" y="1833963"/>
            <a:ext cx="2014000" cy="410400"/>
          </a:xfrm>
          <a:prstGeom prst="rect">
            <a:avLst/>
          </a:prstGeom>
          <a:noFill/>
          <a:ln>
            <a:noFill/>
          </a:ln>
        </p:spPr>
        <p:txBody>
          <a:bodyPr spcFirstLastPara="1" wrap="square" lIns="91433" tIns="91433" rIns="91433" bIns="91433"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100"/>
              <a:buFont typeface="Arial"/>
              <a:buNone/>
            </a:pPr>
            <a:endParaRPr sz="1467" b="0" i="0" u="none" strike="noStrike" cap="none">
              <a:solidFill>
                <a:srgbClr val="434343"/>
              </a:solidFill>
              <a:latin typeface="Arial"/>
              <a:ea typeface="Arial"/>
              <a:cs typeface="Arial"/>
              <a:sym typeface="Arial"/>
            </a:endParaRPr>
          </a:p>
        </p:txBody>
      </p:sp>
      <p:pic>
        <p:nvPicPr>
          <p:cNvPr id="173" name="Google Shape;173;p21"/>
          <p:cNvPicPr preferRelativeResize="0"/>
          <p:nvPr/>
        </p:nvPicPr>
        <p:blipFill rotWithShape="1">
          <a:blip r:embed="rId3">
            <a:alphaModFix/>
          </a:blip>
          <a:srcRect/>
          <a:stretch/>
        </p:blipFill>
        <p:spPr>
          <a:xfrm>
            <a:off x="908695" y="-4"/>
            <a:ext cx="4698428" cy="6858004"/>
          </a:xfrm>
          <a:prstGeom prst="rect">
            <a:avLst/>
          </a:prstGeom>
          <a:noFill/>
          <a:ln>
            <a:noFill/>
          </a:ln>
        </p:spPr>
      </p:pic>
      <p:pic>
        <p:nvPicPr>
          <p:cNvPr id="174" name="Google Shape;174;p21"/>
          <p:cNvPicPr preferRelativeResize="0"/>
          <p:nvPr/>
        </p:nvPicPr>
        <p:blipFill rotWithShape="1">
          <a:blip r:embed="rId4">
            <a:alphaModFix/>
          </a:blip>
          <a:srcRect/>
          <a:stretch/>
        </p:blipFill>
        <p:spPr>
          <a:xfrm>
            <a:off x="5742317" y="0"/>
            <a:ext cx="4854141"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7">
      <a:dk1>
        <a:srgbClr val="32363F"/>
      </a:dk1>
      <a:lt1>
        <a:sysClr val="window" lastClr="FFFFFF"/>
      </a:lt1>
      <a:dk2>
        <a:srgbClr val="313C41"/>
      </a:dk2>
      <a:lt2>
        <a:srgbClr val="FFFFFF"/>
      </a:lt2>
      <a:accent1>
        <a:srgbClr val="187BBE"/>
      </a:accent1>
      <a:accent2>
        <a:srgbClr val="94CDF0"/>
      </a:accent2>
      <a:accent3>
        <a:srgbClr val="5268A5"/>
      </a:accent3>
      <a:accent4>
        <a:srgbClr val="4276AA"/>
      </a:accent4>
      <a:accent5>
        <a:srgbClr val="486F2D"/>
      </a:accent5>
      <a:accent6>
        <a:srgbClr val="61953D"/>
      </a:accent6>
      <a:hlink>
        <a:srgbClr val="2C85AE"/>
      </a:hlink>
      <a:folHlink>
        <a:srgbClr val="6195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41d5011-fb1f-4ef1-93ca-8c165ef94767">
      <Terms xmlns="http://schemas.microsoft.com/office/infopath/2007/PartnerControls"/>
    </lcf76f155ced4ddcb4097134ff3c332f>
    <TaxCatchAll xmlns="19807b65-6f45-4d23-b30b-52bf8320e14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69CE68B0E821429142FF065462A4E2" ma:contentTypeVersion="18" ma:contentTypeDescription="Create a new document." ma:contentTypeScope="" ma:versionID="d3983153f30cd3b79120135ed0e4d7c8">
  <xsd:schema xmlns:xsd="http://www.w3.org/2001/XMLSchema" xmlns:xs="http://www.w3.org/2001/XMLSchema" xmlns:p="http://schemas.microsoft.com/office/2006/metadata/properties" xmlns:ns2="19807b65-6f45-4d23-b30b-52bf8320e142" xmlns:ns3="041d5011-fb1f-4ef1-93ca-8c165ef94767" targetNamespace="http://schemas.microsoft.com/office/2006/metadata/properties" ma:root="true" ma:fieldsID="acf9500cafa5430cb4946095e249274d" ns2:_="" ns3:_="">
    <xsd:import namespace="19807b65-6f45-4d23-b30b-52bf8320e142"/>
    <xsd:import namespace="041d5011-fb1f-4ef1-93ca-8c165ef947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807b65-6f45-4d23-b30b-52bf8320e1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6" nillable="true" ma:displayName="Taxonomy Catch All Column" ma:hidden="true" ma:list="{6394c075-4794-46d5-a0b6-d994ce18c064}" ma:internalName="TaxCatchAll" ma:showField="CatchAllData" ma:web="19807b65-6f45-4d23-b30b-52bf8320e1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41d5011-fb1f-4ef1-93ca-8c165ef947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0ba88d6-8092-4f3f-be3f-e753c5ba07d0"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7F9A1E-86CC-4267-904F-D6BEA16D19C9}">
  <ds:schemaRefs>
    <ds:schemaRef ds:uri="4fc5a03d-86a7-4f01-90cb-39a873263801"/>
    <ds:schemaRef ds:uri="e42c21c8-8453-4809-8511-c5463526c2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9E945A0-582C-458F-B53D-0176CEE73093}">
  <ds:schemaRefs>
    <ds:schemaRef ds:uri="http://schemas.microsoft.com/sharepoint/v3/contenttype/forms"/>
  </ds:schemaRefs>
</ds:datastoreItem>
</file>

<file path=customXml/itemProps3.xml><?xml version="1.0" encoding="utf-8"?>
<ds:datastoreItem xmlns:ds="http://schemas.openxmlformats.org/officeDocument/2006/customXml" ds:itemID="{B4F8A22D-095B-470D-BB85-3F7FECC192AE}"/>
</file>

<file path=docProps/app.xml><?xml version="1.0" encoding="utf-8"?>
<Properties xmlns="http://schemas.openxmlformats.org/officeDocument/2006/extended-properties" xmlns:vt="http://schemas.openxmlformats.org/officeDocument/2006/docPropsVTypes">
  <Template>Classic bold block presentation</Template>
  <Application>Microsoft Office PowerPoint</Application>
  <PresentationFormat>Widescreen</PresentationFormat>
  <Slides>18</Slides>
  <Notes>18</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 Theme</vt:lpstr>
      <vt:lpstr>office theme</vt:lpstr>
      <vt:lpstr>Addressing the  Health and  Economic Impacts of Extreme Heat  </vt:lpstr>
      <vt:lpstr>Extreme Heat </vt:lpstr>
      <vt:lpstr>  Audience: Vulnerable Populations</vt:lpstr>
      <vt:lpstr>PowerPoint Presentation</vt:lpstr>
      <vt:lpstr>PowerPoint Presentation</vt:lpstr>
      <vt:lpstr>In 2023:</vt:lpstr>
      <vt:lpstr>PowerPoint Presentation</vt:lpstr>
      <vt:lpstr>Urban Heat Island Effect</vt:lpstr>
      <vt:lpstr>PowerPoint Presentation</vt:lpstr>
      <vt:lpstr>Heat Vulnerability Study:  Populations at Risk  in Miami-Dade</vt:lpstr>
      <vt:lpstr>ArcGIS StoryMap: Vulnerability </vt:lpstr>
      <vt:lpstr>PowerPoint Presentation</vt:lpstr>
      <vt:lpstr>PowerPoint Presentation</vt:lpstr>
      <vt:lpstr>Miami-Dade County  Extreme Heat Action Plan</vt:lpstr>
      <vt:lpstr>Goal 1: Inform &amp; Prepare People</vt:lpstr>
      <vt:lpstr>Goal 2: Cool our Homes  &amp; Emergency Facilities</vt:lpstr>
      <vt:lpstr>Goal 3: Cool our Neighborhoods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Cheek, Jennifer (RER)</dc:creator>
  <cp:revision>176</cp:revision>
  <cp:lastPrinted>2024-11-25T21:52:35Z</cp:lastPrinted>
  <dcterms:created xsi:type="dcterms:W3CDTF">2024-11-19T18:56:54Z</dcterms:created>
  <dcterms:modified xsi:type="dcterms:W3CDTF">2025-05-16T18:40:03Z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0x010100FF69CE68B0E821429142FF065462A4E2</vt:lpwstr>
  </property>
  <property fmtid="{D5CDD505-2E9C-101B-9397-08002B2CF9AE}" pid="3" name="MediaServiceImageTags">
    <vt:lpwstr/>
  </property>
</Properties>
</file>