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7" r:id="rId2"/>
    <p:sldMasterId id="2147483829" r:id="rId3"/>
    <p:sldMasterId id="2147483859" r:id="rId4"/>
    <p:sldMasterId id="2147483874" r:id="rId5"/>
    <p:sldMasterId id="2147483893" r:id="rId6"/>
    <p:sldMasterId id="2147483907" r:id="rId7"/>
  </p:sldMasterIdLst>
  <p:notesMasterIdLst>
    <p:notesMasterId r:id="rId28"/>
  </p:notesMasterIdLst>
  <p:sldIdLst>
    <p:sldId id="508" r:id="rId8"/>
    <p:sldId id="283" r:id="rId9"/>
    <p:sldId id="7944" r:id="rId10"/>
    <p:sldId id="7945" r:id="rId11"/>
    <p:sldId id="503" r:id="rId12"/>
    <p:sldId id="287" r:id="rId13"/>
    <p:sldId id="831" r:id="rId14"/>
    <p:sldId id="538" r:id="rId15"/>
    <p:sldId id="260" r:id="rId16"/>
    <p:sldId id="549" r:id="rId17"/>
    <p:sldId id="846" r:id="rId18"/>
    <p:sldId id="7933" r:id="rId19"/>
    <p:sldId id="7935" r:id="rId20"/>
    <p:sldId id="833" r:id="rId21"/>
    <p:sldId id="7939" r:id="rId22"/>
    <p:sldId id="7941" r:id="rId23"/>
    <p:sldId id="7942" r:id="rId24"/>
    <p:sldId id="7934" r:id="rId25"/>
    <p:sldId id="832" r:id="rId26"/>
    <p:sldId id="256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26502-4FD3-4F0B-B53E-AE82BD93FB01}">
          <p14:sldIdLst>
            <p14:sldId id="508"/>
            <p14:sldId id="283"/>
            <p14:sldId id="7944"/>
            <p14:sldId id="7945"/>
            <p14:sldId id="503"/>
            <p14:sldId id="287"/>
            <p14:sldId id="831"/>
            <p14:sldId id="538"/>
            <p14:sldId id="260"/>
            <p14:sldId id="549"/>
            <p14:sldId id="846"/>
            <p14:sldId id="7933"/>
            <p14:sldId id="7935"/>
            <p14:sldId id="833"/>
            <p14:sldId id="7939"/>
            <p14:sldId id="7941"/>
            <p14:sldId id="7942"/>
            <p14:sldId id="7934"/>
            <p14:sldId id="832"/>
          </p14:sldIdLst>
        </p14:section>
        <p14:section name="Extra Slides" id="{C6F65C2B-1FE9-47F9-A902-4A35942F6351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27798"/>
    <a:srgbClr val="009999"/>
    <a:srgbClr val="CC0099"/>
    <a:srgbClr val="FFDC47"/>
    <a:srgbClr val="CC0000"/>
    <a:srgbClr val="FF66CC"/>
    <a:srgbClr val="FFCC00"/>
    <a:srgbClr val="11D9A0"/>
    <a:srgbClr val="D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09671-51A3-4910-BD36-BD1A749502CB}" v="50" dt="2025-02-28T06:43:2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0935" autoAdjust="0"/>
  </p:normalViewPr>
  <p:slideViewPr>
    <p:cSldViewPr snapToGrid="0">
      <p:cViewPr varScale="1">
        <p:scale>
          <a:sx n="78" d="100"/>
          <a:sy n="78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737B5-FC01-4D23-9053-0BB6232AC663}" type="doc">
      <dgm:prSet loTypeId="urn:microsoft.com/office/officeart/2005/8/layout/cycle1" loCatId="cycle" qsTypeId="urn:microsoft.com/office/officeart/2005/8/quickstyle/simple5" qsCatId="simple" csTypeId="urn:microsoft.com/office/officeart/2005/8/colors/colorful4" csCatId="colorful" phldr="1"/>
      <dgm:spPr>
        <a:scene3d>
          <a:camera prst="orthographicFront">
            <a:rot lat="9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A8F69A9D-3825-4322-9379-ED141A0AA7D3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Low Nutrients</a:t>
          </a:r>
        </a:p>
      </dgm:t>
    </dgm:pt>
    <dgm:pt modelId="{F475EEF3-7171-49E4-A66F-32695CC2B1FA}" type="parTrans" cxnId="{0C6BA582-0F6A-4742-BFEF-F463B98089F7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D2272BD3-3D9C-4AC2-AA98-87151F6FE008}" type="sibTrans" cxnId="{0C6BA582-0F6A-4742-BFEF-F463B98089F7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24ED7C78-5F5B-4261-A912-6218DF67D221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Low Chlorophyll</a:t>
          </a:r>
        </a:p>
      </dgm:t>
    </dgm:pt>
    <dgm:pt modelId="{E872ADCA-1473-48A4-A427-9D31965F08DD}" type="parTrans" cxnId="{278808BA-3421-4598-8B62-DAC9F93FA53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805CA196-8EE9-4656-801C-E47BCDFE7CA5}" type="sibTrans" cxnId="{278808BA-3421-4598-8B62-DAC9F93FA53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96DC951C-E3A5-4C20-A96E-6C971755F19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High </a:t>
          </a:r>
        </a:p>
        <a:p>
          <a:pPr>
            <a:spcAft>
              <a:spcPts val="0"/>
            </a:spcAft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Water Clarity</a:t>
          </a:r>
        </a:p>
      </dgm:t>
    </dgm:pt>
    <dgm:pt modelId="{A6DBF4D1-5854-427D-A5FE-A00A39CB9582}" type="parTrans" cxnId="{A77F6717-87DA-4C6F-B747-8CB7AE737CA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19915807-4288-43D1-9A6C-84CFA2EDE4BF}" type="sibTrans" cxnId="{A77F6717-87DA-4C6F-B747-8CB7AE737CA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55667D9C-891C-4A0C-B9E9-A4182C5CCAF8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High Seagrass</a:t>
          </a:r>
        </a:p>
        <a:p>
          <a:pPr>
            <a:spcAft>
              <a:spcPts val="0"/>
            </a:spcAft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Cover </a:t>
          </a:r>
        </a:p>
      </dgm:t>
    </dgm:pt>
    <dgm:pt modelId="{4846DDAE-39A5-414B-933A-B961DB8D2830}" type="parTrans" cxnId="{5A8D1EC6-85F3-463F-884E-3E90D8AFAF7F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C85807E8-688A-4AD0-A8EE-29AAFF8E59BE}" type="sibTrans" cxnId="{5A8D1EC6-85F3-463F-884E-3E90D8AFAF7F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DF9F6439-B5CF-4280-8CFE-7797C44D81EB}" type="pres">
      <dgm:prSet presAssocID="{C6E737B5-FC01-4D23-9053-0BB6232AC663}" presName="cycle" presStyleCnt="0">
        <dgm:presLayoutVars>
          <dgm:dir/>
          <dgm:resizeHandles val="exact"/>
        </dgm:presLayoutVars>
      </dgm:prSet>
      <dgm:spPr/>
    </dgm:pt>
    <dgm:pt modelId="{5D4E36BC-26E9-4FFC-BED7-8DCDC5BC364C}" type="pres">
      <dgm:prSet presAssocID="{A8F69A9D-3825-4322-9379-ED141A0AA7D3}" presName="dummy" presStyleCnt="0"/>
      <dgm:spPr/>
    </dgm:pt>
    <dgm:pt modelId="{647424F6-5499-4A2F-A44E-A310A34C1825}" type="pres">
      <dgm:prSet presAssocID="{A8F69A9D-3825-4322-9379-ED141A0AA7D3}" presName="node" presStyleLbl="revTx" presStyleIdx="0" presStyleCnt="4">
        <dgm:presLayoutVars>
          <dgm:bulletEnabled val="1"/>
        </dgm:presLayoutVars>
      </dgm:prSet>
      <dgm:spPr/>
    </dgm:pt>
    <dgm:pt modelId="{3D166EC3-A37A-4C50-B33D-CD999C3BA7DC}" type="pres">
      <dgm:prSet presAssocID="{D2272BD3-3D9C-4AC2-AA98-87151F6FE008}" presName="sibTrans" presStyleLbl="node1" presStyleIdx="0" presStyleCnt="4"/>
      <dgm:spPr/>
    </dgm:pt>
    <dgm:pt modelId="{EAB0EAA2-77AB-456B-BCEA-01024F1C43C9}" type="pres">
      <dgm:prSet presAssocID="{24ED7C78-5F5B-4261-A912-6218DF67D221}" presName="dummy" presStyleCnt="0"/>
      <dgm:spPr/>
    </dgm:pt>
    <dgm:pt modelId="{83FE1F58-F683-4CDF-A008-1D0FDB82F2AC}" type="pres">
      <dgm:prSet presAssocID="{24ED7C78-5F5B-4261-A912-6218DF67D221}" presName="node" presStyleLbl="revTx" presStyleIdx="1" presStyleCnt="4">
        <dgm:presLayoutVars>
          <dgm:bulletEnabled val="1"/>
        </dgm:presLayoutVars>
      </dgm:prSet>
      <dgm:spPr/>
    </dgm:pt>
    <dgm:pt modelId="{E5456111-31E2-44DE-A2FF-A7FB2A363B94}" type="pres">
      <dgm:prSet presAssocID="{805CA196-8EE9-4656-801C-E47BCDFE7CA5}" presName="sibTrans" presStyleLbl="node1" presStyleIdx="1" presStyleCnt="4"/>
      <dgm:spPr/>
    </dgm:pt>
    <dgm:pt modelId="{9D176862-8BBA-42B3-A1B7-10E54A6D31B0}" type="pres">
      <dgm:prSet presAssocID="{96DC951C-E3A5-4C20-A96E-6C971755F193}" presName="dummy" presStyleCnt="0"/>
      <dgm:spPr/>
    </dgm:pt>
    <dgm:pt modelId="{D937695D-5029-499E-B0E8-B5CB1558F63F}" type="pres">
      <dgm:prSet presAssocID="{96DC951C-E3A5-4C20-A96E-6C971755F193}" presName="node" presStyleLbl="revTx" presStyleIdx="2" presStyleCnt="4">
        <dgm:presLayoutVars>
          <dgm:bulletEnabled val="1"/>
        </dgm:presLayoutVars>
      </dgm:prSet>
      <dgm:spPr/>
    </dgm:pt>
    <dgm:pt modelId="{0B7D3E2B-B332-4CF6-8DAB-D30DD12EE3D2}" type="pres">
      <dgm:prSet presAssocID="{19915807-4288-43D1-9A6C-84CFA2EDE4BF}" presName="sibTrans" presStyleLbl="node1" presStyleIdx="2" presStyleCnt="4"/>
      <dgm:spPr/>
    </dgm:pt>
    <dgm:pt modelId="{A854F639-AB29-4964-9BDD-F5BEC9A62CA6}" type="pres">
      <dgm:prSet presAssocID="{55667D9C-891C-4A0C-B9E9-A4182C5CCAF8}" presName="dummy" presStyleCnt="0"/>
      <dgm:spPr/>
    </dgm:pt>
    <dgm:pt modelId="{48B9095C-147D-469F-ABE0-EBF724B9558F}" type="pres">
      <dgm:prSet presAssocID="{55667D9C-891C-4A0C-B9E9-A4182C5CCAF8}" presName="node" presStyleLbl="revTx" presStyleIdx="3" presStyleCnt="4">
        <dgm:presLayoutVars>
          <dgm:bulletEnabled val="1"/>
        </dgm:presLayoutVars>
      </dgm:prSet>
      <dgm:spPr/>
    </dgm:pt>
    <dgm:pt modelId="{63FD7899-49E6-4344-9F6D-991948778554}" type="pres">
      <dgm:prSet presAssocID="{C85807E8-688A-4AD0-A8EE-29AAFF8E59BE}" presName="sibTrans" presStyleLbl="node1" presStyleIdx="3" presStyleCnt="4"/>
      <dgm:spPr/>
    </dgm:pt>
  </dgm:ptLst>
  <dgm:cxnLst>
    <dgm:cxn modelId="{4671DE11-D647-4EF8-8314-FF84B25AB31C}" type="presOf" srcId="{24ED7C78-5F5B-4261-A912-6218DF67D221}" destId="{83FE1F58-F683-4CDF-A008-1D0FDB82F2AC}" srcOrd="0" destOrd="0" presId="urn:microsoft.com/office/officeart/2005/8/layout/cycle1"/>
    <dgm:cxn modelId="{A77F6717-87DA-4C6F-B747-8CB7AE737CA3}" srcId="{C6E737B5-FC01-4D23-9053-0BB6232AC663}" destId="{96DC951C-E3A5-4C20-A96E-6C971755F193}" srcOrd="2" destOrd="0" parTransId="{A6DBF4D1-5854-427D-A5FE-A00A39CB9582}" sibTransId="{19915807-4288-43D1-9A6C-84CFA2EDE4BF}"/>
    <dgm:cxn modelId="{74D0B724-A450-449E-A8C2-7F7D64DA33DB}" type="presOf" srcId="{A8F69A9D-3825-4322-9379-ED141A0AA7D3}" destId="{647424F6-5499-4A2F-A44E-A310A34C1825}" srcOrd="0" destOrd="0" presId="urn:microsoft.com/office/officeart/2005/8/layout/cycle1"/>
    <dgm:cxn modelId="{4ECF1365-4ACD-4458-9D8C-CB2D4B58168E}" type="presOf" srcId="{C85807E8-688A-4AD0-A8EE-29AAFF8E59BE}" destId="{63FD7899-49E6-4344-9F6D-991948778554}" srcOrd="0" destOrd="0" presId="urn:microsoft.com/office/officeart/2005/8/layout/cycle1"/>
    <dgm:cxn modelId="{1C44E051-7943-4501-8F79-F4703A9ADFF4}" type="presOf" srcId="{55667D9C-891C-4A0C-B9E9-A4182C5CCAF8}" destId="{48B9095C-147D-469F-ABE0-EBF724B9558F}" srcOrd="0" destOrd="0" presId="urn:microsoft.com/office/officeart/2005/8/layout/cycle1"/>
    <dgm:cxn modelId="{0C6BA582-0F6A-4742-BFEF-F463B98089F7}" srcId="{C6E737B5-FC01-4D23-9053-0BB6232AC663}" destId="{A8F69A9D-3825-4322-9379-ED141A0AA7D3}" srcOrd="0" destOrd="0" parTransId="{F475EEF3-7171-49E4-A66F-32695CC2B1FA}" sibTransId="{D2272BD3-3D9C-4AC2-AA98-87151F6FE008}"/>
    <dgm:cxn modelId="{DE4C2C9D-5211-4AEF-884C-4A15C197B2A3}" type="presOf" srcId="{96DC951C-E3A5-4C20-A96E-6C971755F193}" destId="{D937695D-5029-499E-B0E8-B5CB1558F63F}" srcOrd="0" destOrd="0" presId="urn:microsoft.com/office/officeart/2005/8/layout/cycle1"/>
    <dgm:cxn modelId="{92AAB7A8-78CF-4A66-9615-6FBEBC64F42E}" type="presOf" srcId="{19915807-4288-43D1-9A6C-84CFA2EDE4BF}" destId="{0B7D3E2B-B332-4CF6-8DAB-D30DD12EE3D2}" srcOrd="0" destOrd="0" presId="urn:microsoft.com/office/officeart/2005/8/layout/cycle1"/>
    <dgm:cxn modelId="{278808BA-3421-4598-8B62-DAC9F93FA531}" srcId="{C6E737B5-FC01-4D23-9053-0BB6232AC663}" destId="{24ED7C78-5F5B-4261-A912-6218DF67D221}" srcOrd="1" destOrd="0" parTransId="{E872ADCA-1473-48A4-A427-9D31965F08DD}" sibTransId="{805CA196-8EE9-4656-801C-E47BCDFE7CA5}"/>
    <dgm:cxn modelId="{0027A7BC-AFBA-4715-835D-4AF32C6E0086}" type="presOf" srcId="{C6E737B5-FC01-4D23-9053-0BB6232AC663}" destId="{DF9F6439-B5CF-4280-8CFE-7797C44D81EB}" srcOrd="0" destOrd="0" presId="urn:microsoft.com/office/officeart/2005/8/layout/cycle1"/>
    <dgm:cxn modelId="{5A8D1EC6-85F3-463F-884E-3E90D8AFAF7F}" srcId="{C6E737B5-FC01-4D23-9053-0BB6232AC663}" destId="{55667D9C-891C-4A0C-B9E9-A4182C5CCAF8}" srcOrd="3" destOrd="0" parTransId="{4846DDAE-39A5-414B-933A-B961DB8D2830}" sibTransId="{C85807E8-688A-4AD0-A8EE-29AAFF8E59BE}"/>
    <dgm:cxn modelId="{A66D95D9-0E62-48C6-8257-558BC468A342}" type="presOf" srcId="{805CA196-8EE9-4656-801C-E47BCDFE7CA5}" destId="{E5456111-31E2-44DE-A2FF-A7FB2A363B94}" srcOrd="0" destOrd="0" presId="urn:microsoft.com/office/officeart/2005/8/layout/cycle1"/>
    <dgm:cxn modelId="{47B519DD-434B-4001-8949-1CF9FDDA3911}" type="presOf" srcId="{D2272BD3-3D9C-4AC2-AA98-87151F6FE008}" destId="{3D166EC3-A37A-4C50-B33D-CD999C3BA7DC}" srcOrd="0" destOrd="0" presId="urn:microsoft.com/office/officeart/2005/8/layout/cycle1"/>
    <dgm:cxn modelId="{B31BC43A-2895-4E2E-BE0F-13982E709D4D}" type="presParOf" srcId="{DF9F6439-B5CF-4280-8CFE-7797C44D81EB}" destId="{5D4E36BC-26E9-4FFC-BED7-8DCDC5BC364C}" srcOrd="0" destOrd="0" presId="urn:microsoft.com/office/officeart/2005/8/layout/cycle1"/>
    <dgm:cxn modelId="{904E7079-698B-4EF2-9F00-B757AC233E49}" type="presParOf" srcId="{DF9F6439-B5CF-4280-8CFE-7797C44D81EB}" destId="{647424F6-5499-4A2F-A44E-A310A34C1825}" srcOrd="1" destOrd="0" presId="urn:microsoft.com/office/officeart/2005/8/layout/cycle1"/>
    <dgm:cxn modelId="{153C7173-22A8-4532-B7DE-30A834F5DAD4}" type="presParOf" srcId="{DF9F6439-B5CF-4280-8CFE-7797C44D81EB}" destId="{3D166EC3-A37A-4C50-B33D-CD999C3BA7DC}" srcOrd="2" destOrd="0" presId="urn:microsoft.com/office/officeart/2005/8/layout/cycle1"/>
    <dgm:cxn modelId="{1E5E0573-CCC6-4EB0-A8F0-7C3696FD14B9}" type="presParOf" srcId="{DF9F6439-B5CF-4280-8CFE-7797C44D81EB}" destId="{EAB0EAA2-77AB-456B-BCEA-01024F1C43C9}" srcOrd="3" destOrd="0" presId="urn:microsoft.com/office/officeart/2005/8/layout/cycle1"/>
    <dgm:cxn modelId="{CDCCD6B8-E7FA-4C7A-89AA-37D5B73B34C3}" type="presParOf" srcId="{DF9F6439-B5CF-4280-8CFE-7797C44D81EB}" destId="{83FE1F58-F683-4CDF-A008-1D0FDB82F2AC}" srcOrd="4" destOrd="0" presId="urn:microsoft.com/office/officeart/2005/8/layout/cycle1"/>
    <dgm:cxn modelId="{1F393FAE-4D67-462D-94CA-85D125296334}" type="presParOf" srcId="{DF9F6439-B5CF-4280-8CFE-7797C44D81EB}" destId="{E5456111-31E2-44DE-A2FF-A7FB2A363B94}" srcOrd="5" destOrd="0" presId="urn:microsoft.com/office/officeart/2005/8/layout/cycle1"/>
    <dgm:cxn modelId="{FED0FAD3-9B2D-40C7-9E51-D671589BB445}" type="presParOf" srcId="{DF9F6439-B5CF-4280-8CFE-7797C44D81EB}" destId="{9D176862-8BBA-42B3-A1B7-10E54A6D31B0}" srcOrd="6" destOrd="0" presId="urn:microsoft.com/office/officeart/2005/8/layout/cycle1"/>
    <dgm:cxn modelId="{5C640B81-A8B4-4550-ABD2-5975744B84F2}" type="presParOf" srcId="{DF9F6439-B5CF-4280-8CFE-7797C44D81EB}" destId="{D937695D-5029-499E-B0E8-B5CB1558F63F}" srcOrd="7" destOrd="0" presId="urn:microsoft.com/office/officeart/2005/8/layout/cycle1"/>
    <dgm:cxn modelId="{1FCB4A26-5B63-452A-9837-16EF7595E773}" type="presParOf" srcId="{DF9F6439-B5CF-4280-8CFE-7797C44D81EB}" destId="{0B7D3E2B-B332-4CF6-8DAB-D30DD12EE3D2}" srcOrd="8" destOrd="0" presId="urn:microsoft.com/office/officeart/2005/8/layout/cycle1"/>
    <dgm:cxn modelId="{19752898-8C80-4013-BDA3-8B812C62F608}" type="presParOf" srcId="{DF9F6439-B5CF-4280-8CFE-7797C44D81EB}" destId="{A854F639-AB29-4964-9BDD-F5BEC9A62CA6}" srcOrd="9" destOrd="0" presId="urn:microsoft.com/office/officeart/2005/8/layout/cycle1"/>
    <dgm:cxn modelId="{DA8050AF-1B72-4FE4-85DC-9905F575425B}" type="presParOf" srcId="{DF9F6439-B5CF-4280-8CFE-7797C44D81EB}" destId="{48B9095C-147D-469F-ABE0-EBF724B9558F}" srcOrd="10" destOrd="0" presId="urn:microsoft.com/office/officeart/2005/8/layout/cycle1"/>
    <dgm:cxn modelId="{D948384B-3CA8-463A-A0FC-7042C39F4ED1}" type="presParOf" srcId="{DF9F6439-B5CF-4280-8CFE-7797C44D81EB}" destId="{63FD7899-49E6-4344-9F6D-991948778554}" srcOrd="11" destOrd="0" presId="urn:microsoft.com/office/officeart/2005/8/layout/cycle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737B5-FC01-4D23-9053-0BB6232AC663}" type="doc">
      <dgm:prSet loTypeId="urn:microsoft.com/office/officeart/2005/8/layout/cycle1" loCatId="cycle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8F69A9D-3825-4322-9379-ED141A0AA7D3}">
      <dgm:prSet phldrT="[Text]"/>
      <dgm:spPr/>
      <dgm:t>
        <a:bodyPr/>
        <a:lstStyle/>
        <a:p>
          <a:r>
            <a:rPr lang="en-US" dirty="0"/>
            <a:t>High Nutrients</a:t>
          </a:r>
        </a:p>
      </dgm:t>
    </dgm:pt>
    <dgm:pt modelId="{F475EEF3-7171-49E4-A66F-32695CC2B1FA}" type="parTrans" cxnId="{0C6BA582-0F6A-4742-BFEF-F463B98089F7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D2272BD3-3D9C-4AC2-AA98-87151F6FE008}" type="sibTrans" cxnId="{0C6BA582-0F6A-4742-BFEF-F463B98089F7}">
      <dgm:prSet/>
      <dgm:spPr>
        <a:gradFill flip="none" rotWithShape="0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6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24ED7C78-5F5B-4261-A912-6218DF67D221}">
      <dgm:prSet phldrT="[Text]"/>
      <dgm:spPr/>
      <dgm:t>
        <a:bodyPr/>
        <a:lstStyle/>
        <a:p>
          <a:r>
            <a:rPr lang="en-US" dirty="0"/>
            <a:t>High Chlorophyll</a:t>
          </a:r>
        </a:p>
      </dgm:t>
    </dgm:pt>
    <dgm:pt modelId="{E872ADCA-1473-48A4-A427-9D31965F08DD}" type="parTrans" cxnId="{278808BA-3421-4598-8B62-DAC9F93FA531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805CA196-8EE9-4656-801C-E47BCDFE7CA5}" type="sibTrans" cxnId="{278808BA-3421-4598-8B62-DAC9F93FA531}">
      <dgm:prSet/>
      <dgm:spPr>
        <a:gradFill flip="none" rotWithShape="1">
          <a:gsLst>
            <a:gs pos="0">
              <a:schemeClr val="bg2">
                <a:lumMod val="25000"/>
              </a:schemeClr>
            </a:gs>
            <a:gs pos="10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96DC951C-E3A5-4C20-A96E-6C971755F19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Low </a:t>
          </a:r>
        </a:p>
        <a:p>
          <a:pPr>
            <a:spcAft>
              <a:spcPts val="0"/>
            </a:spcAft>
          </a:pPr>
          <a:r>
            <a:rPr lang="en-US" dirty="0"/>
            <a:t>Water Clarity</a:t>
          </a:r>
        </a:p>
      </dgm:t>
    </dgm:pt>
    <dgm:pt modelId="{A6DBF4D1-5854-427D-A5FE-A00A39CB9582}" type="parTrans" cxnId="{A77F6717-87DA-4C6F-B747-8CB7AE737CA3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19915807-4288-43D1-9A6C-84CFA2EDE4BF}" type="sibTrans" cxnId="{A77F6717-87DA-4C6F-B747-8CB7AE737CA3}">
      <dgm:prSet/>
      <dgm:spPr>
        <a:gradFill flip="none" rotWithShape="1">
          <a:gsLst>
            <a:gs pos="0">
              <a:schemeClr val="accent3">
                <a:lumMod val="89000"/>
              </a:schemeClr>
            </a:gs>
            <a:gs pos="17000">
              <a:schemeClr val="bg2">
                <a:lumMod val="25000"/>
              </a:schemeClr>
            </a:gs>
            <a:gs pos="100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55667D9C-891C-4A0C-B9E9-A4182C5CCAF8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Low Seagrass</a:t>
          </a:r>
        </a:p>
        <a:p>
          <a:pPr>
            <a:spcAft>
              <a:spcPts val="0"/>
            </a:spcAft>
          </a:pPr>
          <a:r>
            <a:rPr lang="en-US" dirty="0"/>
            <a:t>Cover </a:t>
          </a:r>
        </a:p>
      </dgm:t>
    </dgm:pt>
    <dgm:pt modelId="{4846DDAE-39A5-414B-933A-B961DB8D2830}" type="parTrans" cxnId="{5A8D1EC6-85F3-463F-884E-3E90D8AFAF7F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C85807E8-688A-4AD0-A8EE-29AAFF8E59BE}" type="sibTrans" cxnId="{5A8D1EC6-85F3-463F-884E-3E90D8AFAF7F}">
      <dgm:prSet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</a:endParaRPr>
        </a:p>
      </dgm:t>
    </dgm:pt>
    <dgm:pt modelId="{DF9F6439-B5CF-4280-8CFE-7797C44D81EB}" type="pres">
      <dgm:prSet presAssocID="{C6E737B5-FC01-4D23-9053-0BB6232AC663}" presName="cycle" presStyleCnt="0">
        <dgm:presLayoutVars>
          <dgm:dir/>
          <dgm:resizeHandles val="exact"/>
        </dgm:presLayoutVars>
      </dgm:prSet>
      <dgm:spPr/>
    </dgm:pt>
    <dgm:pt modelId="{5D4E36BC-26E9-4FFC-BED7-8DCDC5BC364C}" type="pres">
      <dgm:prSet presAssocID="{A8F69A9D-3825-4322-9379-ED141A0AA7D3}" presName="dummy" presStyleCnt="0"/>
      <dgm:spPr/>
    </dgm:pt>
    <dgm:pt modelId="{647424F6-5499-4A2F-A44E-A310A34C1825}" type="pres">
      <dgm:prSet presAssocID="{A8F69A9D-3825-4322-9379-ED141A0AA7D3}" presName="node" presStyleLbl="revTx" presStyleIdx="0" presStyleCnt="4">
        <dgm:presLayoutVars>
          <dgm:bulletEnabled val="1"/>
        </dgm:presLayoutVars>
      </dgm:prSet>
      <dgm:spPr/>
    </dgm:pt>
    <dgm:pt modelId="{3D166EC3-A37A-4C50-B33D-CD999C3BA7DC}" type="pres">
      <dgm:prSet presAssocID="{D2272BD3-3D9C-4AC2-AA98-87151F6FE008}" presName="sibTrans" presStyleLbl="node1" presStyleIdx="0" presStyleCnt="4"/>
      <dgm:spPr/>
    </dgm:pt>
    <dgm:pt modelId="{EAB0EAA2-77AB-456B-BCEA-01024F1C43C9}" type="pres">
      <dgm:prSet presAssocID="{24ED7C78-5F5B-4261-A912-6218DF67D221}" presName="dummy" presStyleCnt="0"/>
      <dgm:spPr/>
    </dgm:pt>
    <dgm:pt modelId="{83FE1F58-F683-4CDF-A008-1D0FDB82F2AC}" type="pres">
      <dgm:prSet presAssocID="{24ED7C78-5F5B-4261-A912-6218DF67D221}" presName="node" presStyleLbl="revTx" presStyleIdx="1" presStyleCnt="4">
        <dgm:presLayoutVars>
          <dgm:bulletEnabled val="1"/>
        </dgm:presLayoutVars>
      </dgm:prSet>
      <dgm:spPr/>
    </dgm:pt>
    <dgm:pt modelId="{E5456111-31E2-44DE-A2FF-A7FB2A363B94}" type="pres">
      <dgm:prSet presAssocID="{805CA196-8EE9-4656-801C-E47BCDFE7CA5}" presName="sibTrans" presStyleLbl="node1" presStyleIdx="1" presStyleCnt="4"/>
      <dgm:spPr/>
    </dgm:pt>
    <dgm:pt modelId="{9D176862-8BBA-42B3-A1B7-10E54A6D31B0}" type="pres">
      <dgm:prSet presAssocID="{96DC951C-E3A5-4C20-A96E-6C971755F193}" presName="dummy" presStyleCnt="0"/>
      <dgm:spPr/>
    </dgm:pt>
    <dgm:pt modelId="{D937695D-5029-499E-B0E8-B5CB1558F63F}" type="pres">
      <dgm:prSet presAssocID="{96DC951C-E3A5-4C20-A96E-6C971755F193}" presName="node" presStyleLbl="revTx" presStyleIdx="2" presStyleCnt="4">
        <dgm:presLayoutVars>
          <dgm:bulletEnabled val="1"/>
        </dgm:presLayoutVars>
      </dgm:prSet>
      <dgm:spPr/>
    </dgm:pt>
    <dgm:pt modelId="{0B7D3E2B-B332-4CF6-8DAB-D30DD12EE3D2}" type="pres">
      <dgm:prSet presAssocID="{19915807-4288-43D1-9A6C-84CFA2EDE4BF}" presName="sibTrans" presStyleLbl="node1" presStyleIdx="2" presStyleCnt="4"/>
      <dgm:spPr/>
    </dgm:pt>
    <dgm:pt modelId="{A854F639-AB29-4964-9BDD-F5BEC9A62CA6}" type="pres">
      <dgm:prSet presAssocID="{55667D9C-891C-4A0C-B9E9-A4182C5CCAF8}" presName="dummy" presStyleCnt="0"/>
      <dgm:spPr/>
    </dgm:pt>
    <dgm:pt modelId="{48B9095C-147D-469F-ABE0-EBF724B9558F}" type="pres">
      <dgm:prSet presAssocID="{55667D9C-891C-4A0C-B9E9-A4182C5CCAF8}" presName="node" presStyleLbl="revTx" presStyleIdx="3" presStyleCnt="4">
        <dgm:presLayoutVars>
          <dgm:bulletEnabled val="1"/>
        </dgm:presLayoutVars>
      </dgm:prSet>
      <dgm:spPr/>
    </dgm:pt>
    <dgm:pt modelId="{63FD7899-49E6-4344-9F6D-991948778554}" type="pres">
      <dgm:prSet presAssocID="{C85807E8-688A-4AD0-A8EE-29AAFF8E59BE}" presName="sibTrans" presStyleLbl="node1" presStyleIdx="3" presStyleCnt="4"/>
      <dgm:spPr/>
    </dgm:pt>
  </dgm:ptLst>
  <dgm:cxnLst>
    <dgm:cxn modelId="{4671DE11-D647-4EF8-8314-FF84B25AB31C}" type="presOf" srcId="{24ED7C78-5F5B-4261-A912-6218DF67D221}" destId="{83FE1F58-F683-4CDF-A008-1D0FDB82F2AC}" srcOrd="0" destOrd="0" presId="urn:microsoft.com/office/officeart/2005/8/layout/cycle1"/>
    <dgm:cxn modelId="{A77F6717-87DA-4C6F-B747-8CB7AE737CA3}" srcId="{C6E737B5-FC01-4D23-9053-0BB6232AC663}" destId="{96DC951C-E3A5-4C20-A96E-6C971755F193}" srcOrd="2" destOrd="0" parTransId="{A6DBF4D1-5854-427D-A5FE-A00A39CB9582}" sibTransId="{19915807-4288-43D1-9A6C-84CFA2EDE4BF}"/>
    <dgm:cxn modelId="{74D0B724-A450-449E-A8C2-7F7D64DA33DB}" type="presOf" srcId="{A8F69A9D-3825-4322-9379-ED141A0AA7D3}" destId="{647424F6-5499-4A2F-A44E-A310A34C1825}" srcOrd="0" destOrd="0" presId="urn:microsoft.com/office/officeart/2005/8/layout/cycle1"/>
    <dgm:cxn modelId="{4ECF1365-4ACD-4458-9D8C-CB2D4B58168E}" type="presOf" srcId="{C85807E8-688A-4AD0-A8EE-29AAFF8E59BE}" destId="{63FD7899-49E6-4344-9F6D-991948778554}" srcOrd="0" destOrd="0" presId="urn:microsoft.com/office/officeart/2005/8/layout/cycle1"/>
    <dgm:cxn modelId="{1C44E051-7943-4501-8F79-F4703A9ADFF4}" type="presOf" srcId="{55667D9C-891C-4A0C-B9E9-A4182C5CCAF8}" destId="{48B9095C-147D-469F-ABE0-EBF724B9558F}" srcOrd="0" destOrd="0" presId="urn:microsoft.com/office/officeart/2005/8/layout/cycle1"/>
    <dgm:cxn modelId="{0C6BA582-0F6A-4742-BFEF-F463B98089F7}" srcId="{C6E737B5-FC01-4D23-9053-0BB6232AC663}" destId="{A8F69A9D-3825-4322-9379-ED141A0AA7D3}" srcOrd="0" destOrd="0" parTransId="{F475EEF3-7171-49E4-A66F-32695CC2B1FA}" sibTransId="{D2272BD3-3D9C-4AC2-AA98-87151F6FE008}"/>
    <dgm:cxn modelId="{DE4C2C9D-5211-4AEF-884C-4A15C197B2A3}" type="presOf" srcId="{96DC951C-E3A5-4C20-A96E-6C971755F193}" destId="{D937695D-5029-499E-B0E8-B5CB1558F63F}" srcOrd="0" destOrd="0" presId="urn:microsoft.com/office/officeart/2005/8/layout/cycle1"/>
    <dgm:cxn modelId="{92AAB7A8-78CF-4A66-9615-6FBEBC64F42E}" type="presOf" srcId="{19915807-4288-43D1-9A6C-84CFA2EDE4BF}" destId="{0B7D3E2B-B332-4CF6-8DAB-D30DD12EE3D2}" srcOrd="0" destOrd="0" presId="urn:microsoft.com/office/officeart/2005/8/layout/cycle1"/>
    <dgm:cxn modelId="{278808BA-3421-4598-8B62-DAC9F93FA531}" srcId="{C6E737B5-FC01-4D23-9053-0BB6232AC663}" destId="{24ED7C78-5F5B-4261-A912-6218DF67D221}" srcOrd="1" destOrd="0" parTransId="{E872ADCA-1473-48A4-A427-9D31965F08DD}" sibTransId="{805CA196-8EE9-4656-801C-E47BCDFE7CA5}"/>
    <dgm:cxn modelId="{0027A7BC-AFBA-4715-835D-4AF32C6E0086}" type="presOf" srcId="{C6E737B5-FC01-4D23-9053-0BB6232AC663}" destId="{DF9F6439-B5CF-4280-8CFE-7797C44D81EB}" srcOrd="0" destOrd="0" presId="urn:microsoft.com/office/officeart/2005/8/layout/cycle1"/>
    <dgm:cxn modelId="{5A8D1EC6-85F3-463F-884E-3E90D8AFAF7F}" srcId="{C6E737B5-FC01-4D23-9053-0BB6232AC663}" destId="{55667D9C-891C-4A0C-B9E9-A4182C5CCAF8}" srcOrd="3" destOrd="0" parTransId="{4846DDAE-39A5-414B-933A-B961DB8D2830}" sibTransId="{C85807E8-688A-4AD0-A8EE-29AAFF8E59BE}"/>
    <dgm:cxn modelId="{A66D95D9-0E62-48C6-8257-558BC468A342}" type="presOf" srcId="{805CA196-8EE9-4656-801C-E47BCDFE7CA5}" destId="{E5456111-31E2-44DE-A2FF-A7FB2A363B94}" srcOrd="0" destOrd="0" presId="urn:microsoft.com/office/officeart/2005/8/layout/cycle1"/>
    <dgm:cxn modelId="{47B519DD-434B-4001-8949-1CF9FDDA3911}" type="presOf" srcId="{D2272BD3-3D9C-4AC2-AA98-87151F6FE008}" destId="{3D166EC3-A37A-4C50-B33D-CD999C3BA7DC}" srcOrd="0" destOrd="0" presId="urn:microsoft.com/office/officeart/2005/8/layout/cycle1"/>
    <dgm:cxn modelId="{B31BC43A-2895-4E2E-BE0F-13982E709D4D}" type="presParOf" srcId="{DF9F6439-B5CF-4280-8CFE-7797C44D81EB}" destId="{5D4E36BC-26E9-4FFC-BED7-8DCDC5BC364C}" srcOrd="0" destOrd="0" presId="urn:microsoft.com/office/officeart/2005/8/layout/cycle1"/>
    <dgm:cxn modelId="{904E7079-698B-4EF2-9F00-B757AC233E49}" type="presParOf" srcId="{DF9F6439-B5CF-4280-8CFE-7797C44D81EB}" destId="{647424F6-5499-4A2F-A44E-A310A34C1825}" srcOrd="1" destOrd="0" presId="urn:microsoft.com/office/officeart/2005/8/layout/cycle1"/>
    <dgm:cxn modelId="{153C7173-22A8-4532-B7DE-30A834F5DAD4}" type="presParOf" srcId="{DF9F6439-B5CF-4280-8CFE-7797C44D81EB}" destId="{3D166EC3-A37A-4C50-B33D-CD999C3BA7DC}" srcOrd="2" destOrd="0" presId="urn:microsoft.com/office/officeart/2005/8/layout/cycle1"/>
    <dgm:cxn modelId="{1E5E0573-CCC6-4EB0-A8F0-7C3696FD14B9}" type="presParOf" srcId="{DF9F6439-B5CF-4280-8CFE-7797C44D81EB}" destId="{EAB0EAA2-77AB-456B-BCEA-01024F1C43C9}" srcOrd="3" destOrd="0" presId="urn:microsoft.com/office/officeart/2005/8/layout/cycle1"/>
    <dgm:cxn modelId="{CDCCD6B8-E7FA-4C7A-89AA-37D5B73B34C3}" type="presParOf" srcId="{DF9F6439-B5CF-4280-8CFE-7797C44D81EB}" destId="{83FE1F58-F683-4CDF-A008-1D0FDB82F2AC}" srcOrd="4" destOrd="0" presId="urn:microsoft.com/office/officeart/2005/8/layout/cycle1"/>
    <dgm:cxn modelId="{1F393FAE-4D67-462D-94CA-85D125296334}" type="presParOf" srcId="{DF9F6439-B5CF-4280-8CFE-7797C44D81EB}" destId="{E5456111-31E2-44DE-A2FF-A7FB2A363B94}" srcOrd="5" destOrd="0" presId="urn:microsoft.com/office/officeart/2005/8/layout/cycle1"/>
    <dgm:cxn modelId="{FED0FAD3-9B2D-40C7-9E51-D671589BB445}" type="presParOf" srcId="{DF9F6439-B5CF-4280-8CFE-7797C44D81EB}" destId="{9D176862-8BBA-42B3-A1B7-10E54A6D31B0}" srcOrd="6" destOrd="0" presId="urn:microsoft.com/office/officeart/2005/8/layout/cycle1"/>
    <dgm:cxn modelId="{5C640B81-A8B4-4550-ABD2-5975744B84F2}" type="presParOf" srcId="{DF9F6439-B5CF-4280-8CFE-7797C44D81EB}" destId="{D937695D-5029-499E-B0E8-B5CB1558F63F}" srcOrd="7" destOrd="0" presId="urn:microsoft.com/office/officeart/2005/8/layout/cycle1"/>
    <dgm:cxn modelId="{1FCB4A26-5B63-452A-9837-16EF7595E773}" type="presParOf" srcId="{DF9F6439-B5CF-4280-8CFE-7797C44D81EB}" destId="{0B7D3E2B-B332-4CF6-8DAB-D30DD12EE3D2}" srcOrd="8" destOrd="0" presId="urn:microsoft.com/office/officeart/2005/8/layout/cycle1"/>
    <dgm:cxn modelId="{19752898-8C80-4013-BDA3-8B812C62F608}" type="presParOf" srcId="{DF9F6439-B5CF-4280-8CFE-7797C44D81EB}" destId="{A854F639-AB29-4964-9BDD-F5BEC9A62CA6}" srcOrd="9" destOrd="0" presId="urn:microsoft.com/office/officeart/2005/8/layout/cycle1"/>
    <dgm:cxn modelId="{DA8050AF-1B72-4FE4-85DC-9905F575425B}" type="presParOf" srcId="{DF9F6439-B5CF-4280-8CFE-7797C44D81EB}" destId="{48B9095C-147D-469F-ABE0-EBF724B9558F}" srcOrd="10" destOrd="0" presId="urn:microsoft.com/office/officeart/2005/8/layout/cycle1"/>
    <dgm:cxn modelId="{D948384B-3CA8-463A-A0FC-7042C39F4ED1}" type="presParOf" srcId="{DF9F6439-B5CF-4280-8CFE-7797C44D81EB}" destId="{63FD7899-49E6-4344-9F6D-991948778554}" srcOrd="11" destOrd="0" presId="urn:microsoft.com/office/officeart/2005/8/layout/cycle1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02A40-49B8-4E2D-8286-6A993813EB5A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B0CA38-E49C-4C14-AE58-6D70E5D453EB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/>
            <a:t>What we CAN  (and must) control </a:t>
          </a:r>
        </a:p>
      </dgm:t>
    </dgm:pt>
    <dgm:pt modelId="{B8A5EEAA-43FE-4652-A70A-8337C2C30C35}" type="parTrans" cxnId="{779B9A75-8508-47A7-9F74-AA3A1B607DEA}">
      <dgm:prSet/>
      <dgm:spPr/>
      <dgm:t>
        <a:bodyPr/>
        <a:lstStyle/>
        <a:p>
          <a:endParaRPr lang="en-US"/>
        </a:p>
      </dgm:t>
    </dgm:pt>
    <dgm:pt modelId="{B9BD5818-20A3-432A-BECC-1483A01BDA82}" type="sibTrans" cxnId="{779B9A75-8508-47A7-9F74-AA3A1B607DEA}">
      <dgm:prSet/>
      <dgm:spPr/>
      <dgm:t>
        <a:bodyPr/>
        <a:lstStyle/>
        <a:p>
          <a:endParaRPr lang="en-US"/>
        </a:p>
      </dgm:t>
    </dgm:pt>
    <dgm:pt modelId="{FCDF1FCA-4959-4366-A011-9BD5B0D02D54}">
      <dgm:prSet phldrT="[Text]" custT="1"/>
      <dgm:spPr/>
      <dgm:t>
        <a:bodyPr/>
        <a:lstStyle/>
        <a:p>
          <a:r>
            <a:rPr lang="en-US" sz="1800" b="1" dirty="0"/>
            <a:t>Pollutants via groundwater </a:t>
          </a:r>
        </a:p>
      </dgm:t>
    </dgm:pt>
    <dgm:pt modelId="{3EDA5AD4-09AA-4863-A733-4846AAAF6E34}" type="parTrans" cxnId="{04F40FCD-701F-434B-89F3-3582980945A0}">
      <dgm:prSet/>
      <dgm:spPr/>
      <dgm:t>
        <a:bodyPr/>
        <a:lstStyle/>
        <a:p>
          <a:endParaRPr lang="en-US"/>
        </a:p>
      </dgm:t>
    </dgm:pt>
    <dgm:pt modelId="{3B6908F0-530A-49D6-A6DC-FF8C4600C81C}" type="sibTrans" cxnId="{04F40FCD-701F-434B-89F3-3582980945A0}">
      <dgm:prSet/>
      <dgm:spPr/>
      <dgm:t>
        <a:bodyPr/>
        <a:lstStyle/>
        <a:p>
          <a:endParaRPr lang="en-US"/>
        </a:p>
      </dgm:t>
    </dgm:pt>
    <dgm:pt modelId="{4F81BA6D-9936-46C2-890F-529E1DA0930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Nutrient Loading </a:t>
          </a:r>
        </a:p>
      </dgm:t>
    </dgm:pt>
    <dgm:pt modelId="{CE5200D2-4958-4995-95C0-2910374D3FBD}" type="parTrans" cxnId="{8883BADB-B9A8-4DA6-8F16-ECD837FB19D5}">
      <dgm:prSet/>
      <dgm:spPr/>
      <dgm:t>
        <a:bodyPr/>
        <a:lstStyle/>
        <a:p>
          <a:endParaRPr lang="en-US"/>
        </a:p>
      </dgm:t>
    </dgm:pt>
    <dgm:pt modelId="{AF244D39-6B17-46C3-B270-1DC39701DE12}" type="sibTrans" cxnId="{8883BADB-B9A8-4DA6-8F16-ECD837FB19D5}">
      <dgm:prSet/>
      <dgm:spPr/>
      <dgm:t>
        <a:bodyPr/>
        <a:lstStyle/>
        <a:p>
          <a:endParaRPr lang="en-US"/>
        </a:p>
      </dgm:t>
    </dgm:pt>
    <dgm:pt modelId="{E67B90BF-A77E-4120-B3D6-CF0F95928177}">
      <dgm:prSet phldrT="[Text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en-US" b="1" dirty="0"/>
            <a:t>What we CANNOT control </a:t>
          </a:r>
        </a:p>
      </dgm:t>
    </dgm:pt>
    <dgm:pt modelId="{262F45A7-6359-47E3-A5B3-7EEFB49E6B17}" type="parTrans" cxnId="{DA5B6A9B-2FB4-45C1-A88B-692736F4A4BC}">
      <dgm:prSet/>
      <dgm:spPr/>
      <dgm:t>
        <a:bodyPr/>
        <a:lstStyle/>
        <a:p>
          <a:endParaRPr lang="en-US"/>
        </a:p>
      </dgm:t>
    </dgm:pt>
    <dgm:pt modelId="{8DDDDA41-B3E6-4770-B93B-1197325CB325}" type="sibTrans" cxnId="{DA5B6A9B-2FB4-45C1-A88B-692736F4A4BC}">
      <dgm:prSet/>
      <dgm:spPr/>
      <dgm:t>
        <a:bodyPr/>
        <a:lstStyle/>
        <a:p>
          <a:endParaRPr lang="en-US"/>
        </a:p>
      </dgm:t>
    </dgm:pt>
    <dgm:pt modelId="{DD6A724D-1979-4F33-9DF1-2A3FB04EC08A}">
      <dgm:prSet phldrT="[Text]"/>
      <dgm:spPr>
        <a:solidFill>
          <a:srgbClr val="D6AD00"/>
        </a:solidFill>
      </dgm:spPr>
      <dgm:t>
        <a:bodyPr/>
        <a:lstStyle/>
        <a:p>
          <a:r>
            <a:rPr lang="en-US" b="1" dirty="0"/>
            <a:t>Rising water table + Saltwater intrusion </a:t>
          </a:r>
        </a:p>
      </dgm:t>
    </dgm:pt>
    <dgm:pt modelId="{854AC519-F661-482B-B0F9-DBD8DCA9F30F}" type="parTrans" cxnId="{6E1F86C2-406A-41C4-AA9D-E0C93688BEC2}">
      <dgm:prSet/>
      <dgm:spPr/>
      <dgm:t>
        <a:bodyPr/>
        <a:lstStyle/>
        <a:p>
          <a:endParaRPr lang="en-US"/>
        </a:p>
      </dgm:t>
    </dgm:pt>
    <dgm:pt modelId="{3B5A959D-4EA7-4B6D-A20E-B2FC7F36FDDA}" type="sibTrans" cxnId="{6E1F86C2-406A-41C4-AA9D-E0C93688BEC2}">
      <dgm:prSet/>
      <dgm:spPr/>
      <dgm:t>
        <a:bodyPr/>
        <a:lstStyle/>
        <a:p>
          <a:endParaRPr lang="en-US"/>
        </a:p>
      </dgm:t>
    </dgm:pt>
    <dgm:pt modelId="{69AC1A7E-D06F-400A-BCD0-4F85C7DE3AC8}">
      <dgm:prSet phldrT="[Text]" custT="1"/>
      <dgm:spPr>
        <a:solidFill>
          <a:srgbClr val="CC0099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More severe storms</a:t>
          </a:r>
        </a:p>
      </dgm:t>
    </dgm:pt>
    <dgm:pt modelId="{63A2B24B-9CED-4415-A38D-913EC0986ABB}" type="parTrans" cxnId="{E6394399-6BB8-472E-BD24-CDD4741DBE78}">
      <dgm:prSet/>
      <dgm:spPr/>
      <dgm:t>
        <a:bodyPr/>
        <a:lstStyle/>
        <a:p>
          <a:endParaRPr lang="en-US"/>
        </a:p>
      </dgm:t>
    </dgm:pt>
    <dgm:pt modelId="{23C70BEF-48C2-4284-896D-D8F3B9FA3266}" type="sibTrans" cxnId="{E6394399-6BB8-472E-BD24-CDD4741DBE78}">
      <dgm:prSet/>
      <dgm:spPr/>
      <dgm:t>
        <a:bodyPr/>
        <a:lstStyle/>
        <a:p>
          <a:endParaRPr lang="en-US"/>
        </a:p>
      </dgm:t>
    </dgm:pt>
    <dgm:pt modelId="{FD78316A-C873-459B-A7DC-853ED58EE6E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Rising</a:t>
          </a:r>
          <a:r>
            <a:rPr lang="en-US" sz="1100" kern="1200" dirty="0"/>
            <a:t> </a:t>
          </a:r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air &amp; water temperatures</a:t>
          </a:r>
        </a:p>
      </dgm:t>
    </dgm:pt>
    <dgm:pt modelId="{C5D5ECE3-B9FA-4D90-B408-683C51F9CCF9}" type="parTrans" cxnId="{2A1A5D6E-C883-4FE6-9CD8-9E1AE258A1F7}">
      <dgm:prSet/>
      <dgm:spPr/>
      <dgm:t>
        <a:bodyPr/>
        <a:lstStyle/>
        <a:p>
          <a:endParaRPr lang="en-US"/>
        </a:p>
      </dgm:t>
    </dgm:pt>
    <dgm:pt modelId="{173F3155-0B6B-47F6-A4BA-A25279379A27}" type="sibTrans" cxnId="{2A1A5D6E-C883-4FE6-9CD8-9E1AE258A1F7}">
      <dgm:prSet/>
      <dgm:spPr/>
      <dgm:t>
        <a:bodyPr/>
        <a:lstStyle/>
        <a:p>
          <a:endParaRPr lang="en-US"/>
        </a:p>
      </dgm:t>
    </dgm:pt>
    <dgm:pt modelId="{E644BCD9-9249-4E5A-A14D-9BA6EBE6D1F0}">
      <dgm:prSet custT="1"/>
      <dgm:spPr/>
      <dgm:t>
        <a:bodyPr/>
        <a:lstStyle/>
        <a:p>
          <a:r>
            <a:rPr lang="en-US" sz="1800" b="1" dirty="0"/>
            <a:t>Pollutants via stormwater </a:t>
          </a:r>
        </a:p>
      </dgm:t>
    </dgm:pt>
    <dgm:pt modelId="{F039A471-C3A6-4B9D-BFAF-D537F890E9BC}" type="parTrans" cxnId="{D3A95CF7-6C96-4F88-AD8B-B81EC77D0D1C}">
      <dgm:prSet/>
      <dgm:spPr/>
      <dgm:t>
        <a:bodyPr/>
        <a:lstStyle/>
        <a:p>
          <a:endParaRPr lang="en-US"/>
        </a:p>
      </dgm:t>
    </dgm:pt>
    <dgm:pt modelId="{52939B48-5454-415A-A5BE-11DA9CC10136}" type="sibTrans" cxnId="{D3A95CF7-6C96-4F88-AD8B-B81EC77D0D1C}">
      <dgm:prSet/>
      <dgm:spPr/>
      <dgm:t>
        <a:bodyPr/>
        <a:lstStyle/>
        <a:p>
          <a:endParaRPr lang="en-US"/>
        </a:p>
      </dgm:t>
    </dgm:pt>
    <dgm:pt modelId="{550B516E-29CD-4F32-AC0E-5A1D09E11E1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Sea Level Rise &amp; Sunny day flooding</a:t>
          </a:r>
        </a:p>
      </dgm:t>
    </dgm:pt>
    <dgm:pt modelId="{921B6411-7493-4C4B-A9CE-296C5E074061}" type="parTrans" cxnId="{A7466356-ED47-48BD-AD1F-8C315AA27C87}">
      <dgm:prSet/>
      <dgm:spPr/>
      <dgm:t>
        <a:bodyPr/>
        <a:lstStyle/>
        <a:p>
          <a:endParaRPr lang="en-US"/>
        </a:p>
      </dgm:t>
    </dgm:pt>
    <dgm:pt modelId="{3B2D83C8-CFD9-4201-933C-BF8667E8DAF2}" type="sibTrans" cxnId="{A7466356-ED47-48BD-AD1F-8C315AA27C87}">
      <dgm:prSet/>
      <dgm:spPr/>
      <dgm:t>
        <a:bodyPr/>
        <a:lstStyle/>
        <a:p>
          <a:endParaRPr lang="en-US"/>
        </a:p>
      </dgm:t>
    </dgm:pt>
    <dgm:pt modelId="{C01ECB55-C2C7-4B61-8E5E-FFC168BC462E}">
      <dgm:prSet/>
      <dgm:spPr/>
      <dgm:t>
        <a:bodyPr/>
        <a:lstStyle/>
        <a:p>
          <a:endParaRPr lang="en-US"/>
        </a:p>
      </dgm:t>
    </dgm:pt>
    <dgm:pt modelId="{160EBB75-CC8B-45E8-8FE0-72C911FDBCED}" type="parTrans" cxnId="{DA24BDFB-EB18-42F5-A3A7-166CA040B9C9}">
      <dgm:prSet/>
      <dgm:spPr/>
      <dgm:t>
        <a:bodyPr/>
        <a:lstStyle/>
        <a:p>
          <a:endParaRPr lang="en-US"/>
        </a:p>
      </dgm:t>
    </dgm:pt>
    <dgm:pt modelId="{0C96FAC1-2B70-412B-8327-C17113C2DFCC}" type="sibTrans" cxnId="{DA24BDFB-EB18-42F5-A3A7-166CA040B9C9}">
      <dgm:prSet/>
      <dgm:spPr/>
      <dgm:t>
        <a:bodyPr/>
        <a:lstStyle/>
        <a:p>
          <a:endParaRPr lang="en-US"/>
        </a:p>
      </dgm:t>
    </dgm:pt>
    <dgm:pt modelId="{9FC9CA59-2BDC-4A7B-AE7A-2B43DB7CADE3}">
      <dgm:prSet/>
      <dgm:spPr/>
      <dgm:t>
        <a:bodyPr/>
        <a:lstStyle/>
        <a:p>
          <a:endParaRPr lang="en-US"/>
        </a:p>
      </dgm:t>
    </dgm:pt>
    <dgm:pt modelId="{4F7B8B6B-5AF4-47CB-83A3-C90B3A3AEAE9}" type="parTrans" cxnId="{4444E3AD-109E-46A0-BD67-4B0D9EB9F7E2}">
      <dgm:prSet/>
      <dgm:spPr/>
      <dgm:t>
        <a:bodyPr/>
        <a:lstStyle/>
        <a:p>
          <a:endParaRPr lang="en-US"/>
        </a:p>
      </dgm:t>
    </dgm:pt>
    <dgm:pt modelId="{7BD09052-9156-4A42-9DA9-A873197BA17F}" type="sibTrans" cxnId="{4444E3AD-109E-46A0-BD67-4B0D9EB9F7E2}">
      <dgm:prSet/>
      <dgm:spPr/>
      <dgm:t>
        <a:bodyPr/>
        <a:lstStyle/>
        <a:p>
          <a:endParaRPr lang="en-US"/>
        </a:p>
      </dgm:t>
    </dgm:pt>
    <dgm:pt modelId="{2DFA3A6D-F9B9-4E65-A2D0-F8779E90C07A}" type="pres">
      <dgm:prSet presAssocID="{D1202A40-49B8-4E2D-8286-6A993813EB5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37499CF-6ED2-47DF-96EE-F2468400666C}" type="pres">
      <dgm:prSet presAssocID="{D1202A40-49B8-4E2D-8286-6A993813EB5A}" presName="dummyMaxCanvas" presStyleCnt="0"/>
      <dgm:spPr/>
    </dgm:pt>
    <dgm:pt modelId="{4CDD7EEE-1C23-4759-81CE-85B00181576B}" type="pres">
      <dgm:prSet presAssocID="{D1202A40-49B8-4E2D-8286-6A993813EB5A}" presName="parentComposite" presStyleCnt="0"/>
      <dgm:spPr/>
    </dgm:pt>
    <dgm:pt modelId="{CC2DAF51-D475-462E-8C62-F53D1C701650}" type="pres">
      <dgm:prSet presAssocID="{D1202A40-49B8-4E2D-8286-6A993813EB5A}" presName="parent1" presStyleLbl="alignAccFollowNode1" presStyleIdx="0" presStyleCnt="4" custScaleX="107030" custScaleY="91881" custLinFactNeighborX="18953" custLinFactNeighborY="67351">
        <dgm:presLayoutVars>
          <dgm:chMax val="4"/>
        </dgm:presLayoutVars>
      </dgm:prSet>
      <dgm:spPr/>
    </dgm:pt>
    <dgm:pt modelId="{3D7DB32A-2877-45E8-AB0E-0AF3A27169F0}" type="pres">
      <dgm:prSet presAssocID="{D1202A40-49B8-4E2D-8286-6A993813EB5A}" presName="parent2" presStyleLbl="alignAccFollowNode1" presStyleIdx="1" presStyleCnt="4" custScaleX="128084" custScaleY="117680" custLinFactNeighborX="22716" custLinFactNeighborY="373">
        <dgm:presLayoutVars>
          <dgm:chMax val="4"/>
        </dgm:presLayoutVars>
      </dgm:prSet>
      <dgm:spPr/>
    </dgm:pt>
    <dgm:pt modelId="{0BC742F0-768C-4647-A54E-6D5B20B0F076}" type="pres">
      <dgm:prSet presAssocID="{D1202A40-49B8-4E2D-8286-6A993813EB5A}" presName="childrenComposite" presStyleCnt="0"/>
      <dgm:spPr/>
    </dgm:pt>
    <dgm:pt modelId="{31F96CD5-3CCF-46E2-9B62-A2F5DDE0D0EB}" type="pres">
      <dgm:prSet presAssocID="{D1202A40-49B8-4E2D-8286-6A993813EB5A}" presName="dummyMaxCanvas_ChildArea" presStyleCnt="0"/>
      <dgm:spPr/>
    </dgm:pt>
    <dgm:pt modelId="{86E676D8-AE92-4DED-9F59-0BE1A0044699}" type="pres">
      <dgm:prSet presAssocID="{D1202A40-49B8-4E2D-8286-6A993813EB5A}" presName="fulcrum" presStyleLbl="alignAccFollowNode1" presStyleIdx="2" presStyleCnt="4" custLinFactNeighborX="-3333" custLinFactNeighborY="1428"/>
      <dgm:spPr>
        <a:xfrm>
          <a:off x="3789324" y="5480001"/>
          <a:ext cx="957105" cy="957105"/>
        </a:xfrm>
        <a:prstGeom prst="triangle">
          <a:avLst/>
        </a:prstGeom>
        <a:solidFill>
          <a:srgbClr val="855337">
            <a:alpha val="89804"/>
          </a:srgbClr>
        </a:solidFill>
        <a:ln w="6350" cap="flat" cmpd="sng" algn="ctr">
          <a:solidFill>
            <a:srgbClr val="F2A74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white"/>
          </a:contourClr>
        </a:sp3d>
      </dgm:spPr>
    </dgm:pt>
    <dgm:pt modelId="{DC486F73-1E49-4A8A-BA8A-D5909B0933BF}" type="pres">
      <dgm:prSet presAssocID="{D1202A40-49B8-4E2D-8286-6A993813EB5A}" presName="balance_34" presStyleLbl="alignAccFollowNode1" presStyleIdx="3" presStyleCnt="4" custLinFactNeighborX="-20" custLinFactNeighborY="5540">
        <dgm:presLayoutVars>
          <dgm:bulletEnabled val="1"/>
        </dgm:presLayoutVars>
      </dgm:prSet>
      <dgm:spPr>
        <a:solidFill>
          <a:srgbClr val="855337">
            <a:alpha val="89804"/>
          </a:srgbClr>
        </a:solidFill>
      </dgm:spPr>
    </dgm:pt>
    <dgm:pt modelId="{4EC6236A-AE9F-40B8-9418-4B626E2FB0D0}" type="pres">
      <dgm:prSet presAssocID="{D1202A40-49B8-4E2D-8286-6A993813EB5A}" presName="right_34_1" presStyleLbl="node1" presStyleIdx="0" presStyleCnt="7" custScaleX="116372" custScaleY="104379" custLinFactNeighborX="-4110" custLinFactNeighborY="3252">
        <dgm:presLayoutVars>
          <dgm:bulletEnabled val="1"/>
        </dgm:presLayoutVars>
      </dgm:prSet>
      <dgm:spPr/>
    </dgm:pt>
    <dgm:pt modelId="{7539892E-D319-47FB-B203-40394BDFB153}" type="pres">
      <dgm:prSet presAssocID="{D1202A40-49B8-4E2D-8286-6A993813EB5A}" presName="right_34_2" presStyleLbl="node1" presStyleIdx="1" presStyleCnt="7" custScaleX="114254" custScaleY="108698" custLinFactNeighborX="-3503" custLinFactNeighborY="1602">
        <dgm:presLayoutVars>
          <dgm:bulletEnabled val="1"/>
        </dgm:presLayoutVars>
      </dgm:prSet>
      <dgm:spPr/>
    </dgm:pt>
    <dgm:pt modelId="{184C4FDB-FFEF-4784-BBB7-1CE558033ADE}" type="pres">
      <dgm:prSet presAssocID="{D1202A40-49B8-4E2D-8286-6A993813EB5A}" presName="right_34_3" presStyleLbl="node1" presStyleIdx="2" presStyleCnt="7" custScaleX="115719" custScaleY="108055" custLinFactNeighborX="-2956" custLinFactNeighborY="-3217">
        <dgm:presLayoutVars>
          <dgm:bulletEnabled val="1"/>
        </dgm:presLayoutVars>
      </dgm:prSet>
      <dgm:spPr/>
    </dgm:pt>
    <dgm:pt modelId="{DC3970A6-2413-4FCF-ADA7-7789B138CAB2}" type="pres">
      <dgm:prSet presAssocID="{D1202A40-49B8-4E2D-8286-6A993813EB5A}" presName="right_34_4" presStyleLbl="node1" presStyleIdx="3" presStyleCnt="7" custScaleX="118834" custScaleY="112651" custLinFactNeighborX="-2880" custLinFactNeighborY="-10051">
        <dgm:presLayoutVars>
          <dgm:bulletEnabled val="1"/>
        </dgm:presLayoutVars>
      </dgm:prSet>
      <dgm:spPr/>
    </dgm:pt>
    <dgm:pt modelId="{53DB951D-B949-4A88-BECB-F2198D2280CA}" type="pres">
      <dgm:prSet presAssocID="{D1202A40-49B8-4E2D-8286-6A993813EB5A}" presName="left_34_1" presStyleLbl="node1" presStyleIdx="4" presStyleCnt="7">
        <dgm:presLayoutVars>
          <dgm:bulletEnabled val="1"/>
        </dgm:presLayoutVars>
      </dgm:prSet>
      <dgm:spPr/>
    </dgm:pt>
    <dgm:pt modelId="{F7F33F3E-B225-41D1-A576-10CAFD5DA896}" type="pres">
      <dgm:prSet presAssocID="{D1202A40-49B8-4E2D-8286-6A993813EB5A}" presName="left_34_2" presStyleLbl="node1" presStyleIdx="5" presStyleCnt="7">
        <dgm:presLayoutVars>
          <dgm:bulletEnabled val="1"/>
        </dgm:presLayoutVars>
      </dgm:prSet>
      <dgm:spPr/>
    </dgm:pt>
    <dgm:pt modelId="{4AE78F85-FC40-46A8-84D7-56C387CD815C}" type="pres">
      <dgm:prSet presAssocID="{D1202A40-49B8-4E2D-8286-6A993813EB5A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535E610E-E119-4700-AD35-6698FD90B6A4}" type="presOf" srcId="{69AC1A7E-D06F-400A-BCD0-4F85C7DE3AC8}" destId="{7539892E-D319-47FB-B203-40394BDFB153}" srcOrd="0" destOrd="0" presId="urn:microsoft.com/office/officeart/2005/8/layout/balance1"/>
    <dgm:cxn modelId="{9A913B32-2D43-456F-9229-519D3DDB0924}" type="presOf" srcId="{DD6A724D-1979-4F33-9DF1-2A3FB04EC08A}" destId="{4EC6236A-AE9F-40B8-9418-4B626E2FB0D0}" srcOrd="0" destOrd="0" presId="urn:microsoft.com/office/officeart/2005/8/layout/balance1"/>
    <dgm:cxn modelId="{A6C5D63F-30F5-4804-A7E8-6A8CF79804DB}" type="presOf" srcId="{E644BCD9-9249-4E5A-A14D-9BA6EBE6D1F0}" destId="{F7F33F3E-B225-41D1-A576-10CAFD5DA896}" srcOrd="0" destOrd="0" presId="urn:microsoft.com/office/officeart/2005/8/layout/balance1"/>
    <dgm:cxn modelId="{4166B95D-585C-4887-9097-539475554299}" type="presOf" srcId="{FCDF1FCA-4959-4366-A011-9BD5B0D02D54}" destId="{53DB951D-B949-4A88-BECB-F2198D2280CA}" srcOrd="0" destOrd="0" presId="urn:microsoft.com/office/officeart/2005/8/layout/balance1"/>
    <dgm:cxn modelId="{2A1A5D6E-C883-4FE6-9CD8-9E1AE258A1F7}" srcId="{E67B90BF-A77E-4120-B3D6-CF0F95928177}" destId="{FD78316A-C873-459B-A7DC-853ED58EE6E7}" srcOrd="2" destOrd="0" parTransId="{C5D5ECE3-B9FA-4D90-B408-683C51F9CCF9}" sibTransId="{173F3155-0B6B-47F6-A4BA-A25279379A27}"/>
    <dgm:cxn modelId="{779B9A75-8508-47A7-9F74-AA3A1B607DEA}" srcId="{D1202A40-49B8-4E2D-8286-6A993813EB5A}" destId="{83B0CA38-E49C-4C14-AE58-6D70E5D453EB}" srcOrd="0" destOrd="0" parTransId="{B8A5EEAA-43FE-4652-A70A-8337C2C30C35}" sibTransId="{B9BD5818-20A3-432A-BECC-1483A01BDA82}"/>
    <dgm:cxn modelId="{A7466356-ED47-48BD-AD1F-8C315AA27C87}" srcId="{E67B90BF-A77E-4120-B3D6-CF0F95928177}" destId="{550B516E-29CD-4F32-AC0E-5A1D09E11E1D}" srcOrd="3" destOrd="0" parTransId="{921B6411-7493-4C4B-A9CE-296C5E074061}" sibTransId="{3B2D83C8-CFD9-4201-933C-BF8667E8DAF2}"/>
    <dgm:cxn modelId="{D0CECF8B-F043-4EB6-A90E-B2C82846F8B6}" type="presOf" srcId="{D1202A40-49B8-4E2D-8286-6A993813EB5A}" destId="{2DFA3A6D-F9B9-4E65-A2D0-F8779E90C07A}" srcOrd="0" destOrd="0" presId="urn:microsoft.com/office/officeart/2005/8/layout/balance1"/>
    <dgm:cxn modelId="{F1EB8B92-7A3D-48EC-994D-8590EDF3A288}" type="presOf" srcId="{4F81BA6D-9936-46C2-890F-529E1DA0930A}" destId="{4AE78F85-FC40-46A8-84D7-56C387CD815C}" srcOrd="0" destOrd="0" presId="urn:microsoft.com/office/officeart/2005/8/layout/balance1"/>
    <dgm:cxn modelId="{230B3998-766C-407F-B81A-A16E789AC9D9}" type="presOf" srcId="{FD78316A-C873-459B-A7DC-853ED58EE6E7}" destId="{184C4FDB-FFEF-4784-BBB7-1CE558033ADE}" srcOrd="0" destOrd="0" presId="urn:microsoft.com/office/officeart/2005/8/layout/balance1"/>
    <dgm:cxn modelId="{E6394399-6BB8-472E-BD24-CDD4741DBE78}" srcId="{E67B90BF-A77E-4120-B3D6-CF0F95928177}" destId="{69AC1A7E-D06F-400A-BCD0-4F85C7DE3AC8}" srcOrd="1" destOrd="0" parTransId="{63A2B24B-9CED-4415-A38D-913EC0986ABB}" sibTransId="{23C70BEF-48C2-4284-896D-D8F3B9FA3266}"/>
    <dgm:cxn modelId="{DA5B6A9B-2FB4-45C1-A88B-692736F4A4BC}" srcId="{D1202A40-49B8-4E2D-8286-6A993813EB5A}" destId="{E67B90BF-A77E-4120-B3D6-CF0F95928177}" srcOrd="1" destOrd="0" parTransId="{262F45A7-6359-47E3-A5B3-7EEFB49E6B17}" sibTransId="{8DDDDA41-B3E6-4770-B93B-1197325CB325}"/>
    <dgm:cxn modelId="{4444E3AD-109E-46A0-BD67-4B0D9EB9F7E2}" srcId="{E67B90BF-A77E-4120-B3D6-CF0F95928177}" destId="{9FC9CA59-2BDC-4A7B-AE7A-2B43DB7CADE3}" srcOrd="4" destOrd="0" parTransId="{4F7B8B6B-5AF4-47CB-83A3-C90B3A3AEAE9}" sibTransId="{7BD09052-9156-4A42-9DA9-A873197BA17F}"/>
    <dgm:cxn modelId="{6E1F86C2-406A-41C4-AA9D-E0C93688BEC2}" srcId="{E67B90BF-A77E-4120-B3D6-CF0F95928177}" destId="{DD6A724D-1979-4F33-9DF1-2A3FB04EC08A}" srcOrd="0" destOrd="0" parTransId="{854AC519-F661-482B-B0F9-DBD8DCA9F30F}" sibTransId="{3B5A959D-4EA7-4B6D-A20E-B2FC7F36FDDA}"/>
    <dgm:cxn modelId="{04F40FCD-701F-434B-89F3-3582980945A0}" srcId="{83B0CA38-E49C-4C14-AE58-6D70E5D453EB}" destId="{FCDF1FCA-4959-4366-A011-9BD5B0D02D54}" srcOrd="0" destOrd="0" parTransId="{3EDA5AD4-09AA-4863-A733-4846AAAF6E34}" sibTransId="{3B6908F0-530A-49D6-A6DC-FF8C4600C81C}"/>
    <dgm:cxn modelId="{CA6A20DA-811E-49E9-9006-85556940CF98}" type="presOf" srcId="{E67B90BF-A77E-4120-B3D6-CF0F95928177}" destId="{3D7DB32A-2877-45E8-AB0E-0AF3A27169F0}" srcOrd="0" destOrd="0" presId="urn:microsoft.com/office/officeart/2005/8/layout/balance1"/>
    <dgm:cxn modelId="{8883BADB-B9A8-4DA6-8F16-ECD837FB19D5}" srcId="{83B0CA38-E49C-4C14-AE58-6D70E5D453EB}" destId="{4F81BA6D-9936-46C2-890F-529E1DA0930A}" srcOrd="2" destOrd="0" parTransId="{CE5200D2-4958-4995-95C0-2910374D3FBD}" sibTransId="{AF244D39-6B17-46C3-B270-1DC39701DE12}"/>
    <dgm:cxn modelId="{1A3DBFE2-55BA-468A-8D83-DBDD6430D3A4}" type="presOf" srcId="{83B0CA38-E49C-4C14-AE58-6D70E5D453EB}" destId="{CC2DAF51-D475-462E-8C62-F53D1C701650}" srcOrd="0" destOrd="0" presId="urn:microsoft.com/office/officeart/2005/8/layout/balance1"/>
    <dgm:cxn modelId="{D3A95CF7-6C96-4F88-AD8B-B81EC77D0D1C}" srcId="{83B0CA38-E49C-4C14-AE58-6D70E5D453EB}" destId="{E644BCD9-9249-4E5A-A14D-9BA6EBE6D1F0}" srcOrd="1" destOrd="0" parTransId="{F039A471-C3A6-4B9D-BFAF-D537F890E9BC}" sibTransId="{52939B48-5454-415A-A5BE-11DA9CC10136}"/>
    <dgm:cxn modelId="{6111FEF7-82B8-4782-9869-242F267DFF2D}" type="presOf" srcId="{550B516E-29CD-4F32-AC0E-5A1D09E11E1D}" destId="{DC3970A6-2413-4FCF-ADA7-7789B138CAB2}" srcOrd="0" destOrd="0" presId="urn:microsoft.com/office/officeart/2005/8/layout/balance1"/>
    <dgm:cxn modelId="{DA24BDFB-EB18-42F5-A3A7-166CA040B9C9}" srcId="{E67B90BF-A77E-4120-B3D6-CF0F95928177}" destId="{C01ECB55-C2C7-4B61-8E5E-FFC168BC462E}" srcOrd="5" destOrd="0" parTransId="{160EBB75-CC8B-45E8-8FE0-72C911FDBCED}" sibTransId="{0C96FAC1-2B70-412B-8327-C17113C2DFCC}"/>
    <dgm:cxn modelId="{8AF63956-2555-4A05-B98C-463EC796E803}" type="presParOf" srcId="{2DFA3A6D-F9B9-4E65-A2D0-F8779E90C07A}" destId="{437499CF-6ED2-47DF-96EE-F2468400666C}" srcOrd="0" destOrd="0" presId="urn:microsoft.com/office/officeart/2005/8/layout/balance1"/>
    <dgm:cxn modelId="{5F572D61-204D-474B-B226-623515436FF4}" type="presParOf" srcId="{2DFA3A6D-F9B9-4E65-A2D0-F8779E90C07A}" destId="{4CDD7EEE-1C23-4759-81CE-85B00181576B}" srcOrd="1" destOrd="0" presId="urn:microsoft.com/office/officeart/2005/8/layout/balance1"/>
    <dgm:cxn modelId="{FD23A38A-F52D-43B0-BDE0-975732DC0C53}" type="presParOf" srcId="{4CDD7EEE-1C23-4759-81CE-85B00181576B}" destId="{CC2DAF51-D475-462E-8C62-F53D1C701650}" srcOrd="0" destOrd="0" presId="urn:microsoft.com/office/officeart/2005/8/layout/balance1"/>
    <dgm:cxn modelId="{42D086DF-FE35-4A39-948F-AE5661C24987}" type="presParOf" srcId="{4CDD7EEE-1C23-4759-81CE-85B00181576B}" destId="{3D7DB32A-2877-45E8-AB0E-0AF3A27169F0}" srcOrd="1" destOrd="0" presId="urn:microsoft.com/office/officeart/2005/8/layout/balance1"/>
    <dgm:cxn modelId="{18C590D4-C98B-4B3E-9C66-BAFCDB98C0A4}" type="presParOf" srcId="{2DFA3A6D-F9B9-4E65-A2D0-F8779E90C07A}" destId="{0BC742F0-768C-4647-A54E-6D5B20B0F076}" srcOrd="2" destOrd="0" presId="urn:microsoft.com/office/officeart/2005/8/layout/balance1"/>
    <dgm:cxn modelId="{EF0F537A-C6EE-41C3-8698-54BB2C77E376}" type="presParOf" srcId="{0BC742F0-768C-4647-A54E-6D5B20B0F076}" destId="{31F96CD5-3CCF-46E2-9B62-A2F5DDE0D0EB}" srcOrd="0" destOrd="0" presId="urn:microsoft.com/office/officeart/2005/8/layout/balance1"/>
    <dgm:cxn modelId="{AF8CB2E6-3036-4909-8D7D-40176F4D552E}" type="presParOf" srcId="{0BC742F0-768C-4647-A54E-6D5B20B0F076}" destId="{86E676D8-AE92-4DED-9F59-0BE1A0044699}" srcOrd="1" destOrd="0" presId="urn:microsoft.com/office/officeart/2005/8/layout/balance1"/>
    <dgm:cxn modelId="{A4F4C90D-440D-4328-8FF3-FD572978DB5E}" type="presParOf" srcId="{0BC742F0-768C-4647-A54E-6D5B20B0F076}" destId="{DC486F73-1E49-4A8A-BA8A-D5909B0933BF}" srcOrd="2" destOrd="0" presId="urn:microsoft.com/office/officeart/2005/8/layout/balance1"/>
    <dgm:cxn modelId="{C8293C85-6CBA-48F1-A5C6-F110634B6650}" type="presParOf" srcId="{0BC742F0-768C-4647-A54E-6D5B20B0F076}" destId="{4EC6236A-AE9F-40B8-9418-4B626E2FB0D0}" srcOrd="3" destOrd="0" presId="urn:microsoft.com/office/officeart/2005/8/layout/balance1"/>
    <dgm:cxn modelId="{8EC41D85-3CFE-4A90-B5A6-BB6F5EE3A318}" type="presParOf" srcId="{0BC742F0-768C-4647-A54E-6D5B20B0F076}" destId="{7539892E-D319-47FB-B203-40394BDFB153}" srcOrd="4" destOrd="0" presId="urn:microsoft.com/office/officeart/2005/8/layout/balance1"/>
    <dgm:cxn modelId="{97FF6B81-E235-4990-8029-708762EB5C00}" type="presParOf" srcId="{0BC742F0-768C-4647-A54E-6D5B20B0F076}" destId="{184C4FDB-FFEF-4784-BBB7-1CE558033ADE}" srcOrd="5" destOrd="0" presId="urn:microsoft.com/office/officeart/2005/8/layout/balance1"/>
    <dgm:cxn modelId="{A0A93158-6FEF-4A7B-BF79-306178DDB6DA}" type="presParOf" srcId="{0BC742F0-768C-4647-A54E-6D5B20B0F076}" destId="{DC3970A6-2413-4FCF-ADA7-7789B138CAB2}" srcOrd="6" destOrd="0" presId="urn:microsoft.com/office/officeart/2005/8/layout/balance1"/>
    <dgm:cxn modelId="{F226DBA1-99A0-49AF-B5AD-710E45579E7D}" type="presParOf" srcId="{0BC742F0-768C-4647-A54E-6D5B20B0F076}" destId="{53DB951D-B949-4A88-BECB-F2198D2280CA}" srcOrd="7" destOrd="0" presId="urn:microsoft.com/office/officeart/2005/8/layout/balance1"/>
    <dgm:cxn modelId="{92295E98-EDC4-4E38-9CFD-C87756458FDB}" type="presParOf" srcId="{0BC742F0-768C-4647-A54E-6D5B20B0F076}" destId="{F7F33F3E-B225-41D1-A576-10CAFD5DA896}" srcOrd="8" destOrd="0" presId="urn:microsoft.com/office/officeart/2005/8/layout/balance1"/>
    <dgm:cxn modelId="{E29383C3-0C06-4F81-8996-DBC2AD8DDA26}" type="presParOf" srcId="{0BC742F0-768C-4647-A54E-6D5B20B0F076}" destId="{4AE78F85-FC40-46A8-84D7-56C387CD815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034F2-9E87-4696-85E3-7C6EF798BC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72F6F8-F4A2-4D08-8225-130BEE478F26}" type="pres">
      <dgm:prSet presAssocID="{F88034F2-9E87-4696-85E3-7C6EF798BCD8}" presName="Name0" presStyleCnt="0">
        <dgm:presLayoutVars>
          <dgm:dir/>
          <dgm:resizeHandles val="exact"/>
        </dgm:presLayoutVars>
      </dgm:prSet>
      <dgm:spPr/>
    </dgm:pt>
  </dgm:ptLst>
  <dgm:cxnLst>
    <dgm:cxn modelId="{9A06717D-1644-4DB5-A124-6A54EDF46DAB}" type="presOf" srcId="{F88034F2-9E87-4696-85E3-7C6EF798BCD8}" destId="{9772F6F8-F4A2-4D08-8225-130BEE478F2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034F2-9E87-4696-85E3-7C6EF798BC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E3B2E4-F7CA-4AC4-B9E2-00DF3D7ED61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</a:t>
          </a:r>
        </a:p>
      </dgm:t>
    </dgm:pt>
    <dgm:pt modelId="{EE4CEDC7-6702-4206-AA8B-6940FBE3C982}" type="parTrans" cxnId="{C5603544-5E94-4281-9743-6B985F8F6312}">
      <dgm:prSet/>
      <dgm:spPr/>
      <dgm:t>
        <a:bodyPr/>
        <a:lstStyle/>
        <a:p>
          <a:pPr algn="ctr"/>
          <a:endParaRPr lang="en-US"/>
        </a:p>
      </dgm:t>
    </dgm:pt>
    <dgm:pt modelId="{E78C6694-A9F3-4D43-9640-522B5D6F745B}" type="sibTrans" cxnId="{C5603544-5E94-4281-9743-6B985F8F6312}">
      <dgm:prSet/>
      <dgm:spPr/>
      <dgm:t>
        <a:bodyPr/>
        <a:lstStyle/>
        <a:p>
          <a:pPr algn="ctr"/>
          <a:endParaRPr lang="en-US" dirty="0"/>
        </a:p>
      </dgm:t>
    </dgm:pt>
    <dgm:pt modelId="{5C8343EE-CE17-4682-AA9E-86EAAAAED98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Restoration Plan</a:t>
          </a:r>
        </a:p>
      </dgm:t>
    </dgm:pt>
    <dgm:pt modelId="{918C505B-64E3-4301-9129-FDBDAB247272}" type="parTrans" cxnId="{C95D9DFD-005E-49BD-8F85-5DC147032F81}">
      <dgm:prSet/>
      <dgm:spPr/>
      <dgm:t>
        <a:bodyPr/>
        <a:lstStyle/>
        <a:p>
          <a:pPr algn="ctr"/>
          <a:endParaRPr lang="en-US"/>
        </a:p>
      </dgm:t>
    </dgm:pt>
    <dgm:pt modelId="{56E4271C-A24A-465C-8C9C-37A3118F91DE}" type="sibTrans" cxnId="{C95D9DFD-005E-49BD-8F85-5DC147032F81}">
      <dgm:prSet/>
      <dgm:spPr/>
      <dgm:t>
        <a:bodyPr/>
        <a:lstStyle/>
        <a:p>
          <a:pPr algn="ctr"/>
          <a:endParaRPr lang="en-US"/>
        </a:p>
      </dgm:t>
    </dgm:pt>
    <dgm:pt modelId="{9772F6F8-F4A2-4D08-8225-130BEE478F26}" type="pres">
      <dgm:prSet presAssocID="{F88034F2-9E87-4696-85E3-7C6EF798BCD8}" presName="Name0" presStyleCnt="0">
        <dgm:presLayoutVars>
          <dgm:dir/>
          <dgm:resizeHandles val="exact"/>
        </dgm:presLayoutVars>
      </dgm:prSet>
      <dgm:spPr/>
    </dgm:pt>
    <dgm:pt modelId="{DC6A08D6-1226-4809-BFDC-24B5A3C167B6}" type="pres">
      <dgm:prSet presAssocID="{9BE3B2E4-F7CA-4AC4-B9E2-00DF3D7ED61E}" presName="node" presStyleLbl="node1" presStyleIdx="0" presStyleCnt="2" custScaleX="31800" custScaleY="83212" custLinFactNeighborX="18548">
        <dgm:presLayoutVars>
          <dgm:bulletEnabled val="1"/>
        </dgm:presLayoutVars>
      </dgm:prSet>
      <dgm:spPr/>
    </dgm:pt>
    <dgm:pt modelId="{365A138A-0595-4939-ADF9-0C5B5815446A}" type="pres">
      <dgm:prSet presAssocID="{E78C6694-A9F3-4D43-9640-522B5D6F745B}" presName="sibTrans" presStyleLbl="sibTrans2D1" presStyleIdx="0" presStyleCnt="1" custScaleY="48824"/>
      <dgm:spPr/>
    </dgm:pt>
    <dgm:pt modelId="{D5E9F38C-053C-4FBB-8023-9A2F842FF2EF}" type="pres">
      <dgm:prSet presAssocID="{E78C6694-A9F3-4D43-9640-522B5D6F745B}" presName="connectorText" presStyleLbl="sibTrans2D1" presStyleIdx="0" presStyleCnt="1"/>
      <dgm:spPr/>
    </dgm:pt>
    <dgm:pt modelId="{2720E060-8B9E-49F4-A70C-50ACC04E7E78}" type="pres">
      <dgm:prSet presAssocID="{5C8343EE-CE17-4682-AA9E-86EAAAAED98D}" presName="node" presStyleLbl="node1" presStyleIdx="1" presStyleCnt="2" custScaleX="77233" custScaleY="90902" custLinFactNeighborX="-18847">
        <dgm:presLayoutVars>
          <dgm:bulletEnabled val="1"/>
        </dgm:presLayoutVars>
      </dgm:prSet>
      <dgm:spPr/>
    </dgm:pt>
  </dgm:ptLst>
  <dgm:cxnLst>
    <dgm:cxn modelId="{5CF46B31-7831-48E1-99D4-94385D1A7723}" type="presOf" srcId="{E78C6694-A9F3-4D43-9640-522B5D6F745B}" destId="{D5E9F38C-053C-4FBB-8023-9A2F842FF2EF}" srcOrd="1" destOrd="0" presId="urn:microsoft.com/office/officeart/2005/8/layout/process1"/>
    <dgm:cxn modelId="{C5603544-5E94-4281-9743-6B985F8F6312}" srcId="{F88034F2-9E87-4696-85E3-7C6EF798BCD8}" destId="{9BE3B2E4-F7CA-4AC4-B9E2-00DF3D7ED61E}" srcOrd="0" destOrd="0" parTransId="{EE4CEDC7-6702-4206-AA8B-6940FBE3C982}" sibTransId="{E78C6694-A9F3-4D43-9640-522B5D6F745B}"/>
    <dgm:cxn modelId="{9A06717D-1644-4DB5-A124-6A54EDF46DAB}" type="presOf" srcId="{F88034F2-9E87-4696-85E3-7C6EF798BCD8}" destId="{9772F6F8-F4A2-4D08-8225-130BEE478F26}" srcOrd="0" destOrd="0" presId="urn:microsoft.com/office/officeart/2005/8/layout/process1"/>
    <dgm:cxn modelId="{757A4A88-0F6B-4C14-9F13-79DD730F1E1A}" type="presOf" srcId="{5C8343EE-CE17-4682-AA9E-86EAAAAED98D}" destId="{2720E060-8B9E-49F4-A70C-50ACC04E7E78}" srcOrd="0" destOrd="0" presId="urn:microsoft.com/office/officeart/2005/8/layout/process1"/>
    <dgm:cxn modelId="{E00C90D1-0E9A-4DDC-A581-844C5A2FA563}" type="presOf" srcId="{9BE3B2E4-F7CA-4AC4-B9E2-00DF3D7ED61E}" destId="{DC6A08D6-1226-4809-BFDC-24B5A3C167B6}" srcOrd="0" destOrd="0" presId="urn:microsoft.com/office/officeart/2005/8/layout/process1"/>
    <dgm:cxn modelId="{F9B77DE9-0134-4395-A398-79857029505A}" type="presOf" srcId="{E78C6694-A9F3-4D43-9640-522B5D6F745B}" destId="{365A138A-0595-4939-ADF9-0C5B5815446A}" srcOrd="0" destOrd="0" presId="urn:microsoft.com/office/officeart/2005/8/layout/process1"/>
    <dgm:cxn modelId="{C95D9DFD-005E-49BD-8F85-5DC147032F81}" srcId="{F88034F2-9E87-4696-85E3-7C6EF798BCD8}" destId="{5C8343EE-CE17-4682-AA9E-86EAAAAED98D}" srcOrd="1" destOrd="0" parTransId="{918C505B-64E3-4301-9129-FDBDAB247272}" sibTransId="{56E4271C-A24A-465C-8C9C-37A3118F91DE}"/>
    <dgm:cxn modelId="{D191AB3D-AEEE-46B6-9724-7647DB3CC950}" type="presParOf" srcId="{9772F6F8-F4A2-4D08-8225-130BEE478F26}" destId="{DC6A08D6-1226-4809-BFDC-24B5A3C167B6}" srcOrd="0" destOrd="0" presId="urn:microsoft.com/office/officeart/2005/8/layout/process1"/>
    <dgm:cxn modelId="{54394114-C568-4FBB-AEF9-5AFBCFD8D7A0}" type="presParOf" srcId="{9772F6F8-F4A2-4D08-8225-130BEE478F26}" destId="{365A138A-0595-4939-ADF9-0C5B5815446A}" srcOrd="1" destOrd="0" presId="urn:microsoft.com/office/officeart/2005/8/layout/process1"/>
    <dgm:cxn modelId="{D5488004-5B81-4DBF-B230-84061CC6A60F}" type="presParOf" srcId="{365A138A-0595-4939-ADF9-0C5B5815446A}" destId="{D5E9F38C-053C-4FBB-8023-9A2F842FF2EF}" srcOrd="0" destOrd="0" presId="urn:microsoft.com/office/officeart/2005/8/layout/process1"/>
    <dgm:cxn modelId="{A4BC8F64-E735-4C38-A1E9-0B3C56E5415B}" type="presParOf" srcId="{9772F6F8-F4A2-4D08-8225-130BEE478F26}" destId="{2720E060-8B9E-49F4-A70C-50ACC04E7E7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75133D-BCE4-438F-A182-0D34D3392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EB93A-9156-4195-BD0B-C36D648091CA}">
      <dgm:prSet custT="1"/>
      <dgm:spPr/>
      <dgm:t>
        <a:bodyPr/>
        <a:lstStyle/>
        <a:p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Expertise</a:t>
          </a:r>
        </a:p>
      </dgm:t>
    </dgm:pt>
    <dgm:pt modelId="{4B41C4EC-3D84-472E-AFAA-5D1DCD96D65D}" type="parTrans" cxnId="{A0FD11A8-3936-47F2-848D-B211F2F4FC2C}">
      <dgm:prSet/>
      <dgm:spPr/>
      <dgm:t>
        <a:bodyPr/>
        <a:lstStyle/>
        <a:p>
          <a:endParaRPr lang="en-US"/>
        </a:p>
      </dgm:t>
    </dgm:pt>
    <dgm:pt modelId="{405C8413-2F85-4080-A8F7-3F314562D68B}" type="sibTrans" cxnId="{A0FD11A8-3936-47F2-848D-B211F2F4FC2C}">
      <dgm:prSet/>
      <dgm:spPr/>
      <dgm:t>
        <a:bodyPr/>
        <a:lstStyle/>
        <a:p>
          <a:endParaRPr lang="en-US"/>
        </a:p>
      </dgm:t>
    </dgm:pt>
    <dgm:pt modelId="{6996C89B-BDA5-4C17-A759-3CE6EDC49C32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Experience and expertise in RAP development and approval</a:t>
          </a:r>
        </a:p>
      </dgm:t>
    </dgm:pt>
    <dgm:pt modelId="{3292618F-B347-4F96-9EDE-0E0CE2CF19E3}" type="parTrans" cxnId="{A14DEF61-2182-41E0-9376-DD37F6087757}">
      <dgm:prSet/>
      <dgm:spPr/>
      <dgm:t>
        <a:bodyPr/>
        <a:lstStyle/>
        <a:p>
          <a:endParaRPr lang="en-US"/>
        </a:p>
      </dgm:t>
    </dgm:pt>
    <dgm:pt modelId="{89A91D10-2C8F-4319-A6BE-14A36503434F}" type="sibTrans" cxnId="{A14DEF61-2182-41E0-9376-DD37F6087757}">
      <dgm:prSet/>
      <dgm:spPr/>
      <dgm:t>
        <a:bodyPr/>
        <a:lstStyle/>
        <a:p>
          <a:endParaRPr lang="en-US"/>
        </a:p>
      </dgm:t>
    </dgm:pt>
    <dgm:pt modelId="{2D0C55FF-AB38-47CD-A979-AEF6CA450993}">
      <dgm:prSet custT="1"/>
      <dgm:spPr/>
      <dgm:t>
        <a:bodyPr/>
        <a:lstStyle/>
        <a:p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Technical</a:t>
          </a:r>
          <a:r>
            <a:rPr lang="en-US" sz="1400" b="1" kern="1200" dirty="0"/>
            <a:t> </a:t>
          </a:r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Services</a:t>
          </a:r>
          <a:r>
            <a:rPr lang="en-US" sz="1400" b="1" kern="1200" dirty="0"/>
            <a:t>  </a:t>
          </a:r>
          <a:endParaRPr lang="en-US" sz="1400" kern="1200" dirty="0"/>
        </a:p>
      </dgm:t>
    </dgm:pt>
    <dgm:pt modelId="{93EEF266-853E-44A3-9833-48F5E9E729FE}" type="parTrans" cxnId="{5799C097-1CDB-490E-929A-C6B88C79BC35}">
      <dgm:prSet/>
      <dgm:spPr/>
      <dgm:t>
        <a:bodyPr/>
        <a:lstStyle/>
        <a:p>
          <a:endParaRPr lang="en-US"/>
        </a:p>
      </dgm:t>
    </dgm:pt>
    <dgm:pt modelId="{D15A8A53-2F8A-4373-B497-E71DF80EA283}" type="sibTrans" cxnId="{5799C097-1CDB-490E-929A-C6B88C79BC35}">
      <dgm:prSet/>
      <dgm:spPr/>
      <dgm:t>
        <a:bodyPr/>
        <a:lstStyle/>
        <a:p>
          <a:endParaRPr lang="en-US"/>
        </a:p>
      </dgm:t>
    </dgm:pt>
    <dgm:pt modelId="{7F4651D6-B961-456E-AD13-DC58DFB9D7D6}">
      <dgm:prSet/>
      <dgm:spPr/>
      <dgm:t>
        <a:bodyPr/>
        <a:lstStyle/>
        <a:p>
          <a:r>
            <a:rPr lang="en-US" u="none" dirty="0">
              <a:latin typeface="Avenir Next LT Pro" panose="020B0504020202020204" pitchFamily="34" charset="0"/>
            </a:rPr>
            <a:t>Procurement for technical services through the County’s EDP process</a:t>
          </a:r>
        </a:p>
      </dgm:t>
    </dgm:pt>
    <dgm:pt modelId="{96557EB5-2624-4E52-820F-906FB4029E4B}" type="parTrans" cxnId="{8462BF04-4C1A-4F4A-B42D-EB40795B76FF}">
      <dgm:prSet/>
      <dgm:spPr/>
      <dgm:t>
        <a:bodyPr/>
        <a:lstStyle/>
        <a:p>
          <a:endParaRPr lang="en-US"/>
        </a:p>
      </dgm:t>
    </dgm:pt>
    <dgm:pt modelId="{4828A438-C279-481E-BD1C-200C8F904DE9}" type="sibTrans" cxnId="{8462BF04-4C1A-4F4A-B42D-EB40795B76FF}">
      <dgm:prSet/>
      <dgm:spPr/>
      <dgm:t>
        <a:bodyPr/>
        <a:lstStyle/>
        <a:p>
          <a:endParaRPr lang="en-US"/>
        </a:p>
      </dgm:t>
    </dgm:pt>
    <dgm:pt modelId="{24F4654C-1C77-439E-984D-66C228B18797}">
      <dgm:prSet/>
      <dgm:spPr/>
      <dgm:t>
        <a:bodyPr/>
        <a:lstStyle/>
        <a:p>
          <a:r>
            <a:rPr lang="en-US" b="1" dirty="0">
              <a:latin typeface="Avenir Next LT Pro" panose="020B0504020202020204" pitchFamily="34" charset="0"/>
            </a:rPr>
            <a:t>Coordination &amp; Engagement </a:t>
          </a:r>
        </a:p>
      </dgm:t>
    </dgm:pt>
    <dgm:pt modelId="{D9296555-1A96-438C-AC2B-FE83F52B92DD}" type="parTrans" cxnId="{0DBB0BFD-BEB7-4218-8222-2C73E6439851}">
      <dgm:prSet/>
      <dgm:spPr/>
      <dgm:t>
        <a:bodyPr/>
        <a:lstStyle/>
        <a:p>
          <a:endParaRPr lang="en-US"/>
        </a:p>
      </dgm:t>
    </dgm:pt>
    <dgm:pt modelId="{B086A5BE-02E9-4D39-939D-13E333D49BDC}" type="sibTrans" cxnId="{0DBB0BFD-BEB7-4218-8222-2C73E6439851}">
      <dgm:prSet/>
      <dgm:spPr/>
      <dgm:t>
        <a:bodyPr/>
        <a:lstStyle/>
        <a:p>
          <a:endParaRPr lang="en-US"/>
        </a:p>
      </dgm:t>
    </dgm:pt>
    <dgm:pt modelId="{5602701E-1FF0-41EF-8F6D-30A8C17FE60E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Close coordination with DEP &amp; Milestone Decision Memos</a:t>
          </a:r>
        </a:p>
      </dgm:t>
    </dgm:pt>
    <dgm:pt modelId="{3FA60C24-F956-42DA-9700-8938A80D69CD}" type="parTrans" cxnId="{BDF269B5-F61E-48BB-9A4C-1E3073D7B877}">
      <dgm:prSet/>
      <dgm:spPr/>
      <dgm:t>
        <a:bodyPr/>
        <a:lstStyle/>
        <a:p>
          <a:endParaRPr lang="en-US"/>
        </a:p>
      </dgm:t>
    </dgm:pt>
    <dgm:pt modelId="{595E1F2E-EA02-4FF1-97C1-3959C382E4CA}" type="sibTrans" cxnId="{BDF269B5-F61E-48BB-9A4C-1E3073D7B877}">
      <dgm:prSet/>
      <dgm:spPr/>
      <dgm:t>
        <a:bodyPr/>
        <a:lstStyle/>
        <a:p>
          <a:endParaRPr lang="en-US"/>
        </a:p>
      </dgm:t>
    </dgm:pt>
    <dgm:pt modelId="{D27A4710-5437-4801-859E-E9A65B1F84E7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Engagement with key stakeholders (those who are party to the RAP – municipalities, agencies, industries)</a:t>
          </a:r>
        </a:p>
      </dgm:t>
    </dgm:pt>
    <dgm:pt modelId="{C1D1476A-84DB-4568-B9CF-F23D6F14EC84}" type="parTrans" cxnId="{0A89424E-BA39-45B6-A70C-D76F8EBB95CA}">
      <dgm:prSet/>
      <dgm:spPr/>
      <dgm:t>
        <a:bodyPr/>
        <a:lstStyle/>
        <a:p>
          <a:endParaRPr lang="en-US"/>
        </a:p>
      </dgm:t>
    </dgm:pt>
    <dgm:pt modelId="{C18176D9-0484-401A-82AB-A109081C7D52}" type="sibTrans" cxnId="{0A89424E-BA39-45B6-A70C-D76F8EBB95CA}">
      <dgm:prSet/>
      <dgm:spPr/>
      <dgm:t>
        <a:bodyPr/>
        <a:lstStyle/>
        <a:p>
          <a:endParaRPr lang="en-US"/>
        </a:p>
      </dgm:t>
    </dgm:pt>
    <dgm:pt modelId="{877460D1-DC48-4A8A-B8B8-1880CDDB9ECC}">
      <dgm:prSet/>
      <dgm:spPr/>
      <dgm:t>
        <a:bodyPr/>
        <a:lstStyle/>
        <a:p>
          <a:r>
            <a:rPr lang="en-US" b="1" dirty="0">
              <a:latin typeface="Avenir Next LT Pro" panose="020B0504020202020204" pitchFamily="34" charset="0"/>
            </a:rPr>
            <a:t>Leadership</a:t>
          </a:r>
        </a:p>
      </dgm:t>
    </dgm:pt>
    <dgm:pt modelId="{B8DA0092-F456-49BE-BCB7-2ABEB1764A05}" type="parTrans" cxnId="{24941E57-3149-4A54-8631-64251442311C}">
      <dgm:prSet/>
      <dgm:spPr/>
      <dgm:t>
        <a:bodyPr/>
        <a:lstStyle/>
        <a:p>
          <a:endParaRPr lang="en-US"/>
        </a:p>
      </dgm:t>
    </dgm:pt>
    <dgm:pt modelId="{E41ADC62-4ED2-4DDE-86D3-35742D98922E}" type="sibTrans" cxnId="{24941E57-3149-4A54-8631-64251442311C}">
      <dgm:prSet/>
      <dgm:spPr/>
      <dgm:t>
        <a:bodyPr/>
        <a:lstStyle/>
        <a:p>
          <a:endParaRPr lang="en-US"/>
        </a:p>
      </dgm:t>
    </dgm:pt>
    <dgm:pt modelId="{E3FB0413-B5B9-42E8-97AF-9AA0DBFB8EDE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Strong support of Mayor, Board of County Commissioners, Biscayne Bay Watershed Management Advisory Board (county), Biscayne Bay Commission (state), Stakeholders</a:t>
          </a:r>
        </a:p>
      </dgm:t>
    </dgm:pt>
    <dgm:pt modelId="{B863CD31-BD29-42D2-8D7F-7BC81EB877B0}" type="sibTrans" cxnId="{1066CA21-F67D-4481-8287-FC41F1FF5D0C}">
      <dgm:prSet/>
      <dgm:spPr/>
      <dgm:t>
        <a:bodyPr/>
        <a:lstStyle/>
        <a:p>
          <a:endParaRPr lang="en-US"/>
        </a:p>
      </dgm:t>
    </dgm:pt>
    <dgm:pt modelId="{96822FCB-D5B2-4332-BD3E-9D002C146925}" type="parTrans" cxnId="{1066CA21-F67D-4481-8287-FC41F1FF5D0C}">
      <dgm:prSet/>
      <dgm:spPr/>
      <dgm:t>
        <a:bodyPr/>
        <a:lstStyle/>
        <a:p>
          <a:endParaRPr lang="en-US"/>
        </a:p>
      </dgm:t>
    </dgm:pt>
    <dgm:pt modelId="{8C45D3BC-EB0F-4B35-9054-23F6192CA421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Financial support</a:t>
          </a:r>
        </a:p>
      </dgm:t>
    </dgm:pt>
    <dgm:pt modelId="{530DE364-6A9D-4CA5-A0D8-D6F7357C1A40}" type="parTrans" cxnId="{3EA2E7FA-057B-453C-AE63-C9AA69F090FD}">
      <dgm:prSet/>
      <dgm:spPr/>
      <dgm:t>
        <a:bodyPr/>
        <a:lstStyle/>
        <a:p>
          <a:endParaRPr lang="en-US"/>
        </a:p>
      </dgm:t>
    </dgm:pt>
    <dgm:pt modelId="{3A6B7F5E-8028-4AD1-86F9-7496164FD14B}" type="sibTrans" cxnId="{3EA2E7FA-057B-453C-AE63-C9AA69F090FD}">
      <dgm:prSet/>
      <dgm:spPr/>
      <dgm:t>
        <a:bodyPr/>
        <a:lstStyle/>
        <a:p>
          <a:endParaRPr lang="en-US"/>
        </a:p>
      </dgm:t>
    </dgm:pt>
    <dgm:pt modelId="{CA74C7AE-B7AB-4C90-AEB9-8DE0E559476E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Engagement with interested parties (academia and agencies, non-governmental organizations, the public at large)</a:t>
          </a:r>
        </a:p>
      </dgm:t>
    </dgm:pt>
    <dgm:pt modelId="{208402E3-1E04-45BB-97E0-A58A5398089E}" type="parTrans" cxnId="{C96F6410-0A78-4106-BE9B-5226E6934FD3}">
      <dgm:prSet/>
      <dgm:spPr/>
      <dgm:t>
        <a:bodyPr/>
        <a:lstStyle/>
        <a:p>
          <a:endParaRPr lang="en-US"/>
        </a:p>
      </dgm:t>
    </dgm:pt>
    <dgm:pt modelId="{174CAC20-240D-4571-8382-8BF31CDA0D96}" type="sibTrans" cxnId="{C96F6410-0A78-4106-BE9B-5226E6934FD3}">
      <dgm:prSet/>
      <dgm:spPr/>
      <dgm:t>
        <a:bodyPr/>
        <a:lstStyle/>
        <a:p>
          <a:endParaRPr lang="en-US"/>
        </a:p>
      </dgm:t>
    </dgm:pt>
    <dgm:pt modelId="{08C04894-769A-41D0-AB1D-8DC9C943BE0D}">
      <dgm:prSet/>
      <dgm:spPr/>
      <dgm:t>
        <a:bodyPr/>
        <a:lstStyle/>
        <a:p>
          <a:r>
            <a:rPr lang="en-US" u="none" dirty="0">
              <a:latin typeface="Avenir Next LT Pro" panose="020B0504020202020204" pitchFamily="34" charset="0"/>
            </a:rPr>
            <a:t>Modeling</a:t>
          </a:r>
        </a:p>
      </dgm:t>
    </dgm:pt>
    <dgm:pt modelId="{93DD3D1C-5E6B-40ED-8DE3-B71B9DC7DF1B}" type="parTrans" cxnId="{D639BA9E-2C70-4533-9B87-3D1308021FFC}">
      <dgm:prSet/>
      <dgm:spPr/>
      <dgm:t>
        <a:bodyPr/>
        <a:lstStyle/>
        <a:p>
          <a:endParaRPr lang="en-US"/>
        </a:p>
      </dgm:t>
    </dgm:pt>
    <dgm:pt modelId="{E50DF481-2825-4762-A83A-FC9C7145704C}" type="sibTrans" cxnId="{D639BA9E-2C70-4533-9B87-3D1308021FFC}">
      <dgm:prSet/>
      <dgm:spPr/>
      <dgm:t>
        <a:bodyPr/>
        <a:lstStyle/>
        <a:p>
          <a:endParaRPr lang="en-US"/>
        </a:p>
      </dgm:t>
    </dgm:pt>
    <dgm:pt modelId="{E9C9AB4C-0F4B-4E5E-955A-472DC1F8AABE}">
      <dgm:prSet/>
      <dgm:spPr/>
      <dgm:t>
        <a:bodyPr/>
        <a:lstStyle/>
        <a:p>
          <a:r>
            <a:rPr lang="en-US" u="none" dirty="0">
              <a:latin typeface="Avenir Next LT Pro" panose="020B0504020202020204" pitchFamily="34" charset="0"/>
            </a:rPr>
            <a:t>Nutrient-reducing project identification</a:t>
          </a:r>
        </a:p>
      </dgm:t>
    </dgm:pt>
    <dgm:pt modelId="{8DBF24FE-03F8-48F4-9223-3270B38A738B}" type="parTrans" cxnId="{F5BE9935-7FD4-468E-BC4B-C8B449A58FA6}">
      <dgm:prSet/>
      <dgm:spPr/>
      <dgm:t>
        <a:bodyPr/>
        <a:lstStyle/>
        <a:p>
          <a:endParaRPr lang="en-US"/>
        </a:p>
      </dgm:t>
    </dgm:pt>
    <dgm:pt modelId="{C419DFE3-0DB3-457C-A056-E502C4AE0E78}" type="sibTrans" cxnId="{F5BE9935-7FD4-468E-BC4B-C8B449A58FA6}">
      <dgm:prSet/>
      <dgm:spPr/>
      <dgm:t>
        <a:bodyPr/>
        <a:lstStyle/>
        <a:p>
          <a:endParaRPr lang="en-US"/>
        </a:p>
      </dgm:t>
    </dgm:pt>
    <dgm:pt modelId="{1DB00EF3-8403-4CFE-9DCB-B3052E81B4FF}" type="pres">
      <dgm:prSet presAssocID="{4275133D-BCE4-438F-A182-0D34D33928F6}" presName="linear" presStyleCnt="0">
        <dgm:presLayoutVars>
          <dgm:dir/>
          <dgm:animLvl val="lvl"/>
          <dgm:resizeHandles val="exact"/>
        </dgm:presLayoutVars>
      </dgm:prSet>
      <dgm:spPr/>
    </dgm:pt>
    <dgm:pt modelId="{CD184B2F-D2CC-4A1D-AF16-52737344B5B6}" type="pres">
      <dgm:prSet presAssocID="{877460D1-DC48-4A8A-B8B8-1880CDDB9ECC}" presName="parentLin" presStyleCnt="0"/>
      <dgm:spPr/>
    </dgm:pt>
    <dgm:pt modelId="{ED46D406-6E86-4B2C-A5E3-8A07EA14ED9A}" type="pres">
      <dgm:prSet presAssocID="{877460D1-DC48-4A8A-B8B8-1880CDDB9ECC}" presName="parentLeftMargin" presStyleLbl="node1" presStyleIdx="0" presStyleCnt="4"/>
      <dgm:spPr/>
    </dgm:pt>
    <dgm:pt modelId="{13487704-75FC-4897-A384-5FC7F5BBB18E}" type="pres">
      <dgm:prSet presAssocID="{877460D1-DC48-4A8A-B8B8-1880CDDB9E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C198DE-725C-434C-9DFA-DCA500645054}" type="pres">
      <dgm:prSet presAssocID="{877460D1-DC48-4A8A-B8B8-1880CDDB9ECC}" presName="negativeSpace" presStyleCnt="0"/>
      <dgm:spPr/>
    </dgm:pt>
    <dgm:pt modelId="{3B31A7DC-1BD6-4DC4-943D-F192BA872890}" type="pres">
      <dgm:prSet presAssocID="{877460D1-DC48-4A8A-B8B8-1880CDDB9ECC}" presName="childText" presStyleLbl="conFgAcc1" presStyleIdx="0" presStyleCnt="4">
        <dgm:presLayoutVars>
          <dgm:bulletEnabled val="1"/>
        </dgm:presLayoutVars>
      </dgm:prSet>
      <dgm:spPr/>
    </dgm:pt>
    <dgm:pt modelId="{73CEE1C0-90EE-44C1-A675-719B5FEDC005}" type="pres">
      <dgm:prSet presAssocID="{E41ADC62-4ED2-4DDE-86D3-35742D98922E}" presName="spaceBetweenRectangles" presStyleCnt="0"/>
      <dgm:spPr/>
    </dgm:pt>
    <dgm:pt modelId="{1877D054-8164-4CC7-8DE4-A336E5C72845}" type="pres">
      <dgm:prSet presAssocID="{B15EB93A-9156-4195-BD0B-C36D648091CA}" presName="parentLin" presStyleCnt="0"/>
      <dgm:spPr/>
    </dgm:pt>
    <dgm:pt modelId="{081758E3-3659-4CF6-AF7F-67BB573B261C}" type="pres">
      <dgm:prSet presAssocID="{B15EB93A-9156-4195-BD0B-C36D648091CA}" presName="parentLeftMargin" presStyleLbl="node1" presStyleIdx="0" presStyleCnt="4"/>
      <dgm:spPr/>
    </dgm:pt>
    <dgm:pt modelId="{3826B610-40A6-4CC4-950E-B8D3AE7A621D}" type="pres">
      <dgm:prSet presAssocID="{B15EB93A-9156-4195-BD0B-C36D648091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BD9E90-95FD-4795-9C1D-1A77DDFE008D}" type="pres">
      <dgm:prSet presAssocID="{B15EB93A-9156-4195-BD0B-C36D648091CA}" presName="negativeSpace" presStyleCnt="0"/>
      <dgm:spPr/>
    </dgm:pt>
    <dgm:pt modelId="{8A9A4803-4CE7-45FD-889D-98A1C633E65B}" type="pres">
      <dgm:prSet presAssocID="{B15EB93A-9156-4195-BD0B-C36D648091CA}" presName="childText" presStyleLbl="conFgAcc1" presStyleIdx="1" presStyleCnt="4" custLinFactNeighborX="18627" custLinFactNeighborY="28508">
        <dgm:presLayoutVars>
          <dgm:bulletEnabled val="1"/>
        </dgm:presLayoutVars>
      </dgm:prSet>
      <dgm:spPr/>
    </dgm:pt>
    <dgm:pt modelId="{BD74E836-95A1-4905-9CEF-CCE3FBE15C38}" type="pres">
      <dgm:prSet presAssocID="{405C8413-2F85-4080-A8F7-3F314562D68B}" presName="spaceBetweenRectangles" presStyleCnt="0"/>
      <dgm:spPr/>
    </dgm:pt>
    <dgm:pt modelId="{2F379899-59FC-4719-A501-2A83A010A503}" type="pres">
      <dgm:prSet presAssocID="{2D0C55FF-AB38-47CD-A979-AEF6CA450993}" presName="parentLin" presStyleCnt="0"/>
      <dgm:spPr/>
    </dgm:pt>
    <dgm:pt modelId="{6BE2A38A-E6A2-4DFE-A12B-E70783D210C8}" type="pres">
      <dgm:prSet presAssocID="{2D0C55FF-AB38-47CD-A979-AEF6CA450993}" presName="parentLeftMargin" presStyleLbl="node1" presStyleIdx="1" presStyleCnt="4"/>
      <dgm:spPr/>
    </dgm:pt>
    <dgm:pt modelId="{4FC95B0F-74B9-4A71-92A7-985F183EC586}" type="pres">
      <dgm:prSet presAssocID="{2D0C55FF-AB38-47CD-A979-AEF6CA4509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270171-5738-413E-BBF7-D574896F18FA}" type="pres">
      <dgm:prSet presAssocID="{2D0C55FF-AB38-47CD-A979-AEF6CA450993}" presName="negativeSpace" presStyleCnt="0"/>
      <dgm:spPr/>
    </dgm:pt>
    <dgm:pt modelId="{538222E2-D68A-40DF-8490-52DCA2CC44F0}" type="pres">
      <dgm:prSet presAssocID="{2D0C55FF-AB38-47CD-A979-AEF6CA450993}" presName="childText" presStyleLbl="conFgAcc1" presStyleIdx="2" presStyleCnt="4">
        <dgm:presLayoutVars>
          <dgm:bulletEnabled val="1"/>
        </dgm:presLayoutVars>
      </dgm:prSet>
      <dgm:spPr/>
    </dgm:pt>
    <dgm:pt modelId="{0D2F2852-071E-4B67-AAF2-0FEF04ACB1C4}" type="pres">
      <dgm:prSet presAssocID="{D15A8A53-2F8A-4373-B497-E71DF80EA283}" presName="spaceBetweenRectangles" presStyleCnt="0"/>
      <dgm:spPr/>
    </dgm:pt>
    <dgm:pt modelId="{1A0C57DE-57D1-47F4-867D-CC67CFAD1BAE}" type="pres">
      <dgm:prSet presAssocID="{24F4654C-1C77-439E-984D-66C228B18797}" presName="parentLin" presStyleCnt="0"/>
      <dgm:spPr/>
    </dgm:pt>
    <dgm:pt modelId="{C9556E87-4B4C-4D7B-A59C-1CD9F6614E13}" type="pres">
      <dgm:prSet presAssocID="{24F4654C-1C77-439E-984D-66C228B18797}" presName="parentLeftMargin" presStyleLbl="node1" presStyleIdx="2" presStyleCnt="4"/>
      <dgm:spPr/>
    </dgm:pt>
    <dgm:pt modelId="{03856BB7-FDBA-4422-A9DF-E8390B67EF95}" type="pres">
      <dgm:prSet presAssocID="{24F4654C-1C77-439E-984D-66C228B187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D4C4C85-E065-4590-A269-80A2ABE99F4F}" type="pres">
      <dgm:prSet presAssocID="{24F4654C-1C77-439E-984D-66C228B18797}" presName="negativeSpace" presStyleCnt="0"/>
      <dgm:spPr/>
    </dgm:pt>
    <dgm:pt modelId="{62762D91-74B0-4BBD-B22F-0446CFD9DE30}" type="pres">
      <dgm:prSet presAssocID="{24F4654C-1C77-439E-984D-66C228B187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62BF04-4C1A-4F4A-B42D-EB40795B76FF}" srcId="{2D0C55FF-AB38-47CD-A979-AEF6CA450993}" destId="{7F4651D6-B961-456E-AD13-DC58DFB9D7D6}" srcOrd="0" destOrd="0" parTransId="{96557EB5-2624-4E52-820F-906FB4029E4B}" sibTransId="{4828A438-C279-481E-BD1C-200C8F904DE9}"/>
    <dgm:cxn modelId="{C96F6410-0A78-4106-BE9B-5226E6934FD3}" srcId="{24F4654C-1C77-439E-984D-66C228B18797}" destId="{CA74C7AE-B7AB-4C90-AEB9-8DE0E559476E}" srcOrd="2" destOrd="0" parTransId="{208402E3-1E04-45BB-97E0-A58A5398089E}" sibTransId="{174CAC20-240D-4571-8382-8BF31CDA0D96}"/>
    <dgm:cxn modelId="{82631112-D628-4AAB-999C-286FB1C1B846}" type="presOf" srcId="{CA74C7AE-B7AB-4C90-AEB9-8DE0E559476E}" destId="{62762D91-74B0-4BBD-B22F-0446CFD9DE30}" srcOrd="0" destOrd="2" presId="urn:microsoft.com/office/officeart/2005/8/layout/list1"/>
    <dgm:cxn modelId="{1066CA21-F67D-4481-8287-FC41F1FF5D0C}" srcId="{877460D1-DC48-4A8A-B8B8-1880CDDB9ECC}" destId="{E3FB0413-B5B9-42E8-97AF-9AA0DBFB8EDE}" srcOrd="0" destOrd="0" parTransId="{96822FCB-D5B2-4332-BD3E-9D002C146925}" sibTransId="{B863CD31-BD29-42D2-8D7F-7BC81EB877B0}"/>
    <dgm:cxn modelId="{6E31A423-1804-49E8-93A3-DCAC9B6FB107}" type="presOf" srcId="{B15EB93A-9156-4195-BD0B-C36D648091CA}" destId="{081758E3-3659-4CF6-AF7F-67BB573B261C}" srcOrd="0" destOrd="0" presId="urn:microsoft.com/office/officeart/2005/8/layout/list1"/>
    <dgm:cxn modelId="{1CBE6827-C6A5-4772-B415-81407AB7FAC9}" type="presOf" srcId="{4275133D-BCE4-438F-A182-0D34D33928F6}" destId="{1DB00EF3-8403-4CFE-9DCB-B3052E81B4FF}" srcOrd="0" destOrd="0" presId="urn:microsoft.com/office/officeart/2005/8/layout/list1"/>
    <dgm:cxn modelId="{08E12432-9999-42C3-9DBD-E2D5D08B89BE}" type="presOf" srcId="{6996C89B-BDA5-4C17-A759-3CE6EDC49C32}" destId="{8A9A4803-4CE7-45FD-889D-98A1C633E65B}" srcOrd="0" destOrd="0" presId="urn:microsoft.com/office/officeart/2005/8/layout/list1"/>
    <dgm:cxn modelId="{F5BE9935-7FD4-468E-BC4B-C8B449A58FA6}" srcId="{7F4651D6-B961-456E-AD13-DC58DFB9D7D6}" destId="{E9C9AB4C-0F4B-4E5E-955A-472DC1F8AABE}" srcOrd="1" destOrd="0" parTransId="{8DBF24FE-03F8-48F4-9223-3270B38A738B}" sibTransId="{C419DFE3-0DB3-457C-A056-E502C4AE0E78}"/>
    <dgm:cxn modelId="{A14DEF61-2182-41E0-9376-DD37F6087757}" srcId="{B15EB93A-9156-4195-BD0B-C36D648091CA}" destId="{6996C89B-BDA5-4C17-A759-3CE6EDC49C32}" srcOrd="0" destOrd="0" parTransId="{3292618F-B347-4F96-9EDE-0E0CE2CF19E3}" sibTransId="{89A91D10-2C8F-4319-A6BE-14A36503434F}"/>
    <dgm:cxn modelId="{E98D5145-C92E-4FAD-9C6D-0B77E37AB7EA}" type="presOf" srcId="{E9C9AB4C-0F4B-4E5E-955A-472DC1F8AABE}" destId="{538222E2-D68A-40DF-8490-52DCA2CC44F0}" srcOrd="0" destOrd="2" presId="urn:microsoft.com/office/officeart/2005/8/layout/list1"/>
    <dgm:cxn modelId="{5E3BAE69-5AC0-41F0-9A46-E26470A7ADA2}" type="presOf" srcId="{E3FB0413-B5B9-42E8-97AF-9AA0DBFB8EDE}" destId="{3B31A7DC-1BD6-4DC4-943D-F192BA872890}" srcOrd="0" destOrd="0" presId="urn:microsoft.com/office/officeart/2005/8/layout/list1"/>
    <dgm:cxn modelId="{0A89424E-BA39-45B6-A70C-D76F8EBB95CA}" srcId="{24F4654C-1C77-439E-984D-66C228B18797}" destId="{D27A4710-5437-4801-859E-E9A65B1F84E7}" srcOrd="1" destOrd="0" parTransId="{C1D1476A-84DB-4568-B9CF-F23D6F14EC84}" sibTransId="{C18176D9-0484-401A-82AB-A109081C7D52}"/>
    <dgm:cxn modelId="{1875DE76-85CD-45B2-A609-35889687C624}" type="presOf" srcId="{24F4654C-1C77-439E-984D-66C228B18797}" destId="{C9556E87-4B4C-4D7B-A59C-1CD9F6614E13}" srcOrd="0" destOrd="0" presId="urn:microsoft.com/office/officeart/2005/8/layout/list1"/>
    <dgm:cxn modelId="{24941E57-3149-4A54-8631-64251442311C}" srcId="{4275133D-BCE4-438F-A182-0D34D33928F6}" destId="{877460D1-DC48-4A8A-B8B8-1880CDDB9ECC}" srcOrd="0" destOrd="0" parTransId="{B8DA0092-F456-49BE-BCB7-2ABEB1764A05}" sibTransId="{E41ADC62-4ED2-4DDE-86D3-35742D98922E}"/>
    <dgm:cxn modelId="{71752785-87E8-4593-BA7B-CBE025526976}" type="presOf" srcId="{24F4654C-1C77-439E-984D-66C228B18797}" destId="{03856BB7-FDBA-4422-A9DF-E8390B67EF95}" srcOrd="1" destOrd="0" presId="urn:microsoft.com/office/officeart/2005/8/layout/list1"/>
    <dgm:cxn modelId="{12861990-A2BB-4399-B76A-46A384DD0EAC}" type="presOf" srcId="{B15EB93A-9156-4195-BD0B-C36D648091CA}" destId="{3826B610-40A6-4CC4-950E-B8D3AE7A621D}" srcOrd="1" destOrd="0" presId="urn:microsoft.com/office/officeart/2005/8/layout/list1"/>
    <dgm:cxn modelId="{2888C592-E0B5-4131-BD01-E74701F9FA64}" type="presOf" srcId="{2D0C55FF-AB38-47CD-A979-AEF6CA450993}" destId="{6BE2A38A-E6A2-4DFE-A12B-E70783D210C8}" srcOrd="0" destOrd="0" presId="urn:microsoft.com/office/officeart/2005/8/layout/list1"/>
    <dgm:cxn modelId="{F5873D95-7A9C-49DE-8B3B-1571792A8A46}" type="presOf" srcId="{08C04894-769A-41D0-AB1D-8DC9C943BE0D}" destId="{538222E2-D68A-40DF-8490-52DCA2CC44F0}" srcOrd="0" destOrd="1" presId="urn:microsoft.com/office/officeart/2005/8/layout/list1"/>
    <dgm:cxn modelId="{5799C097-1CDB-490E-929A-C6B88C79BC35}" srcId="{4275133D-BCE4-438F-A182-0D34D33928F6}" destId="{2D0C55FF-AB38-47CD-A979-AEF6CA450993}" srcOrd="2" destOrd="0" parTransId="{93EEF266-853E-44A3-9833-48F5E9E729FE}" sibTransId="{D15A8A53-2F8A-4373-B497-E71DF80EA283}"/>
    <dgm:cxn modelId="{D639BA9E-2C70-4533-9B87-3D1308021FFC}" srcId="{7F4651D6-B961-456E-AD13-DC58DFB9D7D6}" destId="{08C04894-769A-41D0-AB1D-8DC9C943BE0D}" srcOrd="0" destOrd="0" parTransId="{93DD3D1C-5E6B-40ED-8DE3-B71B9DC7DF1B}" sibTransId="{E50DF481-2825-4762-A83A-FC9C7145704C}"/>
    <dgm:cxn modelId="{A0FD11A8-3936-47F2-848D-B211F2F4FC2C}" srcId="{4275133D-BCE4-438F-A182-0D34D33928F6}" destId="{B15EB93A-9156-4195-BD0B-C36D648091CA}" srcOrd="1" destOrd="0" parTransId="{4B41C4EC-3D84-472E-AFAA-5D1DCD96D65D}" sibTransId="{405C8413-2F85-4080-A8F7-3F314562D68B}"/>
    <dgm:cxn modelId="{1F8E0AA9-B8A6-43D7-8C07-330E9E77471F}" type="presOf" srcId="{5602701E-1FF0-41EF-8F6D-30A8C17FE60E}" destId="{62762D91-74B0-4BBD-B22F-0446CFD9DE30}" srcOrd="0" destOrd="0" presId="urn:microsoft.com/office/officeart/2005/8/layout/list1"/>
    <dgm:cxn modelId="{BDF269B5-F61E-48BB-9A4C-1E3073D7B877}" srcId="{24F4654C-1C77-439E-984D-66C228B18797}" destId="{5602701E-1FF0-41EF-8F6D-30A8C17FE60E}" srcOrd="0" destOrd="0" parTransId="{3FA60C24-F956-42DA-9700-8938A80D69CD}" sibTransId="{595E1F2E-EA02-4FF1-97C1-3959C382E4CA}"/>
    <dgm:cxn modelId="{D5D040B8-35B6-4947-899B-7F5C18D5AE4E}" type="presOf" srcId="{D27A4710-5437-4801-859E-E9A65B1F84E7}" destId="{62762D91-74B0-4BBD-B22F-0446CFD9DE30}" srcOrd="0" destOrd="1" presId="urn:microsoft.com/office/officeart/2005/8/layout/list1"/>
    <dgm:cxn modelId="{C5E0E1BA-E20F-4514-90CE-864A5A2D46D2}" type="presOf" srcId="{877460D1-DC48-4A8A-B8B8-1880CDDB9ECC}" destId="{13487704-75FC-4897-A384-5FC7F5BBB18E}" srcOrd="1" destOrd="0" presId="urn:microsoft.com/office/officeart/2005/8/layout/list1"/>
    <dgm:cxn modelId="{DE5946C4-D065-45C5-AA4B-764C0A8D5554}" type="presOf" srcId="{2D0C55FF-AB38-47CD-A979-AEF6CA450993}" destId="{4FC95B0F-74B9-4A71-92A7-985F183EC586}" srcOrd="1" destOrd="0" presId="urn:microsoft.com/office/officeart/2005/8/layout/list1"/>
    <dgm:cxn modelId="{D23EEFEE-CAC1-48B9-9B27-399D3DE9357E}" type="presOf" srcId="{877460D1-DC48-4A8A-B8B8-1880CDDB9ECC}" destId="{ED46D406-6E86-4B2C-A5E3-8A07EA14ED9A}" srcOrd="0" destOrd="0" presId="urn:microsoft.com/office/officeart/2005/8/layout/list1"/>
    <dgm:cxn modelId="{088704F1-226C-49E1-97AE-C739895330A3}" type="presOf" srcId="{8C45D3BC-EB0F-4B35-9054-23F6192CA421}" destId="{3B31A7DC-1BD6-4DC4-943D-F192BA872890}" srcOrd="0" destOrd="1" presId="urn:microsoft.com/office/officeart/2005/8/layout/list1"/>
    <dgm:cxn modelId="{3EA2E7FA-057B-453C-AE63-C9AA69F090FD}" srcId="{877460D1-DC48-4A8A-B8B8-1880CDDB9ECC}" destId="{8C45D3BC-EB0F-4B35-9054-23F6192CA421}" srcOrd="1" destOrd="0" parTransId="{530DE364-6A9D-4CA5-A0D8-D6F7357C1A40}" sibTransId="{3A6B7F5E-8028-4AD1-86F9-7496164FD14B}"/>
    <dgm:cxn modelId="{F1AC76FC-0010-4BFF-82EF-2865248CDE0D}" type="presOf" srcId="{7F4651D6-B961-456E-AD13-DC58DFB9D7D6}" destId="{538222E2-D68A-40DF-8490-52DCA2CC44F0}" srcOrd="0" destOrd="0" presId="urn:microsoft.com/office/officeart/2005/8/layout/list1"/>
    <dgm:cxn modelId="{0DBB0BFD-BEB7-4218-8222-2C73E6439851}" srcId="{4275133D-BCE4-438F-A182-0D34D33928F6}" destId="{24F4654C-1C77-439E-984D-66C228B18797}" srcOrd="3" destOrd="0" parTransId="{D9296555-1A96-438C-AC2B-FE83F52B92DD}" sibTransId="{B086A5BE-02E9-4D39-939D-13E333D49BDC}"/>
    <dgm:cxn modelId="{8F61F703-45B8-450B-89F5-00B79F850A0E}" type="presParOf" srcId="{1DB00EF3-8403-4CFE-9DCB-B3052E81B4FF}" destId="{CD184B2F-D2CC-4A1D-AF16-52737344B5B6}" srcOrd="0" destOrd="0" presId="urn:microsoft.com/office/officeart/2005/8/layout/list1"/>
    <dgm:cxn modelId="{14A919F5-BDC7-4F27-AE5E-A99015CC33C1}" type="presParOf" srcId="{CD184B2F-D2CC-4A1D-AF16-52737344B5B6}" destId="{ED46D406-6E86-4B2C-A5E3-8A07EA14ED9A}" srcOrd="0" destOrd="0" presId="urn:microsoft.com/office/officeart/2005/8/layout/list1"/>
    <dgm:cxn modelId="{74DD1BF3-914C-4E99-A45D-859DDBD7D442}" type="presParOf" srcId="{CD184B2F-D2CC-4A1D-AF16-52737344B5B6}" destId="{13487704-75FC-4897-A384-5FC7F5BBB18E}" srcOrd="1" destOrd="0" presId="urn:microsoft.com/office/officeart/2005/8/layout/list1"/>
    <dgm:cxn modelId="{0CA9C850-E35E-48FC-B9DA-B2E8EFD9D746}" type="presParOf" srcId="{1DB00EF3-8403-4CFE-9DCB-B3052E81B4FF}" destId="{B0C198DE-725C-434C-9DFA-DCA500645054}" srcOrd="1" destOrd="0" presId="urn:microsoft.com/office/officeart/2005/8/layout/list1"/>
    <dgm:cxn modelId="{15930EBF-B029-4335-AA20-DB2585AE23B6}" type="presParOf" srcId="{1DB00EF3-8403-4CFE-9DCB-B3052E81B4FF}" destId="{3B31A7DC-1BD6-4DC4-943D-F192BA872890}" srcOrd="2" destOrd="0" presId="urn:microsoft.com/office/officeart/2005/8/layout/list1"/>
    <dgm:cxn modelId="{D15CCA5A-B76E-47DE-BC5F-CFAE7156CCC7}" type="presParOf" srcId="{1DB00EF3-8403-4CFE-9DCB-B3052E81B4FF}" destId="{73CEE1C0-90EE-44C1-A675-719B5FEDC005}" srcOrd="3" destOrd="0" presId="urn:microsoft.com/office/officeart/2005/8/layout/list1"/>
    <dgm:cxn modelId="{BD781049-7378-45AC-A945-7E8223569AF1}" type="presParOf" srcId="{1DB00EF3-8403-4CFE-9DCB-B3052E81B4FF}" destId="{1877D054-8164-4CC7-8DE4-A336E5C72845}" srcOrd="4" destOrd="0" presId="urn:microsoft.com/office/officeart/2005/8/layout/list1"/>
    <dgm:cxn modelId="{D02DD0B0-7A9F-4FB7-A36D-6FF4FC0318AA}" type="presParOf" srcId="{1877D054-8164-4CC7-8DE4-A336E5C72845}" destId="{081758E3-3659-4CF6-AF7F-67BB573B261C}" srcOrd="0" destOrd="0" presId="urn:microsoft.com/office/officeart/2005/8/layout/list1"/>
    <dgm:cxn modelId="{3A779701-548E-4CFC-A00C-A9DDAF2FFD28}" type="presParOf" srcId="{1877D054-8164-4CC7-8DE4-A336E5C72845}" destId="{3826B610-40A6-4CC4-950E-B8D3AE7A621D}" srcOrd="1" destOrd="0" presId="urn:microsoft.com/office/officeart/2005/8/layout/list1"/>
    <dgm:cxn modelId="{511F39A2-EF1C-4253-8628-A43657DF2696}" type="presParOf" srcId="{1DB00EF3-8403-4CFE-9DCB-B3052E81B4FF}" destId="{77BD9E90-95FD-4795-9C1D-1A77DDFE008D}" srcOrd="5" destOrd="0" presId="urn:microsoft.com/office/officeart/2005/8/layout/list1"/>
    <dgm:cxn modelId="{D806002F-D7DC-41D6-A451-2150493C5735}" type="presParOf" srcId="{1DB00EF3-8403-4CFE-9DCB-B3052E81B4FF}" destId="{8A9A4803-4CE7-45FD-889D-98A1C633E65B}" srcOrd="6" destOrd="0" presId="urn:microsoft.com/office/officeart/2005/8/layout/list1"/>
    <dgm:cxn modelId="{A57F2DB6-37B9-4B5E-A13D-5766D94DBA7B}" type="presParOf" srcId="{1DB00EF3-8403-4CFE-9DCB-B3052E81B4FF}" destId="{BD74E836-95A1-4905-9CEF-CCE3FBE15C38}" srcOrd="7" destOrd="0" presId="urn:microsoft.com/office/officeart/2005/8/layout/list1"/>
    <dgm:cxn modelId="{8183A42A-BF54-4094-BAF3-EDBFFD496556}" type="presParOf" srcId="{1DB00EF3-8403-4CFE-9DCB-B3052E81B4FF}" destId="{2F379899-59FC-4719-A501-2A83A010A503}" srcOrd="8" destOrd="0" presId="urn:microsoft.com/office/officeart/2005/8/layout/list1"/>
    <dgm:cxn modelId="{84308927-FE20-43C4-83A0-1CF7B5C2CE49}" type="presParOf" srcId="{2F379899-59FC-4719-A501-2A83A010A503}" destId="{6BE2A38A-E6A2-4DFE-A12B-E70783D210C8}" srcOrd="0" destOrd="0" presId="urn:microsoft.com/office/officeart/2005/8/layout/list1"/>
    <dgm:cxn modelId="{4C231380-016B-46DB-9A5D-2D841779B4E1}" type="presParOf" srcId="{2F379899-59FC-4719-A501-2A83A010A503}" destId="{4FC95B0F-74B9-4A71-92A7-985F183EC586}" srcOrd="1" destOrd="0" presId="urn:microsoft.com/office/officeart/2005/8/layout/list1"/>
    <dgm:cxn modelId="{88E329D5-0321-4716-9268-820AB6187770}" type="presParOf" srcId="{1DB00EF3-8403-4CFE-9DCB-B3052E81B4FF}" destId="{E2270171-5738-413E-BBF7-D574896F18FA}" srcOrd="9" destOrd="0" presId="urn:microsoft.com/office/officeart/2005/8/layout/list1"/>
    <dgm:cxn modelId="{18688957-9E5F-436F-8B02-BCCB3FCD69BF}" type="presParOf" srcId="{1DB00EF3-8403-4CFE-9DCB-B3052E81B4FF}" destId="{538222E2-D68A-40DF-8490-52DCA2CC44F0}" srcOrd="10" destOrd="0" presId="urn:microsoft.com/office/officeart/2005/8/layout/list1"/>
    <dgm:cxn modelId="{5BC405DC-C70F-42CF-9AFC-30BAD3A4080D}" type="presParOf" srcId="{1DB00EF3-8403-4CFE-9DCB-B3052E81B4FF}" destId="{0D2F2852-071E-4B67-AAF2-0FEF04ACB1C4}" srcOrd="11" destOrd="0" presId="urn:microsoft.com/office/officeart/2005/8/layout/list1"/>
    <dgm:cxn modelId="{62E45CC8-FA04-4562-99C8-12B4D9CEBD1E}" type="presParOf" srcId="{1DB00EF3-8403-4CFE-9DCB-B3052E81B4FF}" destId="{1A0C57DE-57D1-47F4-867D-CC67CFAD1BAE}" srcOrd="12" destOrd="0" presId="urn:microsoft.com/office/officeart/2005/8/layout/list1"/>
    <dgm:cxn modelId="{07F307DC-4B41-4480-8324-EFF5F169A21C}" type="presParOf" srcId="{1A0C57DE-57D1-47F4-867D-CC67CFAD1BAE}" destId="{C9556E87-4B4C-4D7B-A59C-1CD9F6614E13}" srcOrd="0" destOrd="0" presId="urn:microsoft.com/office/officeart/2005/8/layout/list1"/>
    <dgm:cxn modelId="{DF91057C-C779-4A70-9AA3-02024226049F}" type="presParOf" srcId="{1A0C57DE-57D1-47F4-867D-CC67CFAD1BAE}" destId="{03856BB7-FDBA-4422-A9DF-E8390B67EF95}" srcOrd="1" destOrd="0" presId="urn:microsoft.com/office/officeart/2005/8/layout/list1"/>
    <dgm:cxn modelId="{92A40703-6696-4658-896C-22CC3F71ECB5}" type="presParOf" srcId="{1DB00EF3-8403-4CFE-9DCB-B3052E81B4FF}" destId="{ED4C4C85-E065-4590-A269-80A2ABE99F4F}" srcOrd="13" destOrd="0" presId="urn:microsoft.com/office/officeart/2005/8/layout/list1"/>
    <dgm:cxn modelId="{2BADE306-7434-40D0-BF3F-DC7045F8191B}" type="presParOf" srcId="{1DB00EF3-8403-4CFE-9DCB-B3052E81B4FF}" destId="{62762D91-74B0-4BBD-B22F-0446CFD9DE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424F6-5499-4A2F-A44E-A310A34C1825}">
      <dsp:nvSpPr>
        <dsp:cNvPr id="0" name=""/>
        <dsp:cNvSpPr/>
      </dsp:nvSpPr>
      <dsp:spPr>
        <a:xfrm>
          <a:off x="3460721" y="103452"/>
          <a:ext cx="1629118" cy="162911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Low Nutrients</a:t>
          </a:r>
        </a:p>
      </dsp:txBody>
      <dsp:txXfrm>
        <a:off x="3460721" y="103452"/>
        <a:ext cx="1629118" cy="1629118"/>
      </dsp:txXfrm>
    </dsp:sp>
    <dsp:sp modelId="{3D166EC3-A37A-4C50-B33D-CD999C3BA7DC}">
      <dsp:nvSpPr>
        <dsp:cNvPr id="0" name=""/>
        <dsp:cNvSpPr/>
      </dsp:nvSpPr>
      <dsp:spPr>
        <a:xfrm>
          <a:off x="589642" y="551"/>
          <a:ext cx="4603098" cy="4603098"/>
        </a:xfrm>
        <a:prstGeom prst="circularArrow">
          <a:avLst>
            <a:gd name="adj1" fmla="val 6901"/>
            <a:gd name="adj2" fmla="val 465299"/>
            <a:gd name="adj3" fmla="val 549637"/>
            <a:gd name="adj4" fmla="val 20585063"/>
            <a:gd name="adj5" fmla="val 805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E1F58-F683-4CDF-A008-1D0FDB82F2AC}">
      <dsp:nvSpPr>
        <dsp:cNvPr id="0" name=""/>
        <dsp:cNvSpPr/>
      </dsp:nvSpPr>
      <dsp:spPr>
        <a:xfrm>
          <a:off x="3460721" y="2871631"/>
          <a:ext cx="1629118" cy="162911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Low Chlorophyll</a:t>
          </a:r>
        </a:p>
      </dsp:txBody>
      <dsp:txXfrm>
        <a:off x="3460721" y="2871631"/>
        <a:ext cx="1629118" cy="1629118"/>
      </dsp:txXfrm>
    </dsp:sp>
    <dsp:sp modelId="{E5456111-31E2-44DE-A2FF-A7FB2A363B94}">
      <dsp:nvSpPr>
        <dsp:cNvPr id="0" name=""/>
        <dsp:cNvSpPr/>
      </dsp:nvSpPr>
      <dsp:spPr>
        <a:xfrm>
          <a:off x="589642" y="551"/>
          <a:ext cx="4603098" cy="4603098"/>
        </a:xfrm>
        <a:prstGeom prst="circularArrow">
          <a:avLst>
            <a:gd name="adj1" fmla="val 6901"/>
            <a:gd name="adj2" fmla="val 465299"/>
            <a:gd name="adj3" fmla="val 5949637"/>
            <a:gd name="adj4" fmla="val 4385063"/>
            <a:gd name="adj5" fmla="val 8052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7695D-5029-499E-B0E8-B5CB1558F63F}">
      <dsp:nvSpPr>
        <dsp:cNvPr id="0" name=""/>
        <dsp:cNvSpPr/>
      </dsp:nvSpPr>
      <dsp:spPr>
        <a:xfrm>
          <a:off x="692542" y="2871631"/>
          <a:ext cx="1629118" cy="162911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High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Water Clarity</a:t>
          </a:r>
        </a:p>
      </dsp:txBody>
      <dsp:txXfrm>
        <a:off x="692542" y="2871631"/>
        <a:ext cx="1629118" cy="1629118"/>
      </dsp:txXfrm>
    </dsp:sp>
    <dsp:sp modelId="{0B7D3E2B-B332-4CF6-8DAB-D30DD12EE3D2}">
      <dsp:nvSpPr>
        <dsp:cNvPr id="0" name=""/>
        <dsp:cNvSpPr/>
      </dsp:nvSpPr>
      <dsp:spPr>
        <a:xfrm>
          <a:off x="589642" y="551"/>
          <a:ext cx="4603098" cy="4603098"/>
        </a:xfrm>
        <a:prstGeom prst="circularArrow">
          <a:avLst>
            <a:gd name="adj1" fmla="val 6901"/>
            <a:gd name="adj2" fmla="val 465299"/>
            <a:gd name="adj3" fmla="val 11349637"/>
            <a:gd name="adj4" fmla="val 9785063"/>
            <a:gd name="adj5" fmla="val 8052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B9095C-147D-469F-ABE0-EBF724B9558F}">
      <dsp:nvSpPr>
        <dsp:cNvPr id="0" name=""/>
        <dsp:cNvSpPr/>
      </dsp:nvSpPr>
      <dsp:spPr>
        <a:xfrm>
          <a:off x="692542" y="103452"/>
          <a:ext cx="1629118" cy="162911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High Seagrass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>
              <a:solidFill>
                <a:schemeClr val="bg2">
                  <a:lumMod val="10000"/>
                </a:schemeClr>
              </a:solidFill>
            </a:rPr>
            <a:t>Cover </a:t>
          </a:r>
        </a:p>
      </dsp:txBody>
      <dsp:txXfrm>
        <a:off x="692542" y="103452"/>
        <a:ext cx="1629118" cy="1629118"/>
      </dsp:txXfrm>
    </dsp:sp>
    <dsp:sp modelId="{63FD7899-49E6-4344-9F6D-991948778554}">
      <dsp:nvSpPr>
        <dsp:cNvPr id="0" name=""/>
        <dsp:cNvSpPr/>
      </dsp:nvSpPr>
      <dsp:spPr>
        <a:xfrm>
          <a:off x="589642" y="551"/>
          <a:ext cx="4603098" cy="4603098"/>
        </a:xfrm>
        <a:prstGeom prst="circularArrow">
          <a:avLst>
            <a:gd name="adj1" fmla="val 6901"/>
            <a:gd name="adj2" fmla="val 465299"/>
            <a:gd name="adj3" fmla="val 16749637"/>
            <a:gd name="adj4" fmla="val 15185063"/>
            <a:gd name="adj5" fmla="val 8052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900000" lon="0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424F6-5499-4A2F-A44E-A310A34C1825}">
      <dsp:nvSpPr>
        <dsp:cNvPr id="0" name=""/>
        <dsp:cNvSpPr/>
      </dsp:nvSpPr>
      <dsp:spPr>
        <a:xfrm>
          <a:off x="3568280" y="101760"/>
          <a:ext cx="1631568" cy="1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 Nutrients</a:t>
          </a:r>
        </a:p>
      </dsp:txBody>
      <dsp:txXfrm>
        <a:off x="3568280" y="101760"/>
        <a:ext cx="1631568" cy="1631568"/>
      </dsp:txXfrm>
    </dsp:sp>
    <dsp:sp modelId="{3D166EC3-A37A-4C50-B33D-CD999C3BA7DC}">
      <dsp:nvSpPr>
        <dsp:cNvPr id="0" name=""/>
        <dsp:cNvSpPr/>
      </dsp:nvSpPr>
      <dsp:spPr>
        <a:xfrm>
          <a:off x="696782" y="-625"/>
          <a:ext cx="4605452" cy="4605452"/>
        </a:xfrm>
        <a:prstGeom prst="circularArrow">
          <a:avLst>
            <a:gd name="adj1" fmla="val 6908"/>
            <a:gd name="adj2" fmla="val 465843"/>
            <a:gd name="adj3" fmla="val 547349"/>
            <a:gd name="adj4" fmla="val 20586808"/>
            <a:gd name="adj5" fmla="val 8060"/>
          </a:avLst>
        </a:prstGeom>
        <a:gradFill flip="none" rotWithShape="0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6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E1F58-F683-4CDF-A008-1D0FDB82F2AC}">
      <dsp:nvSpPr>
        <dsp:cNvPr id="0" name=""/>
        <dsp:cNvSpPr/>
      </dsp:nvSpPr>
      <dsp:spPr>
        <a:xfrm>
          <a:off x="3568280" y="2870872"/>
          <a:ext cx="1631568" cy="1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 Chlorophyll</a:t>
          </a:r>
        </a:p>
      </dsp:txBody>
      <dsp:txXfrm>
        <a:off x="3568280" y="2870872"/>
        <a:ext cx="1631568" cy="1631568"/>
      </dsp:txXfrm>
    </dsp:sp>
    <dsp:sp modelId="{E5456111-31E2-44DE-A2FF-A7FB2A363B94}">
      <dsp:nvSpPr>
        <dsp:cNvPr id="0" name=""/>
        <dsp:cNvSpPr/>
      </dsp:nvSpPr>
      <dsp:spPr>
        <a:xfrm>
          <a:off x="696782" y="-625"/>
          <a:ext cx="4605452" cy="4605452"/>
        </a:xfrm>
        <a:prstGeom prst="circularArrow">
          <a:avLst>
            <a:gd name="adj1" fmla="val 6908"/>
            <a:gd name="adj2" fmla="val 465843"/>
            <a:gd name="adj3" fmla="val 5947349"/>
            <a:gd name="adj4" fmla="val 4386808"/>
            <a:gd name="adj5" fmla="val 8060"/>
          </a:avLst>
        </a:prstGeom>
        <a:gradFill flip="none" rotWithShape="1">
          <a:gsLst>
            <a:gs pos="0">
              <a:schemeClr val="bg2">
                <a:lumMod val="25000"/>
              </a:schemeClr>
            </a:gs>
            <a:gs pos="10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7695D-5029-499E-B0E8-B5CB1558F63F}">
      <dsp:nvSpPr>
        <dsp:cNvPr id="0" name=""/>
        <dsp:cNvSpPr/>
      </dsp:nvSpPr>
      <dsp:spPr>
        <a:xfrm>
          <a:off x="799168" y="2870872"/>
          <a:ext cx="1631568" cy="1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Low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Water Clarity</a:t>
          </a:r>
        </a:p>
      </dsp:txBody>
      <dsp:txXfrm>
        <a:off x="799168" y="2870872"/>
        <a:ext cx="1631568" cy="1631568"/>
      </dsp:txXfrm>
    </dsp:sp>
    <dsp:sp modelId="{0B7D3E2B-B332-4CF6-8DAB-D30DD12EE3D2}">
      <dsp:nvSpPr>
        <dsp:cNvPr id="0" name=""/>
        <dsp:cNvSpPr/>
      </dsp:nvSpPr>
      <dsp:spPr>
        <a:xfrm>
          <a:off x="696782" y="-625"/>
          <a:ext cx="4605452" cy="4605452"/>
        </a:xfrm>
        <a:prstGeom prst="circularArrow">
          <a:avLst>
            <a:gd name="adj1" fmla="val 6908"/>
            <a:gd name="adj2" fmla="val 465843"/>
            <a:gd name="adj3" fmla="val 11347349"/>
            <a:gd name="adj4" fmla="val 9786808"/>
            <a:gd name="adj5" fmla="val 8060"/>
          </a:avLst>
        </a:prstGeom>
        <a:gradFill flip="none" rotWithShape="1">
          <a:gsLst>
            <a:gs pos="0">
              <a:schemeClr val="accent3">
                <a:lumMod val="89000"/>
              </a:schemeClr>
            </a:gs>
            <a:gs pos="17000">
              <a:schemeClr val="bg2">
                <a:lumMod val="25000"/>
              </a:schemeClr>
            </a:gs>
            <a:gs pos="100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B9095C-147D-469F-ABE0-EBF724B9558F}">
      <dsp:nvSpPr>
        <dsp:cNvPr id="0" name=""/>
        <dsp:cNvSpPr/>
      </dsp:nvSpPr>
      <dsp:spPr>
        <a:xfrm>
          <a:off x="799168" y="101760"/>
          <a:ext cx="1631568" cy="1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Low Seagrass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Cover </a:t>
          </a:r>
        </a:p>
      </dsp:txBody>
      <dsp:txXfrm>
        <a:off x="799168" y="101760"/>
        <a:ext cx="1631568" cy="1631568"/>
      </dsp:txXfrm>
    </dsp:sp>
    <dsp:sp modelId="{63FD7899-49E6-4344-9F6D-991948778554}">
      <dsp:nvSpPr>
        <dsp:cNvPr id="0" name=""/>
        <dsp:cNvSpPr/>
      </dsp:nvSpPr>
      <dsp:spPr>
        <a:xfrm>
          <a:off x="696782" y="-625"/>
          <a:ext cx="4605452" cy="4605452"/>
        </a:xfrm>
        <a:prstGeom prst="circularArrow">
          <a:avLst>
            <a:gd name="adj1" fmla="val 6908"/>
            <a:gd name="adj2" fmla="val 465843"/>
            <a:gd name="adj3" fmla="val 16747349"/>
            <a:gd name="adj4" fmla="val 15186808"/>
            <a:gd name="adj5" fmla="val 8060"/>
          </a:avLst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DAF51-D475-462E-8C62-F53D1C701650}">
      <dsp:nvSpPr>
        <dsp:cNvPr id="0" name=""/>
        <dsp:cNvSpPr/>
      </dsp:nvSpPr>
      <dsp:spPr>
        <a:xfrm>
          <a:off x="1779810" y="967703"/>
          <a:ext cx="2458535" cy="117253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What we CAN  (and must) control </a:t>
          </a:r>
        </a:p>
      </dsp:txBody>
      <dsp:txXfrm>
        <a:off x="1814152" y="1002045"/>
        <a:ext cx="2389851" cy="1103846"/>
      </dsp:txXfrm>
    </dsp:sp>
    <dsp:sp modelId="{3D7DB32A-2877-45E8-AB0E-0AF3A27169F0}">
      <dsp:nvSpPr>
        <dsp:cNvPr id="0" name=""/>
        <dsp:cNvSpPr/>
      </dsp:nvSpPr>
      <dsp:spPr>
        <a:xfrm>
          <a:off x="4942402" y="-51645"/>
          <a:ext cx="2942156" cy="1501761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What we CANNOT control </a:t>
          </a:r>
        </a:p>
      </dsp:txBody>
      <dsp:txXfrm>
        <a:off x="4986387" y="-7660"/>
        <a:ext cx="2854186" cy="1413791"/>
      </dsp:txXfrm>
    </dsp:sp>
    <dsp:sp modelId="{86E676D8-AE92-4DED-9F59-0BE1A0044699}">
      <dsp:nvSpPr>
        <dsp:cNvPr id="0" name=""/>
        <dsp:cNvSpPr/>
      </dsp:nvSpPr>
      <dsp:spPr>
        <a:xfrm>
          <a:off x="3789324" y="5480001"/>
          <a:ext cx="957105" cy="957105"/>
        </a:xfrm>
        <a:prstGeom prst="triangle">
          <a:avLst/>
        </a:prstGeom>
        <a:solidFill>
          <a:srgbClr val="855337">
            <a:alpha val="89804"/>
          </a:srgbClr>
        </a:solidFill>
        <a:ln w="6350" cap="flat" cmpd="sng" algn="ctr">
          <a:solidFill>
            <a:srgbClr val="F2A74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486F73-1E49-4A8A-BA8A-D5909B0933BF}">
      <dsp:nvSpPr>
        <dsp:cNvPr id="0" name=""/>
        <dsp:cNvSpPr/>
      </dsp:nvSpPr>
      <dsp:spPr>
        <a:xfrm rot="240000">
          <a:off x="1426308" y="5114269"/>
          <a:ext cx="5744384" cy="401686"/>
        </a:xfrm>
        <a:prstGeom prst="rect">
          <a:avLst/>
        </a:prstGeom>
        <a:solidFill>
          <a:srgbClr val="855337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C6236A-AE9F-40B8-9418-4B626E2FB0D0}">
      <dsp:nvSpPr>
        <dsp:cNvPr id="0" name=""/>
        <dsp:cNvSpPr/>
      </dsp:nvSpPr>
      <dsp:spPr>
        <a:xfrm rot="240000">
          <a:off x="4596453" y="4369528"/>
          <a:ext cx="2660786" cy="802043"/>
        </a:xfrm>
        <a:prstGeom prst="roundRect">
          <a:avLst/>
        </a:prstGeom>
        <a:solidFill>
          <a:srgbClr val="D6AD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Rising water table + Saltwater intrusion </a:t>
          </a:r>
        </a:p>
      </dsp:txBody>
      <dsp:txXfrm>
        <a:off x="4635606" y="4408681"/>
        <a:ext cx="2582480" cy="723737"/>
      </dsp:txXfrm>
    </dsp:sp>
    <dsp:sp modelId="{7539892E-D319-47FB-B203-40394BDFB153}">
      <dsp:nvSpPr>
        <dsp:cNvPr id="0" name=""/>
        <dsp:cNvSpPr/>
      </dsp:nvSpPr>
      <dsp:spPr>
        <a:xfrm rot="240000">
          <a:off x="4700678" y="3489413"/>
          <a:ext cx="2608222" cy="846604"/>
        </a:xfrm>
        <a:prstGeom prst="roundRect">
          <a:avLst/>
        </a:prstGeom>
        <a:solidFill>
          <a:srgbClr val="CC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More severe storms</a:t>
          </a:r>
        </a:p>
      </dsp:txBody>
      <dsp:txXfrm>
        <a:off x="4742006" y="3530741"/>
        <a:ext cx="2525566" cy="763948"/>
      </dsp:txXfrm>
    </dsp:sp>
    <dsp:sp modelId="{184C4FDB-FFEF-4784-BBB7-1CE558033ADE}">
      <dsp:nvSpPr>
        <dsp:cNvPr id="0" name=""/>
        <dsp:cNvSpPr/>
      </dsp:nvSpPr>
      <dsp:spPr>
        <a:xfrm rot="240000">
          <a:off x="4759826" y="2605913"/>
          <a:ext cx="2643020" cy="838084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Rising</a:t>
          </a:r>
          <a:r>
            <a:rPr lang="en-US" sz="1100" kern="1200" dirty="0"/>
            <a:t> </a:t>
          </a:r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air &amp; water temperatures</a:t>
          </a:r>
        </a:p>
      </dsp:txBody>
      <dsp:txXfrm>
        <a:off x="4800738" y="2646825"/>
        <a:ext cx="2561196" cy="756260"/>
      </dsp:txXfrm>
    </dsp:sp>
    <dsp:sp modelId="{DC3970A6-2413-4FCF-ADA7-7789B138CAB2}">
      <dsp:nvSpPr>
        <dsp:cNvPr id="0" name=""/>
        <dsp:cNvSpPr/>
      </dsp:nvSpPr>
      <dsp:spPr>
        <a:xfrm rot="240000">
          <a:off x="4790391" y="1679818"/>
          <a:ext cx="2713045" cy="87669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Sea Level Rise &amp; Sunny day flooding</a:t>
          </a:r>
        </a:p>
      </dsp:txBody>
      <dsp:txXfrm>
        <a:off x="4833188" y="1722615"/>
        <a:ext cx="2627451" cy="791101"/>
      </dsp:txXfrm>
    </dsp:sp>
    <dsp:sp modelId="{53DB951D-B949-4A88-BECB-F2198D2280CA}">
      <dsp:nvSpPr>
        <dsp:cNvPr id="0" name=""/>
        <dsp:cNvSpPr/>
      </dsp:nvSpPr>
      <dsp:spPr>
        <a:xfrm rot="240000">
          <a:off x="1564805" y="4116512"/>
          <a:ext cx="2279593" cy="7872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Pollutants via groundwater </a:t>
          </a:r>
        </a:p>
      </dsp:txBody>
      <dsp:txXfrm>
        <a:off x="1603235" y="4154942"/>
        <a:ext cx="2202733" cy="710385"/>
      </dsp:txXfrm>
    </dsp:sp>
    <dsp:sp modelId="{F7F33F3E-B225-41D1-A576-10CAFD5DA896}">
      <dsp:nvSpPr>
        <dsp:cNvPr id="0" name=""/>
        <dsp:cNvSpPr/>
      </dsp:nvSpPr>
      <dsp:spPr>
        <a:xfrm rot="240000">
          <a:off x="1628612" y="3274259"/>
          <a:ext cx="2279593" cy="7872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Pollutants via stormwater </a:t>
          </a:r>
        </a:p>
      </dsp:txBody>
      <dsp:txXfrm>
        <a:off x="1667042" y="3312689"/>
        <a:ext cx="2202733" cy="710385"/>
      </dsp:txXfrm>
    </dsp:sp>
    <dsp:sp modelId="{4AE78F85-FC40-46A8-84D7-56C387CD815C}">
      <dsp:nvSpPr>
        <dsp:cNvPr id="0" name=""/>
        <dsp:cNvSpPr/>
      </dsp:nvSpPr>
      <dsp:spPr>
        <a:xfrm rot="240000">
          <a:off x="1692419" y="2432007"/>
          <a:ext cx="2279593" cy="787245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Nutrient Loading </a:t>
          </a:r>
        </a:p>
      </dsp:txBody>
      <dsp:txXfrm>
        <a:off x="1730849" y="2470437"/>
        <a:ext cx="2202733" cy="710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A08D6-1226-4809-BFDC-24B5A3C167B6}">
      <dsp:nvSpPr>
        <dsp:cNvPr id="0" name=""/>
        <dsp:cNvSpPr/>
      </dsp:nvSpPr>
      <dsp:spPr>
        <a:xfrm>
          <a:off x="449991" y="0"/>
          <a:ext cx="1907334" cy="13242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</a:t>
          </a:r>
        </a:p>
      </dsp:txBody>
      <dsp:txXfrm>
        <a:off x="488777" y="38786"/>
        <a:ext cx="1829762" cy="1246687"/>
      </dsp:txXfrm>
    </dsp:sp>
    <dsp:sp modelId="{365A138A-0595-4939-ADF9-0C5B5815446A}">
      <dsp:nvSpPr>
        <dsp:cNvPr id="0" name=""/>
        <dsp:cNvSpPr/>
      </dsp:nvSpPr>
      <dsp:spPr>
        <a:xfrm>
          <a:off x="2732825" y="338851"/>
          <a:ext cx="796058" cy="64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732825" y="468162"/>
        <a:ext cx="602091" cy="387934"/>
      </dsp:txXfrm>
    </dsp:sp>
    <dsp:sp modelId="{2720E060-8B9E-49F4-A70C-50ACC04E7E78}">
      <dsp:nvSpPr>
        <dsp:cNvPr id="0" name=""/>
        <dsp:cNvSpPr/>
      </dsp:nvSpPr>
      <dsp:spPr>
        <a:xfrm>
          <a:off x="3859322" y="-61190"/>
          <a:ext cx="4632364" cy="14466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Restoration Plan</a:t>
          </a:r>
        </a:p>
      </dsp:txBody>
      <dsp:txXfrm>
        <a:off x="3901693" y="-18819"/>
        <a:ext cx="4547622" cy="1361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1A7DC-1BD6-4DC4-943D-F192BA872890}">
      <dsp:nvSpPr>
        <dsp:cNvPr id="0" name=""/>
        <dsp:cNvSpPr/>
      </dsp:nvSpPr>
      <dsp:spPr>
        <a:xfrm>
          <a:off x="0" y="358299"/>
          <a:ext cx="690605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987" tIns="291592" rIns="535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Strong support of Mayor, Board of County Commissioners, Biscayne Bay Watershed Management Advisory Board (county), Biscayne Bay Commission (state), Stakeholders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Financial support</a:t>
          </a:r>
        </a:p>
      </dsp:txBody>
      <dsp:txXfrm>
        <a:off x="0" y="358299"/>
        <a:ext cx="6906054" cy="1212750"/>
      </dsp:txXfrm>
    </dsp:sp>
    <dsp:sp modelId="{13487704-75FC-4897-A384-5FC7F5BBB18E}">
      <dsp:nvSpPr>
        <dsp:cNvPr id="0" name=""/>
        <dsp:cNvSpPr/>
      </dsp:nvSpPr>
      <dsp:spPr>
        <a:xfrm>
          <a:off x="345302" y="151659"/>
          <a:ext cx="48342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23" tIns="0" rIns="1827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Next LT Pro" panose="020B0504020202020204" pitchFamily="34" charset="0"/>
            </a:rPr>
            <a:t>Leadership</a:t>
          </a:r>
        </a:p>
      </dsp:txBody>
      <dsp:txXfrm>
        <a:off x="365477" y="171834"/>
        <a:ext cx="4793887" cy="372930"/>
      </dsp:txXfrm>
    </dsp:sp>
    <dsp:sp modelId="{8A9A4803-4CE7-45FD-889D-98A1C633E65B}">
      <dsp:nvSpPr>
        <dsp:cNvPr id="0" name=""/>
        <dsp:cNvSpPr/>
      </dsp:nvSpPr>
      <dsp:spPr>
        <a:xfrm>
          <a:off x="0" y="1874841"/>
          <a:ext cx="6906054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987" tIns="291592" rIns="535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Experience and expertise in RAP development and approval</a:t>
          </a:r>
        </a:p>
      </dsp:txBody>
      <dsp:txXfrm>
        <a:off x="0" y="1874841"/>
        <a:ext cx="6906054" cy="595350"/>
      </dsp:txXfrm>
    </dsp:sp>
    <dsp:sp modelId="{3826B610-40A6-4CC4-950E-B8D3AE7A621D}">
      <dsp:nvSpPr>
        <dsp:cNvPr id="0" name=""/>
        <dsp:cNvSpPr/>
      </dsp:nvSpPr>
      <dsp:spPr>
        <a:xfrm>
          <a:off x="345302" y="1646649"/>
          <a:ext cx="48342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23" tIns="0" rIns="1827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Expertise</a:t>
          </a:r>
        </a:p>
      </dsp:txBody>
      <dsp:txXfrm>
        <a:off x="365477" y="1666824"/>
        <a:ext cx="4793887" cy="372930"/>
      </dsp:txXfrm>
    </dsp:sp>
    <dsp:sp modelId="{538222E2-D68A-40DF-8490-52DCA2CC44F0}">
      <dsp:nvSpPr>
        <dsp:cNvPr id="0" name=""/>
        <dsp:cNvSpPr/>
      </dsp:nvSpPr>
      <dsp:spPr>
        <a:xfrm>
          <a:off x="0" y="2730879"/>
          <a:ext cx="690605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987" tIns="291592" rIns="535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>
              <a:latin typeface="Avenir Next LT Pro" panose="020B0504020202020204" pitchFamily="34" charset="0"/>
            </a:rPr>
            <a:t>Procurement for technical services through the County’s EDP process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>
              <a:latin typeface="Avenir Next LT Pro" panose="020B0504020202020204" pitchFamily="34" charset="0"/>
            </a:rPr>
            <a:t>Modeling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>
              <a:latin typeface="Avenir Next LT Pro" panose="020B0504020202020204" pitchFamily="34" charset="0"/>
            </a:rPr>
            <a:t>Nutrient-reducing project identification</a:t>
          </a:r>
        </a:p>
      </dsp:txBody>
      <dsp:txXfrm>
        <a:off x="0" y="2730879"/>
        <a:ext cx="6906054" cy="1058400"/>
      </dsp:txXfrm>
    </dsp:sp>
    <dsp:sp modelId="{4FC95B0F-74B9-4A71-92A7-985F183EC586}">
      <dsp:nvSpPr>
        <dsp:cNvPr id="0" name=""/>
        <dsp:cNvSpPr/>
      </dsp:nvSpPr>
      <dsp:spPr>
        <a:xfrm>
          <a:off x="345302" y="2524239"/>
          <a:ext cx="48342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23" tIns="0" rIns="1827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Technical</a:t>
          </a:r>
          <a:r>
            <a:rPr lang="en-US" sz="1400" b="1" kern="1200" dirty="0"/>
            <a:t> </a:t>
          </a:r>
          <a:r>
            <a:rPr lang="en-US" sz="1400" b="1" kern="1200" dirty="0">
              <a:solidFill>
                <a:prstClr val="white"/>
              </a:solidFill>
              <a:latin typeface="Avenir Next LT Pro" panose="020B0504020202020204" pitchFamily="34" charset="0"/>
              <a:ea typeface="+mn-ea"/>
              <a:cs typeface="+mn-cs"/>
            </a:rPr>
            <a:t>Services</a:t>
          </a:r>
          <a:r>
            <a:rPr lang="en-US" sz="1400" b="1" kern="1200" dirty="0"/>
            <a:t>  </a:t>
          </a:r>
          <a:endParaRPr lang="en-US" sz="1400" kern="1200" dirty="0"/>
        </a:p>
      </dsp:txBody>
      <dsp:txXfrm>
        <a:off x="365477" y="2544414"/>
        <a:ext cx="4793887" cy="372930"/>
      </dsp:txXfrm>
    </dsp:sp>
    <dsp:sp modelId="{62762D91-74B0-4BBD-B22F-0446CFD9DE30}">
      <dsp:nvSpPr>
        <dsp:cNvPr id="0" name=""/>
        <dsp:cNvSpPr/>
      </dsp:nvSpPr>
      <dsp:spPr>
        <a:xfrm>
          <a:off x="0" y="4071519"/>
          <a:ext cx="6906054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987" tIns="291592" rIns="535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Close coordination with DEP &amp; Milestone Decision Memos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Engagement with key stakeholders (those who are party to the RAP – municipalities, agencies, industries)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Engagement with interested parties (academia and agencies, non-governmental organizations, the public at large)</a:t>
          </a:r>
        </a:p>
      </dsp:txBody>
      <dsp:txXfrm>
        <a:off x="0" y="4071519"/>
        <a:ext cx="6906054" cy="1455299"/>
      </dsp:txXfrm>
    </dsp:sp>
    <dsp:sp modelId="{03856BB7-FDBA-4422-A9DF-E8390B67EF95}">
      <dsp:nvSpPr>
        <dsp:cNvPr id="0" name=""/>
        <dsp:cNvSpPr/>
      </dsp:nvSpPr>
      <dsp:spPr>
        <a:xfrm>
          <a:off x="345302" y="3864879"/>
          <a:ext cx="48342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23" tIns="0" rIns="1827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Next LT Pro" panose="020B0504020202020204" pitchFamily="34" charset="0"/>
            </a:rPr>
            <a:t>Coordination &amp; Engagement </a:t>
          </a:r>
        </a:p>
      </dsp:txBody>
      <dsp:txXfrm>
        <a:off x="365477" y="3885054"/>
        <a:ext cx="4793887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DCCBDE7-5FE8-4432-A692-50061297A28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53D83D-A41B-4F6F-905C-F8838EAF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3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F59A8F8-ADC6-401C-83FE-1703170D9E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187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FED2-4EE0-FB76-897C-F77CFB9C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BA00C-6688-EFA4-E49F-53AB1FBE6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92B51-C00D-ADCD-BFA7-CD29BC8EA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815AC-4CDB-0130-73C6-8EF1CC0FE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3D83D-A41B-4F6F-905C-F8838EAF0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8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22FF736-853C-44B4-B70E-DBBDF1255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C0397BA-D0F9-4899-8A24-311214672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Although both paths have the same goal the alternative restoration path has the potential to get stakeholders to their restoration goals faster and more efficiently.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DFE99B7-CB03-4B78-AC31-872BABA57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EBD4D-FEE0-4718-BE60-F79F51C1B8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99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3D83D-A41B-4F6F-905C-F8838EAF0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90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400" b="1" dirty="0"/>
              <a:t>- </a:t>
            </a:r>
            <a:r>
              <a:rPr lang="en-US" sz="1200" b="1" dirty="0"/>
              <a:t>Complex watershed </a:t>
            </a:r>
          </a:p>
          <a:p>
            <a:pPr lvl="0" algn="l"/>
            <a:r>
              <a:rPr lang="en-US" sz="1200" b="1" dirty="0"/>
              <a:t>- Large estuary</a:t>
            </a:r>
          </a:p>
          <a:p>
            <a:pPr lvl="0" algn="l"/>
            <a:r>
              <a:rPr lang="en-US" sz="1200" b="1" dirty="0"/>
              <a:t>- Varied and intensive land uses, most populous County</a:t>
            </a:r>
          </a:p>
          <a:p>
            <a:pPr lvl="0" algn="l"/>
            <a:r>
              <a:rPr lang="en-US" sz="1200" b="1" dirty="0"/>
              <a:t>- Complex interactions between groundwater and surface water, many pathways for pollution</a:t>
            </a:r>
          </a:p>
          <a:p>
            <a:pPr lvl="0" algn="l"/>
            <a:r>
              <a:rPr lang="en-US" sz="1200" b="1" dirty="0"/>
              <a:t>- County funding effort to support stakeholders and prevent time constraints</a:t>
            </a:r>
          </a:p>
          <a:p>
            <a:pPr lvl="0" algn="l"/>
            <a:r>
              <a:rPr lang="en-US" sz="1200" b="1" dirty="0"/>
              <a:t>- Plan of Study concept to gain consensus early on with DEP</a:t>
            </a:r>
          </a:p>
          <a:p>
            <a:pPr lvl="0" algn="l"/>
            <a:r>
              <a:rPr lang="en-US" sz="1200" b="1" dirty="0"/>
              <a:t>- Peer-review work (in-house)</a:t>
            </a:r>
          </a:p>
          <a:p>
            <a:pPr lvl="0" algn="l"/>
            <a:r>
              <a:rPr lang="en-US" sz="1200" b="1" dirty="0"/>
              <a:t>- Accelerated timeline</a:t>
            </a:r>
          </a:p>
          <a:p>
            <a:pPr lvl="0" algn="l"/>
            <a:r>
              <a:rPr lang="en-US" sz="1200" b="1" dirty="0"/>
              <a:t>- Close coordination with DEP; use of  Decision Memos</a:t>
            </a:r>
          </a:p>
          <a:p>
            <a:pPr lvl="0" algn="l"/>
            <a:r>
              <a:rPr lang="en-US" sz="1200" b="1" dirty="0"/>
              <a:t>- Tasks running in parallel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D83D-A41B-4F6F-905C-F8838EAF04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3D83D-A41B-4F6F-905C-F8838EAF0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6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B896B-8B36-41A7-92EC-02B745A05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3D83D-A41B-4F6F-905C-F8838EAF0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4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provide references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5B7AF-BBDC-4A64-ACA0-5B42F779AA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5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893" indent="-294465" fontAlgn="base">
              <a:lnSpc>
                <a:spcPts val="2267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F59A8F8-ADC6-401C-83FE-1703170D9E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61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00000"/>
              </a:solidFill>
              <a:effectLst/>
              <a:highlight>
                <a:srgbClr val="8F999F"/>
              </a:highlight>
              <a:latin typeface="open_sans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9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F59A8F8-ADC6-401C-83FE-1703170D9E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495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D83D-A41B-4F6F-905C-F8838EAF0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act now because there are forces outside of our control- but we can counter that as best we can with controlling what is within our grasp. </a:t>
            </a:r>
          </a:p>
          <a:p>
            <a:endParaRPr lang="en-US" dirty="0"/>
          </a:p>
          <a:p>
            <a:r>
              <a:rPr lang="en-US" dirty="0"/>
              <a:t>Stormwater and groundwater includes the volumes of water reaching the bay- think about seeming contradictions in policy that we must grapple with, each of us in our respective disciplines and expertise and enterprises, but unified </a:t>
            </a:r>
          </a:p>
          <a:p>
            <a:endParaRPr lang="en-US" dirty="0"/>
          </a:p>
          <a:p>
            <a:r>
              <a:rPr lang="en-US" dirty="0"/>
              <a:t>These impacts on the right column aren’t singular not only do they compound each other but they themselves individually cause cumulative impacts- rising water temperatures as a function of physics reduces the amount of available oxygen in the water column which, when basins have reduced current/flow and also inputs from nutrient-laden canals and groundwater; higher evaporation rates, and you get the idea. </a:t>
            </a:r>
          </a:p>
          <a:p>
            <a:endParaRPr lang="en-US" dirty="0"/>
          </a:p>
          <a:p>
            <a:r>
              <a:rPr lang="en-US" dirty="0"/>
              <a:t>Coastal flooding- we are charged with controlling this and to what end and at what cost? This is where bringing all the tools in the toolbox out for a spin and weighing them together and separately for efficacy and cost. Another shifting paradigm is the “cost” of things-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D83D-A41B-4F6F-905C-F8838EAF0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3D83D-A41B-4F6F-905C-F8838EAF04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814306"/>
            <a:ext cx="11430000" cy="914400"/>
          </a:xfrm>
        </p:spPr>
        <p:txBody>
          <a:bodyPr anchor="b" anchorCtr="0">
            <a:normAutofit/>
          </a:bodyPr>
          <a:lstStyle>
            <a:lvl1pPr algn="ctr"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91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for Product 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842" y="2115954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9163" y="2111548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1C09E-D15F-45A5-B238-7BCA8F4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484" y="2129173"/>
            <a:ext cx="1828800" cy="2743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nline Image Placeholder 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Online Image Placeholder 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Online Image Placeholder 28">
            <a:extLst>
              <a:ext uri="{FF2B5EF4-FFF2-40B4-BE49-F238E27FC236}">
                <a16:creationId xmlns:a16="http://schemas.microsoft.com/office/drawing/2014/main" id="{4E80734C-00E1-4859-9CBC-72F685ED3ECA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7515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2BCDF99A-2A2D-450C-A2EC-855BF8CF3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6944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9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Online Image Placeholder 28">
            <a:extLst>
              <a:ext uri="{FF2B5EF4-FFF2-40B4-BE49-F238E27FC236}">
                <a16:creationId xmlns:a16="http://schemas.microsoft.com/office/drawing/2014/main" id="{A4C3FC1B-B692-43CB-A148-E1C8F5215715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7964424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F67F147-F73B-41A8-BDE9-C0362A249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32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2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nline Image Placeholder 28">
            <a:extLst>
              <a:ext uri="{FF2B5EF4-FFF2-40B4-BE49-F238E27FC236}">
                <a16:creationId xmlns:a16="http://schemas.microsoft.com/office/drawing/2014/main" id="{FE385F6E-CA59-470E-B2EE-A9275BD02513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0085832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ED597C6A-309C-4388-AD51-3CA4C7D322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0344" y="33593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4FAEDD7A-7EFF-4683-B485-0E7C891E8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03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ADD 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ADD 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ADD 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4448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800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Bottom Right">
            <a:extLst>
              <a:ext uri="{FF2B5EF4-FFF2-40B4-BE49-F238E27FC236}">
                <a16:creationId xmlns:a16="http://schemas.microsoft.com/office/drawing/2014/main" id="{1667A1E8-3018-4001-B0FE-0B4326132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13" name="Graphic 157">
              <a:extLst>
                <a:ext uri="{FF2B5EF4-FFF2-40B4-BE49-F238E27FC236}">
                  <a16:creationId xmlns:a16="http://schemas.microsoft.com/office/drawing/2014/main" id="{5AFF63E6-DC17-46C3-B823-1137AE86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5" name="Freeform: Shape 24">
                <a:extLst>
                  <a:ext uri="{FF2B5EF4-FFF2-40B4-BE49-F238E27FC236}">
                    <a16:creationId xmlns:a16="http://schemas.microsoft.com/office/drawing/2014/main" id="{337E26D2-F396-484E-B772-EDD11744E222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:a16="http://schemas.microsoft.com/office/drawing/2014/main" id="{7BD51612-9C68-492F-8EDA-AC9CD665B42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:a16="http://schemas.microsoft.com/office/drawing/2014/main" id="{E200DEED-F771-4E37-B642-842E84B1043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BBD781A-81EA-4C52-B45D-365CF3F5138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731704AC-9126-464E-93BF-913A8724D55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E9C4B9D4-017F-48C9-83EE-067D4C23D56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1" name="Freeform: Shape 36">
                <a:extLst>
                  <a:ext uri="{FF2B5EF4-FFF2-40B4-BE49-F238E27FC236}">
                    <a16:creationId xmlns:a16="http://schemas.microsoft.com/office/drawing/2014/main" id="{A2549C88-4C09-431B-A746-6BB8F330F56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09360BE-E702-4312-BDC3-0EE6422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0430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2963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963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156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7350" y="170021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77350" y="252412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8463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anchor="b" anchorCtr="0"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8272" y="2084832"/>
            <a:ext cx="4572000" cy="4134993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4105656"/>
            <a:ext cx="2552700" cy="206607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2765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 Right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8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7527-4B4B-BC15-8E9B-663CE7C8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8A7AF-81A8-A86D-171C-0EE3EB5C6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10A16-10CC-5A3C-F036-17A68B7D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63CA-DF43-BD75-0CB8-3D55D544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EAD3-9C71-80A8-D472-B86EDE5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6CC1-1373-8C76-AA29-8F3ABB8F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F781-AD5C-CFA6-344E-D291E7A4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309B-A3C6-DFE6-83F4-03C518E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092F-57DE-1136-CD1C-D63644BD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5EFA2-2380-CC82-44B9-5432CB83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5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F826-1DD7-BD89-16A8-4840E01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D71E-B6E5-C87D-F055-050107BD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4CBD-5076-EAE9-C3F6-41C13179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65FA-0A75-32AA-465A-28FA4079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F937-2A59-1F61-DA6B-45A374AC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479C-A5E1-902C-4B8B-7A9FF125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E4A4-76C9-39DC-9983-EFEA2A2CE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43ACA-75DF-F502-4F2A-B66DDB85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F2A8C-BF70-839D-E4F2-718E1DD0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DCA29-F1EE-8F58-5BF4-E99860F5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7CF8-58A6-3ADD-C9C3-F74F4238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2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1B31-2CD9-C234-C35B-122B31D7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5728-3582-9111-0A36-FFE7A899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4FF11-51CD-C022-0D3C-DB2EAF877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4EF58-5688-84D2-D276-C18EF46BA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9F313-4BC2-7E02-297D-026836E38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77338-F382-B4D4-D2D3-5B8CD45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303AB-4898-180F-9DF2-A09BACFD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2C2C5-9965-65C4-414E-06E70C9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8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3A37-6781-6C6C-679C-E338FE89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1E73E-CEB2-7D2D-CEEE-A57C4906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45AAE-363C-C3AA-445B-3F6C0001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ED80A-D2F0-FDEC-9299-9FD7E9F0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AA57E-19B6-F0CB-4159-BC8BB58C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C35CC-02C9-6E21-39B2-BE80E8C3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41671-7013-4400-005C-1FE96019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7900-4463-15B4-766C-47403F0D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358D-48AF-D4E9-C49B-4AC2BBCB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57911-DBC5-B55C-1257-A3CA05D3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1F057-1A31-674A-C94F-27D37964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D01E2-5645-29F4-C620-60A16D52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AAA5-D0F9-9411-4CD3-C789F1B0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ECE1-F475-7C9F-AEAA-E3642256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84597-D007-0D4A-491C-F71568DEA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6D312-EEE6-BB64-FAA0-0B21463B4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B812C-5236-F7B4-C8F6-DDEF3601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3AAD0-46EE-E984-2BA5-412D890A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D116F-B0AF-E17A-FFC9-A8E99FD5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2"/>
            <a:ext cx="4572000" cy="416651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4708-087C-8E4E-F2FA-432B7232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9821D-713B-509D-6DF7-0AEDBEC75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F652-73EC-2040-6E5F-43A9DA9D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32EA-F199-5684-DC71-09B9C733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0EFE4-9BEF-114E-F0F7-C10C30CB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8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99DA2-64AE-0331-DAD2-3C7DED739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7FC38-979E-7E67-CED5-FDC4002F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0C5E-DD29-F2D9-06E9-4E5FF537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11D5-DC79-0DA9-3532-C6D3321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787A-F22D-D7CA-5423-FF2030C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7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extLst>
              <a:ext uri="{FF2B5EF4-FFF2-40B4-BE49-F238E27FC236}">
                <a16:creationId xmlns:a16="http://schemas.microsoft.com/office/drawing/2014/main" id="{FBE497C4-3F22-4C66-BDFC-BEA14FA8F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A8D9E3F-68EE-4D23-84F2-18BF6AFA7D8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2638" y="-144463"/>
            <a:ext cx="1016000" cy="1536701"/>
            <a:chOff x="782638" y="-144463"/>
            <a:chExt cx="1016000" cy="1536701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0605528B-B7A9-4A94-9FD9-40CEC392A206}"/>
                </a:ext>
              </a:extLst>
            </p:cNvPr>
            <p:cNvSpPr/>
            <p:nvPr/>
          </p:nvSpPr>
          <p:spPr>
            <a:xfrm>
              <a:off x="815975" y="-144463"/>
              <a:ext cx="935038" cy="1536701"/>
            </a:xfrm>
            <a:custGeom>
              <a:avLst/>
              <a:gdLst>
                <a:gd name="connsiteX0" fmla="*/ 0 w 862148"/>
                <a:gd name="connsiteY0" fmla="*/ 0 h 1489165"/>
                <a:gd name="connsiteX1" fmla="*/ 0 w 862148"/>
                <a:gd name="connsiteY1" fmla="*/ 1463040 h 1489165"/>
                <a:gd name="connsiteX2" fmla="*/ 435428 w 862148"/>
                <a:gd name="connsiteY2" fmla="*/ 1323703 h 1489165"/>
                <a:gd name="connsiteX3" fmla="*/ 862148 w 862148"/>
                <a:gd name="connsiteY3" fmla="*/ 1489165 h 1489165"/>
                <a:gd name="connsiteX4" fmla="*/ 862148 w 862148"/>
                <a:gd name="connsiteY4" fmla="*/ 0 h 1489165"/>
                <a:gd name="connsiteX5" fmla="*/ 0 w 862148"/>
                <a:gd name="connsiteY5" fmla="*/ 0 h 1489165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35428 w 862148"/>
                <a:gd name="connsiteY2" fmla="*/ 1323703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41037 w 862148"/>
                <a:gd name="connsiteY2" fmla="*/ 1374191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536751"/>
                <a:gd name="connsiteX1" fmla="*/ 0 w 862148"/>
                <a:gd name="connsiteY1" fmla="*/ 1463040 h 1536751"/>
                <a:gd name="connsiteX2" fmla="*/ 431666 w 862148"/>
                <a:gd name="connsiteY2" fmla="*/ 1536751 h 1536751"/>
                <a:gd name="connsiteX3" fmla="*/ 856538 w 862148"/>
                <a:gd name="connsiteY3" fmla="*/ 1466726 h 1536751"/>
                <a:gd name="connsiteX4" fmla="*/ 862148 w 862148"/>
                <a:gd name="connsiteY4" fmla="*/ 0 h 1536751"/>
                <a:gd name="connsiteX5" fmla="*/ 0 w 862148"/>
                <a:gd name="connsiteY5" fmla="*/ 0 h 15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148" h="1536751">
                  <a:moveTo>
                    <a:pt x="0" y="0"/>
                  </a:moveTo>
                  <a:lnTo>
                    <a:pt x="0" y="1463040"/>
                  </a:lnTo>
                  <a:lnTo>
                    <a:pt x="431666" y="1536751"/>
                  </a:lnTo>
                  <a:lnTo>
                    <a:pt x="856538" y="1466726"/>
                  </a:lnTo>
                  <a:lnTo>
                    <a:pt x="862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4" descr="Florida Department of Environmental Protection Logo">
              <a:extLst>
                <a:ext uri="{FF2B5EF4-FFF2-40B4-BE49-F238E27FC236}">
                  <a16:creationId xmlns:a16="http://schemas.microsoft.com/office/drawing/2014/main" id="{7B1688AB-07FD-48A8-9CB4-199E7CA4C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304800"/>
              <a:ext cx="1016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874723"/>
            <a:ext cx="10515600" cy="3302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68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2838889-97C6-44B7-A983-5580A1CE6A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2638" y="-144463"/>
            <a:ext cx="1016000" cy="1536701"/>
            <a:chOff x="782638" y="-144463"/>
            <a:chExt cx="1016000" cy="1536701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77847886-C034-41E0-8103-C994A0FC280F}"/>
                </a:ext>
              </a:extLst>
            </p:cNvPr>
            <p:cNvSpPr/>
            <p:nvPr/>
          </p:nvSpPr>
          <p:spPr>
            <a:xfrm>
              <a:off x="815975" y="-144463"/>
              <a:ext cx="935038" cy="1536701"/>
            </a:xfrm>
            <a:custGeom>
              <a:avLst/>
              <a:gdLst>
                <a:gd name="connsiteX0" fmla="*/ 0 w 862148"/>
                <a:gd name="connsiteY0" fmla="*/ 0 h 1489165"/>
                <a:gd name="connsiteX1" fmla="*/ 0 w 862148"/>
                <a:gd name="connsiteY1" fmla="*/ 1463040 h 1489165"/>
                <a:gd name="connsiteX2" fmla="*/ 435428 w 862148"/>
                <a:gd name="connsiteY2" fmla="*/ 1323703 h 1489165"/>
                <a:gd name="connsiteX3" fmla="*/ 862148 w 862148"/>
                <a:gd name="connsiteY3" fmla="*/ 1489165 h 1489165"/>
                <a:gd name="connsiteX4" fmla="*/ 862148 w 862148"/>
                <a:gd name="connsiteY4" fmla="*/ 0 h 1489165"/>
                <a:gd name="connsiteX5" fmla="*/ 0 w 862148"/>
                <a:gd name="connsiteY5" fmla="*/ 0 h 1489165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35428 w 862148"/>
                <a:gd name="connsiteY2" fmla="*/ 1323703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41037 w 862148"/>
                <a:gd name="connsiteY2" fmla="*/ 1374191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536751"/>
                <a:gd name="connsiteX1" fmla="*/ 0 w 862148"/>
                <a:gd name="connsiteY1" fmla="*/ 1463040 h 1536751"/>
                <a:gd name="connsiteX2" fmla="*/ 431666 w 862148"/>
                <a:gd name="connsiteY2" fmla="*/ 1536751 h 1536751"/>
                <a:gd name="connsiteX3" fmla="*/ 856538 w 862148"/>
                <a:gd name="connsiteY3" fmla="*/ 1466726 h 1536751"/>
                <a:gd name="connsiteX4" fmla="*/ 862148 w 862148"/>
                <a:gd name="connsiteY4" fmla="*/ 0 h 1536751"/>
                <a:gd name="connsiteX5" fmla="*/ 0 w 862148"/>
                <a:gd name="connsiteY5" fmla="*/ 0 h 15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148" h="1536751">
                  <a:moveTo>
                    <a:pt x="0" y="0"/>
                  </a:moveTo>
                  <a:lnTo>
                    <a:pt x="0" y="1463040"/>
                  </a:lnTo>
                  <a:lnTo>
                    <a:pt x="431666" y="1536751"/>
                  </a:lnTo>
                  <a:lnTo>
                    <a:pt x="856538" y="1466726"/>
                  </a:lnTo>
                  <a:lnTo>
                    <a:pt x="862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4" descr="Florida Department of Environmental Protection Logo">
              <a:extLst>
                <a:ext uri="{FF2B5EF4-FFF2-40B4-BE49-F238E27FC236}">
                  <a16:creationId xmlns:a16="http://schemas.microsoft.com/office/drawing/2014/main" id="{9DE24F19-C09F-4F29-A6B2-C290E5A2F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304800"/>
              <a:ext cx="1016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15975" y="2874723"/>
            <a:ext cx="10537825" cy="3302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45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DAA1FFB-8EA2-4B12-A2F3-AD9E658E86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2638" y="-144463"/>
            <a:ext cx="1016000" cy="1536701"/>
            <a:chOff x="782638" y="-144463"/>
            <a:chExt cx="1016000" cy="1536701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674B1412-A453-4013-B31A-DAE4FD7810C3}"/>
                </a:ext>
              </a:extLst>
            </p:cNvPr>
            <p:cNvSpPr/>
            <p:nvPr/>
          </p:nvSpPr>
          <p:spPr>
            <a:xfrm>
              <a:off x="815975" y="-144463"/>
              <a:ext cx="935038" cy="1536701"/>
            </a:xfrm>
            <a:custGeom>
              <a:avLst/>
              <a:gdLst>
                <a:gd name="connsiteX0" fmla="*/ 0 w 862148"/>
                <a:gd name="connsiteY0" fmla="*/ 0 h 1489165"/>
                <a:gd name="connsiteX1" fmla="*/ 0 w 862148"/>
                <a:gd name="connsiteY1" fmla="*/ 1463040 h 1489165"/>
                <a:gd name="connsiteX2" fmla="*/ 435428 w 862148"/>
                <a:gd name="connsiteY2" fmla="*/ 1323703 h 1489165"/>
                <a:gd name="connsiteX3" fmla="*/ 862148 w 862148"/>
                <a:gd name="connsiteY3" fmla="*/ 1489165 h 1489165"/>
                <a:gd name="connsiteX4" fmla="*/ 862148 w 862148"/>
                <a:gd name="connsiteY4" fmla="*/ 0 h 1489165"/>
                <a:gd name="connsiteX5" fmla="*/ 0 w 862148"/>
                <a:gd name="connsiteY5" fmla="*/ 0 h 1489165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35428 w 862148"/>
                <a:gd name="connsiteY2" fmla="*/ 1323703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41037 w 862148"/>
                <a:gd name="connsiteY2" fmla="*/ 1374191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536751"/>
                <a:gd name="connsiteX1" fmla="*/ 0 w 862148"/>
                <a:gd name="connsiteY1" fmla="*/ 1463040 h 1536751"/>
                <a:gd name="connsiteX2" fmla="*/ 431666 w 862148"/>
                <a:gd name="connsiteY2" fmla="*/ 1536751 h 1536751"/>
                <a:gd name="connsiteX3" fmla="*/ 856538 w 862148"/>
                <a:gd name="connsiteY3" fmla="*/ 1466726 h 1536751"/>
                <a:gd name="connsiteX4" fmla="*/ 862148 w 862148"/>
                <a:gd name="connsiteY4" fmla="*/ 0 h 1536751"/>
                <a:gd name="connsiteX5" fmla="*/ 0 w 862148"/>
                <a:gd name="connsiteY5" fmla="*/ 0 h 15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148" h="1536751">
                  <a:moveTo>
                    <a:pt x="0" y="0"/>
                  </a:moveTo>
                  <a:lnTo>
                    <a:pt x="0" y="1463040"/>
                  </a:lnTo>
                  <a:lnTo>
                    <a:pt x="431666" y="1536751"/>
                  </a:lnTo>
                  <a:lnTo>
                    <a:pt x="856538" y="1466726"/>
                  </a:lnTo>
                  <a:lnTo>
                    <a:pt x="862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Picture 14" descr="Florida Department of Environmental Protection Logo">
              <a:extLst>
                <a:ext uri="{FF2B5EF4-FFF2-40B4-BE49-F238E27FC236}">
                  <a16:creationId xmlns:a16="http://schemas.microsoft.com/office/drawing/2014/main" id="{F40F6C4B-7715-4CF1-883F-181E79598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304800"/>
              <a:ext cx="1016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874723"/>
            <a:ext cx="10515600" cy="3302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031274" y="365125"/>
            <a:ext cx="9322526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70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70" y="365125"/>
            <a:ext cx="9427029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</a:defRPr>
            </a:lvl1pPr>
            <a:lvl2pPr>
              <a:defRPr b="0" i="0">
                <a:latin typeface="Franklin Gothic Medium Cond" panose="020B0606030402020204" pitchFamily="34" charset="0"/>
              </a:defRPr>
            </a:lvl2pPr>
            <a:lvl3pPr>
              <a:defRPr b="0" i="0">
                <a:latin typeface="Franklin Gothic Medium Cond" panose="020B0606030402020204" pitchFamily="34" charset="0"/>
              </a:defRPr>
            </a:lvl3pPr>
            <a:lvl4pPr>
              <a:defRPr b="0" i="0">
                <a:latin typeface="Franklin Gothic Medium Cond" panose="020B0606030402020204" pitchFamily="34" charset="0"/>
              </a:defRPr>
            </a:lvl4pPr>
            <a:lvl5pPr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</a:defRPr>
            </a:lvl1pPr>
            <a:lvl2pPr>
              <a:defRPr b="0" i="0">
                <a:latin typeface="Franklin Gothic Medium Cond" panose="020B0606030402020204" pitchFamily="34" charset="0"/>
              </a:defRPr>
            </a:lvl2pPr>
            <a:lvl3pPr>
              <a:defRPr b="0" i="0">
                <a:latin typeface="Franklin Gothic Medium Cond" panose="020B0606030402020204" pitchFamily="34" charset="0"/>
              </a:defRPr>
            </a:lvl3pPr>
            <a:lvl4pPr>
              <a:defRPr b="0" i="0">
                <a:latin typeface="Franklin Gothic Medium Cond" panose="020B0606030402020204" pitchFamily="34" charset="0"/>
              </a:defRPr>
            </a:lvl4pPr>
            <a:lvl5pPr>
              <a:defRPr b="0" i="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00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48394" y="365125"/>
            <a:ext cx="950540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74723"/>
            <a:ext cx="10515600" cy="3302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10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1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2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42432"/>
            <a:ext cx="10515600" cy="3657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9B4D6141-35CF-451D-BD01-FA735BAA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B322DFCF-90C7-4DBE-B29A-947503AA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F48A038F-FA3F-4515-8D04-97EF22E6581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8155636C-869C-4098-B5E6-7A6B4DB8B61D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0E4F1004-DF67-4659-A9F6-7B088CCA24A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DE817514-787F-46B1-BA14-6DC30B01333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19517BB1-651A-4460-87CD-207F8060759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9C651D90-C3D5-4EDB-BE84-CFAF352CB56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28" name="Freeform: Shape 36">
                <a:extLst>
                  <a:ext uri="{FF2B5EF4-FFF2-40B4-BE49-F238E27FC236}">
                    <a16:creationId xmlns:a16="http://schemas.microsoft.com/office/drawing/2014/main" id="{DD986C4F-FAF9-4E46-AC0A-06859698AD6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4338AACE-9CB3-4730-AE6B-8898D1E4D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9753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1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9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2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6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0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70" y="1841818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43" y="2334670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5" y="6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7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1" y="0"/>
            <a:ext cx="7067731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5" y="2788527"/>
            <a:ext cx="6229531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1800" cap="all" baseline="0"/>
            </a:lvl1pPr>
            <a:lvl2pPr marL="342900" indent="0" algn="r">
              <a:buNone/>
              <a:defRPr sz="1350">
                <a:latin typeface="+mj-lt"/>
              </a:defRPr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1" y="180445"/>
            <a:ext cx="5327859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5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2" y="3988564"/>
            <a:ext cx="2469463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1829525"/>
            <a:ext cx="10505786" cy="4337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037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7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200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7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69" y="6"/>
            <a:ext cx="4376531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7121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5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4" y="3078484"/>
            <a:ext cx="4840641" cy="1773555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4" y="4852041"/>
            <a:ext cx="4840641" cy="551411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5" y="5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3" y="4"/>
            <a:ext cx="6401719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6" y="5750376"/>
            <a:ext cx="5273227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53" y="3200887"/>
            <a:ext cx="4200863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23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30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7" y="1681985"/>
            <a:ext cx="2357775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2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4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4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5" y="7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9" y="2461373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59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4" y="2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92" y="1618817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4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91" y="2740029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18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1" y="8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7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6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5" y="1691640"/>
            <a:ext cx="2425323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5" y="1691640"/>
            <a:ext cx="2425323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1" y="1691640"/>
            <a:ext cx="2425323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3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7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3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5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5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5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5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9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200" y="2771735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2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71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11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7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4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5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701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30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1591647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8" y="1496377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12598" indent="-21259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5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7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12598" indent="-21259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5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3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2060002"/>
            <a:ext cx="10515311" cy="32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15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9" y="4724611"/>
            <a:ext cx="8993195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12598" indent="-21259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5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12598" indent="-21259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5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12598" indent="-21259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5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4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7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42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1029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3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8" y="7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5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9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3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5" y="7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9" y="2461373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8891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5" y="7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9" y="2461373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14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5" y="7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9" y="2461373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7527-4B4B-BC15-8E9B-663CE7C8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8A7AF-81A8-A86D-171C-0EE3EB5C6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10A16-10CC-5A3C-F036-17A68B7D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63CA-DF43-BD75-0CB8-3D55D544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EAD3-9C71-80A8-D472-B86EDE5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6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6CC1-1373-8C76-AA29-8F3ABB8F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F781-AD5C-CFA6-344E-D291E7A4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309B-A3C6-DFE6-83F4-03C518E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092F-57DE-1136-CD1C-D63644BD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5EFA2-2380-CC82-44B9-5432CB83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9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F826-1DD7-BD89-16A8-4840E01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D71E-B6E5-C87D-F055-050107BD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4CBD-5076-EAE9-C3F6-41C13179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65FA-0A75-32AA-465A-28FA4079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F937-2A59-1F61-DA6B-45A374AC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479C-A5E1-902C-4B8B-7A9FF125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E4A4-76C9-39DC-9983-EFEA2A2CE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43ACA-75DF-F502-4F2A-B66DDB85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F2A8C-BF70-839D-E4F2-718E1DD0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DCA29-F1EE-8F58-5BF4-E99860F5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7CF8-58A6-3ADD-C9C3-F74F4238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4848" y="4864608"/>
            <a:ext cx="470916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90595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1B31-2CD9-C234-C35B-122B31D7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5728-3582-9111-0A36-FFE7A899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4FF11-51CD-C022-0D3C-DB2EAF877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4EF58-5688-84D2-D276-C18EF46BA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9F313-4BC2-7E02-297D-026836E38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77338-F382-B4D4-D2D3-5B8CD45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303AB-4898-180F-9DF2-A09BACFD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2C2C5-9965-65C4-414E-06E70C9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3A37-6781-6C6C-679C-E338FE89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1E73E-CEB2-7D2D-CEEE-A57C4906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45AAE-363C-C3AA-445B-3F6C0001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ED80A-D2F0-FDEC-9299-9FD7E9F0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2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AA57E-19B6-F0CB-4159-BC8BB58C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C35CC-02C9-6E21-39B2-BE80E8C3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41671-7013-4400-005C-1FE96019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1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7900-4463-15B4-766C-47403F0D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358D-48AF-D4E9-C49B-4AC2BBCB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57911-DBC5-B55C-1257-A3CA05D3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1F057-1A31-674A-C94F-27D37964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D01E2-5645-29F4-C620-60A16D52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AAA5-D0F9-9411-4CD3-C789F1B0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5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ECE1-F475-7C9F-AEAA-E3642256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84597-D007-0D4A-491C-F71568DEA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6D312-EEE6-BB64-FAA0-0B21463B4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B812C-5236-F7B4-C8F6-DDEF3601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3AAD0-46EE-E984-2BA5-412D890A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D116F-B0AF-E17A-FFC9-A8E99FD5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26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4708-087C-8E4E-F2FA-432B7232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9821D-713B-509D-6DF7-0AEDBEC75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F652-73EC-2040-6E5F-43A9DA9D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32EA-F199-5684-DC71-09B9C733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0EFE4-9BEF-114E-F0F7-C10C30CB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3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99DA2-64AE-0331-DAD2-3C7DED739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7FC38-979E-7E67-CED5-FDC4002F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0C5E-DD29-F2D9-06E9-4E5FF537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11D5-DC79-0DA9-3532-C6D3321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787A-F22D-D7CA-5423-FF2030C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3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cus Points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F09512-75A9-AAB4-4839-A7F90B39BC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3" y="0"/>
            <a:ext cx="12182983" cy="6858000"/>
          </a:xfrm>
        </p:spPr>
        <p:txBody>
          <a:bodyPr tIns="274320" rIns="4389120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3C702-F223-5D3D-87AA-88F4AA550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47" y="235301"/>
            <a:ext cx="3382584" cy="1599845"/>
          </a:xfrm>
          <a:noFill/>
        </p:spPr>
        <p:txBody>
          <a:bodyPr tIns="0" rIns="182880" bIns="0" anchor="b"/>
          <a:lstStyle>
            <a:lvl1pPr algn="l">
              <a:lnSpc>
                <a:spcPct val="100000"/>
              </a:lnSpc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23A6671-1946-F709-7E82-44C80DD64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798" y="2343058"/>
            <a:ext cx="2952831" cy="606618"/>
          </a:xfrm>
        </p:spPr>
        <p:txBody>
          <a:bodyPr lIns="182880" tIns="91440" b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700" b="1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28BCEC0-5CC3-83C9-CC36-ACA99B599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798" y="2961065"/>
            <a:ext cx="2952831" cy="1424122"/>
          </a:xfrm>
        </p:spPr>
        <p:txBody>
          <a:bodyPr lIns="182880" tIns="91440" bIns="9144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  <a:defRPr sz="1050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3A5FE27-2EEB-9FD9-BA1E-EDFC1A1E0A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798" y="4477436"/>
            <a:ext cx="2952831" cy="606618"/>
          </a:xfrm>
        </p:spPr>
        <p:txBody>
          <a:bodyPr lIns="182880" tIns="91440" b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700" b="1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EB9D99-90EB-F11D-F3C9-2CB6BED3C6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98" y="5103883"/>
            <a:ext cx="2952831" cy="1424122"/>
          </a:xfrm>
        </p:spPr>
        <p:txBody>
          <a:bodyPr lIns="182880" tIns="91440" bIns="9144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  <a:defRPr sz="1050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BDEA3CA4-93B2-4021-F0B9-521A19F409D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rot="21300000">
            <a:off x="4107845" y="-681775"/>
            <a:ext cx="2567707" cy="1495936"/>
          </a:xfrm>
          <a:solidFill>
            <a:schemeClr val="bg1"/>
          </a:solidFill>
          <a:ln w="101600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E07DBE0-5A3C-B63E-5665-B9D34F5294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rot="21300000">
            <a:off x="4248785" y="883663"/>
            <a:ext cx="2567707" cy="1495936"/>
          </a:xfrm>
          <a:solidFill>
            <a:schemeClr val="bg1"/>
          </a:solidFill>
          <a:ln w="101600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5EEC05E-C27F-7B86-EC37-93201AD71D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 rot="21300000">
            <a:off x="4379145" y="2466134"/>
            <a:ext cx="2567707" cy="1495936"/>
          </a:xfrm>
          <a:solidFill>
            <a:schemeClr val="bg1"/>
          </a:solidFill>
          <a:ln w="101600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27D4BAA7-73FC-63DB-FFAC-46141BF83A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 rot="21300000">
            <a:off x="4503721" y="4041542"/>
            <a:ext cx="2567707" cy="1495936"/>
          </a:xfrm>
          <a:solidFill>
            <a:schemeClr val="bg1"/>
          </a:solidFill>
          <a:ln w="101600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EF1D5-CCCB-E4D1-2001-54D836CED6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21300000">
            <a:off x="4634077" y="5624013"/>
            <a:ext cx="2567707" cy="1495936"/>
          </a:xfrm>
          <a:solidFill>
            <a:schemeClr val="bg1"/>
          </a:solidFill>
          <a:ln w="101600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255B2F0-6D15-1854-B8B0-5026829648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69137" y="2343058"/>
            <a:ext cx="2952831" cy="606618"/>
          </a:xfrm>
        </p:spPr>
        <p:txBody>
          <a:bodyPr lIns="182880" tIns="91440" b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700" b="1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429D741-FEFA-4110-079B-98F3DE5B7C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9137" y="2961065"/>
            <a:ext cx="2952831" cy="1424122"/>
          </a:xfrm>
        </p:spPr>
        <p:txBody>
          <a:bodyPr lIns="182880" tIns="91440" bIns="9144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  <a:defRPr sz="1050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F633161-1E12-4448-2ED8-928DFA2FB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9137" y="4477436"/>
            <a:ext cx="2952831" cy="606618"/>
          </a:xfrm>
        </p:spPr>
        <p:txBody>
          <a:bodyPr lIns="182880" tIns="91440" b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700" b="1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620250D-C9EE-D124-E6C3-6A774C2E0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9137" y="5103883"/>
            <a:ext cx="2952831" cy="1424122"/>
          </a:xfrm>
        </p:spPr>
        <p:txBody>
          <a:bodyPr lIns="182880" tIns="91440" bIns="9144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  <a:defRPr sz="1050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9526971" y="3268981"/>
            <a:ext cx="4297683" cy="320040"/>
          </a:xfrm>
        </p:spPr>
        <p:txBody>
          <a:bodyPr/>
          <a:lstStyle>
            <a:lvl1pPr algn="ctr">
              <a:defRPr sz="750" cap="all" spc="2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A3878EF-AD8A-6F14-C45F-10A5F47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51" y="6522720"/>
            <a:ext cx="660919" cy="243840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42F0A33C-B6D6-454E-A4EA-5198AC78D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3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C702-F223-5D3D-87AA-88F4AA550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749" y="465693"/>
            <a:ext cx="3657083" cy="1627929"/>
          </a:xfrm>
          <a:noFill/>
        </p:spPr>
        <p:txBody>
          <a:bodyPr tIns="0" rIns="182880" bIns="0" anchor="b"/>
          <a:lstStyle>
            <a:lvl1pPr algn="l">
              <a:lnSpc>
                <a:spcPct val="100000"/>
              </a:lnSpc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-1644582" y="3268981"/>
            <a:ext cx="4297683" cy="320040"/>
          </a:xfrm>
        </p:spPr>
        <p:txBody>
          <a:bodyPr/>
          <a:lstStyle>
            <a:lvl1pPr algn="ctr">
              <a:defRPr sz="750" cap="all" spc="2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A3878EF-AD8A-6F14-C45F-10A5F47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3800" y="6522720"/>
            <a:ext cx="660919" cy="243840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42F0A33C-B6D6-454E-A4EA-5198AC78D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6AD51-D5C3-80B0-E4F3-239BF71DE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9749" y="2270039"/>
            <a:ext cx="3657083" cy="4123586"/>
          </a:xfrm>
        </p:spPr>
        <p:txBody>
          <a:bodyPr lIns="182880" tIns="91440" bIns="9144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  <a:defRPr sz="1050" cap="none" baseline="0">
                <a:solidFill>
                  <a:schemeClr val="bg1"/>
                </a:solidFill>
              </a:defRPr>
            </a:lvl1pPr>
            <a:lvl2pPr marL="171450" indent="0" algn="r">
              <a:buNone/>
              <a:defRPr sz="750" cap="all" baseline="0"/>
            </a:lvl2pPr>
            <a:lvl3pPr marL="342900" indent="0" algn="r">
              <a:buNone/>
              <a:defRPr sz="750" cap="all" baseline="0"/>
            </a:lvl3pPr>
            <a:lvl4pPr marL="514350" indent="0" algn="r">
              <a:buNone/>
              <a:defRPr sz="750" cap="all" baseline="0"/>
            </a:lvl4pPr>
            <a:lvl5pPr marL="685800" indent="0" algn="r">
              <a:buNone/>
              <a:defRPr sz="75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F09512-75A9-AAB4-4839-A7F90B39BC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5421" y="0"/>
            <a:ext cx="6786579" cy="68580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F095D9C-164D-E25D-5905-B7988D44E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rot="20785047">
            <a:off x="6777257" y="766804"/>
            <a:ext cx="2217504" cy="193354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E9DD6D-C349-FD20-498B-D76EE82AE5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82664">
            <a:off x="7060306" y="2662711"/>
            <a:ext cx="2256497" cy="634039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0" r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50" cap="all" baseline="0"/>
            </a:lvl1pPr>
            <a:lvl2pPr marL="171450" indent="0">
              <a:buNone/>
              <a:defRPr sz="1200" cap="all" baseline="0"/>
            </a:lvl2pPr>
            <a:lvl3pPr marL="342900" indent="0">
              <a:buNone/>
              <a:defRPr sz="1200" cap="all" baseline="0"/>
            </a:lvl3pPr>
            <a:lvl4pPr marL="514350" indent="0">
              <a:buNone/>
              <a:defRPr sz="1200" cap="all" baseline="0"/>
            </a:lvl4pPr>
            <a:lvl5pPr marL="685800" indent="0">
              <a:buNone/>
              <a:defRPr sz="120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Picture Placeholder 29">
            <a:extLst>
              <a:ext uri="{FF2B5EF4-FFF2-40B4-BE49-F238E27FC236}">
                <a16:creationId xmlns:a16="http://schemas.microsoft.com/office/drawing/2014/main" id="{45ABE54D-59B9-E8A6-09ED-B668F4FEDB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 rot="2383">
            <a:off x="6849453" y="3395852"/>
            <a:ext cx="2217504" cy="193354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036EE26-81D5-1A59-F8AC-9E65334053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9961" y="5291759"/>
            <a:ext cx="2256497" cy="634039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0" r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50" cap="all" baseline="0"/>
            </a:lvl1pPr>
            <a:lvl2pPr marL="171450" indent="0">
              <a:buNone/>
              <a:defRPr sz="1200" cap="all" baseline="0"/>
            </a:lvl2pPr>
            <a:lvl3pPr marL="342900" indent="0">
              <a:buNone/>
              <a:defRPr sz="1200" cap="all" baseline="0"/>
            </a:lvl3pPr>
            <a:lvl4pPr marL="514350" indent="0">
              <a:buNone/>
              <a:defRPr sz="1200" cap="all" baseline="0"/>
            </a:lvl4pPr>
            <a:lvl5pPr marL="685800" indent="0">
              <a:buNone/>
              <a:defRPr sz="120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08D4D2EA-2C68-388D-BBEC-A1C24429145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 rot="483357">
            <a:off x="9088289" y="2234538"/>
            <a:ext cx="2217504" cy="193354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5FD8F87-FC6C-30AB-7483-914FF9F38E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480974">
            <a:off x="8894056" y="4151975"/>
            <a:ext cx="2256497" cy="634039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0" r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50" cap="all" baseline="0"/>
            </a:lvl1pPr>
            <a:lvl2pPr marL="171450" indent="0">
              <a:buNone/>
              <a:defRPr sz="1200" cap="all" baseline="0"/>
            </a:lvl2pPr>
            <a:lvl3pPr marL="342900" indent="0">
              <a:buNone/>
              <a:defRPr sz="1200" cap="all" baseline="0"/>
            </a:lvl3pPr>
            <a:lvl4pPr marL="514350" indent="0">
              <a:buNone/>
              <a:defRPr sz="1200" cap="all" baseline="0"/>
            </a:lvl4pPr>
            <a:lvl5pPr marL="685800" indent="0">
              <a:buNone/>
              <a:defRPr sz="1200" cap="all" baseline="0"/>
            </a:lvl5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62142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38" name="Bottom Right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2" name="Freeform: Shape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3" name="Freeform: Shape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4" name="Freeform: Shape 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5" name="Freeform: Shape 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6" name="Freeform: Shape 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7" name="Freeform: Shape 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0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84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26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248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31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65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9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828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69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4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2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6" name="Freeform: Shape 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7" name="Freeform: Shape 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8" name="Freeform: Shape 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38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450D-FBBC-44D7-84BF-95792DD7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B517F-B191-4970-A837-7867DF75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80DD3-D1BD-4440-8898-677FBEA1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257F-533E-4C53-9165-051007ECF3B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ABF52-270D-42FA-8508-07667556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CBE3708D-BA6B-4A03-893C-F4A1162B02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6FEB-91DF-4589-95B1-2CF05F2189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96A92-8EE7-469F-9737-A9281C6D23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DERM Restoration &amp; Enhancement Section |  Biscayne Bay Task Force</a:t>
            </a:r>
          </a:p>
        </p:txBody>
      </p:sp>
    </p:spTree>
    <p:extLst>
      <p:ext uri="{BB962C8B-B14F-4D97-AF65-F5344CB8AC3E}">
        <p14:creationId xmlns:p14="http://schemas.microsoft.com/office/powerpoint/2010/main" val="3137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48D-35BB-4B04-B8EF-46BB946B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09DC-46C0-414B-93F2-C16D5F38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4AF0-63C0-4141-B4A9-2E2EAC7A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2E1E-619A-49EF-A0FD-07A588014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Natural History of Biscayne Ba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97F5A-7A88-4866-B49E-9DBD0F09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A7B67-C506-4687-8D24-59B40EA5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DC284E-88BC-4460-AE1D-CC7B6FF85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02" y="1480551"/>
            <a:ext cx="5216979" cy="5065776"/>
          </a:xfrm>
        </p:spPr>
        <p:txBody>
          <a:bodyPr/>
          <a:lstStyle>
            <a:lvl1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 lang="en-US" sz="2000" b="0" smtClean="0">
                <a:sym typeface="Wingdings" pitchFamily="2" charset="2"/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>
                <a:latin typeface="+mj-lt"/>
              </a:rPr>
              <a:t>Kissimmee-Okeechobee-Everglades watershed (</a:t>
            </a:r>
            <a:r>
              <a:rPr lang="en-US" sz="2000" b="1">
                <a:latin typeface="+mj-lt"/>
              </a:rPr>
              <a:t>KOE</a:t>
            </a:r>
            <a:r>
              <a:rPr lang="en-US" sz="2000">
                <a:latin typeface="+mj-lt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endParaRPr lang="en-US" sz="120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Char char="•"/>
            </a:pPr>
            <a:r>
              <a:rPr lang="en-US" sz="2000">
                <a:latin typeface="+mj-lt"/>
              </a:rPr>
              <a:t>“Watershed is an area of land that drains to a common endpoint.” (from UF-IFAS)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Char char="•"/>
            </a:pPr>
            <a:endParaRPr lang="en-US" sz="120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Char char="•"/>
            </a:pPr>
            <a:r>
              <a:rPr lang="en-US" sz="2000">
                <a:latin typeface="+mj-lt"/>
              </a:rPr>
              <a:t>Lake Kissimmee </a:t>
            </a:r>
            <a:r>
              <a:rPr lang="en-US" sz="2000">
                <a:sym typeface="Wingdings" pitchFamily="2" charset="2"/>
              </a:rPr>
              <a:t></a:t>
            </a:r>
            <a:endParaRPr lang="en-US" sz="2000" b="1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>
                <a:latin typeface="+mj-lt"/>
              </a:rPr>
              <a:t>	Lake Okeechobee </a:t>
            </a:r>
            <a:r>
              <a:rPr lang="en-US" sz="2000">
                <a:sym typeface="Wingdings" pitchFamily="2" charset="2"/>
              </a:rPr>
              <a:t></a:t>
            </a:r>
            <a:endParaRPr lang="en-US" sz="2000">
              <a:latin typeface="+mj-lt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>
                <a:latin typeface="+mj-lt"/>
                <a:sym typeface="Wingdings" pitchFamily="2" charset="2"/>
              </a:rPr>
              <a:t>	</a:t>
            </a:r>
            <a:r>
              <a:rPr lang="en-US" sz="2000">
                <a:latin typeface="+mj-lt"/>
              </a:rPr>
              <a:t>Everglades wetlands </a:t>
            </a:r>
            <a:r>
              <a:rPr lang="en-US" sz="2000">
                <a:latin typeface="+mj-lt"/>
                <a:sym typeface="Wingdings" pitchFamily="2" charset="2"/>
              </a:rPr>
              <a:t></a:t>
            </a:r>
            <a:r>
              <a:rPr lang="en-US" sz="200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>
                <a:latin typeface="+mj-lt"/>
              </a:rPr>
              <a:t>	through estuaries </a:t>
            </a:r>
            <a:r>
              <a:rPr lang="en-US" sz="2000">
                <a:latin typeface="+mj-lt"/>
                <a:sym typeface="Wingdings" pitchFamily="2" charset="2"/>
              </a:rPr>
              <a:t></a:t>
            </a:r>
            <a:r>
              <a:rPr lang="en-US" sz="200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>
                <a:latin typeface="+mj-lt"/>
              </a:rPr>
              <a:t>	to coral reefs </a:t>
            </a:r>
          </a:p>
          <a:p>
            <a:pPr lvl="4"/>
            <a:endParaRPr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5CC3F2B2-AA9C-4EAC-BA19-7D26A2D07C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588000" y="1600200"/>
            <a:ext cx="6400800" cy="4876800"/>
            <a:chOff x="2077" y="101"/>
            <a:chExt cx="3726" cy="4128"/>
          </a:xfrm>
        </p:grpSpPr>
        <p:pic>
          <p:nvPicPr>
            <p:cNvPr id="7" name="Picture 3" descr="SSS">
              <a:extLst>
                <a:ext uri="{FF2B5EF4-FFF2-40B4-BE49-F238E27FC236}">
                  <a16:creationId xmlns:a16="http://schemas.microsoft.com/office/drawing/2014/main" id="{7B506DC7-E486-420C-8719-E3BA72103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" y="101"/>
              <a:ext cx="3726" cy="4128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2216903-4E1A-44EA-BE9A-9122254E5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101"/>
              <a:ext cx="3726" cy="4128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23328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48D-35BB-4B04-B8EF-46BB946B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09DC-46C0-414B-93F2-C16D5F38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4AF0-63C0-4141-B4A9-2E2EAC7A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3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450D-FBBC-44D7-84BF-95792DD7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B517F-B191-4970-A837-7867DF75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80DD3-D1BD-4440-8898-677FBEA1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20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CBE3708D-BA6B-4A03-893C-F4A1162B02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7/15/2019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DERM Restoration &amp; Enhancement Section |  Biscayne Bay Task Force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FD7370-0CF5-405F-99D4-CCD6461D13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514" y="3090276"/>
            <a:ext cx="8110663" cy="47459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Overview</a:t>
            </a:r>
          </a:p>
          <a:p>
            <a:pPr lvl="0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514" y="3657600"/>
            <a:ext cx="8110663" cy="278633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Natural History </a:t>
            </a:r>
          </a:p>
          <a:p>
            <a:pPr lvl="0"/>
            <a:r>
              <a:rPr lang="en-US"/>
              <a:t>Management Efforts </a:t>
            </a:r>
          </a:p>
          <a:p>
            <a:pPr lvl="0"/>
            <a:r>
              <a:rPr lang="en-US"/>
              <a:t>Monitoring Programs</a:t>
            </a:r>
          </a:p>
          <a:p>
            <a:pPr lvl="0"/>
            <a:r>
              <a:rPr lang="en-US"/>
              <a:t>Results &amp; Studies</a:t>
            </a:r>
          </a:p>
          <a:p>
            <a:pPr lvl="0"/>
            <a:r>
              <a:rPr lang="en-US"/>
              <a:t>Action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2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97F6-00B4-464D-9412-2CB159D5C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Biscayne Bay</a:t>
            </a:r>
            <a:br>
              <a:rPr lang="en-US"/>
            </a:br>
            <a:r>
              <a:rPr lang="en-US"/>
              <a:t>Management Efforts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63DFE-5419-4D03-A3DE-5BA25D8DC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CBE3708D-BA6B-4A03-893C-F4A1162B02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46640-ECF2-4CE4-9AC8-4F899BC832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9F99-4031-4E26-9B90-B62AC93041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8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257F-533E-4C53-9165-051007ECF3B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ABF52-270D-42FA-8508-07667556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CBE3708D-BA6B-4A03-893C-F4A1162B02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6FEB-91DF-4589-95B1-2CF05F2189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96A92-8EE7-469F-9737-A9281C6D23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DERM Restoration &amp; Enhancement Section |  Biscayne Bay Task Force</a:t>
            </a:r>
          </a:p>
        </p:txBody>
      </p:sp>
    </p:spTree>
    <p:extLst>
      <p:ext uri="{BB962C8B-B14F-4D97-AF65-F5344CB8AC3E}">
        <p14:creationId xmlns:p14="http://schemas.microsoft.com/office/powerpoint/2010/main" val="3773555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8A47-200A-47A0-A588-EFC52638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5EE0F-E4B4-427C-AC00-AC8FBAE14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CBE3708D-BA6B-4A03-893C-F4A1162B02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BECF-1FA9-4BF8-915C-7A5C9EEF93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7/15/2019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3D0B-5C77-4CD6-A170-EE0E50D138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FC6">
                    <a:lumMod val="50000"/>
                  </a:srgbClr>
                </a:solidFill>
              </a:rPr>
              <a:t>DERM Restoration &amp; Enhancement Section |  Biscayne Bay Task Force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152">
          <p15:clr>
            <a:srgbClr val="547EBF"/>
          </p15:clr>
        </p15:guide>
        <p15:guide id="6" orient="horz" pos="4080">
          <p15:clr>
            <a:srgbClr val="547EBF"/>
          </p15:clr>
        </p15:guide>
        <p15:guide id="10" pos="1920">
          <p15:clr>
            <a:srgbClr val="547EBF"/>
          </p15:clr>
        </p15:guide>
        <p15:guide id="12" pos="5736">
          <p15:clr>
            <a:srgbClr val="547EBF"/>
          </p15:clr>
        </p15:guide>
        <p15:guide id="15" pos="5112">
          <p15:clr>
            <a:srgbClr val="9FCC3B"/>
          </p15:clr>
        </p15:guide>
        <p15:guide id="16" pos="2544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FE333-3155-8B62-110D-87BC2A37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5D4DC-601D-1772-1739-D51F73C8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384B-84F7-FDF7-18A1-4902E8F1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B83C-D8FF-F398-DD29-9BD817C57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AC94-2301-6B76-1566-95F105F8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6EF3D3-CE83-4598-9F45-59127BD09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65125"/>
            <a:ext cx="9321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EFD1B3-6195-455C-B829-1CACE4CE6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F42F4D0A-7E03-448D-BC65-E68466A331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2638" y="-144463"/>
            <a:ext cx="1016000" cy="1536701"/>
            <a:chOff x="782638" y="-144463"/>
            <a:chExt cx="1016000" cy="1536701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F90CB3DE-AFD2-4703-9AA0-010A1CDC22B2}"/>
                </a:ext>
              </a:extLst>
            </p:cNvPr>
            <p:cNvSpPr/>
            <p:nvPr/>
          </p:nvSpPr>
          <p:spPr>
            <a:xfrm>
              <a:off x="815975" y="-144463"/>
              <a:ext cx="935038" cy="1536701"/>
            </a:xfrm>
            <a:custGeom>
              <a:avLst/>
              <a:gdLst>
                <a:gd name="connsiteX0" fmla="*/ 0 w 862148"/>
                <a:gd name="connsiteY0" fmla="*/ 0 h 1489165"/>
                <a:gd name="connsiteX1" fmla="*/ 0 w 862148"/>
                <a:gd name="connsiteY1" fmla="*/ 1463040 h 1489165"/>
                <a:gd name="connsiteX2" fmla="*/ 435428 w 862148"/>
                <a:gd name="connsiteY2" fmla="*/ 1323703 h 1489165"/>
                <a:gd name="connsiteX3" fmla="*/ 862148 w 862148"/>
                <a:gd name="connsiteY3" fmla="*/ 1489165 h 1489165"/>
                <a:gd name="connsiteX4" fmla="*/ 862148 w 862148"/>
                <a:gd name="connsiteY4" fmla="*/ 0 h 1489165"/>
                <a:gd name="connsiteX5" fmla="*/ 0 w 862148"/>
                <a:gd name="connsiteY5" fmla="*/ 0 h 1489165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35428 w 862148"/>
                <a:gd name="connsiteY2" fmla="*/ 1323703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466726"/>
                <a:gd name="connsiteX1" fmla="*/ 0 w 862148"/>
                <a:gd name="connsiteY1" fmla="*/ 1463040 h 1466726"/>
                <a:gd name="connsiteX2" fmla="*/ 441037 w 862148"/>
                <a:gd name="connsiteY2" fmla="*/ 1374191 h 1466726"/>
                <a:gd name="connsiteX3" fmla="*/ 856538 w 862148"/>
                <a:gd name="connsiteY3" fmla="*/ 1466726 h 1466726"/>
                <a:gd name="connsiteX4" fmla="*/ 862148 w 862148"/>
                <a:gd name="connsiteY4" fmla="*/ 0 h 1466726"/>
                <a:gd name="connsiteX5" fmla="*/ 0 w 862148"/>
                <a:gd name="connsiteY5" fmla="*/ 0 h 1466726"/>
                <a:gd name="connsiteX0" fmla="*/ 0 w 862148"/>
                <a:gd name="connsiteY0" fmla="*/ 0 h 1536751"/>
                <a:gd name="connsiteX1" fmla="*/ 0 w 862148"/>
                <a:gd name="connsiteY1" fmla="*/ 1463040 h 1536751"/>
                <a:gd name="connsiteX2" fmla="*/ 431666 w 862148"/>
                <a:gd name="connsiteY2" fmla="*/ 1536751 h 1536751"/>
                <a:gd name="connsiteX3" fmla="*/ 856538 w 862148"/>
                <a:gd name="connsiteY3" fmla="*/ 1466726 h 1536751"/>
                <a:gd name="connsiteX4" fmla="*/ 862148 w 862148"/>
                <a:gd name="connsiteY4" fmla="*/ 0 h 1536751"/>
                <a:gd name="connsiteX5" fmla="*/ 0 w 862148"/>
                <a:gd name="connsiteY5" fmla="*/ 0 h 15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148" h="1536751">
                  <a:moveTo>
                    <a:pt x="0" y="0"/>
                  </a:moveTo>
                  <a:lnTo>
                    <a:pt x="0" y="1463040"/>
                  </a:lnTo>
                  <a:lnTo>
                    <a:pt x="431666" y="1536751"/>
                  </a:lnTo>
                  <a:lnTo>
                    <a:pt x="856538" y="1466726"/>
                  </a:lnTo>
                  <a:lnTo>
                    <a:pt x="862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0" name="Picture 14" descr="Florida Department of Environmental Protection Logo">
              <a:extLst>
                <a:ext uri="{FF2B5EF4-FFF2-40B4-BE49-F238E27FC236}">
                  <a16:creationId xmlns:a16="http://schemas.microsoft.com/office/drawing/2014/main" id="{6CC5A3F9-13A8-458D-A45A-B78C055C3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304800"/>
              <a:ext cx="1016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70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Franklin Gothic Demi Cond" panose="020B0603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Demi Cond" panose="020B0603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Demi Cond" panose="020B0603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Demi Cond" panose="020B0603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Demi Cond" panose="020B0603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C42E-DAFE-4877-BD64-CEECA20C0D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A037-2947-4182-87C0-EE689A81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FE333-3155-8B62-110D-87BC2A37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5D4DC-601D-1772-1739-D51F73C8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384B-84F7-FDF7-18A1-4902E8F1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F0EC-0B2C-4326-82B7-12B2DCC17A1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B83C-D8FF-F398-DD29-9BD817C57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AC94-2301-6B76-1566-95F105F8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E4A4-74AF-44D0-BDE0-43B6633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7.svg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ep.gov/dear/alternative-restoration-plans/content/mosquito-lagoon-reasonable-assurance-plan-rap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iamidade.gov/BiscayneBa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0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521" y="4477186"/>
            <a:ext cx="10323002" cy="839054"/>
          </a:xfrm>
        </p:spPr>
        <p:txBody>
          <a:bodyPr anchor="b" anchorCtr="0">
            <a:normAutofit fontScale="90000"/>
          </a:bodyPr>
          <a:lstStyle/>
          <a:p>
            <a:r>
              <a:rPr lang="en-US" sz="2700" dirty="0"/>
              <a:t>Biscayne Bay Reasonable assurance plan: </a:t>
            </a:r>
            <a:br>
              <a:rPr lang="en-US" sz="3600" dirty="0"/>
            </a:br>
            <a:r>
              <a:rPr lang="en-US" sz="2700" dirty="0"/>
              <a:t>a plan to restore the health and resilience of Biscayne Bay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965" y="5430815"/>
            <a:ext cx="7129669" cy="126574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Pamela Sweeney - Senior Manager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Division of Environmental Resources Management (DERM)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SFRPC | February 28, 2025</a:t>
            </a:r>
          </a:p>
        </p:txBody>
      </p:sp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8EDF030D-0F90-44EF-AF67-0F560DA783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9220"/>
            <a:ext cx="2944078" cy="4456881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4F60189-7D15-4E60-B5B7-058D99C22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883" y="46608"/>
            <a:ext cx="3111167" cy="4424073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2BF176F-5FF4-4E1E-83AA-20C41123AB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022" y="30335"/>
            <a:ext cx="2971800" cy="4438177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0222DCB-44D7-40F7-8D5E-6EDA8F1429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920" y="21662"/>
            <a:ext cx="2926080" cy="445552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6C527-E6D6-444B-AD25-B0815EB269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414" y="5430815"/>
            <a:ext cx="1706418" cy="724098"/>
          </a:xfrm>
          <a:prstGeom prst="rect">
            <a:avLst/>
          </a:prstGeom>
          <a:effectLst>
            <a:outerShdw blurRad="50800" dir="3600000" sx="99000" sy="99000" algn="ctr" rotWithShape="0">
              <a:srgbClr val="FFFFFF">
                <a:alpha val="66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90E3D-86E7-B6DE-A4CD-9396CEB93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830" y="5322745"/>
            <a:ext cx="1047154" cy="10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F4CF9600-DD76-63FB-7764-FDFEC866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6" y="527799"/>
            <a:ext cx="3471282" cy="2030819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600" dirty="0"/>
              <a:t>Biscayne Bay resilience and the Rap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6" name="Content Placeholder 3">
            <a:extLst>
              <a:ext uri="{FF2B5EF4-FFF2-40B4-BE49-F238E27FC236}">
                <a16:creationId xmlns:a16="http://schemas.microsoft.com/office/drawing/2014/main" id="{A2A035A3-5F07-A706-1E9D-3AA330EDD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854371"/>
              </p:ext>
            </p:extLst>
          </p:nvPr>
        </p:nvGraphicFramePr>
        <p:xfrm>
          <a:off x="2024697" y="318977"/>
          <a:ext cx="8707210" cy="638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" name="Graphic 46" descr="Add with solid fill">
            <a:extLst>
              <a:ext uri="{FF2B5EF4-FFF2-40B4-BE49-F238E27FC236}">
                <a16:creationId xmlns:a16="http://schemas.microsoft.com/office/drawing/2014/main" id="{7F0F8210-AED1-21DB-E680-FCB3670C72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1253" y="3543964"/>
            <a:ext cx="719623" cy="719623"/>
          </a:xfrm>
          <a:prstGeom prst="rect">
            <a:avLst/>
          </a:prstGeom>
        </p:spPr>
      </p:pic>
      <p:sp>
        <p:nvSpPr>
          <p:cNvPr id="48" name="Arrow: Bent 47">
            <a:extLst>
              <a:ext uri="{FF2B5EF4-FFF2-40B4-BE49-F238E27FC236}">
                <a16:creationId xmlns:a16="http://schemas.microsoft.com/office/drawing/2014/main" id="{AC6D166A-512E-4ADE-AFE2-3E8C24144F21}"/>
              </a:ext>
            </a:extLst>
          </p:cNvPr>
          <p:cNvSpPr/>
          <p:nvPr/>
        </p:nvSpPr>
        <p:spPr>
          <a:xfrm rot="5400000">
            <a:off x="10460784" y="3808109"/>
            <a:ext cx="1375644" cy="1202218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Graphic 49" descr="Dead Fish Skeleton with solid fill">
            <a:extLst>
              <a:ext uri="{FF2B5EF4-FFF2-40B4-BE49-F238E27FC236}">
                <a16:creationId xmlns:a16="http://schemas.microsoft.com/office/drawing/2014/main" id="{3C4F2187-FDAB-88E0-AB58-86260F4B70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36664">
            <a:off x="10026269" y="5005072"/>
            <a:ext cx="914400" cy="914400"/>
          </a:xfrm>
          <a:prstGeom prst="rect">
            <a:avLst/>
          </a:prstGeom>
        </p:spPr>
      </p:pic>
      <p:pic>
        <p:nvPicPr>
          <p:cNvPr id="51" name="Graphic 50" descr="Dead Fish Skeleton with solid fill">
            <a:extLst>
              <a:ext uri="{FF2B5EF4-FFF2-40B4-BE49-F238E27FC236}">
                <a16:creationId xmlns:a16="http://schemas.microsoft.com/office/drawing/2014/main" id="{C358C5E9-B17A-A956-8C9A-CDD72CCE46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518781">
            <a:off x="11091514" y="5526652"/>
            <a:ext cx="914400" cy="914400"/>
          </a:xfrm>
          <a:prstGeom prst="rect">
            <a:avLst/>
          </a:prstGeom>
        </p:spPr>
      </p:pic>
      <p:pic>
        <p:nvPicPr>
          <p:cNvPr id="53" name="Graphic 52" descr="Splash outline">
            <a:extLst>
              <a:ext uri="{FF2B5EF4-FFF2-40B4-BE49-F238E27FC236}">
                <a16:creationId xmlns:a16="http://schemas.microsoft.com/office/drawing/2014/main" id="{FA77650B-FF6F-CA2F-885B-57C98DF93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22609">
            <a:off x="10790542" y="4939548"/>
            <a:ext cx="914400" cy="914400"/>
          </a:xfrm>
          <a:prstGeom prst="rect">
            <a:avLst/>
          </a:prstGeom>
        </p:spPr>
      </p:pic>
      <p:pic>
        <p:nvPicPr>
          <p:cNvPr id="58" name="Graphic 57" descr="Seahorse outline">
            <a:extLst>
              <a:ext uri="{FF2B5EF4-FFF2-40B4-BE49-F238E27FC236}">
                <a16:creationId xmlns:a16="http://schemas.microsoft.com/office/drawing/2014/main" id="{EB0F481F-773E-DEF9-EC99-69823057395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271165">
            <a:off x="10517567" y="5647819"/>
            <a:ext cx="719623" cy="719623"/>
          </a:xfrm>
          <a:prstGeom prst="rect">
            <a:avLst/>
          </a:prstGeom>
        </p:spPr>
      </p:pic>
      <p:pic>
        <p:nvPicPr>
          <p:cNvPr id="60" name="Graphic 59" descr="Shark outline">
            <a:extLst>
              <a:ext uri="{FF2B5EF4-FFF2-40B4-BE49-F238E27FC236}">
                <a16:creationId xmlns:a16="http://schemas.microsoft.com/office/drawing/2014/main" id="{C1ACE352-D42F-D5BE-C421-C63924DC111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9206632">
            <a:off x="11363419" y="4898491"/>
            <a:ext cx="830650" cy="830650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1D5DF51-F9EE-74F0-5E06-057E321F2134}"/>
              </a:ext>
            </a:extLst>
          </p:cNvPr>
          <p:cNvSpPr/>
          <p:nvPr/>
        </p:nvSpPr>
        <p:spPr>
          <a:xfrm>
            <a:off x="442285" y="3566396"/>
            <a:ext cx="2492301" cy="99414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we DO Control: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Flooding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Erosion 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CA158350-9BA0-959F-3EE4-9DB979A07D04}"/>
              </a:ext>
            </a:extLst>
          </p:cNvPr>
          <p:cNvSpPr/>
          <p:nvPr/>
        </p:nvSpPr>
        <p:spPr>
          <a:xfrm>
            <a:off x="3000983" y="2767440"/>
            <a:ext cx="425511" cy="2272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erial view of a large body of water&#10;&#10;Description automatically generated">
            <a:extLst>
              <a:ext uri="{FF2B5EF4-FFF2-40B4-BE49-F238E27FC236}">
                <a16:creationId xmlns:a16="http://schemas.microsoft.com/office/drawing/2014/main" id="{A4296DC1-F83E-436E-3FE1-3684522E5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82" y="68263"/>
            <a:ext cx="11950700" cy="672147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0902A8-F663-CFFF-9845-2AD77402EB68}"/>
              </a:ext>
            </a:extLst>
          </p:cNvPr>
          <p:cNvSpPr txBox="1"/>
          <p:nvPr/>
        </p:nvSpPr>
        <p:spPr>
          <a:xfrm>
            <a:off x="3539617" y="1068346"/>
            <a:ext cx="564682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lt"/>
                <a:cs typeface="Arial"/>
              </a:rPr>
              <a:t>Julia Tuttle Basin, 5/31/2017 – Southwest Direction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73D9C-4614-B293-F8F2-B461BCFDFD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0" y="4176909"/>
            <a:ext cx="4269040" cy="2500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4DA93-EB8A-6905-674B-2AB0797AFF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3" y="4053526"/>
            <a:ext cx="3443793" cy="2632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2D08E-6524-BCF9-FB4E-DA70FAF920D3}"/>
              </a:ext>
            </a:extLst>
          </p:cNvPr>
          <p:cNvSpPr txBox="1"/>
          <p:nvPr/>
        </p:nvSpPr>
        <p:spPr>
          <a:xfrm>
            <a:off x="665511" y="3784929"/>
            <a:ext cx="287410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lt"/>
                <a:cs typeface="Arial"/>
              </a:rPr>
              <a:t>2020 Fish Kill – North bay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5BDDD-8EA2-62A6-6921-76E1CE5D2D58}"/>
              </a:ext>
            </a:extLst>
          </p:cNvPr>
          <p:cNvSpPr txBox="1"/>
          <p:nvPr/>
        </p:nvSpPr>
        <p:spPr>
          <a:xfrm>
            <a:off x="7802966" y="3863585"/>
            <a:ext cx="426904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lt"/>
                <a:cs typeface="Arial"/>
              </a:rPr>
              <a:t>2020 Algal Bloom – North bay canals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1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7FFD-A588-52A6-4AB8-3354F7C4C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825C4E-0E91-9A76-565B-D7260FD57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95" y="180618"/>
            <a:ext cx="9606365" cy="645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CC996-CBDD-4120-D028-F9A3C59EFE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9" y="0"/>
            <a:ext cx="1580574" cy="15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2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4924CADD-B07E-4A8D-A0D5-9F7F9AA8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258763"/>
            <a:ext cx="9332912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 Cond" panose="020B0603020102020204" pitchFamily="34" charset="0"/>
                <a:ea typeface="League Gothic" pitchFamily="2" charset="77"/>
                <a:cs typeface="League Gothic" pitchFamily="2" charset="77"/>
              </a:rPr>
              <a:t>Pathways to Restoration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CDF3FD0-C071-4AF9-BE04-B4544A894C85}"/>
              </a:ext>
            </a:extLst>
          </p:cNvPr>
          <p:cNvGraphicFramePr/>
          <p:nvPr/>
        </p:nvGraphicFramePr>
        <p:xfrm>
          <a:off x="1621574" y="3946240"/>
          <a:ext cx="8948853" cy="132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39108-B087-46E0-AE19-73A46D60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680704"/>
            <a:ext cx="754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 Cond" panose="020B06060304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 Cond" panose="020B06060304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 Cond" panose="020B06060304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pathways have the same goal: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Quality Restoration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6BC49D-7C67-436C-8744-F211A9C8BDFB}"/>
              </a:ext>
            </a:extLst>
          </p:cNvPr>
          <p:cNvGraphicFramePr/>
          <p:nvPr/>
        </p:nvGraphicFramePr>
        <p:xfrm>
          <a:off x="644487" y="3793364"/>
          <a:ext cx="8948853" cy="132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5983466-F77D-47A8-90EC-9625F99A3C10}"/>
              </a:ext>
            </a:extLst>
          </p:cNvPr>
          <p:cNvGrpSpPr/>
          <p:nvPr/>
        </p:nvGrpSpPr>
        <p:grpSpPr>
          <a:xfrm>
            <a:off x="1134999" y="2035991"/>
            <a:ext cx="9268260" cy="1204687"/>
            <a:chOff x="1082889" y="2136301"/>
            <a:chExt cx="10573732" cy="12645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C53974-FD6E-41E7-8619-F2FA3BCFA69D}"/>
                </a:ext>
              </a:extLst>
            </p:cNvPr>
            <p:cNvSpPr/>
            <p:nvPr/>
          </p:nvSpPr>
          <p:spPr>
            <a:xfrm>
              <a:off x="1082889" y="2136301"/>
              <a:ext cx="2107663" cy="1264598"/>
            </a:xfrm>
            <a:custGeom>
              <a:avLst/>
              <a:gdLst>
                <a:gd name="connsiteX0" fmla="*/ 0 w 2107663"/>
                <a:gd name="connsiteY0" fmla="*/ 126460 h 1264598"/>
                <a:gd name="connsiteX1" fmla="*/ 126460 w 2107663"/>
                <a:gd name="connsiteY1" fmla="*/ 0 h 1264598"/>
                <a:gd name="connsiteX2" fmla="*/ 1981203 w 2107663"/>
                <a:gd name="connsiteY2" fmla="*/ 0 h 1264598"/>
                <a:gd name="connsiteX3" fmla="*/ 2107663 w 2107663"/>
                <a:gd name="connsiteY3" fmla="*/ 126460 h 1264598"/>
                <a:gd name="connsiteX4" fmla="*/ 2107663 w 2107663"/>
                <a:gd name="connsiteY4" fmla="*/ 1138138 h 1264598"/>
                <a:gd name="connsiteX5" fmla="*/ 1981203 w 2107663"/>
                <a:gd name="connsiteY5" fmla="*/ 1264598 h 1264598"/>
                <a:gd name="connsiteX6" fmla="*/ 126460 w 2107663"/>
                <a:gd name="connsiteY6" fmla="*/ 1264598 h 1264598"/>
                <a:gd name="connsiteX7" fmla="*/ 0 w 2107663"/>
                <a:gd name="connsiteY7" fmla="*/ 1138138 h 1264598"/>
                <a:gd name="connsiteX8" fmla="*/ 0 w 2107663"/>
                <a:gd name="connsiteY8" fmla="*/ 126460 h 1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663" h="1264598">
                  <a:moveTo>
                    <a:pt x="0" y="126460"/>
                  </a:moveTo>
                  <a:cubicBezTo>
                    <a:pt x="0" y="56618"/>
                    <a:pt x="56618" y="0"/>
                    <a:pt x="126460" y="0"/>
                  </a:cubicBezTo>
                  <a:lnTo>
                    <a:pt x="1981203" y="0"/>
                  </a:lnTo>
                  <a:cubicBezTo>
                    <a:pt x="2051045" y="0"/>
                    <a:pt x="2107663" y="56618"/>
                    <a:pt x="2107663" y="126460"/>
                  </a:cubicBezTo>
                  <a:lnTo>
                    <a:pt x="2107663" y="1138138"/>
                  </a:lnTo>
                  <a:cubicBezTo>
                    <a:pt x="2107663" y="1207980"/>
                    <a:pt x="2051045" y="1264598"/>
                    <a:pt x="1981203" y="1264598"/>
                  </a:cubicBezTo>
                  <a:lnTo>
                    <a:pt x="126460" y="1264598"/>
                  </a:lnTo>
                  <a:cubicBezTo>
                    <a:pt x="56618" y="1264598"/>
                    <a:pt x="0" y="1207980"/>
                    <a:pt x="0" y="1138138"/>
                  </a:cubicBezTo>
                  <a:lnTo>
                    <a:pt x="0" y="1264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199" tIns="174199" rIns="174199" bIns="174199" numCol="1" spcCol="1270" anchor="ctr" anchorCtr="0">
              <a:noAutofit/>
            </a:bodyPr>
            <a:lstStyle/>
            <a:p>
              <a:pPr marL="0" marR="0" lvl="0" indent="0" algn="ctr" defTabSz="1600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Assess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A51035-F8E3-4E3E-8DD3-77C190316B65}"/>
                </a:ext>
              </a:extLst>
            </p:cNvPr>
            <p:cNvSpPr/>
            <p:nvPr/>
          </p:nvSpPr>
          <p:spPr>
            <a:xfrm rot="96694">
              <a:off x="5785299" y="2507250"/>
              <a:ext cx="276899" cy="522700"/>
            </a:xfrm>
            <a:custGeom>
              <a:avLst/>
              <a:gdLst>
                <a:gd name="connsiteX0" fmla="*/ 0 w 276899"/>
                <a:gd name="connsiteY0" fmla="*/ 104540 h 522700"/>
                <a:gd name="connsiteX1" fmla="*/ 138450 w 276899"/>
                <a:gd name="connsiteY1" fmla="*/ 104540 h 522700"/>
                <a:gd name="connsiteX2" fmla="*/ 138450 w 276899"/>
                <a:gd name="connsiteY2" fmla="*/ 0 h 522700"/>
                <a:gd name="connsiteX3" fmla="*/ 276899 w 276899"/>
                <a:gd name="connsiteY3" fmla="*/ 261350 h 522700"/>
                <a:gd name="connsiteX4" fmla="*/ 138450 w 276899"/>
                <a:gd name="connsiteY4" fmla="*/ 522700 h 522700"/>
                <a:gd name="connsiteX5" fmla="*/ 138450 w 276899"/>
                <a:gd name="connsiteY5" fmla="*/ 418160 h 522700"/>
                <a:gd name="connsiteX6" fmla="*/ 0 w 276899"/>
                <a:gd name="connsiteY6" fmla="*/ 418160 h 522700"/>
                <a:gd name="connsiteX7" fmla="*/ 0 w 276899"/>
                <a:gd name="connsiteY7" fmla="*/ 104540 h 5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99" h="522700">
                  <a:moveTo>
                    <a:pt x="0" y="104540"/>
                  </a:moveTo>
                  <a:lnTo>
                    <a:pt x="138450" y="104540"/>
                  </a:lnTo>
                  <a:lnTo>
                    <a:pt x="138450" y="0"/>
                  </a:lnTo>
                  <a:lnTo>
                    <a:pt x="276899" y="261350"/>
                  </a:lnTo>
                  <a:lnTo>
                    <a:pt x="138450" y="522700"/>
                  </a:lnTo>
                  <a:lnTo>
                    <a:pt x="138450" y="418160"/>
                  </a:lnTo>
                  <a:lnTo>
                    <a:pt x="0" y="418160"/>
                  </a:lnTo>
                  <a:lnTo>
                    <a:pt x="0" y="104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540" rIns="83070" bIns="104539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AEB5E-2DB6-4304-87EC-D9DAF1616C74}"/>
                </a:ext>
              </a:extLst>
            </p:cNvPr>
            <p:cNvSpPr/>
            <p:nvPr/>
          </p:nvSpPr>
          <p:spPr>
            <a:xfrm>
              <a:off x="6851725" y="2136301"/>
              <a:ext cx="2107663" cy="1264598"/>
            </a:xfrm>
            <a:custGeom>
              <a:avLst/>
              <a:gdLst>
                <a:gd name="connsiteX0" fmla="*/ 0 w 2107663"/>
                <a:gd name="connsiteY0" fmla="*/ 126460 h 1264598"/>
                <a:gd name="connsiteX1" fmla="*/ 126460 w 2107663"/>
                <a:gd name="connsiteY1" fmla="*/ 0 h 1264598"/>
                <a:gd name="connsiteX2" fmla="*/ 1981203 w 2107663"/>
                <a:gd name="connsiteY2" fmla="*/ 0 h 1264598"/>
                <a:gd name="connsiteX3" fmla="*/ 2107663 w 2107663"/>
                <a:gd name="connsiteY3" fmla="*/ 126460 h 1264598"/>
                <a:gd name="connsiteX4" fmla="*/ 2107663 w 2107663"/>
                <a:gd name="connsiteY4" fmla="*/ 1138138 h 1264598"/>
                <a:gd name="connsiteX5" fmla="*/ 1981203 w 2107663"/>
                <a:gd name="connsiteY5" fmla="*/ 1264598 h 1264598"/>
                <a:gd name="connsiteX6" fmla="*/ 126460 w 2107663"/>
                <a:gd name="connsiteY6" fmla="*/ 1264598 h 1264598"/>
                <a:gd name="connsiteX7" fmla="*/ 0 w 2107663"/>
                <a:gd name="connsiteY7" fmla="*/ 1138138 h 1264598"/>
                <a:gd name="connsiteX8" fmla="*/ 0 w 2107663"/>
                <a:gd name="connsiteY8" fmla="*/ 126460 h 1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663" h="1264598">
                  <a:moveTo>
                    <a:pt x="0" y="126460"/>
                  </a:moveTo>
                  <a:cubicBezTo>
                    <a:pt x="0" y="56618"/>
                    <a:pt x="56618" y="0"/>
                    <a:pt x="126460" y="0"/>
                  </a:cubicBezTo>
                  <a:lnTo>
                    <a:pt x="1981203" y="0"/>
                  </a:lnTo>
                  <a:cubicBezTo>
                    <a:pt x="2051045" y="0"/>
                    <a:pt x="2107663" y="56618"/>
                    <a:pt x="2107663" y="126460"/>
                  </a:cubicBezTo>
                  <a:lnTo>
                    <a:pt x="2107663" y="1138138"/>
                  </a:lnTo>
                  <a:cubicBezTo>
                    <a:pt x="2107663" y="1207980"/>
                    <a:pt x="2051045" y="1264598"/>
                    <a:pt x="1981203" y="1264598"/>
                  </a:cubicBezTo>
                  <a:lnTo>
                    <a:pt x="126460" y="1264598"/>
                  </a:lnTo>
                  <a:cubicBezTo>
                    <a:pt x="56618" y="1264598"/>
                    <a:pt x="0" y="1207980"/>
                    <a:pt x="0" y="1138138"/>
                  </a:cubicBezTo>
                  <a:lnTo>
                    <a:pt x="0" y="1264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199" tIns="174199" rIns="174199" bIns="174199" numCol="1" spcCol="1270" anchor="ctr" anchorCtr="0">
              <a:noAutofit/>
            </a:bodyPr>
            <a:lstStyle/>
            <a:p>
              <a:pPr marL="0" marR="0" lvl="0" indent="0" algn="l" defTabSz="1600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Maximum Daily Load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0DEE2C-3F4A-4747-9671-5B6E77F3854D}"/>
                </a:ext>
              </a:extLst>
            </p:cNvPr>
            <p:cNvSpPr/>
            <p:nvPr/>
          </p:nvSpPr>
          <p:spPr>
            <a:xfrm>
              <a:off x="9061751" y="2501571"/>
              <a:ext cx="446823" cy="522700"/>
            </a:xfrm>
            <a:custGeom>
              <a:avLst/>
              <a:gdLst>
                <a:gd name="connsiteX0" fmla="*/ 0 w 446824"/>
                <a:gd name="connsiteY0" fmla="*/ 104540 h 522700"/>
                <a:gd name="connsiteX1" fmla="*/ 223412 w 446824"/>
                <a:gd name="connsiteY1" fmla="*/ 104540 h 522700"/>
                <a:gd name="connsiteX2" fmla="*/ 223412 w 446824"/>
                <a:gd name="connsiteY2" fmla="*/ 0 h 522700"/>
                <a:gd name="connsiteX3" fmla="*/ 446824 w 446824"/>
                <a:gd name="connsiteY3" fmla="*/ 261350 h 522700"/>
                <a:gd name="connsiteX4" fmla="*/ 223412 w 446824"/>
                <a:gd name="connsiteY4" fmla="*/ 522700 h 522700"/>
                <a:gd name="connsiteX5" fmla="*/ 223412 w 446824"/>
                <a:gd name="connsiteY5" fmla="*/ 418160 h 522700"/>
                <a:gd name="connsiteX6" fmla="*/ 0 w 446824"/>
                <a:gd name="connsiteY6" fmla="*/ 418160 h 522700"/>
                <a:gd name="connsiteX7" fmla="*/ 0 w 446824"/>
                <a:gd name="connsiteY7" fmla="*/ 104540 h 5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824" h="522700">
                  <a:moveTo>
                    <a:pt x="0" y="104540"/>
                  </a:moveTo>
                  <a:lnTo>
                    <a:pt x="223412" y="104540"/>
                  </a:lnTo>
                  <a:lnTo>
                    <a:pt x="223412" y="0"/>
                  </a:lnTo>
                  <a:lnTo>
                    <a:pt x="446824" y="261350"/>
                  </a:lnTo>
                  <a:lnTo>
                    <a:pt x="223412" y="522700"/>
                  </a:lnTo>
                  <a:lnTo>
                    <a:pt x="223412" y="418160"/>
                  </a:lnTo>
                  <a:lnTo>
                    <a:pt x="0" y="418160"/>
                  </a:lnTo>
                  <a:lnTo>
                    <a:pt x="0" y="104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4540" rIns="134047" bIns="10454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9105C0-F41C-48F6-B015-70391E845A80}"/>
                </a:ext>
              </a:extLst>
            </p:cNvPr>
            <p:cNvSpPr/>
            <p:nvPr/>
          </p:nvSpPr>
          <p:spPr>
            <a:xfrm>
              <a:off x="9548958" y="2136301"/>
              <a:ext cx="2107663" cy="1264598"/>
            </a:xfrm>
            <a:custGeom>
              <a:avLst/>
              <a:gdLst>
                <a:gd name="connsiteX0" fmla="*/ 0 w 2107663"/>
                <a:gd name="connsiteY0" fmla="*/ 126460 h 1264598"/>
                <a:gd name="connsiteX1" fmla="*/ 126460 w 2107663"/>
                <a:gd name="connsiteY1" fmla="*/ 0 h 1264598"/>
                <a:gd name="connsiteX2" fmla="*/ 1981203 w 2107663"/>
                <a:gd name="connsiteY2" fmla="*/ 0 h 1264598"/>
                <a:gd name="connsiteX3" fmla="*/ 2107663 w 2107663"/>
                <a:gd name="connsiteY3" fmla="*/ 126460 h 1264598"/>
                <a:gd name="connsiteX4" fmla="*/ 2107663 w 2107663"/>
                <a:gd name="connsiteY4" fmla="*/ 1138138 h 1264598"/>
                <a:gd name="connsiteX5" fmla="*/ 1981203 w 2107663"/>
                <a:gd name="connsiteY5" fmla="*/ 1264598 h 1264598"/>
                <a:gd name="connsiteX6" fmla="*/ 126460 w 2107663"/>
                <a:gd name="connsiteY6" fmla="*/ 1264598 h 1264598"/>
                <a:gd name="connsiteX7" fmla="*/ 0 w 2107663"/>
                <a:gd name="connsiteY7" fmla="*/ 1138138 h 1264598"/>
                <a:gd name="connsiteX8" fmla="*/ 0 w 2107663"/>
                <a:gd name="connsiteY8" fmla="*/ 126460 h 1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663" h="1264598">
                  <a:moveTo>
                    <a:pt x="0" y="126460"/>
                  </a:moveTo>
                  <a:cubicBezTo>
                    <a:pt x="0" y="56618"/>
                    <a:pt x="56618" y="0"/>
                    <a:pt x="126460" y="0"/>
                  </a:cubicBezTo>
                  <a:lnTo>
                    <a:pt x="1981203" y="0"/>
                  </a:lnTo>
                  <a:cubicBezTo>
                    <a:pt x="2051045" y="0"/>
                    <a:pt x="2107663" y="56618"/>
                    <a:pt x="2107663" y="126460"/>
                  </a:cubicBezTo>
                  <a:lnTo>
                    <a:pt x="2107663" y="1138138"/>
                  </a:lnTo>
                  <a:cubicBezTo>
                    <a:pt x="2107663" y="1207980"/>
                    <a:pt x="2051045" y="1264598"/>
                    <a:pt x="1981203" y="1264598"/>
                  </a:cubicBezTo>
                  <a:lnTo>
                    <a:pt x="126460" y="1264598"/>
                  </a:lnTo>
                  <a:cubicBezTo>
                    <a:pt x="56618" y="1264598"/>
                    <a:pt x="0" y="1207980"/>
                    <a:pt x="0" y="1138138"/>
                  </a:cubicBezTo>
                  <a:lnTo>
                    <a:pt x="0" y="1264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199" tIns="174199" rIns="174199" bIns="174199" numCol="1" spcCol="1270" anchor="ctr" anchorCtr="0">
              <a:noAutofit/>
            </a:bodyPr>
            <a:lstStyle/>
            <a:p>
              <a:pPr marL="0" marR="0" lvl="0" indent="0" algn="l" defTabSz="1600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Basin Management Action Plan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B18AA-8A99-43AE-AC9A-4E71670C2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675" y="2476500"/>
              <a:ext cx="1600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 Cond" panose="020B06060304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65246D-A571-4D9E-BEC6-87D21BA4A788}"/>
                </a:ext>
              </a:extLst>
            </p:cNvPr>
            <p:cNvSpPr/>
            <p:nvPr/>
          </p:nvSpPr>
          <p:spPr>
            <a:xfrm>
              <a:off x="3654086" y="2168788"/>
              <a:ext cx="2659260" cy="1115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Prioritization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DCD22E-126E-47F9-B242-05B659DAAD89}"/>
                </a:ext>
              </a:extLst>
            </p:cNvPr>
            <p:cNvSpPr/>
            <p:nvPr/>
          </p:nvSpPr>
          <p:spPr>
            <a:xfrm rot="96694">
              <a:off x="3222243" y="2509269"/>
              <a:ext cx="432888" cy="522700"/>
            </a:xfrm>
            <a:custGeom>
              <a:avLst/>
              <a:gdLst>
                <a:gd name="connsiteX0" fmla="*/ 0 w 276899"/>
                <a:gd name="connsiteY0" fmla="*/ 104540 h 522700"/>
                <a:gd name="connsiteX1" fmla="*/ 138450 w 276899"/>
                <a:gd name="connsiteY1" fmla="*/ 104540 h 522700"/>
                <a:gd name="connsiteX2" fmla="*/ 138450 w 276899"/>
                <a:gd name="connsiteY2" fmla="*/ 0 h 522700"/>
                <a:gd name="connsiteX3" fmla="*/ 276899 w 276899"/>
                <a:gd name="connsiteY3" fmla="*/ 261350 h 522700"/>
                <a:gd name="connsiteX4" fmla="*/ 138450 w 276899"/>
                <a:gd name="connsiteY4" fmla="*/ 522700 h 522700"/>
                <a:gd name="connsiteX5" fmla="*/ 138450 w 276899"/>
                <a:gd name="connsiteY5" fmla="*/ 418160 h 522700"/>
                <a:gd name="connsiteX6" fmla="*/ 0 w 276899"/>
                <a:gd name="connsiteY6" fmla="*/ 418160 h 522700"/>
                <a:gd name="connsiteX7" fmla="*/ 0 w 276899"/>
                <a:gd name="connsiteY7" fmla="*/ 104540 h 5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99" h="522700">
                  <a:moveTo>
                    <a:pt x="0" y="104540"/>
                  </a:moveTo>
                  <a:lnTo>
                    <a:pt x="138450" y="104540"/>
                  </a:lnTo>
                  <a:lnTo>
                    <a:pt x="138450" y="0"/>
                  </a:lnTo>
                  <a:lnTo>
                    <a:pt x="276899" y="261350"/>
                  </a:lnTo>
                  <a:lnTo>
                    <a:pt x="138450" y="522700"/>
                  </a:lnTo>
                  <a:lnTo>
                    <a:pt x="138450" y="418160"/>
                  </a:lnTo>
                  <a:lnTo>
                    <a:pt x="0" y="418160"/>
                  </a:lnTo>
                  <a:lnTo>
                    <a:pt x="0" y="104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540" rIns="83070" bIns="104539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40E6B6-469D-4BAA-BC75-6166F4C32575}"/>
                </a:ext>
              </a:extLst>
            </p:cNvPr>
            <p:cNvSpPr/>
            <p:nvPr/>
          </p:nvSpPr>
          <p:spPr>
            <a:xfrm rot="96694">
              <a:off x="6354545" y="2521604"/>
              <a:ext cx="505388" cy="522700"/>
            </a:xfrm>
            <a:custGeom>
              <a:avLst/>
              <a:gdLst>
                <a:gd name="connsiteX0" fmla="*/ 0 w 276899"/>
                <a:gd name="connsiteY0" fmla="*/ 104540 h 522700"/>
                <a:gd name="connsiteX1" fmla="*/ 138450 w 276899"/>
                <a:gd name="connsiteY1" fmla="*/ 104540 h 522700"/>
                <a:gd name="connsiteX2" fmla="*/ 138450 w 276899"/>
                <a:gd name="connsiteY2" fmla="*/ 0 h 522700"/>
                <a:gd name="connsiteX3" fmla="*/ 276899 w 276899"/>
                <a:gd name="connsiteY3" fmla="*/ 261350 h 522700"/>
                <a:gd name="connsiteX4" fmla="*/ 138450 w 276899"/>
                <a:gd name="connsiteY4" fmla="*/ 522700 h 522700"/>
                <a:gd name="connsiteX5" fmla="*/ 138450 w 276899"/>
                <a:gd name="connsiteY5" fmla="*/ 418160 h 522700"/>
                <a:gd name="connsiteX6" fmla="*/ 0 w 276899"/>
                <a:gd name="connsiteY6" fmla="*/ 418160 h 522700"/>
                <a:gd name="connsiteX7" fmla="*/ 0 w 276899"/>
                <a:gd name="connsiteY7" fmla="*/ 104540 h 5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99" h="522700">
                  <a:moveTo>
                    <a:pt x="0" y="104540"/>
                  </a:moveTo>
                  <a:lnTo>
                    <a:pt x="138450" y="104540"/>
                  </a:lnTo>
                  <a:lnTo>
                    <a:pt x="138450" y="0"/>
                  </a:lnTo>
                  <a:lnTo>
                    <a:pt x="276899" y="261350"/>
                  </a:lnTo>
                  <a:lnTo>
                    <a:pt x="138450" y="522700"/>
                  </a:lnTo>
                  <a:lnTo>
                    <a:pt x="138450" y="418160"/>
                  </a:lnTo>
                  <a:lnTo>
                    <a:pt x="0" y="418160"/>
                  </a:lnTo>
                  <a:lnTo>
                    <a:pt x="0" y="104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540" rIns="83070" bIns="104539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B69E3F-3F5C-44F8-A266-F3648F15F3CC}"/>
              </a:ext>
            </a:extLst>
          </p:cNvPr>
          <p:cNvSpPr txBox="1"/>
          <p:nvPr/>
        </p:nvSpPr>
        <p:spPr>
          <a:xfrm>
            <a:off x="141870" y="2206625"/>
            <a:ext cx="90113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Drives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6E2CE-6CB3-40C6-90F6-D4EB1EC88FFA}"/>
              </a:ext>
            </a:extLst>
          </p:cNvPr>
          <p:cNvSpPr txBox="1"/>
          <p:nvPr/>
        </p:nvSpPr>
        <p:spPr>
          <a:xfrm>
            <a:off x="141869" y="3855328"/>
            <a:ext cx="90113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the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D07CD3-CFC0-4A7F-9A6C-5A47A64E6B5A}"/>
              </a:ext>
            </a:extLst>
          </p:cNvPr>
          <p:cNvSpPr txBox="1"/>
          <p:nvPr/>
        </p:nvSpPr>
        <p:spPr>
          <a:xfrm>
            <a:off x="9593340" y="4947333"/>
            <a:ext cx="2288005" cy="707886"/>
          </a:xfrm>
          <a:custGeom>
            <a:avLst/>
            <a:gdLst>
              <a:gd name="connsiteX0" fmla="*/ 0 w 2288005"/>
              <a:gd name="connsiteY0" fmla="*/ 0 h 707886"/>
              <a:gd name="connsiteX1" fmla="*/ 594881 w 2288005"/>
              <a:gd name="connsiteY1" fmla="*/ 0 h 707886"/>
              <a:gd name="connsiteX2" fmla="*/ 1121122 w 2288005"/>
              <a:gd name="connsiteY2" fmla="*/ 0 h 707886"/>
              <a:gd name="connsiteX3" fmla="*/ 1670244 w 2288005"/>
              <a:gd name="connsiteY3" fmla="*/ 0 h 707886"/>
              <a:gd name="connsiteX4" fmla="*/ 2288005 w 2288005"/>
              <a:gd name="connsiteY4" fmla="*/ 0 h 707886"/>
              <a:gd name="connsiteX5" fmla="*/ 2288005 w 2288005"/>
              <a:gd name="connsiteY5" fmla="*/ 339785 h 707886"/>
              <a:gd name="connsiteX6" fmla="*/ 2288005 w 2288005"/>
              <a:gd name="connsiteY6" fmla="*/ 707886 h 707886"/>
              <a:gd name="connsiteX7" fmla="*/ 1761764 w 2288005"/>
              <a:gd name="connsiteY7" fmla="*/ 707886 h 707886"/>
              <a:gd name="connsiteX8" fmla="*/ 1258403 w 2288005"/>
              <a:gd name="connsiteY8" fmla="*/ 707886 h 707886"/>
              <a:gd name="connsiteX9" fmla="*/ 640641 w 2288005"/>
              <a:gd name="connsiteY9" fmla="*/ 707886 h 707886"/>
              <a:gd name="connsiteX10" fmla="*/ 0 w 2288005"/>
              <a:gd name="connsiteY10" fmla="*/ 707886 h 707886"/>
              <a:gd name="connsiteX11" fmla="*/ 0 w 2288005"/>
              <a:gd name="connsiteY11" fmla="*/ 368101 h 707886"/>
              <a:gd name="connsiteX12" fmla="*/ 0 w 2288005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8005" h="707886" fill="none" extrusionOk="0">
                <a:moveTo>
                  <a:pt x="0" y="0"/>
                </a:moveTo>
                <a:cubicBezTo>
                  <a:pt x="296187" y="-53398"/>
                  <a:pt x="387325" y="58659"/>
                  <a:pt x="594881" y="0"/>
                </a:cubicBezTo>
                <a:cubicBezTo>
                  <a:pt x="802437" y="-58659"/>
                  <a:pt x="939051" y="9908"/>
                  <a:pt x="1121122" y="0"/>
                </a:cubicBezTo>
                <a:cubicBezTo>
                  <a:pt x="1303193" y="-9908"/>
                  <a:pt x="1411917" y="32815"/>
                  <a:pt x="1670244" y="0"/>
                </a:cubicBezTo>
                <a:cubicBezTo>
                  <a:pt x="1928571" y="-32815"/>
                  <a:pt x="2155989" y="61858"/>
                  <a:pt x="2288005" y="0"/>
                </a:cubicBezTo>
                <a:cubicBezTo>
                  <a:pt x="2324949" y="73894"/>
                  <a:pt x="2276064" y="170851"/>
                  <a:pt x="2288005" y="339785"/>
                </a:cubicBezTo>
                <a:cubicBezTo>
                  <a:pt x="2299946" y="508720"/>
                  <a:pt x="2281274" y="614034"/>
                  <a:pt x="2288005" y="707886"/>
                </a:cubicBezTo>
                <a:cubicBezTo>
                  <a:pt x="2149630" y="734893"/>
                  <a:pt x="1927692" y="667255"/>
                  <a:pt x="1761764" y="707886"/>
                </a:cubicBezTo>
                <a:cubicBezTo>
                  <a:pt x="1595836" y="748517"/>
                  <a:pt x="1451621" y="664683"/>
                  <a:pt x="1258403" y="707886"/>
                </a:cubicBezTo>
                <a:cubicBezTo>
                  <a:pt x="1065185" y="751089"/>
                  <a:pt x="769068" y="703896"/>
                  <a:pt x="640641" y="707886"/>
                </a:cubicBezTo>
                <a:cubicBezTo>
                  <a:pt x="512214" y="711876"/>
                  <a:pt x="307358" y="674047"/>
                  <a:pt x="0" y="707886"/>
                </a:cubicBezTo>
                <a:cubicBezTo>
                  <a:pt x="-27127" y="539074"/>
                  <a:pt x="11950" y="442667"/>
                  <a:pt x="0" y="368101"/>
                </a:cubicBezTo>
                <a:cubicBezTo>
                  <a:pt x="-11950" y="293536"/>
                  <a:pt x="15415" y="176270"/>
                  <a:pt x="0" y="0"/>
                </a:cubicBezTo>
                <a:close/>
              </a:path>
              <a:path w="2288005" h="707886" stroke="0" extrusionOk="0">
                <a:moveTo>
                  <a:pt x="0" y="0"/>
                </a:moveTo>
                <a:cubicBezTo>
                  <a:pt x="243653" y="-39490"/>
                  <a:pt x="389000" y="55453"/>
                  <a:pt x="594881" y="0"/>
                </a:cubicBezTo>
                <a:cubicBezTo>
                  <a:pt x="800762" y="-55453"/>
                  <a:pt x="996822" y="60316"/>
                  <a:pt x="1098242" y="0"/>
                </a:cubicBezTo>
                <a:cubicBezTo>
                  <a:pt x="1199662" y="-60316"/>
                  <a:pt x="1525946" y="44369"/>
                  <a:pt x="1647364" y="0"/>
                </a:cubicBezTo>
                <a:cubicBezTo>
                  <a:pt x="1768782" y="-44369"/>
                  <a:pt x="2093024" y="5046"/>
                  <a:pt x="2288005" y="0"/>
                </a:cubicBezTo>
                <a:cubicBezTo>
                  <a:pt x="2324395" y="79912"/>
                  <a:pt x="2272270" y="232505"/>
                  <a:pt x="2288005" y="339785"/>
                </a:cubicBezTo>
                <a:cubicBezTo>
                  <a:pt x="2303740" y="447066"/>
                  <a:pt x="2269898" y="613747"/>
                  <a:pt x="2288005" y="707886"/>
                </a:cubicBezTo>
                <a:cubicBezTo>
                  <a:pt x="2019911" y="775378"/>
                  <a:pt x="1945530" y="693529"/>
                  <a:pt x="1693124" y="707886"/>
                </a:cubicBezTo>
                <a:cubicBezTo>
                  <a:pt x="1440718" y="722243"/>
                  <a:pt x="1320421" y="648403"/>
                  <a:pt x="1166883" y="707886"/>
                </a:cubicBezTo>
                <a:cubicBezTo>
                  <a:pt x="1013345" y="767369"/>
                  <a:pt x="831654" y="699340"/>
                  <a:pt x="617761" y="707886"/>
                </a:cubicBezTo>
                <a:cubicBezTo>
                  <a:pt x="403868" y="716432"/>
                  <a:pt x="263101" y="661382"/>
                  <a:pt x="0" y="707886"/>
                </a:cubicBezTo>
                <a:cubicBezTo>
                  <a:pt x="-13353" y="621044"/>
                  <a:pt x="37496" y="493297"/>
                  <a:pt x="0" y="375180"/>
                </a:cubicBezTo>
                <a:cubicBezTo>
                  <a:pt x="-37496" y="257063"/>
                  <a:pt x="25502" y="9151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594994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Cleaner Water, Faster!!</a:t>
            </a:r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EB2D92-3B5A-41AC-9668-7DD078A58222}"/>
              </a:ext>
            </a:extLst>
          </p:cNvPr>
          <p:cNvGrpSpPr>
            <a:grpSpLocks/>
          </p:cNvGrpSpPr>
          <p:nvPr/>
        </p:nvGrpSpPr>
        <p:grpSpPr bwMode="auto">
          <a:xfrm>
            <a:off x="1228429" y="1601819"/>
            <a:ext cx="9757571" cy="506360"/>
            <a:chOff x="406011" y="3750627"/>
            <a:chExt cx="6859615" cy="505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98D3E1-C5E0-45D1-95EB-10599D52E789}"/>
                </a:ext>
              </a:extLst>
            </p:cNvPr>
            <p:cNvSpPr txBox="1"/>
            <p:nvPr/>
          </p:nvSpPr>
          <p:spPr>
            <a:xfrm>
              <a:off x="406011" y="3828772"/>
              <a:ext cx="2355320" cy="427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Every 2 years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C33A04-0726-4E4D-B814-AF8F63DD9C77}"/>
                </a:ext>
              </a:extLst>
            </p:cNvPr>
            <p:cNvSpPr txBox="1"/>
            <p:nvPr/>
          </p:nvSpPr>
          <p:spPr>
            <a:xfrm>
              <a:off x="4021839" y="3750627"/>
              <a:ext cx="1504157" cy="428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1-10 years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A4FA9-403F-4377-AA23-9647CB837AA9}"/>
                </a:ext>
              </a:extLst>
            </p:cNvPr>
            <p:cNvSpPr txBox="1"/>
            <p:nvPr/>
          </p:nvSpPr>
          <p:spPr>
            <a:xfrm>
              <a:off x="5916962" y="3774569"/>
              <a:ext cx="1348664" cy="428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1-3 years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8D1A48-D0A6-4888-BAC9-AD771B728918}"/>
                </a:ext>
              </a:extLst>
            </p:cNvPr>
            <p:cNvSpPr txBox="1"/>
            <p:nvPr/>
          </p:nvSpPr>
          <p:spPr>
            <a:xfrm>
              <a:off x="3643157" y="3795381"/>
              <a:ext cx="206266" cy="428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4D7B54-3C98-4689-A48B-643A41E046BF}"/>
                </a:ext>
              </a:extLst>
            </p:cNvPr>
            <p:cNvSpPr txBox="1"/>
            <p:nvPr/>
          </p:nvSpPr>
          <p:spPr>
            <a:xfrm flipH="1">
              <a:off x="5304031" y="3778909"/>
              <a:ext cx="206266" cy="4281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8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DC233FA7-E863-8AE0-DD0E-D09228284FC4}"/>
              </a:ext>
            </a:extLst>
          </p:cNvPr>
          <p:cNvSpPr txBox="1">
            <a:spLocks/>
          </p:cNvSpPr>
          <p:nvPr/>
        </p:nvSpPr>
        <p:spPr>
          <a:xfrm>
            <a:off x="9593340" y="6313069"/>
            <a:ext cx="2385292" cy="3651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kern="1200" cap="all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Credit: Adapted from DEP                                                                                                  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EE11D9-7BAF-301D-C089-37BA5A0F0F13}"/>
              </a:ext>
            </a:extLst>
          </p:cNvPr>
          <p:cNvSpPr/>
          <p:nvPr/>
        </p:nvSpPr>
        <p:spPr>
          <a:xfrm>
            <a:off x="10475057" y="2386051"/>
            <a:ext cx="391657" cy="497937"/>
          </a:xfrm>
          <a:custGeom>
            <a:avLst/>
            <a:gdLst>
              <a:gd name="connsiteX0" fmla="*/ 0 w 446824"/>
              <a:gd name="connsiteY0" fmla="*/ 104540 h 522700"/>
              <a:gd name="connsiteX1" fmla="*/ 223412 w 446824"/>
              <a:gd name="connsiteY1" fmla="*/ 104540 h 522700"/>
              <a:gd name="connsiteX2" fmla="*/ 223412 w 446824"/>
              <a:gd name="connsiteY2" fmla="*/ 0 h 522700"/>
              <a:gd name="connsiteX3" fmla="*/ 446824 w 446824"/>
              <a:gd name="connsiteY3" fmla="*/ 261350 h 522700"/>
              <a:gd name="connsiteX4" fmla="*/ 223412 w 446824"/>
              <a:gd name="connsiteY4" fmla="*/ 522700 h 522700"/>
              <a:gd name="connsiteX5" fmla="*/ 223412 w 446824"/>
              <a:gd name="connsiteY5" fmla="*/ 418160 h 522700"/>
              <a:gd name="connsiteX6" fmla="*/ 0 w 446824"/>
              <a:gd name="connsiteY6" fmla="*/ 418160 h 522700"/>
              <a:gd name="connsiteX7" fmla="*/ 0 w 446824"/>
              <a:gd name="connsiteY7" fmla="*/ 104540 h 5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824" h="522700">
                <a:moveTo>
                  <a:pt x="0" y="104540"/>
                </a:moveTo>
                <a:lnTo>
                  <a:pt x="223412" y="104540"/>
                </a:lnTo>
                <a:lnTo>
                  <a:pt x="223412" y="0"/>
                </a:lnTo>
                <a:lnTo>
                  <a:pt x="446824" y="261350"/>
                </a:lnTo>
                <a:lnTo>
                  <a:pt x="223412" y="522700"/>
                </a:lnTo>
                <a:lnTo>
                  <a:pt x="223412" y="418160"/>
                </a:lnTo>
                <a:lnTo>
                  <a:pt x="0" y="418160"/>
                </a:lnTo>
                <a:lnTo>
                  <a:pt x="0" y="1045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4540" rIns="134047" bIns="104540" numCol="1" spcCol="1270" anchor="ctr" anchorCtr="0">
            <a:noAutofit/>
          </a:bodyPr>
          <a:lstStyle/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80E88-8D5D-276D-667A-F236DE0381EE}"/>
              </a:ext>
            </a:extLst>
          </p:cNvPr>
          <p:cNvGrpSpPr/>
          <p:nvPr/>
        </p:nvGrpSpPr>
        <p:grpSpPr>
          <a:xfrm>
            <a:off x="9404757" y="4103719"/>
            <a:ext cx="745073" cy="646556"/>
            <a:chOff x="3125225" y="338851"/>
            <a:chExt cx="745073" cy="646556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BB478A2-2E31-9E1B-1DE6-855393CC7546}"/>
                </a:ext>
              </a:extLst>
            </p:cNvPr>
            <p:cNvSpPr/>
            <p:nvPr/>
          </p:nvSpPr>
          <p:spPr>
            <a:xfrm>
              <a:off x="3125225" y="338851"/>
              <a:ext cx="745073" cy="64655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Right 4">
              <a:extLst>
                <a:ext uri="{FF2B5EF4-FFF2-40B4-BE49-F238E27FC236}">
                  <a16:creationId xmlns:a16="http://schemas.microsoft.com/office/drawing/2014/main" id="{C6A87455-1777-7168-7C4F-781D74E5F184}"/>
                </a:ext>
              </a:extLst>
            </p:cNvPr>
            <p:cNvSpPr txBox="1"/>
            <p:nvPr/>
          </p:nvSpPr>
          <p:spPr>
            <a:xfrm>
              <a:off x="3125225" y="468162"/>
              <a:ext cx="551106" cy="3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FAC780F-0F95-B4B3-BFA7-5FCC02062A69}"/>
              </a:ext>
            </a:extLst>
          </p:cNvPr>
          <p:cNvSpPr txBox="1"/>
          <p:nvPr/>
        </p:nvSpPr>
        <p:spPr>
          <a:xfrm>
            <a:off x="10922131" y="2098444"/>
            <a:ext cx="119597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with water quality Standards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A564CC-2F75-3A43-6BB6-0005D50DEA39}"/>
              </a:ext>
            </a:extLst>
          </p:cNvPr>
          <p:cNvSpPr txBox="1"/>
          <p:nvPr/>
        </p:nvSpPr>
        <p:spPr>
          <a:xfrm>
            <a:off x="10351535" y="3780891"/>
            <a:ext cx="119597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with water quality Standards </a:t>
            </a:r>
          </a:p>
        </p:txBody>
      </p:sp>
    </p:spTree>
    <p:extLst>
      <p:ext uri="{BB962C8B-B14F-4D97-AF65-F5344CB8AC3E}">
        <p14:creationId xmlns:p14="http://schemas.microsoft.com/office/powerpoint/2010/main" val="138681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88" y="53271"/>
            <a:ext cx="7482980" cy="668268"/>
          </a:xfrm>
        </p:spPr>
        <p:txBody>
          <a:bodyPr anchor="b">
            <a:normAutofit/>
          </a:bodyPr>
          <a:lstStyle/>
          <a:p>
            <a:r>
              <a:rPr lang="en-US" sz="3200" dirty="0"/>
              <a:t>What are the elements of a rap?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4E530D-5C66-4115-949E-45737E68F1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9936" cy="68580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97A15A-39A2-41E9-B6D0-6D666F881A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86" y="1412748"/>
            <a:ext cx="4041648" cy="403250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6935" y="695325"/>
            <a:ext cx="7066436" cy="49626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Description of the impaired waterbody and water quality and aquatic ecological goals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Determine appropriate water quality target for pollutant reductions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Chlorophyll-a and nutrients – nitrogen &amp; phosphorus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Determine method to assign stakeholder loadings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Estimate load reductions that are needed to attain water quality standards </a:t>
            </a:r>
            <a:endParaRPr lang="en-US" sz="1800" dirty="0">
              <a:solidFill>
                <a:srgbClr val="CC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C0099"/>
                </a:solidFill>
              </a:rPr>
              <a:t>Identify completed, ongoing, or planned projects to address pollutant sources and develop schedule for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Engage stakeholders and broader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assurance of funding sources for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monitoring plan to measure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a commitment to take additional actions if the planned activities do not adequately address the impairment</a:t>
            </a:r>
            <a:endParaRPr lang="en-US" sz="1800" dirty="0">
              <a:solidFill>
                <a:srgbClr val="CC009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C6E28-B0E0-425C-837B-5A22CEEBEEC3}"/>
              </a:ext>
            </a:extLst>
          </p:cNvPr>
          <p:cNvSpPr txBox="1">
            <a:spLocks/>
          </p:cNvSpPr>
          <p:nvPr/>
        </p:nvSpPr>
        <p:spPr>
          <a:xfrm>
            <a:off x="4059936" y="6162675"/>
            <a:ext cx="8132064" cy="661718"/>
          </a:xfrm>
          <a:prstGeom prst="rect">
            <a:avLst/>
          </a:prstGeom>
          <a:solidFill>
            <a:srgbClr val="9BD59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process will identify nutrient reductions needed to reduce loading (point source &amp; Non-point sources)</a:t>
            </a:r>
          </a:p>
        </p:txBody>
      </p:sp>
    </p:spTree>
    <p:extLst>
      <p:ext uri="{BB962C8B-B14F-4D97-AF65-F5344CB8AC3E}">
        <p14:creationId xmlns:p14="http://schemas.microsoft.com/office/powerpoint/2010/main" val="323270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3F5BE-78A4-0003-8FF8-1C716434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" y="568803"/>
            <a:ext cx="5582177" cy="1163483"/>
          </a:xfrm>
        </p:spPr>
        <p:txBody>
          <a:bodyPr anchor="b">
            <a:norm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Why is Miami-Dade County Coordinating the RAP Effort?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7A48B4F-7CF3-DCFB-0CFA-F30D6BB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91" y="2872899"/>
            <a:ext cx="4854042" cy="360832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Commitment from Mayor Levine Cava and Board of County Commissioners’ 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Taking on expense of technical lift required to fulfill RAP requirements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Rather than trying to share costs for RAP development, stakeholder focus can be placed on project implementation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Outcomes from Biscayne Bay funding for innovative projects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NPDES permit holder with 32 co-permittees </a:t>
            </a:r>
          </a:p>
        </p:txBody>
      </p:sp>
      <p:pic>
        <p:nvPicPr>
          <p:cNvPr id="11" name="Content Placeholder 10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7AFD6DA6-CB97-E2F6-79D7-809EDF5DC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86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7F061AB-C0DA-F60C-3A1E-95007B09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69" y="510921"/>
            <a:ext cx="5099861" cy="676656"/>
          </a:xfrm>
        </p:spPr>
        <p:txBody>
          <a:bodyPr/>
          <a:lstStyle/>
          <a:p>
            <a:r>
              <a:rPr lang="en-US" sz="4400" dirty="0">
                <a:latin typeface="Century Gothic" panose="020B0502020202020204" pitchFamily="34" charset="0"/>
              </a:rPr>
              <a:t>Benefits of a RAP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E45CDA64-9B0E-C5B9-0F41-3AC2FB91B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13" y="1381125"/>
            <a:ext cx="2425700" cy="3343275"/>
          </a:xfrm>
          <a:ln w="3175">
            <a:solidFill>
              <a:schemeClr val="tx1"/>
            </a:solidFill>
          </a:ln>
        </p:spPr>
      </p:pic>
      <p:pic>
        <p:nvPicPr>
          <p:cNvPr id="28" name="Picture Placeholder 27" descr="A group of people standing around a metal grate&#10;&#10;Description automatically generated">
            <a:extLst>
              <a:ext uri="{FF2B5EF4-FFF2-40B4-BE49-F238E27FC236}">
                <a16:creationId xmlns:a16="http://schemas.microsoft.com/office/drawing/2014/main" id="{54D6EB05-92B7-9165-D3C7-82BBD7CB35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4875" y="1390650"/>
            <a:ext cx="2424113" cy="3341688"/>
          </a:xfrm>
          <a:ln w="3175">
            <a:solidFill>
              <a:schemeClr val="tx1"/>
            </a:solidFill>
          </a:ln>
        </p:spPr>
      </p:pic>
      <p:pic>
        <p:nvPicPr>
          <p:cNvPr id="33" name="Picture Placeholder 32" descr="A sandy beach with a buoy in the water&#10;&#10;Description automatically generated">
            <a:extLst>
              <a:ext uri="{FF2B5EF4-FFF2-40B4-BE49-F238E27FC236}">
                <a16:creationId xmlns:a16="http://schemas.microsoft.com/office/drawing/2014/main" id="{D75CEC46-AAA9-9A71-4E54-0DC1627163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3013" y="1381125"/>
            <a:ext cx="2424112" cy="3343275"/>
          </a:xfrm>
          <a:ln w="3175">
            <a:solidFill>
              <a:schemeClr val="tx1"/>
            </a:solidFill>
          </a:ln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7CC3F090-21EA-7C80-F5D0-589595DC7A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888" y="1381125"/>
            <a:ext cx="2425700" cy="3343275"/>
          </a:xfrm>
          <a:ln w="3175">
            <a:solidFill>
              <a:schemeClr val="tx1"/>
            </a:solidFill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CD8E1AD-9E06-9562-5436-F793070AE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439" y="4771418"/>
            <a:ext cx="2423160" cy="365760"/>
          </a:xfrm>
        </p:spPr>
        <p:txBody>
          <a:bodyPr/>
          <a:lstStyle/>
          <a:p>
            <a:r>
              <a:rPr lang="en-US" dirty="0"/>
              <a:t>Stakeholder driven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320E67-C776-98F8-A9F3-D7094F6237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1745" y="4771418"/>
            <a:ext cx="2623121" cy="365760"/>
          </a:xfrm>
        </p:spPr>
        <p:txBody>
          <a:bodyPr/>
          <a:lstStyle/>
          <a:p>
            <a:r>
              <a:rPr lang="en-US" dirty="0"/>
              <a:t>Enhances public relations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B31025E-7D2E-4EDE-1DAE-DD671E3B3C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5012" y="4762951"/>
            <a:ext cx="2709130" cy="365760"/>
          </a:xfrm>
        </p:spPr>
        <p:txBody>
          <a:bodyPr/>
          <a:lstStyle/>
          <a:p>
            <a:r>
              <a:rPr lang="en-US" dirty="0"/>
              <a:t>Faster Path to Restoration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8C2810-F18E-DD83-74C7-EB8C32D579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2859" y="4771418"/>
            <a:ext cx="2423160" cy="365760"/>
          </a:xfrm>
        </p:spPr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4ADAD1-2CA3-7BFE-FA77-5452AF22E9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276" y="5111496"/>
            <a:ext cx="2623121" cy="124358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Local entities control the pathway to restoration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Develop a plan prior to state or federal action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Collaborative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FDAA1B-2013-454A-3212-7C3F1E7EEB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1745" y="5111496"/>
            <a:ext cx="3160495" cy="10424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Support from elected officials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Support from non-governmental organizations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Greater understanding of the significance of your efforts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54D3AB-8DC8-E554-4CBC-E7F4A4DFC0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0934" y="5056011"/>
            <a:ext cx="3384195" cy="71080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Minimizes regulatory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Reduces time it takes to get to “Cleaner Water, Faster” </a:t>
            </a:r>
          </a:p>
          <a:p>
            <a:pPr algn="l"/>
            <a:r>
              <a:rPr lang="en-US" dirty="0"/>
              <a:t>* Statutory protections that support restoration (e.g., state rules requiring advanced wastewater treatment)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E368858-AC7B-7AD5-94AB-8664855951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2859" y="5184648"/>
            <a:ext cx="2839562" cy="96926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Several state and federal funding sources prioritize those waterbodies with a BMAP or 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itle 8">
            <a:extLst>
              <a:ext uri="{FF2B5EF4-FFF2-40B4-BE49-F238E27FC236}">
                <a16:creationId xmlns:a16="http://schemas.microsoft.com/office/drawing/2014/main" id="{084F981E-F08A-9187-D6C7-BDCAADFBEBBC}"/>
              </a:ext>
            </a:extLst>
          </p:cNvPr>
          <p:cNvSpPr txBox="1">
            <a:spLocks/>
          </p:cNvSpPr>
          <p:nvPr/>
        </p:nvSpPr>
        <p:spPr>
          <a:xfrm>
            <a:off x="9621332" y="6355080"/>
            <a:ext cx="2385292" cy="3651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kern="1200" cap="all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Credit: Adapted from DEP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4680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68AD-8D3C-3A1C-9FD6-0523B19D8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3EE6343-4A3D-7828-887B-14FF64D9A6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45766" y="4718304"/>
            <a:ext cx="2423160" cy="365760"/>
          </a:xfrm>
        </p:spPr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16B0EFF-8C21-9F6E-6619-090F9DA1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814" y="502920"/>
            <a:ext cx="6456347" cy="676656"/>
          </a:xfrm>
        </p:spPr>
        <p:txBody>
          <a:bodyPr/>
          <a:lstStyle/>
          <a:p>
            <a:r>
              <a:rPr lang="en-US" sz="4400" dirty="0">
                <a:latin typeface="Century Gothic" panose="020B0502020202020204" pitchFamily="34" charset="0"/>
              </a:rPr>
              <a:t>Commitments of a RAP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7C4EB542-C66A-94EE-D2E0-EAAAB85C21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7669" t="-29484" r="-7669" b="-29484"/>
          <a:stretch/>
        </p:blipFill>
        <p:spPr>
          <a:xfrm>
            <a:off x="506413" y="1381125"/>
            <a:ext cx="2425700" cy="3343275"/>
          </a:xfrm>
        </p:spPr>
      </p:pic>
      <p:pic>
        <p:nvPicPr>
          <p:cNvPr id="28" name="Picture Placeholder 27" descr="Flying Money with solid fill">
            <a:extLst>
              <a:ext uri="{FF2B5EF4-FFF2-40B4-BE49-F238E27FC236}">
                <a16:creationId xmlns:a16="http://schemas.microsoft.com/office/drawing/2014/main" id="{F7709C74-55DE-A3C1-297D-5293F2F80D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07" t="-23090" r="907" b="-23090"/>
          <a:stretch/>
        </p:blipFill>
        <p:spPr>
          <a:xfrm>
            <a:off x="3444875" y="1390650"/>
            <a:ext cx="2424113" cy="3341688"/>
          </a:xfrm>
        </p:spPr>
      </p:pic>
      <p:pic>
        <p:nvPicPr>
          <p:cNvPr id="35" name="Picture Placeholder 34" descr="Remote work with solid fill">
            <a:extLst>
              <a:ext uri="{FF2B5EF4-FFF2-40B4-BE49-F238E27FC236}">
                <a16:creationId xmlns:a16="http://schemas.microsoft.com/office/drawing/2014/main" id="{3B0E62CF-837C-6116-5D65-B2C6844ADF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015" t="-15290" r="-1015" b="-15290"/>
          <a:stretch/>
        </p:blipFill>
        <p:spPr>
          <a:xfrm>
            <a:off x="9259888" y="1381125"/>
            <a:ext cx="2425700" cy="3343275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54C17D7-5926-3B27-3A31-31D1325B3E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439" y="4771418"/>
            <a:ext cx="2423160" cy="365760"/>
          </a:xfrm>
        </p:spPr>
        <p:txBody>
          <a:bodyPr/>
          <a:lstStyle/>
          <a:p>
            <a:r>
              <a:rPr lang="en-US" dirty="0"/>
              <a:t>Project Implementation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1E7D6D-2843-0754-D34D-ECC8DCBDB7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1745" y="4771418"/>
            <a:ext cx="2623121" cy="365760"/>
          </a:xfrm>
        </p:spPr>
        <p:txBody>
          <a:bodyPr/>
          <a:lstStyle/>
          <a:p>
            <a:r>
              <a:rPr lang="en-US" dirty="0"/>
              <a:t>Funding Projects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C4F5E4-8816-6E5D-3B0B-1E0E07EC11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9363" y="4743069"/>
            <a:ext cx="2984638" cy="365760"/>
          </a:xfrm>
        </p:spPr>
        <p:txBody>
          <a:bodyPr/>
          <a:lstStyle/>
          <a:p>
            <a:r>
              <a:rPr lang="en-US" dirty="0"/>
              <a:t>Meeting Nutrient allocations</a:t>
            </a:r>
          </a:p>
        </p:txBody>
      </p:sp>
      <p:pic>
        <p:nvPicPr>
          <p:cNvPr id="33" name="Picture Placeholder 32" descr="Leaky Tap with solid fill">
            <a:extLst>
              <a:ext uri="{FF2B5EF4-FFF2-40B4-BE49-F238E27FC236}">
                <a16:creationId xmlns:a16="http://schemas.microsoft.com/office/drawing/2014/main" id="{F0127A4D-3BD7-1563-77EC-B99C68E44B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577" t="-10938" r="8577" b="-10938"/>
          <a:stretch/>
        </p:blipFill>
        <p:spPr>
          <a:xfrm>
            <a:off x="6323013" y="1381125"/>
            <a:ext cx="2424112" cy="3343275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352E385-D53E-D8A2-DC96-AFB4E672B7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276" y="5111496"/>
            <a:ext cx="2623121" cy="124358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Forecasting and completing projects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Monitoring for improved Bay health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EF2F032-DDC6-3908-E0E3-287FA874D6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1745" y="5111496"/>
            <a:ext cx="3160495" cy="10424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Municipal-level funding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State and Federal funding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Partnerships with the County and fellow municipalities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8204CDD-E26C-D201-66EA-6828F9C90C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0326" y="5111496"/>
            <a:ext cx="2423160" cy="71080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Agreeing to abate nutrient loading with projects based on quantifiable loads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Prepared to be part of the 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D1E1B1-9565-3328-C21E-4C31B1A0FD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2859" y="5184648"/>
            <a:ext cx="2639208" cy="96926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Remain engaged with the County, fellow municipalities and other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4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C41D31-6933-7EA4-EEA6-B840ACBD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177" y="87678"/>
            <a:ext cx="4572000" cy="635598"/>
          </a:xfrm>
        </p:spPr>
        <p:txBody>
          <a:bodyPr/>
          <a:lstStyle/>
          <a:p>
            <a:pPr algn="ctr"/>
            <a:r>
              <a:rPr lang="en-US" dirty="0"/>
              <a:t>Summary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FA63B9-FCCF-C74B-F25E-7D5A1140AF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8588" y="1398588"/>
            <a:ext cx="6858001" cy="4060825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57FC10-08D3-F6B6-A791-079760DF1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6027" y="754927"/>
            <a:ext cx="7521676" cy="5822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Biscayne Bay segments designated impaired by the State for nutrients (TN, TP) and chlorophyll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This means Biscayne Bay is not attaining standards to protect its designated uses as Class III Waters.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Impairments are addressed through establishing either a TMDL &amp; BMAP (state directed) or an Alternative Restoration Plan, like a RAP (voluntary)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RAPs are adopted by final order of the Secretary of DEP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For RAP approval by DEP and EPA, </a:t>
            </a:r>
            <a:r>
              <a:rPr lang="en-US" sz="1800" u="sng" dirty="0"/>
              <a:t>we must demonstrate that we can meet nutrient reduction goals </a:t>
            </a:r>
            <a:r>
              <a:rPr lang="en-US" sz="1800" dirty="0"/>
              <a:t>through projects and policies. </a:t>
            </a:r>
          </a:p>
          <a:p>
            <a:pPr marL="742950" lvl="2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The RAP will only provide reasonable assurance to the extent we work together to provide it.  </a:t>
            </a:r>
            <a:endParaRPr lang="en-US" sz="1800" dirty="0"/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8000"/>
              </a:solidFill>
            </a:endParaRPr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8000"/>
                </a:solidFill>
              </a:rPr>
              <a:t>An approved RAP to review: 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Mosquito Lagoon Reasonable Assurance Plan (RAP) | Florida Department of Environmental Protection</a:t>
            </a:r>
            <a:endParaRPr lang="en-US" dirty="0">
              <a:solidFill>
                <a:srgbClr val="008000"/>
              </a:solidFill>
            </a:endParaRPr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8000"/>
                </a:solidFill>
              </a:rPr>
              <a:t>Stay tuned: </a:t>
            </a:r>
            <a:endParaRPr lang="en-US" b="1" dirty="0">
              <a:solidFill>
                <a:srgbClr val="008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Biscayne Bay Watershed Management Advisory Board </a:t>
            </a:r>
            <a:r>
              <a:rPr lang="en-US" dirty="0">
                <a:solidFill>
                  <a:srgbClr val="008000"/>
                </a:solidFill>
              </a:rPr>
              <a:t>(County)</a:t>
            </a:r>
            <a:endParaRPr lang="en-US" dirty="0">
              <a:solidFill>
                <a:srgbClr val="008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Biscayne Bay Commission </a:t>
            </a:r>
            <a:r>
              <a:rPr lang="en-US" dirty="0">
                <a:solidFill>
                  <a:srgbClr val="008000"/>
                </a:solidFill>
              </a:rPr>
              <a:t>(State)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9DDEF8-5D32-4A49-B52A-68EB851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2742292"/>
            <a:ext cx="10515600" cy="336676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Thank you!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Pamela.sweeney@miamidade.gov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DA657-F768-40F3-898E-158E5843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6F3F-8675-4D22-9718-56ADFFEC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5DE86-5EDE-9346-0AC9-ABF13136F9A0}"/>
              </a:ext>
            </a:extLst>
          </p:cNvPr>
          <p:cNvSpPr txBox="1"/>
          <p:nvPr/>
        </p:nvSpPr>
        <p:spPr>
          <a:xfrm>
            <a:off x="586232" y="5068535"/>
            <a:ext cx="1063825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j-lt"/>
                <a:cs typeface="Arial"/>
              </a:rPr>
              <a:t>www.miamidade.gov/BiscayneBay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j-lt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/>
                <a:ea typeface="+mj-lt"/>
                <a:cs typeface="Arial"/>
              </a:rPr>
              <a:t>Concerned? Report it: Baywatch@miamidade.gov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/>
                <a:ea typeface="+mj-lt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/>
                <a:ea typeface="+mj-lt"/>
                <a:cs typeface="Arial"/>
              </a:rPr>
              <a:t>or 305-372-6955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BBB2A-575F-ED51-A70D-726BC34456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659" y="5569350"/>
            <a:ext cx="574964" cy="574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1F945-7871-A5D4-CD70-3AB6BD2D5E8E}"/>
              </a:ext>
            </a:extLst>
          </p:cNvPr>
          <p:cNvSpPr txBox="1"/>
          <p:nvPr/>
        </p:nvSpPr>
        <p:spPr>
          <a:xfrm>
            <a:off x="9982200" y="6109056"/>
            <a:ext cx="311037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j-lt"/>
                <a:cs typeface="Arial"/>
              </a:rPr>
              <a:t>@miamidadeRER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169CF-10A2-40AF-959A-EF042497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6089"/>
            <a:ext cx="6646606" cy="783111"/>
          </a:xfrm>
        </p:spPr>
        <p:txBody>
          <a:bodyPr/>
          <a:lstStyle/>
          <a:p>
            <a:pPr algn="ctr"/>
            <a:br>
              <a:rPr lang="en-US" sz="4800" cap="all" spc="23" dirty="0">
                <a:solidFill>
                  <a:schemeClr val="accent3">
                    <a:lumMod val="75000"/>
                  </a:schemeClr>
                </a:solidFill>
                <a:latin typeface="Century Gothic "/>
              </a:rPr>
            </a:br>
            <a:br>
              <a:rPr lang="en-US" sz="4800" cap="all" spc="23" dirty="0">
                <a:solidFill>
                  <a:schemeClr val="accent3">
                    <a:lumMod val="75000"/>
                  </a:schemeClr>
                </a:solidFill>
                <a:latin typeface="Century Gothic "/>
              </a:rPr>
            </a:br>
            <a:r>
              <a:rPr lang="en-US" sz="4800" cap="all" spc="23" dirty="0">
                <a:solidFill>
                  <a:schemeClr val="accent3">
                    <a:lumMod val="75000"/>
                  </a:schemeClr>
                </a:solidFill>
                <a:latin typeface="Century Gothic "/>
              </a:rPr>
              <a:t>agenda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BACC8AA-E8A8-409D-B827-C605F93F2D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1638" y="-1"/>
            <a:ext cx="4133542" cy="58385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95B7-7713-8A2C-B36E-91FE8E7FB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1307592"/>
            <a:ext cx="7037440" cy="5007749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Brief Overview of Biscayne Bay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Natural History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Management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Why a Reasonable Assurance Plan? </a:t>
            </a:r>
            <a:endParaRPr lang="en-US" sz="2000" dirty="0">
              <a:solidFill>
                <a:srgbClr val="FF9966"/>
              </a:solidFill>
              <a:latin typeface="Avenir Next LT Pro" panose="020B05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What is the state of Biscayne Bay health?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What compliance issues are we facing?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What is a Reasonable Assurance Plan? </a:t>
            </a:r>
            <a:endParaRPr lang="en-US" sz="2000" dirty="0">
              <a:solidFill>
                <a:srgbClr val="FF9966"/>
              </a:solidFill>
              <a:latin typeface="Avenir Next LT Pro" panose="020B05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What options do we have to address our issues?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How is this effort being coordinated?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What role do stakeholders play in development and implementation of the RAP?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66"/>
                </a:solidFill>
                <a:latin typeface="Avenir Next LT Pro" panose="020B0504020202020204" pitchFamily="34" charset="0"/>
              </a:rPr>
              <a:t>Benefits &amp; Commitments </a:t>
            </a:r>
          </a:p>
          <a:p>
            <a:pPr lvl="1"/>
            <a:endParaRPr lang="en-US" sz="2000" dirty="0">
              <a:solidFill>
                <a:srgbClr val="FF9966"/>
              </a:solidFill>
              <a:latin typeface="Avenir Next LT Pro" panose="020B05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Q&amp;A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lvl="1"/>
            <a:endParaRPr lang="en-US" sz="1600" dirty="0">
              <a:solidFill>
                <a:srgbClr val="FF9966"/>
              </a:solidFill>
              <a:latin typeface="Avenir Next LT Pro" panose="020B05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lvl="1"/>
            <a:endParaRPr lang="en-US" sz="900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70E9B9F4-E2A2-4968-B0EA-974D4B65F374}"/>
              </a:ext>
            </a:extLst>
          </p:cNvPr>
          <p:cNvSpPr txBox="1">
            <a:spLocks/>
          </p:cNvSpPr>
          <p:nvPr/>
        </p:nvSpPr>
        <p:spPr>
          <a:xfrm>
            <a:off x="4029228" y="6315341"/>
            <a:ext cx="4133543" cy="3651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kern="1200" cap="all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“Cleaner Water, Faster”</a:t>
            </a:r>
          </a:p>
        </p:txBody>
      </p:sp>
    </p:spTree>
    <p:extLst>
      <p:ext uri="{BB962C8B-B14F-4D97-AF65-F5344CB8AC3E}">
        <p14:creationId xmlns:p14="http://schemas.microsoft.com/office/powerpoint/2010/main" val="148194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BFEE8-039F-3D87-E136-5F64D8AADFCA}"/>
              </a:ext>
            </a:extLst>
          </p:cNvPr>
          <p:cNvSpPr txBox="1"/>
          <p:nvPr/>
        </p:nvSpPr>
        <p:spPr>
          <a:xfrm>
            <a:off x="1877798" y="87820"/>
            <a:ext cx="84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Biscayne Bay Reasonable Assurance Plan: </a:t>
            </a:r>
          </a:p>
          <a:p>
            <a:pPr algn="ctr" defTabSz="457200"/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Reducing Time to Completion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48FB074-B357-8D5F-45B7-9CC18AB44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027429"/>
              </p:ext>
            </p:extLst>
          </p:nvPr>
        </p:nvGraphicFramePr>
        <p:xfrm>
          <a:off x="809196" y="918817"/>
          <a:ext cx="6906054" cy="567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1285C1-3627-2156-7D0F-EB1A501B79A4}"/>
              </a:ext>
            </a:extLst>
          </p:cNvPr>
          <p:cNvSpPr txBox="1">
            <a:spLocks/>
          </p:cNvSpPr>
          <p:nvPr/>
        </p:nvSpPr>
        <p:spPr>
          <a:xfrm>
            <a:off x="8129741" y="2251955"/>
            <a:ext cx="3647768" cy="4240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Plan of Study (POS)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POS outlines the development of the information needed in the RAP and provides an agreed-upon path forward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POS Final Draft + DEP Decision Memo</a:t>
            </a:r>
            <a:endParaRPr lang="en-US" sz="2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Procurement of Technical Services</a:t>
            </a:r>
          </a:p>
          <a:p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Meetings with Key Stakeholders</a:t>
            </a:r>
          </a:p>
          <a:p>
            <a:endParaRPr lang="en-US" sz="1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Meetings with Technical Experts </a:t>
            </a:r>
          </a:p>
          <a:p>
            <a:endParaRPr lang="en-US" sz="1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3F7B82-3608-9D87-84E8-6BEFB1D7A051}"/>
              </a:ext>
            </a:extLst>
          </p:cNvPr>
          <p:cNvSpPr txBox="1">
            <a:spLocks/>
          </p:cNvSpPr>
          <p:nvPr/>
        </p:nvSpPr>
        <p:spPr>
          <a:xfrm>
            <a:off x="7392220" y="1607963"/>
            <a:ext cx="4799780" cy="53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u="sng" dirty="0">
                <a:solidFill>
                  <a:schemeClr val="tx1"/>
                </a:solidFill>
                <a:latin typeface="Avenir Next LT Pro" panose="020B0504020202020204" pitchFamily="34" charset="0"/>
              </a:rPr>
              <a:t>Key Tasks and Milestones To Date </a:t>
            </a:r>
          </a:p>
        </p:txBody>
      </p:sp>
    </p:spTree>
    <p:extLst>
      <p:ext uri="{BB962C8B-B14F-4D97-AF65-F5344CB8AC3E}">
        <p14:creationId xmlns:p14="http://schemas.microsoft.com/office/powerpoint/2010/main" val="22105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94A5C5D-9D8D-BC9C-ADB8-888A1405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42" y="1"/>
            <a:ext cx="6939116" cy="865824"/>
          </a:xfrm>
        </p:spPr>
        <p:txBody>
          <a:bodyPr/>
          <a:lstStyle/>
          <a:p>
            <a:r>
              <a:rPr lang="en-US" sz="3000" cap="all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Natural History of Biscayne Bay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CC99DA-C9AF-6AAC-7C90-4927CF5E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7" y="865824"/>
            <a:ext cx="10361612" cy="59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3AE6-9D9E-A4EF-3A25-B551C6941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ECD74C-5D0F-1B67-EF09-9B09CB21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42" y="1"/>
            <a:ext cx="6939116" cy="865824"/>
          </a:xfrm>
        </p:spPr>
        <p:txBody>
          <a:bodyPr/>
          <a:lstStyle/>
          <a:p>
            <a:r>
              <a:rPr lang="en-US" sz="3000" cap="all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Management of Biscayne Bay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FD8A5-14C7-86B6-CBA8-68F20419D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35" y="993058"/>
            <a:ext cx="7521437" cy="56062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F796AF2-D012-0551-B4F1-5421CBEA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471" y="1624836"/>
            <a:ext cx="4021393" cy="410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Miami-Dade County DERM long-term ambient monitoring includes: </a:t>
            </a:r>
          </a:p>
          <a:p>
            <a:pPr marL="0" indent="0">
              <a:buNone/>
            </a:pPr>
            <a:endParaRPr lang="en-US" sz="22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Century Gothic" panose="020B0502020202020204" pitchFamily="34" charset="0"/>
              </a:rPr>
              <a:t>Surface water and groundwater monitoring</a:t>
            </a:r>
          </a:p>
          <a:p>
            <a:pPr lvl="1">
              <a:buFontTx/>
              <a:buChar char="-"/>
            </a:pPr>
            <a:r>
              <a:rPr lang="en-US" sz="1800" dirty="0">
                <a:latin typeface="Century Gothic" panose="020B0502020202020204" pitchFamily="34" charset="0"/>
              </a:rPr>
              <a:t>137 surface water sites </a:t>
            </a:r>
          </a:p>
          <a:p>
            <a:pPr>
              <a:buFontTx/>
              <a:buChar char="-"/>
            </a:pPr>
            <a:r>
              <a:rPr lang="en-US" sz="2400" dirty="0">
                <a:latin typeface="Century Gothic" panose="020B0502020202020204" pitchFamily="34" charset="0"/>
              </a:rPr>
              <a:t>Habitat monitoring</a:t>
            </a:r>
          </a:p>
          <a:p>
            <a:pPr lvl="1">
              <a:buFontTx/>
              <a:buChar char="-"/>
            </a:pPr>
            <a:r>
              <a:rPr lang="en-US" sz="1800" dirty="0">
                <a:latin typeface="Century Gothic" panose="020B0502020202020204" pitchFamily="34" charset="0"/>
              </a:rPr>
              <a:t>Over 450 submerged aquatic vegetation monitoring sites</a:t>
            </a:r>
          </a:p>
          <a:p>
            <a:pPr lvl="1">
              <a:buFontTx/>
              <a:buChar char="-"/>
            </a:pP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9604-E129-453F-95A0-5A42C980C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51" y="257175"/>
            <a:ext cx="11904174" cy="6485026"/>
          </a:xfrm>
          <a:prstGeom prst="rect">
            <a:avLst/>
          </a:prstGeom>
        </p:spPr>
      </p:pic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B6CEB56F-9BA5-E58E-4BC0-D556757747FB}"/>
              </a:ext>
            </a:extLst>
          </p:cNvPr>
          <p:cNvSpPr/>
          <p:nvPr/>
        </p:nvSpPr>
        <p:spPr>
          <a:xfrm>
            <a:off x="10407594" y="4689990"/>
            <a:ext cx="1639455" cy="8849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278"/>
              <a:gd name="adj6" fmla="val 67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Biscayne Bay Reasonable Assurance Plan </a:t>
            </a:r>
          </a:p>
        </p:txBody>
      </p:sp>
    </p:spTree>
    <p:extLst>
      <p:ext uri="{BB962C8B-B14F-4D97-AF65-F5344CB8AC3E}">
        <p14:creationId xmlns:p14="http://schemas.microsoft.com/office/powerpoint/2010/main" val="127910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EF7656-A78E-4065-BA35-82DF8A5D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8" y="263110"/>
            <a:ext cx="6703229" cy="968678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sz="2400" b="1" dirty="0"/>
              <a:t>Assessing Waterbodies – Florida DEP</a:t>
            </a:r>
            <a:br>
              <a:rPr lang="en-US" sz="2400" b="1" dirty="0"/>
            </a:br>
            <a:r>
              <a:rPr lang="en-US" sz="2400" b="1" dirty="0"/>
              <a:t>Identifying &amp; Addressing impaired waters 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4BF52CC-EC79-4681-9DB6-52E0532E1EA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20XX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FF03926A-0130-47AC-BA54-86615253750D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3899140" cy="4211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kern="1200" cap="all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Credit: Adapted from DEP                                                                                                  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72635CE-0F47-4941-A572-DCE5C2F66DAA}"/>
              </a:ext>
            </a:extLst>
          </p:cNvPr>
          <p:cNvSpPr txBox="1">
            <a:spLocks/>
          </p:cNvSpPr>
          <p:nvPr/>
        </p:nvSpPr>
        <p:spPr bwMode="auto">
          <a:xfrm>
            <a:off x="42513" y="1262591"/>
            <a:ext cx="7180845" cy="419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State and Federal Legislation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Section 303(d) of the Federal Clean Water Act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Impaired Waters Rule (IWR), Ch. 62-303, F.A.C.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Surface Water Quality Standards, Ch. 62-302, F.A.C.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Florida Watershed Restoration Act, Ch. 403.067, F.S.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Class III Waters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: Fish Consumption, Recreation, Propagation and Maintenance of a Healthy, Well-Balanced Population of Fish and Wildlife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venir Next LT Pro Light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venir Next LT Pro Light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457200" lvl="1" indent="0" eaLnBrk="1" hangingPunct="1">
              <a:lnSpc>
                <a:spcPts val="2200"/>
              </a:lnSpc>
              <a:spcBef>
                <a:spcPct val="0"/>
              </a:spcBef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AF3AA1-6AD0-1E55-0240-9884BB4DAB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2" y="2995826"/>
            <a:ext cx="5254558" cy="3781627"/>
          </a:xfrm>
          <a:prstGeom prst="rect">
            <a:avLst/>
          </a:prstGeom>
        </p:spPr>
      </p:pic>
      <p:pic>
        <p:nvPicPr>
          <p:cNvPr id="8" name="Picture 7" descr="A map of a coastal area&#10;&#10;Description automatically generated">
            <a:extLst>
              <a:ext uri="{FF2B5EF4-FFF2-40B4-BE49-F238E27FC236}">
                <a16:creationId xmlns:a16="http://schemas.microsoft.com/office/drawing/2014/main" id="{9DCA7F64-4907-7FE2-6E9A-10C6B7E426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768" y="159699"/>
            <a:ext cx="5113719" cy="66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80" y="0"/>
            <a:ext cx="11109846" cy="9240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2024 Biscayne Bay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2824" y="611470"/>
            <a:ext cx="10515311" cy="468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Status of Biscayne Bay Health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BAAA00-4123-CF2D-D79A-A65FCED21A5A}"/>
              </a:ext>
            </a:extLst>
          </p:cNvPr>
          <p:cNvSpPr txBox="1">
            <a:spLocks/>
          </p:cNvSpPr>
          <p:nvPr/>
        </p:nvSpPr>
        <p:spPr>
          <a:xfrm>
            <a:off x="4387685" y="6467749"/>
            <a:ext cx="3416629" cy="403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www.miamidade.gov/BiscayneBay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EBAF4-DF54-1FC1-03D5-856192FF0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77" y="1080147"/>
            <a:ext cx="9522399" cy="541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D1749-A4D0-3D6E-E987-BB9FAF9528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234" y="6050640"/>
            <a:ext cx="1325766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0" y="295812"/>
            <a:ext cx="7741328" cy="743783"/>
          </a:xfrm>
        </p:spPr>
        <p:txBody>
          <a:bodyPr>
            <a:normAutofit/>
          </a:bodyPr>
          <a:lstStyle/>
          <a:p>
            <a:r>
              <a:rPr lang="en-US" dirty="0"/>
              <a:t>Status of the Health of Biscayne Bay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8247" y="893981"/>
            <a:ext cx="3228513" cy="403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Biscayne Bay Report Card 2024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E3E635E-1A96-4CA0-98A4-32D3261A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161216-1E36-45AD-A0BD-FF3668FD0C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845" y="1739319"/>
            <a:ext cx="4041648" cy="3379361"/>
          </a:xfr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1C2D23-F4D4-46AC-8D42-E779436675E5}"/>
              </a:ext>
            </a:extLst>
          </p:cNvPr>
          <p:cNvSpPr txBox="1">
            <a:spLocks/>
          </p:cNvSpPr>
          <p:nvPr/>
        </p:nvSpPr>
        <p:spPr>
          <a:xfrm>
            <a:off x="5780480" y="1337004"/>
            <a:ext cx="1596383" cy="403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Total Nitrogen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9459CD-6FBE-47E5-931D-6AAC770AE53E}"/>
              </a:ext>
            </a:extLst>
          </p:cNvPr>
          <p:cNvSpPr txBox="1">
            <a:spLocks/>
          </p:cNvSpPr>
          <p:nvPr/>
        </p:nvSpPr>
        <p:spPr>
          <a:xfrm>
            <a:off x="3167467" y="1305366"/>
            <a:ext cx="1596383" cy="403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Total Phosphorus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BAAA00-4123-CF2D-D79A-A65FCED21A5A}"/>
              </a:ext>
            </a:extLst>
          </p:cNvPr>
          <p:cNvSpPr txBox="1">
            <a:spLocks/>
          </p:cNvSpPr>
          <p:nvPr/>
        </p:nvSpPr>
        <p:spPr>
          <a:xfrm>
            <a:off x="2102422" y="6482026"/>
            <a:ext cx="3416629" cy="403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www.miamidade.gov/BiscayneBay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FB539CC-B2BA-4794-9FDE-CA8C089294C3}"/>
              </a:ext>
            </a:extLst>
          </p:cNvPr>
          <p:cNvSpPr txBox="1">
            <a:spLocks/>
          </p:cNvSpPr>
          <p:nvPr/>
        </p:nvSpPr>
        <p:spPr>
          <a:xfrm>
            <a:off x="335007" y="1369726"/>
            <a:ext cx="2130641" cy="403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Chlorophyll-a</a:t>
            </a:r>
          </a:p>
        </p:txBody>
      </p:sp>
      <p:pic>
        <p:nvPicPr>
          <p:cNvPr id="10" name="Picture 9" descr="A map of the coast of the ocean&#10;&#10;Description automatically generated">
            <a:extLst>
              <a:ext uri="{FF2B5EF4-FFF2-40B4-BE49-F238E27FC236}">
                <a16:creationId xmlns:a16="http://schemas.microsoft.com/office/drawing/2014/main" id="{8B3B858E-361C-5553-5C5B-A08ADC606A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12" y="1739119"/>
            <a:ext cx="1932972" cy="474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map of a coastal area&#10;&#10;Description automatically generated">
            <a:extLst>
              <a:ext uri="{FF2B5EF4-FFF2-40B4-BE49-F238E27FC236}">
                <a16:creationId xmlns:a16="http://schemas.microsoft.com/office/drawing/2014/main" id="{04E8591C-3771-CE22-96CC-82A5672F64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372" y="1696256"/>
            <a:ext cx="1930116" cy="4817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map of a coastal area&#10;&#10;Description automatically generated">
            <a:extLst>
              <a:ext uri="{FF2B5EF4-FFF2-40B4-BE49-F238E27FC236}">
                <a16:creationId xmlns:a16="http://schemas.microsoft.com/office/drawing/2014/main" id="{B72F0A50-AACE-2FB8-7AD4-95C7BB5E8E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823" y="1686548"/>
            <a:ext cx="2064783" cy="482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08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829BEFD-A634-4B2A-83BE-B1A9E201CAD7}"/>
              </a:ext>
            </a:extLst>
          </p:cNvPr>
          <p:cNvGrpSpPr/>
          <p:nvPr/>
        </p:nvGrpSpPr>
        <p:grpSpPr>
          <a:xfrm>
            <a:off x="130629" y="1126899"/>
            <a:ext cx="5782383" cy="4604202"/>
            <a:chOff x="-177074" y="355725"/>
            <a:chExt cx="6374674" cy="495056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B9276F85-F2DD-4F44-87ED-6F6333E878BD}"/>
                </a:ext>
              </a:extLst>
            </p:cNvPr>
            <p:cNvGraphicFramePr/>
            <p:nvPr/>
          </p:nvGraphicFramePr>
          <p:xfrm>
            <a:off x="-177074" y="355725"/>
            <a:ext cx="6374674" cy="49505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56FA3D-2FF9-47B8-87FD-C6770A089318}"/>
                </a:ext>
              </a:extLst>
            </p:cNvPr>
            <p:cNvSpPr/>
            <p:nvPr/>
          </p:nvSpPr>
          <p:spPr>
            <a:xfrm>
              <a:off x="1320772" y="1903984"/>
              <a:ext cx="3425186" cy="12906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venir Next LT Pro" panose="020B0504020202020204" pitchFamily="34" charset="0"/>
                </a:rPr>
                <a:t>Healthy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venir Next LT Pro" panose="020B0504020202020204" pitchFamily="34" charset="0"/>
                </a:rPr>
                <a:t>Biscayne Bay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8D1ACD-516B-4BD3-B615-CBEFB470AB06}"/>
              </a:ext>
            </a:extLst>
          </p:cNvPr>
          <p:cNvGrpSpPr/>
          <p:nvPr/>
        </p:nvGrpSpPr>
        <p:grpSpPr>
          <a:xfrm>
            <a:off x="5601472" y="1027968"/>
            <a:ext cx="5999018" cy="4604202"/>
            <a:chOff x="5341654" y="1542309"/>
            <a:chExt cx="6374674" cy="4950566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B4854CDE-AD8B-42C0-A2C0-C576F0B6CB5A}"/>
                </a:ext>
              </a:extLst>
            </p:cNvPr>
            <p:cNvGraphicFramePr/>
            <p:nvPr/>
          </p:nvGraphicFramePr>
          <p:xfrm>
            <a:off x="5341654" y="1542309"/>
            <a:ext cx="6374674" cy="49505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A62448-8132-4790-BF65-46FABE760D39}"/>
                </a:ext>
              </a:extLst>
            </p:cNvPr>
            <p:cNvSpPr/>
            <p:nvPr/>
          </p:nvSpPr>
          <p:spPr>
            <a:xfrm>
              <a:off x="6772635" y="3126302"/>
              <a:ext cx="3381372" cy="1290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venir Next LT Pro" panose="020B0504020202020204" pitchFamily="34" charset="0"/>
                </a:rPr>
                <a:t>Biscayne Bay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venir Next LT Pro" panose="020B0504020202020204" pitchFamily="34" charset="0"/>
                </a:rPr>
                <a:t>In Peril </a:t>
              </a:r>
            </a:p>
          </p:txBody>
        </p:sp>
      </p:grpSp>
      <p:pic>
        <p:nvPicPr>
          <p:cNvPr id="16" name="Graphic 15" descr="Dead Fish Skeleton with solid fill">
            <a:extLst>
              <a:ext uri="{FF2B5EF4-FFF2-40B4-BE49-F238E27FC236}">
                <a16:creationId xmlns:a16="http://schemas.microsoft.com/office/drawing/2014/main" id="{524B3756-5B59-448A-B889-9B552AE9E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77571">
            <a:off x="8299550" y="3504081"/>
            <a:ext cx="914400" cy="914400"/>
          </a:xfrm>
          <a:prstGeom prst="rect">
            <a:avLst/>
          </a:prstGeom>
        </p:spPr>
      </p:pic>
      <p:pic>
        <p:nvPicPr>
          <p:cNvPr id="18" name="Graphic 17" descr="Clownfish with solid fill">
            <a:extLst>
              <a:ext uri="{FF2B5EF4-FFF2-40B4-BE49-F238E27FC236}">
                <a16:creationId xmlns:a16="http://schemas.microsoft.com/office/drawing/2014/main" id="{88B4753D-67D0-4BBA-8043-ACB83F5938B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81771" y="3816661"/>
            <a:ext cx="780175" cy="780175"/>
          </a:xfrm>
          <a:prstGeom prst="rect">
            <a:avLst/>
          </a:prstGeom>
        </p:spPr>
      </p:pic>
      <p:pic>
        <p:nvPicPr>
          <p:cNvPr id="19" name="Graphic 18" descr="Dead Fish Skeleton with solid fill">
            <a:extLst>
              <a:ext uri="{FF2B5EF4-FFF2-40B4-BE49-F238E27FC236}">
                <a16:creationId xmlns:a16="http://schemas.microsoft.com/office/drawing/2014/main" id="{684A3EED-EF44-40F8-87DE-047ED7DEEA9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36664">
            <a:off x="7795429" y="3866393"/>
            <a:ext cx="694020" cy="694020"/>
          </a:xfrm>
          <a:prstGeom prst="rect">
            <a:avLst/>
          </a:prstGeom>
        </p:spPr>
      </p:pic>
      <p:pic>
        <p:nvPicPr>
          <p:cNvPr id="20" name="Graphic 19" descr="Dead Fish Skeleton with solid fill">
            <a:extLst>
              <a:ext uri="{FF2B5EF4-FFF2-40B4-BE49-F238E27FC236}">
                <a16:creationId xmlns:a16="http://schemas.microsoft.com/office/drawing/2014/main" id="{E9A9E43E-3F26-43EF-9F23-D936B379B0A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530685">
            <a:off x="8888412" y="3941913"/>
            <a:ext cx="818162" cy="818162"/>
          </a:xfrm>
          <a:prstGeom prst="rect">
            <a:avLst/>
          </a:prstGeom>
        </p:spPr>
      </p:pic>
      <p:pic>
        <p:nvPicPr>
          <p:cNvPr id="23" name="Graphic 22" descr="Clownfish with solid fill">
            <a:extLst>
              <a:ext uri="{FF2B5EF4-FFF2-40B4-BE49-F238E27FC236}">
                <a16:creationId xmlns:a16="http://schemas.microsoft.com/office/drawing/2014/main" id="{3F1750C9-3869-4C9C-8EB1-BAD3EC57F1D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99819" y="4307767"/>
            <a:ext cx="491202" cy="491202"/>
          </a:xfrm>
          <a:prstGeom prst="rect">
            <a:avLst/>
          </a:prstGeom>
        </p:spPr>
      </p:pic>
      <p:pic>
        <p:nvPicPr>
          <p:cNvPr id="24" name="Graphic 23" descr="Clownfish with solid fill">
            <a:extLst>
              <a:ext uri="{FF2B5EF4-FFF2-40B4-BE49-F238E27FC236}">
                <a16:creationId xmlns:a16="http://schemas.microsoft.com/office/drawing/2014/main" id="{D9122ED0-0D8F-4C12-BCC5-6120D58A39B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70599" y="4209543"/>
            <a:ext cx="699014" cy="6990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C31A2AA-54F1-4D49-A96E-C2DA61106DC4}"/>
              </a:ext>
            </a:extLst>
          </p:cNvPr>
          <p:cNvGrpSpPr/>
          <p:nvPr/>
        </p:nvGrpSpPr>
        <p:grpSpPr>
          <a:xfrm>
            <a:off x="10225244" y="311191"/>
            <a:ext cx="1758166" cy="1503349"/>
            <a:chOff x="10225244" y="166495"/>
            <a:chExt cx="1758166" cy="1503349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BD047D4B-1BF6-48AA-BFD9-F4C457350463}"/>
                </a:ext>
              </a:extLst>
            </p:cNvPr>
            <p:cNvSpPr/>
            <p:nvPr/>
          </p:nvSpPr>
          <p:spPr>
            <a:xfrm rot="8214708">
              <a:off x="10225244" y="547126"/>
              <a:ext cx="1190752" cy="112271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B8565-0CFD-48C4-9F26-2BB234C22E3B}"/>
                </a:ext>
              </a:extLst>
            </p:cNvPr>
            <p:cNvSpPr txBox="1">
              <a:spLocks/>
            </p:cNvSpPr>
            <p:nvPr/>
          </p:nvSpPr>
          <p:spPr>
            <a:xfrm>
              <a:off x="10820620" y="166495"/>
              <a:ext cx="116279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Received by ecosystem 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9096EE-8260-6FC5-DCAC-DCEC4D83A31F}"/>
              </a:ext>
            </a:extLst>
          </p:cNvPr>
          <p:cNvCxnSpPr>
            <a:cxnSpLocks/>
          </p:cNvCxnSpPr>
          <p:nvPr/>
        </p:nvCxnSpPr>
        <p:spPr>
          <a:xfrm>
            <a:off x="5726545" y="311191"/>
            <a:ext cx="83128" cy="63112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795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1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2A828C"/>
      </a:accent1>
      <a:accent2>
        <a:srgbClr val="41A6A6"/>
      </a:accent2>
      <a:accent3>
        <a:srgbClr val="D99B77"/>
      </a:accent3>
      <a:accent4>
        <a:srgbClr val="D9B6A3"/>
      </a:accent4>
      <a:accent5>
        <a:srgbClr val="F2A74B"/>
      </a:accent5>
      <a:accent6>
        <a:srgbClr val="4D748C"/>
      </a:accent6>
      <a:hlink>
        <a:srgbClr val="0563C1"/>
      </a:hlink>
      <a:folHlink>
        <a:srgbClr val="954F72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resentation_tm89715846_Win32_JB_SL_v3" id="{FF20A971-F564-4CBD-8D9A-6CD4D6C5EAE2}" vid="{A8C690A1-1652-4BD3-A3B8-8D03220F2BD4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9CE68B0E821429142FF065462A4E2" ma:contentTypeVersion="17" ma:contentTypeDescription="Create a new document." ma:contentTypeScope="" ma:versionID="9bf155cb0accb1818ff0166c39448f80">
  <xsd:schema xmlns:xsd="http://www.w3.org/2001/XMLSchema" xmlns:xs="http://www.w3.org/2001/XMLSchema" xmlns:p="http://schemas.microsoft.com/office/2006/metadata/properties" xmlns:ns2="19807b65-6f45-4d23-b30b-52bf8320e142" xmlns:ns3="041d5011-fb1f-4ef1-93ca-8c165ef94767" targetNamespace="http://schemas.microsoft.com/office/2006/metadata/properties" ma:root="true" ma:fieldsID="d0197871226925284d2e7eed5f9a90fa" ns2:_="" ns3:_="">
    <xsd:import namespace="19807b65-6f45-4d23-b30b-52bf8320e142"/>
    <xsd:import namespace="041d5011-fb1f-4ef1-93ca-8c165ef947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07b65-6f45-4d23-b30b-52bf8320e1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94c075-4794-46d5-a0b6-d994ce18c064}" ma:internalName="TaxCatchAll" ma:showField="CatchAllData" ma:web="19807b65-6f45-4d23-b30b-52bf8320e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d5011-fb1f-4ef1-93ca-8c165ef94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ba88d6-8092-4f3f-be3f-e753c5ba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1d5011-fb1f-4ef1-93ca-8c165ef94767">
      <Terms xmlns="http://schemas.microsoft.com/office/infopath/2007/PartnerControls"/>
    </lcf76f155ced4ddcb4097134ff3c332f>
    <TaxCatchAll xmlns="19807b65-6f45-4d23-b30b-52bf8320e142" xsi:nil="true"/>
  </documentManagement>
</p:properties>
</file>

<file path=customXml/itemProps1.xml><?xml version="1.0" encoding="utf-8"?>
<ds:datastoreItem xmlns:ds="http://schemas.openxmlformats.org/officeDocument/2006/customXml" ds:itemID="{7D833F3B-54E0-473F-9648-EA1910E1EE4F}"/>
</file>

<file path=customXml/itemProps2.xml><?xml version="1.0" encoding="utf-8"?>
<ds:datastoreItem xmlns:ds="http://schemas.openxmlformats.org/officeDocument/2006/customXml" ds:itemID="{FE889140-57A0-4245-AC0B-49D0C2C87A71}"/>
</file>

<file path=customXml/itemProps3.xml><?xml version="1.0" encoding="utf-8"?>
<ds:datastoreItem xmlns:ds="http://schemas.openxmlformats.org/officeDocument/2006/customXml" ds:itemID="{4BF82AB2-20AD-4979-AB52-C1E7F2573B91}"/>
</file>

<file path=docProps/app.xml><?xml version="1.0" encoding="utf-8"?>
<Properties xmlns="http://schemas.openxmlformats.org/officeDocument/2006/extended-properties" xmlns:vt="http://schemas.openxmlformats.org/officeDocument/2006/docPropsVTypes">
  <TotalTime>14260</TotalTime>
  <Words>1476</Words>
  <Application>Microsoft Office PowerPoint</Application>
  <PresentationFormat>Widescreen</PresentationFormat>
  <Paragraphs>238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Aptos</vt:lpstr>
      <vt:lpstr>Arial</vt:lpstr>
      <vt:lpstr>Avenir Next LT Pro</vt:lpstr>
      <vt:lpstr>Avenir Next LT Pro Light</vt:lpstr>
      <vt:lpstr>AvenirNext LT Pro Medium</vt:lpstr>
      <vt:lpstr>Calibri</vt:lpstr>
      <vt:lpstr>Calibri Light</vt:lpstr>
      <vt:lpstr>Century Gothic</vt:lpstr>
      <vt:lpstr>Century Gothic </vt:lpstr>
      <vt:lpstr>Courier New</vt:lpstr>
      <vt:lpstr>Franklin Gothic Demi Cond</vt:lpstr>
      <vt:lpstr>Franklin Gothic Medium Cond</vt:lpstr>
      <vt:lpstr>Gill Sans Nova</vt:lpstr>
      <vt:lpstr>Gill Sans Nova Light</vt:lpstr>
      <vt:lpstr>open_sansregular</vt:lpstr>
      <vt:lpstr>Sagona Book</vt:lpstr>
      <vt:lpstr>Tw Cen MT</vt:lpstr>
      <vt:lpstr>Wingdings</vt:lpstr>
      <vt:lpstr>Wingdings 2</vt:lpstr>
      <vt:lpstr>1_Office Theme</vt:lpstr>
      <vt:lpstr>5_Office Theme</vt:lpstr>
      <vt:lpstr>6_Office Theme</vt:lpstr>
      <vt:lpstr>Office Theme</vt:lpstr>
      <vt:lpstr>3_Office Theme</vt:lpstr>
      <vt:lpstr>7_Office Theme</vt:lpstr>
      <vt:lpstr>Frame</vt:lpstr>
      <vt:lpstr>Biscayne Bay Reasonable assurance plan:  a plan to restore the health and resilience of Biscayne Bay  </vt:lpstr>
      <vt:lpstr>  agenda </vt:lpstr>
      <vt:lpstr>Natural History of Biscayne Bay </vt:lpstr>
      <vt:lpstr>Management of Biscayne Bay </vt:lpstr>
      <vt:lpstr>PowerPoint Presentation</vt:lpstr>
      <vt:lpstr>Assessing Waterbodies – Florida DEP Identifying &amp; Addressing impaired waters </vt:lpstr>
      <vt:lpstr>2024 Biscayne Bay Report card</vt:lpstr>
      <vt:lpstr>Status of the Health of Biscayne Bay</vt:lpstr>
      <vt:lpstr>PowerPoint Presentation</vt:lpstr>
      <vt:lpstr> Biscayne Bay resilience and the Rap  </vt:lpstr>
      <vt:lpstr>PowerPoint Presentation</vt:lpstr>
      <vt:lpstr>PowerPoint Presentation</vt:lpstr>
      <vt:lpstr>PowerPoint Presentation</vt:lpstr>
      <vt:lpstr>What are the elements of a rap?</vt:lpstr>
      <vt:lpstr>Why is Miami-Dade County Coordinating the RAP Effort?</vt:lpstr>
      <vt:lpstr>Benefits of a RAP</vt:lpstr>
      <vt:lpstr>Commitments of a RAP</vt:lpstr>
      <vt:lpstr>Summary </vt:lpstr>
      <vt:lpstr> Thank you!   Pamela.sweeney@miamidade.gov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water, our future</dc:title>
  <dc:creator>Sweeney, Pamela (RER)</dc:creator>
  <cp:lastModifiedBy>Sweeney, Pamela (RER)</cp:lastModifiedBy>
  <cp:revision>10</cp:revision>
  <cp:lastPrinted>2024-11-20T04:49:06Z</cp:lastPrinted>
  <dcterms:created xsi:type="dcterms:W3CDTF">2024-02-28T20:33:23Z</dcterms:created>
  <dcterms:modified xsi:type="dcterms:W3CDTF">2025-02-28T06:47:19Z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0x010100FF69CE68B0E821429142FF065462A4E2</vt:lpwstr>
  </property>
</Properties>
</file>