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7" r:id="rId11"/>
    <p:sldId id="265" r:id="rId12"/>
  </p:sldIdLst>
  <p:sldSz cx="18288000" cy="10287000"/>
  <p:notesSz cx="6858000" cy="9144000"/>
  <p:embeddedFontLst>
    <p:embeddedFont>
      <p:font typeface="Playfair Display" panose="00000500000000000000" pitchFamily="2" charset="0"/>
      <p:regular r:id="rId14"/>
      <p:bold r:id="rId15"/>
    </p:embeddedFont>
    <p:embeddedFont>
      <p:font typeface="Playfair Display Italics" panose="020B0604020202020204" charset="0"/>
      <p:regular r:id="rId16"/>
    </p:embeddedFont>
    <p:embeddedFont>
      <p:font typeface="Public Sans" panose="020B0604020202020204" charset="0"/>
      <p:regular r:id="rId17"/>
    </p:embeddedFont>
    <p:embeddedFont>
      <p:font typeface="Public Sans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a Brown" userId="901bd9e3-4b49-485c-ba71-ce26803b99e8" providerId="ADAL" clId="{2B090158-488C-499D-84AD-76088113D5C4}"/>
    <pc:docChg chg="undo custSel delSld modSld">
      <pc:chgData name="Rana Brown" userId="901bd9e3-4b49-485c-ba71-ce26803b99e8" providerId="ADAL" clId="{2B090158-488C-499D-84AD-76088113D5C4}" dt="2025-02-25T20:26:42.896" v="106" actId="14100"/>
      <pc:docMkLst>
        <pc:docMk/>
      </pc:docMkLst>
      <pc:sldChg chg="modSp mod">
        <pc:chgData name="Rana Brown" userId="901bd9e3-4b49-485c-ba71-ce26803b99e8" providerId="ADAL" clId="{2B090158-488C-499D-84AD-76088113D5C4}" dt="2025-02-25T16:12:06.924" v="17" actId="404"/>
        <pc:sldMkLst>
          <pc:docMk/>
          <pc:sldMk cId="0" sldId="265"/>
        </pc:sldMkLst>
        <pc:spChg chg="mod">
          <ac:chgData name="Rana Brown" userId="901bd9e3-4b49-485c-ba71-ce26803b99e8" providerId="ADAL" clId="{2B090158-488C-499D-84AD-76088113D5C4}" dt="2025-02-25T16:12:06.924" v="17" actId="404"/>
          <ac:spMkLst>
            <pc:docMk/>
            <pc:sldMk cId="0" sldId="265"/>
            <ac:spMk id="4" creationId="{00000000-0000-0000-0000-000000000000}"/>
          </ac:spMkLst>
        </pc:spChg>
      </pc:sldChg>
      <pc:sldChg chg="del">
        <pc:chgData name="Rana Brown" userId="901bd9e3-4b49-485c-ba71-ce26803b99e8" providerId="ADAL" clId="{2B090158-488C-499D-84AD-76088113D5C4}" dt="2025-02-25T16:11:37.600" v="0" actId="47"/>
        <pc:sldMkLst>
          <pc:docMk/>
          <pc:sldMk cId="521056727" sldId="266"/>
        </pc:sldMkLst>
      </pc:sldChg>
      <pc:sldChg chg="modSp mod">
        <pc:chgData name="Rana Brown" userId="901bd9e3-4b49-485c-ba71-ce26803b99e8" providerId="ADAL" clId="{2B090158-488C-499D-84AD-76088113D5C4}" dt="2025-02-25T20:26:42.896" v="106" actId="14100"/>
        <pc:sldMkLst>
          <pc:docMk/>
          <pc:sldMk cId="3980866169" sldId="267"/>
        </pc:sldMkLst>
        <pc:spChg chg="mod">
          <ac:chgData name="Rana Brown" userId="901bd9e3-4b49-485c-ba71-ce26803b99e8" providerId="ADAL" clId="{2B090158-488C-499D-84AD-76088113D5C4}" dt="2025-02-25T20:26:42.896" v="106" actId="14100"/>
          <ac:spMkLst>
            <pc:docMk/>
            <pc:sldMk cId="3980866169" sldId="267"/>
            <ac:spMk id="17" creationId="{72481CBE-6776-62FC-0212-555CDD14DE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Senate seats up this year are the odd-numbered districts.</a:t>
            </a:r>
          </a:p>
          <a:p>
            <a:endParaRPr lang="en-US"/>
          </a:p>
          <a:p>
            <a:r>
              <a:rPr lang="en-US"/>
              <a:t>at a minimum, we will have 7 freshman senators who have never served in the Senate. Some of these will be coming from the house, and others have never served. </a:t>
            </a:r>
          </a:p>
          <a:p>
            <a:endParaRPr lang="en-US"/>
          </a:p>
          <a:p>
            <a:r>
              <a:rPr lang="en-US"/>
              <a:t>Currently, there is a  28-12 split in the Senate, we don't anticipate that changing in this election cycle. </a:t>
            </a:r>
          </a:p>
          <a:p>
            <a:endParaRPr lang="en-US"/>
          </a:p>
          <a:p>
            <a:r>
              <a:rPr lang="en-US"/>
              <a:t>The house is a different story though, we have all 120 house districts up for election and some races throughout the state where we could see some party swaps. </a:t>
            </a:r>
          </a:p>
          <a:p>
            <a:endParaRPr lang="en-US"/>
          </a:p>
          <a:p>
            <a:r>
              <a:rPr lang="en-US"/>
              <a:t>In the House, we will see a minimum of 22 freshman representatives and potentially more if the Democrats are able to win back some seats lost during the red wave in the last election. </a:t>
            </a:r>
          </a:p>
          <a:p>
            <a:endParaRPr lang="en-US"/>
          </a:p>
          <a:p>
            <a:r>
              <a:rPr lang="en-US"/>
              <a:t>Currently, the state is in a republican supermajority and house democrats would need to flip 5 seats to break that. that could be good or bad depending on what side of the aisle you sit 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we have the future of the Florida House and Senate between November of this year and 2030. </a:t>
            </a:r>
          </a:p>
          <a:p>
            <a:endParaRPr lang="en-US"/>
          </a:p>
          <a:p>
            <a:r>
              <a:rPr lang="en-US"/>
              <a:t>The incoming Senate President is Senator Ben Albritton out of Wauchula, Florida. Now I can't tell you the exact number of units in Wauchula but I guarantee you it's not high. And because of that, it's why his priority is in rural Florida and the issues they encounter there. He cares about food insecurity and farming. Now, that doesn't mean he doesn't care about multi-family or housing in general.  He does. But he cares about making it work in his community and other rural communities the way that former presidents have done for more populated areas. </a:t>
            </a:r>
          </a:p>
          <a:p>
            <a:endParaRPr lang="en-US"/>
          </a:p>
          <a:p>
            <a:r>
              <a:rPr lang="en-US"/>
              <a:t>The incoming House Speaker is Representative Danny Perez out of Miami-Dade County. I simply cannot imagine a larger contrast to our rural county farmer Senator Albritton than Speaker Designate Perez. Danny is no stranger to the multi-family world, living and growing up in South Florida where our unit numbers sit in the tens maybe hundreds of thousands. But I believe that with their differences they will meet in the middle on a lot of issues. Danny's Priorities lie in healthcare and Miami-Dade County. He has expressed his desire to prop up Dade County on multiple occasions and wants to make sure that South Florida is getting back a lot of the dollars that we put into the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we have the future of the Florida House and Senate between November of this year and 2030. </a:t>
            </a:r>
          </a:p>
          <a:p>
            <a:endParaRPr lang="en-US"/>
          </a:p>
          <a:p>
            <a:r>
              <a:rPr lang="en-US"/>
              <a:t>The incoming Senate President is Senator Ben Albritton out of Wauchula, Florida. Now I can't tell you the exact number of units in Wauchula but I guarantee you it's not high. And because of that, it's why his priority is in rural Florida and the issues they encounter there. He cares about food insecurity and farming. Now, that doesn't mean he doesn't care about multi-family or housing in general.  He does. But he cares about making it work in his community and other rural communities the way that former presidents have done for more populated areas. </a:t>
            </a:r>
          </a:p>
          <a:p>
            <a:endParaRPr lang="en-US"/>
          </a:p>
          <a:p>
            <a:r>
              <a:rPr lang="en-US"/>
              <a:t>The incoming House Speaker is Representative Danny Perez out of Miami-Dade County. I simply cannot imagine a larger contrast to our rural county farmer Senator Albritton than Speaker Designate Perez. Danny is no stranger to the multi-family world, living and growing up in South Florida where our unit numbers sit in the tens maybe hundreds of thousands. But I believe that with their differences they will meet in the middle on a lot of issues. Danny's Priorities lie in healthcare and Miami-Dade County. He has expressed his desire to prop up Dade County on multiple occasions and wants to make sure that South Florida is getting back a lot of the dollars that we put into the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we have the future of the Florida House and Senate between November of this year and 2030. </a:t>
            </a:r>
          </a:p>
          <a:p>
            <a:endParaRPr lang="en-US"/>
          </a:p>
          <a:p>
            <a:r>
              <a:rPr lang="en-US"/>
              <a:t>The incoming Senate President is Senator Ben Albritton out of Wauchula, Florida. Now I can't tell you the exact number of units in Wauchula but I guarantee you it's not high. And because of that, it's why his priority is in rural Florida and the issues they encounter there. He cares about food insecurity and farming. Now, that doesn't mean he doesn't care about multi-family or housing in general.  He does. But he cares about making it work in his community and other rural communities the way that former presidents have done for more populated areas. </a:t>
            </a:r>
          </a:p>
          <a:p>
            <a:endParaRPr lang="en-US"/>
          </a:p>
          <a:p>
            <a:r>
              <a:rPr lang="en-US"/>
              <a:t>The incoming House Speaker is Representative Danny Perez out of Miami-Dade County. I simply cannot imagine a larger contrast to our rural county farmer Senator Albritton than Speaker Designate Perez. Danny is no stranger to the multi-family world, living and growing up in South Florida where our unit numbers sit in the tens maybe hundreds of thousands. But I believe that with their differences they will meet in the middle on a lot of issues. Danny's Priorities lie in healthcare and Miami-Dade County. He has expressed his desire to prop up Dade County on multiple occasions and wants to make sure that South Florida is getting back a lot of the dollars that we put into the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3E24-F358-DFD8-12DD-10914838353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7D739-E8BF-F70D-2623-0CB238A1207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CFC8B85-EE87-D7FB-09DF-6D179933F42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C44C652-3012-2C95-F106-6D638C562CE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663EED9-8152-E2A5-7B97-0A5BB75E072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we have the future of the Florida House and Senate between November of this year and 2030. </a:t>
            </a:r>
          </a:p>
          <a:p>
            <a:endParaRPr lang="en-US"/>
          </a:p>
          <a:p>
            <a:r>
              <a:rPr lang="en-US"/>
              <a:t>The incoming Senate President is Senator Ben Albritton out of Wauchula, Florida. Now I can't tell you the exact number of units in Wauchula but I guarantee you it's not high. And because of that, it's why his priority is in rural Florida and the issues they encounter there. He cares about food insecurity and farming. Now, that doesn't mean he doesn't care about multi-family or housing in general.  He does. But he cares about making it work in his community and other rural communities the way that former presidents have done for more populated areas. </a:t>
            </a:r>
          </a:p>
          <a:p>
            <a:endParaRPr lang="en-US"/>
          </a:p>
          <a:p>
            <a:r>
              <a:rPr lang="en-US"/>
              <a:t>The incoming House Speaker is Representative Danny Perez out of Miami-Dade County. I simply cannot imagine a larger contrast to our rural county farmer Senator Albritton than Speaker Designate Perez. Danny is no stranger to the multi-family world, living and growing up in South Florida where our unit numbers sit in the tens maybe hundreds of thousands. But I believe that with their differences they will meet in the middle on a lot of issues. Danny's Priorities lie in healthcare and Miami-Dade County. He has expressed his desire to prop up Dade County on multiple occasions and wants to make sure that South Florida is getting back a lot of the dollars that we put into the state. </a:t>
            </a:r>
          </a:p>
        </p:txBody>
      </p:sp>
      <p:sp>
        <p:nvSpPr>
          <p:cNvPr id="6" name="Footer Placeholder 5">
            <a:extLst>
              <a:ext uri="{FF2B5EF4-FFF2-40B4-BE49-F238E27FC236}">
                <a16:creationId xmlns:a16="http://schemas.microsoft.com/office/drawing/2014/main" id="{A3BFFD4C-C745-462D-ACFB-3846604A7A4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4582845-41BB-DC05-90E4-AA12CE76F4E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567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hyperlink" Target="https://apps.lobbytools.com/tools/t.cfm?a=legislators&amp;county_id=31" TargetMode="External"/><Relationship Id="rId3" Type="http://schemas.openxmlformats.org/officeDocument/2006/relationships/image" Target="../media/image20.jpeg"/><Relationship Id="rId7" Type="http://schemas.openxmlformats.org/officeDocument/2006/relationships/hyperlink" Target="https://apps.lobbytools.com/tools/t.cfm?a=legislators&amp;county_id=29" TargetMode="External"/><Relationship Id="rId12"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pps.lobbytools.com/tools/t.cfm?a=legislators&amp;county_id=7" TargetMode="External"/><Relationship Id="rId11" Type="http://schemas.openxmlformats.org/officeDocument/2006/relationships/image" Target="../media/image1.png"/><Relationship Id="rId5" Type="http://schemas.openxmlformats.org/officeDocument/2006/relationships/hyperlink" Target="https://apps.lobbytools.com/tools/t.cfm?a=legislators&amp;county_id=3" TargetMode="External"/><Relationship Id="rId10" Type="http://schemas.openxmlformats.org/officeDocument/2006/relationships/hyperlink" Target="https://apps.lobbytools.com/tools/t.cfm?a=legislators&amp;county_id=66" TargetMode="External"/><Relationship Id="rId4" Type="http://schemas.openxmlformats.org/officeDocument/2006/relationships/image" Target="../media/image21.jpeg"/><Relationship Id="rId9" Type="http://schemas.openxmlformats.org/officeDocument/2006/relationships/hyperlink" Target="https://apps.lobbytools.com/tools/t.cfm?a=legislators&amp;county_id=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850974" y="2630336"/>
            <a:ext cx="16408332" cy="1451231"/>
          </a:xfrm>
          <a:prstGeom prst="rect">
            <a:avLst/>
          </a:prstGeom>
        </p:spPr>
        <p:txBody>
          <a:bodyPr lIns="0" tIns="0" rIns="0" bIns="0" rtlCol="0" anchor="t">
            <a:spAutoFit/>
          </a:bodyPr>
          <a:lstStyle/>
          <a:p>
            <a:pPr algn="l">
              <a:lnSpc>
                <a:spcPts val="13067"/>
              </a:lnSpc>
            </a:pPr>
            <a:r>
              <a:rPr lang="en-US" sz="6600" b="1" spc="71" dirty="0">
                <a:solidFill>
                  <a:srgbClr val="2B2C30"/>
                </a:solidFill>
                <a:latin typeface="Playfair Display"/>
                <a:ea typeface="Playfair Display"/>
                <a:cs typeface="Playfair Display"/>
                <a:sym typeface="Playfair Display"/>
              </a:rPr>
              <a:t>2025 Florida Legislative Session Preview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40585703-45AA-3D0B-0089-8484F9BA0B0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019EB52-6400-FD48-8122-1F43A0B1D800}"/>
              </a:ext>
            </a:extLst>
          </p:cNvPr>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1DAA1681-753F-3F39-355E-C596FE901E83}"/>
              </a:ext>
            </a:extLst>
          </p:cNvPr>
          <p:cNvSpPr txBox="1"/>
          <p:nvPr/>
        </p:nvSpPr>
        <p:spPr>
          <a:xfrm>
            <a:off x="1006871" y="942975"/>
            <a:ext cx="16230600" cy="666849"/>
          </a:xfrm>
          <a:prstGeom prst="rect">
            <a:avLst/>
          </a:prstGeom>
        </p:spPr>
        <p:txBody>
          <a:bodyPr lIns="0" tIns="0" rIns="0" bIns="0" rtlCol="0" anchor="t">
            <a:spAutoFit/>
          </a:bodyPr>
          <a:lstStyle/>
          <a:p>
            <a:pPr algn="ctr">
              <a:lnSpc>
                <a:spcPts val="5200"/>
              </a:lnSpc>
              <a:spcBef>
                <a:spcPct val="0"/>
              </a:spcBef>
            </a:pPr>
            <a:r>
              <a:rPr lang="en-US" sz="4400" b="1" spc="843" dirty="0">
                <a:solidFill>
                  <a:srgbClr val="2B2C30"/>
                </a:solidFill>
                <a:latin typeface="Public Sans Bold"/>
                <a:ea typeface="Public Sans Bold"/>
                <a:cs typeface="Public Sans Bold"/>
                <a:sym typeface="Public Sans Bold"/>
              </a:rPr>
              <a:t>UPCOMING ISSUES</a:t>
            </a:r>
          </a:p>
        </p:txBody>
      </p:sp>
      <p:sp>
        <p:nvSpPr>
          <p:cNvPr id="16" name="Freeform 16">
            <a:extLst>
              <a:ext uri="{FF2B5EF4-FFF2-40B4-BE49-F238E27FC236}">
                <a16:creationId xmlns:a16="http://schemas.microsoft.com/office/drawing/2014/main" id="{9CA32F8A-436C-A6D6-9922-4633B64EF10B}"/>
              </a:ext>
            </a:extLst>
          </p:cNvPr>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Content Placeholder 2">
            <a:extLst>
              <a:ext uri="{FF2B5EF4-FFF2-40B4-BE49-F238E27FC236}">
                <a16:creationId xmlns:a16="http://schemas.microsoft.com/office/drawing/2014/main" id="{72481CBE-6776-62FC-0212-555CDD14DE91}"/>
              </a:ext>
            </a:extLst>
          </p:cNvPr>
          <p:cNvSpPr txBox="1">
            <a:spLocks/>
          </p:cNvSpPr>
          <p:nvPr/>
        </p:nvSpPr>
        <p:spPr>
          <a:xfrm>
            <a:off x="457200" y="2324100"/>
            <a:ext cx="16459200" cy="5508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3600" b="1" dirty="0">
                <a:latin typeface="Public Sans" panose="020B0604020202020204" charset="0"/>
              </a:rPr>
              <a:t>State Budget Expectations and Preview</a:t>
            </a:r>
          </a:p>
          <a:p>
            <a:pPr>
              <a:lnSpc>
                <a:spcPct val="150000"/>
              </a:lnSpc>
            </a:pPr>
            <a:r>
              <a:rPr lang="en-US" sz="3600" b="1" dirty="0">
                <a:latin typeface="Public Sans" panose="020B0604020202020204" charset="0"/>
              </a:rPr>
              <a:t>Florida State Department of Governmental Efficiency (DOGE) Task Force</a:t>
            </a:r>
          </a:p>
          <a:p>
            <a:pPr>
              <a:lnSpc>
                <a:spcPct val="150000"/>
              </a:lnSpc>
            </a:pPr>
            <a:r>
              <a:rPr lang="en-US" sz="3600" b="1" dirty="0">
                <a:latin typeface="Public Sans" panose="020B0604020202020204" charset="0"/>
              </a:rPr>
              <a:t>DEP Resilient Grants Opportunity</a:t>
            </a:r>
          </a:p>
          <a:p>
            <a:pPr>
              <a:lnSpc>
                <a:spcPct val="150000"/>
              </a:lnSpc>
            </a:pPr>
            <a:r>
              <a:rPr lang="en-US" sz="3600" b="1" dirty="0">
                <a:latin typeface="Public Sans" panose="020B0604020202020204" charset="0"/>
              </a:rPr>
              <a:t>Sovereign Immunity</a:t>
            </a:r>
          </a:p>
          <a:p>
            <a:pPr>
              <a:lnSpc>
                <a:spcPct val="150000"/>
              </a:lnSpc>
            </a:pPr>
            <a:r>
              <a:rPr lang="en-US" sz="3600" b="1" dirty="0">
                <a:latin typeface="Public Sans" panose="020B0604020202020204" charset="0"/>
              </a:rPr>
              <a:t>Condominium Regulation</a:t>
            </a:r>
          </a:p>
          <a:p>
            <a:pPr>
              <a:lnSpc>
                <a:spcPct val="150000"/>
              </a:lnSpc>
            </a:pPr>
            <a:r>
              <a:rPr lang="en-US" sz="3600" b="1" dirty="0">
                <a:latin typeface="Public Sans" panose="020B0604020202020204" charset="0"/>
              </a:rPr>
              <a:t>“Live Local” Part 3</a:t>
            </a:r>
          </a:p>
          <a:p>
            <a:pPr>
              <a:lnSpc>
                <a:spcPct val="150000"/>
              </a:lnSpc>
            </a:pPr>
            <a:r>
              <a:rPr lang="en-US" sz="3600" b="1" dirty="0">
                <a:latin typeface="Public Sans" panose="020B0604020202020204" charset="0"/>
              </a:rPr>
              <a:t>Property Taxes</a:t>
            </a:r>
          </a:p>
          <a:p>
            <a:endParaRPr lang="en-US" dirty="0"/>
          </a:p>
        </p:txBody>
      </p:sp>
    </p:spTree>
    <p:extLst>
      <p:ext uri="{BB962C8B-B14F-4D97-AF65-F5344CB8AC3E}">
        <p14:creationId xmlns:p14="http://schemas.microsoft.com/office/powerpoint/2010/main" val="398086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850974" y="2332416"/>
            <a:ext cx="16408332" cy="1810560"/>
          </a:xfrm>
          <a:prstGeom prst="rect">
            <a:avLst/>
          </a:prstGeom>
        </p:spPr>
        <p:txBody>
          <a:bodyPr lIns="0" tIns="0" rIns="0" bIns="0" rtlCol="0" anchor="t">
            <a:spAutoFit/>
          </a:bodyPr>
          <a:lstStyle/>
          <a:p>
            <a:pPr algn="ctr">
              <a:lnSpc>
                <a:spcPts val="15250"/>
              </a:lnSpc>
            </a:pPr>
            <a:r>
              <a:rPr lang="en-US" sz="9800" spc="83" dirty="0">
                <a:solidFill>
                  <a:srgbClr val="2B2C30"/>
                </a:solidFill>
                <a:latin typeface="Playfair Display"/>
                <a:ea typeface="Playfair Display"/>
                <a:cs typeface="Playfair Display"/>
                <a:sym typeface="Playfair Display"/>
              </a:rPr>
              <a:t>Thank you!</a:t>
            </a:r>
          </a:p>
        </p:txBody>
      </p:sp>
      <p:sp>
        <p:nvSpPr>
          <p:cNvPr id="5" name="Freeform 5"/>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06871" y="952500"/>
            <a:ext cx="16230600" cy="566051"/>
          </a:xfrm>
          <a:prstGeom prst="rect">
            <a:avLst/>
          </a:prstGeom>
        </p:spPr>
        <p:txBody>
          <a:bodyPr lIns="0" tIns="0" rIns="0" bIns="0" rtlCol="0" anchor="t">
            <a:spAutoFit/>
          </a:bodyPr>
          <a:lstStyle/>
          <a:p>
            <a:pPr algn="l">
              <a:lnSpc>
                <a:spcPts val="4500"/>
              </a:lnSpc>
              <a:spcBef>
                <a:spcPct val="0"/>
              </a:spcBef>
            </a:pPr>
            <a:r>
              <a:rPr lang="en-US" sz="3214" b="1" spc="729">
                <a:solidFill>
                  <a:srgbClr val="2B2C30"/>
                </a:solidFill>
                <a:latin typeface="Public Sans Bold"/>
                <a:ea typeface="Public Sans Bold"/>
                <a:cs typeface="Public Sans Bold"/>
                <a:sym typeface="Public Sans Bold"/>
              </a:rPr>
              <a:t> NUMBERS TO KNOW</a:t>
            </a:r>
          </a:p>
        </p:txBody>
      </p:sp>
      <p:grpSp>
        <p:nvGrpSpPr>
          <p:cNvPr id="3" name="Group 3"/>
          <p:cNvGrpSpPr/>
          <p:nvPr/>
        </p:nvGrpSpPr>
        <p:grpSpPr>
          <a:xfrm>
            <a:off x="9722567" y="1028700"/>
            <a:ext cx="7773804" cy="5063759"/>
            <a:chOff x="0" y="0"/>
            <a:chExt cx="2364475" cy="1540189"/>
          </a:xfrm>
        </p:grpSpPr>
        <p:sp>
          <p:nvSpPr>
            <p:cNvPr id="4" name="Freeform 4"/>
            <p:cNvSpPr/>
            <p:nvPr/>
          </p:nvSpPr>
          <p:spPr>
            <a:xfrm>
              <a:off x="0" y="0"/>
              <a:ext cx="2364475" cy="1540190"/>
            </a:xfrm>
            <a:custGeom>
              <a:avLst/>
              <a:gdLst/>
              <a:ahLst/>
              <a:cxnLst/>
              <a:rect l="l" t="t" r="r" b="b"/>
              <a:pathLst>
                <a:path w="2364475" h="1540190">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5" name="TextBox 5"/>
            <p:cNvSpPr txBox="1"/>
            <p:nvPr/>
          </p:nvSpPr>
          <p:spPr>
            <a:xfrm>
              <a:off x="0" y="-28575"/>
              <a:ext cx="2364475" cy="1568764"/>
            </a:xfrm>
            <a:prstGeom prst="rect">
              <a:avLst/>
            </a:prstGeom>
          </p:spPr>
          <p:txBody>
            <a:bodyPr lIns="68580" tIns="68580" rIns="68580" bIns="68580" rtlCol="0" anchor="ctr"/>
            <a:lstStyle/>
            <a:p>
              <a:pPr algn="ctr">
                <a:lnSpc>
                  <a:spcPts val="1889"/>
                </a:lnSpc>
              </a:pPr>
              <a:endParaRPr/>
            </a:p>
          </p:txBody>
        </p:sp>
      </p:grpSp>
      <p:grpSp>
        <p:nvGrpSpPr>
          <p:cNvPr id="6" name="Group 6"/>
          <p:cNvGrpSpPr/>
          <p:nvPr/>
        </p:nvGrpSpPr>
        <p:grpSpPr>
          <a:xfrm>
            <a:off x="10333265" y="1402038"/>
            <a:ext cx="6552408" cy="4317083"/>
            <a:chOff x="0" y="0"/>
            <a:chExt cx="8736544" cy="5756111"/>
          </a:xfrm>
        </p:grpSpPr>
        <p:pic>
          <p:nvPicPr>
            <p:cNvPr id="7" name="Picture 7"/>
            <p:cNvPicPr>
              <a:picLocks noChangeAspect="1"/>
            </p:cNvPicPr>
            <p:nvPr/>
          </p:nvPicPr>
          <p:blipFill>
            <a:blip r:embed="rId3"/>
            <a:srcRect t="6076" b="6076"/>
            <a:stretch>
              <a:fillRect/>
            </a:stretch>
          </p:blipFill>
          <p:spPr>
            <a:xfrm>
              <a:off x="0" y="0"/>
              <a:ext cx="8736544" cy="5756111"/>
            </a:xfrm>
            <a:prstGeom prst="rect">
              <a:avLst/>
            </a:prstGeom>
          </p:spPr>
        </p:pic>
      </p:grpSp>
      <p:sp>
        <p:nvSpPr>
          <p:cNvPr id="8" name="AutoShape 8"/>
          <p:cNvSpPr/>
          <p:nvPr/>
        </p:nvSpPr>
        <p:spPr>
          <a:xfrm flipV="1">
            <a:off x="-7086597"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9" name="Group 9"/>
          <p:cNvGrpSpPr/>
          <p:nvPr/>
        </p:nvGrpSpPr>
        <p:grpSpPr>
          <a:xfrm>
            <a:off x="9122171" y="6531461"/>
            <a:ext cx="3563045" cy="5063759"/>
            <a:chOff x="0" y="0"/>
            <a:chExt cx="1083733" cy="1540189"/>
          </a:xfrm>
        </p:grpSpPr>
        <p:sp>
          <p:nvSpPr>
            <p:cNvPr id="10" name="Freeform 10"/>
            <p:cNvSpPr/>
            <p:nvPr/>
          </p:nvSpPr>
          <p:spPr>
            <a:xfrm>
              <a:off x="0" y="0"/>
              <a:ext cx="1083733" cy="1540190"/>
            </a:xfrm>
            <a:custGeom>
              <a:avLst/>
              <a:gdLst/>
              <a:ahLst/>
              <a:cxnLst/>
              <a:rect l="l" t="t" r="r" b="b"/>
              <a:pathLst>
                <a:path w="1083733" h="1540190">
                  <a:moveTo>
                    <a:pt x="0" y="0"/>
                  </a:moveTo>
                  <a:lnTo>
                    <a:pt x="1083733" y="0"/>
                  </a:lnTo>
                  <a:lnTo>
                    <a:pt x="1083733"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11" name="TextBox 11"/>
            <p:cNvSpPr txBox="1"/>
            <p:nvPr/>
          </p:nvSpPr>
          <p:spPr>
            <a:xfrm>
              <a:off x="0" y="-28575"/>
              <a:ext cx="1083733" cy="1568764"/>
            </a:xfrm>
            <a:prstGeom prst="rect">
              <a:avLst/>
            </a:prstGeom>
          </p:spPr>
          <p:txBody>
            <a:bodyPr lIns="68580" tIns="68580" rIns="68580" bIns="68580" rtlCol="0" anchor="ctr"/>
            <a:lstStyle/>
            <a:p>
              <a:pPr algn="ctr">
                <a:lnSpc>
                  <a:spcPts val="1889"/>
                </a:lnSpc>
              </a:pPr>
              <a:endParaRPr/>
            </a:p>
          </p:txBody>
        </p:sp>
      </p:grpSp>
      <p:grpSp>
        <p:nvGrpSpPr>
          <p:cNvPr id="12" name="Group 12"/>
          <p:cNvGrpSpPr/>
          <p:nvPr/>
        </p:nvGrpSpPr>
        <p:grpSpPr>
          <a:xfrm>
            <a:off x="9238771" y="6904799"/>
            <a:ext cx="3329845" cy="4317083"/>
            <a:chOff x="0" y="0"/>
            <a:chExt cx="4439793" cy="5756111"/>
          </a:xfrm>
        </p:grpSpPr>
        <p:pic>
          <p:nvPicPr>
            <p:cNvPr id="13" name="Picture 13"/>
            <p:cNvPicPr>
              <a:picLocks noChangeAspect="1"/>
            </p:cNvPicPr>
            <p:nvPr/>
          </p:nvPicPr>
          <p:blipFill>
            <a:blip r:embed="rId4"/>
            <a:srcRect l="61434"/>
            <a:stretch>
              <a:fillRect/>
            </a:stretch>
          </p:blipFill>
          <p:spPr>
            <a:xfrm>
              <a:off x="0" y="0"/>
              <a:ext cx="4439793" cy="5756111"/>
            </a:xfrm>
            <a:prstGeom prst="rect">
              <a:avLst/>
            </a:prstGeom>
          </p:spPr>
        </p:pic>
      </p:grpSp>
      <p:sp>
        <p:nvSpPr>
          <p:cNvPr id="14" name="TextBox 14"/>
          <p:cNvSpPr txBox="1"/>
          <p:nvPr/>
        </p:nvSpPr>
        <p:spPr>
          <a:xfrm>
            <a:off x="1006871" y="3878438"/>
            <a:ext cx="3761659" cy="437389"/>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Total House Seats </a:t>
            </a:r>
          </a:p>
        </p:txBody>
      </p:sp>
      <p:sp>
        <p:nvSpPr>
          <p:cNvPr id="15" name="TextBox 15"/>
          <p:cNvSpPr txBox="1"/>
          <p:nvPr/>
        </p:nvSpPr>
        <p:spPr>
          <a:xfrm>
            <a:off x="1006871" y="5402184"/>
            <a:ext cx="3761659" cy="437389"/>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Freshman Reps</a:t>
            </a:r>
          </a:p>
        </p:txBody>
      </p:sp>
      <p:sp>
        <p:nvSpPr>
          <p:cNvPr id="16" name="TextBox 16"/>
          <p:cNvSpPr txBox="1"/>
          <p:nvPr/>
        </p:nvSpPr>
        <p:spPr>
          <a:xfrm>
            <a:off x="1019164" y="6883639"/>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Split</a:t>
            </a:r>
          </a:p>
        </p:txBody>
      </p:sp>
      <p:sp>
        <p:nvSpPr>
          <p:cNvPr id="17" name="TextBox 17"/>
          <p:cNvSpPr txBox="1"/>
          <p:nvPr/>
        </p:nvSpPr>
        <p:spPr>
          <a:xfrm>
            <a:off x="5188567" y="3878438"/>
            <a:ext cx="3761659" cy="437389"/>
          </a:xfrm>
          <a:prstGeom prst="rect">
            <a:avLst/>
          </a:prstGeom>
        </p:spPr>
        <p:txBody>
          <a:bodyPr lIns="0" tIns="0" rIns="0" bIns="0" rtlCol="0" anchor="t">
            <a:spAutoFit/>
          </a:bodyPr>
          <a:lstStyle/>
          <a:p>
            <a:pPr algn="l">
              <a:lnSpc>
                <a:spcPts val="3276"/>
              </a:lnSpc>
            </a:pPr>
            <a:r>
              <a:rPr lang="en-US" sz="3600" i="1" spc="18">
                <a:solidFill>
                  <a:srgbClr val="2B2C30"/>
                </a:solidFill>
                <a:latin typeface="Playfair Display Italics"/>
                <a:ea typeface="Playfair Display Italics"/>
                <a:cs typeface="Playfair Display Italics"/>
                <a:sym typeface="Playfair Display Italics"/>
              </a:rPr>
              <a:t>Total Senate Seats </a:t>
            </a:r>
          </a:p>
        </p:txBody>
      </p:sp>
      <p:sp>
        <p:nvSpPr>
          <p:cNvPr id="18" name="TextBox 18"/>
          <p:cNvSpPr txBox="1"/>
          <p:nvPr/>
        </p:nvSpPr>
        <p:spPr>
          <a:xfrm>
            <a:off x="5200859" y="5392659"/>
            <a:ext cx="3761659" cy="433706"/>
          </a:xfrm>
          <a:prstGeom prst="rect">
            <a:avLst/>
          </a:prstGeom>
        </p:spPr>
        <p:txBody>
          <a:bodyPr lIns="0" tIns="0" rIns="0" bIns="0" rtlCol="0" anchor="t">
            <a:spAutoFit/>
          </a:bodyPr>
          <a:lstStyle/>
          <a:p>
            <a:pPr algn="l">
              <a:lnSpc>
                <a:spcPts val="3185"/>
              </a:lnSpc>
            </a:pPr>
            <a:r>
              <a:rPr lang="en-US" sz="3500" i="1" spc="17">
                <a:solidFill>
                  <a:srgbClr val="2B2C30"/>
                </a:solidFill>
                <a:latin typeface="Playfair Display Italics"/>
                <a:ea typeface="Playfair Display Italics"/>
                <a:cs typeface="Playfair Display Italics"/>
                <a:sym typeface="Playfair Display Italics"/>
              </a:rPr>
              <a:t>Freshman Senators</a:t>
            </a:r>
          </a:p>
        </p:txBody>
      </p:sp>
      <p:sp>
        <p:nvSpPr>
          <p:cNvPr id="19" name="TextBox 19"/>
          <p:cNvSpPr txBox="1"/>
          <p:nvPr/>
        </p:nvSpPr>
        <p:spPr>
          <a:xfrm>
            <a:off x="1028700" y="3065512"/>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120</a:t>
            </a:r>
          </a:p>
        </p:txBody>
      </p:sp>
      <p:sp>
        <p:nvSpPr>
          <p:cNvPr id="20" name="TextBox 20"/>
          <p:cNvSpPr txBox="1"/>
          <p:nvPr/>
        </p:nvSpPr>
        <p:spPr>
          <a:xfrm>
            <a:off x="1006871" y="4591924"/>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22</a:t>
            </a:r>
          </a:p>
        </p:txBody>
      </p:sp>
      <p:sp>
        <p:nvSpPr>
          <p:cNvPr id="21" name="TextBox 21"/>
          <p:cNvSpPr txBox="1"/>
          <p:nvPr/>
        </p:nvSpPr>
        <p:spPr>
          <a:xfrm>
            <a:off x="994579" y="6006734"/>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86-33-1</a:t>
            </a:r>
          </a:p>
        </p:txBody>
      </p:sp>
      <p:sp>
        <p:nvSpPr>
          <p:cNvPr id="22" name="TextBox 22"/>
          <p:cNvSpPr txBox="1"/>
          <p:nvPr/>
        </p:nvSpPr>
        <p:spPr>
          <a:xfrm>
            <a:off x="5176274" y="3065512"/>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40</a:t>
            </a:r>
          </a:p>
        </p:txBody>
      </p:sp>
      <p:sp>
        <p:nvSpPr>
          <p:cNvPr id="23" name="TextBox 23"/>
          <p:cNvSpPr txBox="1"/>
          <p:nvPr/>
        </p:nvSpPr>
        <p:spPr>
          <a:xfrm>
            <a:off x="5188567" y="4591924"/>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7</a:t>
            </a:r>
          </a:p>
        </p:txBody>
      </p:sp>
      <p:sp>
        <p:nvSpPr>
          <p:cNvPr id="24" name="TextBox 24"/>
          <p:cNvSpPr txBox="1"/>
          <p:nvPr/>
        </p:nvSpPr>
        <p:spPr>
          <a:xfrm>
            <a:off x="5188567" y="6883639"/>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Split</a:t>
            </a:r>
          </a:p>
        </p:txBody>
      </p:sp>
      <p:sp>
        <p:nvSpPr>
          <p:cNvPr id="25" name="TextBox 25"/>
          <p:cNvSpPr txBox="1"/>
          <p:nvPr/>
        </p:nvSpPr>
        <p:spPr>
          <a:xfrm>
            <a:off x="5200859" y="6006734"/>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28-12</a:t>
            </a:r>
          </a:p>
        </p:txBody>
      </p:sp>
      <p:sp>
        <p:nvSpPr>
          <p:cNvPr id="26" name="Freeform 26"/>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MEET THE LEADERS</a:t>
            </a:r>
          </a:p>
        </p:txBody>
      </p:sp>
      <p:grpSp>
        <p:nvGrpSpPr>
          <p:cNvPr id="4" name="Group 4"/>
          <p:cNvGrpSpPr/>
          <p:nvPr/>
        </p:nvGrpSpPr>
        <p:grpSpPr>
          <a:xfrm>
            <a:off x="3138025" y="2012562"/>
            <a:ext cx="3761659" cy="3837788"/>
            <a:chOff x="0" y="0"/>
            <a:chExt cx="5015545" cy="5117051"/>
          </a:xfrm>
        </p:grpSpPr>
        <p:pic>
          <p:nvPicPr>
            <p:cNvPr id="5" name="Picture 5"/>
            <p:cNvPicPr>
              <a:picLocks noChangeAspect="1"/>
            </p:cNvPicPr>
            <p:nvPr/>
          </p:nvPicPr>
          <p:blipFill>
            <a:blip r:embed="rId3"/>
            <a:srcRect l="12520" r="12520" b="42487"/>
            <a:stretch>
              <a:fillRect/>
            </a:stretch>
          </p:blipFill>
          <p:spPr>
            <a:xfrm>
              <a:off x="0" y="0"/>
              <a:ext cx="5015545" cy="5117051"/>
            </a:xfrm>
            <a:prstGeom prst="rect">
              <a:avLst/>
            </a:prstGeom>
          </p:spPr>
        </p:pic>
      </p:grpSp>
      <p:grpSp>
        <p:nvGrpSpPr>
          <p:cNvPr id="6" name="Group 6"/>
          <p:cNvGrpSpPr/>
          <p:nvPr/>
        </p:nvGrpSpPr>
        <p:grpSpPr>
          <a:xfrm>
            <a:off x="10949027" y="2012562"/>
            <a:ext cx="3752204" cy="3837788"/>
            <a:chOff x="0" y="0"/>
            <a:chExt cx="5002939" cy="5117051"/>
          </a:xfrm>
        </p:grpSpPr>
        <p:pic>
          <p:nvPicPr>
            <p:cNvPr id="7" name="Picture 7"/>
            <p:cNvPicPr>
              <a:picLocks noChangeAspect="1"/>
            </p:cNvPicPr>
            <p:nvPr/>
          </p:nvPicPr>
          <p:blipFill>
            <a:blip r:embed="rId4"/>
            <a:srcRect l="5250" t="7197" r="8243" b="27328"/>
            <a:stretch>
              <a:fillRect/>
            </a:stretch>
          </p:blipFill>
          <p:spPr>
            <a:xfrm>
              <a:off x="0" y="0"/>
              <a:ext cx="5002939" cy="5117051"/>
            </a:xfrm>
            <a:prstGeom prst="rect">
              <a:avLst/>
            </a:prstGeom>
          </p:spPr>
        </p:pic>
      </p:grpSp>
      <p:grpSp>
        <p:nvGrpSpPr>
          <p:cNvPr id="8" name="Group 8"/>
          <p:cNvGrpSpPr/>
          <p:nvPr/>
        </p:nvGrpSpPr>
        <p:grpSpPr>
          <a:xfrm>
            <a:off x="3125732" y="6269450"/>
            <a:ext cx="3773952" cy="2566035"/>
            <a:chOff x="0" y="0"/>
            <a:chExt cx="5031935" cy="3421381"/>
          </a:xfrm>
        </p:grpSpPr>
        <p:sp>
          <p:nvSpPr>
            <p:cNvPr id="9" name="TextBox 9"/>
            <p:cNvSpPr txBox="1"/>
            <p:nvPr/>
          </p:nvSpPr>
          <p:spPr>
            <a:xfrm>
              <a:off x="0" y="76200"/>
              <a:ext cx="5015545" cy="427567"/>
            </a:xfrm>
            <a:prstGeom prst="rect">
              <a:avLst/>
            </a:prstGeom>
          </p:spPr>
          <p:txBody>
            <a:bodyPr lIns="0" tIns="0" rIns="0" bIns="0" rtlCol="0" anchor="t">
              <a:spAutoFit/>
            </a:bodyPr>
            <a:lstStyle/>
            <a:p>
              <a:pPr algn="l">
                <a:lnSpc>
                  <a:spcPts val="2275"/>
                </a:lnSpc>
              </a:pPr>
              <a:r>
                <a:rPr lang="en-US" sz="2500" i="1" spc="12">
                  <a:solidFill>
                    <a:srgbClr val="2B2C30"/>
                  </a:solidFill>
                  <a:latin typeface="Playfair Display Italics"/>
                  <a:ea typeface="Playfair Display Italics"/>
                  <a:cs typeface="Playfair Display Italics"/>
                  <a:sym typeface="Playfair Display Italics"/>
                </a:rPr>
                <a:t>Senate President</a:t>
              </a:r>
            </a:p>
          </p:txBody>
        </p:sp>
        <p:sp>
          <p:nvSpPr>
            <p:cNvPr id="10" name="TextBox 10"/>
            <p:cNvSpPr txBox="1"/>
            <p:nvPr/>
          </p:nvSpPr>
          <p:spPr>
            <a:xfrm>
              <a:off x="0" y="538692"/>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Ben Albritton</a:t>
              </a:r>
            </a:p>
          </p:txBody>
        </p:sp>
        <p:sp>
          <p:nvSpPr>
            <p:cNvPr id="11" name="TextBox 11"/>
            <p:cNvSpPr txBox="1"/>
            <p:nvPr/>
          </p:nvSpPr>
          <p:spPr>
            <a:xfrm>
              <a:off x="0" y="1348741"/>
              <a:ext cx="5031935" cy="20726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His Senate district consists of Charlotte, DeSoto, and Hardee counties, and parts of Lee, and Polk counties</a:t>
              </a:r>
            </a:p>
            <a:p>
              <a:pPr algn="l">
                <a:lnSpc>
                  <a:spcPts val="2520"/>
                </a:lnSpc>
              </a:pPr>
              <a:endParaRPr lang="en-US" sz="1800">
                <a:solidFill>
                  <a:srgbClr val="2B2C30"/>
                </a:solidFill>
                <a:latin typeface="Public Sans"/>
                <a:ea typeface="Public Sans"/>
                <a:cs typeface="Public Sans"/>
                <a:sym typeface="Public Sans"/>
              </a:endParaRPr>
            </a:p>
          </p:txBody>
        </p:sp>
      </p:grpSp>
      <p:grpSp>
        <p:nvGrpSpPr>
          <p:cNvPr id="12" name="Group 12"/>
          <p:cNvGrpSpPr/>
          <p:nvPr/>
        </p:nvGrpSpPr>
        <p:grpSpPr>
          <a:xfrm>
            <a:off x="10927279" y="6269450"/>
            <a:ext cx="3773952" cy="1937385"/>
            <a:chOff x="0" y="0"/>
            <a:chExt cx="5031935" cy="2583181"/>
          </a:xfrm>
        </p:grpSpPr>
        <p:sp>
          <p:nvSpPr>
            <p:cNvPr id="13" name="TextBox 13"/>
            <p:cNvSpPr txBox="1"/>
            <p:nvPr/>
          </p:nvSpPr>
          <p:spPr>
            <a:xfrm>
              <a:off x="0" y="76200"/>
              <a:ext cx="5015545" cy="427567"/>
            </a:xfrm>
            <a:prstGeom prst="rect">
              <a:avLst/>
            </a:prstGeom>
          </p:spPr>
          <p:txBody>
            <a:bodyPr lIns="0" tIns="0" rIns="0" bIns="0" rtlCol="0" anchor="t">
              <a:spAutoFit/>
            </a:bodyPr>
            <a:lstStyle/>
            <a:p>
              <a:pPr algn="l">
                <a:lnSpc>
                  <a:spcPts val="2275"/>
                </a:lnSpc>
              </a:pPr>
              <a:r>
                <a:rPr lang="en-US" sz="2500" i="1" spc="12">
                  <a:solidFill>
                    <a:srgbClr val="2B2C30"/>
                  </a:solidFill>
                  <a:latin typeface="Playfair Display Italics"/>
                  <a:ea typeface="Playfair Display Italics"/>
                  <a:cs typeface="Playfair Display Italics"/>
                  <a:sym typeface="Playfair Display Italics"/>
                </a:rPr>
                <a:t>House Speaker</a:t>
              </a:r>
            </a:p>
          </p:txBody>
        </p:sp>
        <p:sp>
          <p:nvSpPr>
            <p:cNvPr id="14" name="TextBox 14"/>
            <p:cNvSpPr txBox="1"/>
            <p:nvPr/>
          </p:nvSpPr>
          <p:spPr>
            <a:xfrm>
              <a:off x="0" y="538692"/>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Daniel Perez</a:t>
              </a:r>
            </a:p>
          </p:txBody>
        </p:sp>
        <p:sp>
          <p:nvSpPr>
            <p:cNvPr id="15" name="TextBox 15"/>
            <p:cNvSpPr txBox="1"/>
            <p:nvPr/>
          </p:nvSpPr>
          <p:spPr>
            <a:xfrm>
              <a:off x="0" y="1348741"/>
              <a:ext cx="5031935" cy="12344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His House district consists of parts of Miami-Dade County. </a:t>
              </a:r>
            </a:p>
            <a:p>
              <a:pPr algn="l">
                <a:lnSpc>
                  <a:spcPts val="2520"/>
                </a:lnSpc>
              </a:pPr>
              <a:endParaRPr lang="en-US" sz="1800">
                <a:solidFill>
                  <a:srgbClr val="2B2C30"/>
                </a:solidFill>
                <a:latin typeface="Public Sans"/>
                <a:ea typeface="Public Sans"/>
                <a:cs typeface="Public Sans"/>
                <a:sym typeface="Public Sans"/>
              </a:endParaRPr>
            </a:p>
          </p:txBody>
        </p:sp>
      </p:grpSp>
      <p:sp>
        <p:nvSpPr>
          <p:cNvPr id="16" name="Freeform 16"/>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3" name="Group 3"/>
          <p:cNvGrpSpPr/>
          <p:nvPr/>
        </p:nvGrpSpPr>
        <p:grpSpPr>
          <a:xfrm>
            <a:off x="1639669" y="2058595"/>
            <a:ext cx="3783488" cy="3636909"/>
            <a:chOff x="0" y="0"/>
            <a:chExt cx="5044650" cy="4849212"/>
          </a:xfrm>
        </p:grpSpPr>
        <p:pic>
          <p:nvPicPr>
            <p:cNvPr id="4" name="Picture 4"/>
            <p:cNvPicPr>
              <a:picLocks noChangeAspect="1"/>
            </p:cNvPicPr>
            <p:nvPr/>
          </p:nvPicPr>
          <p:blipFill>
            <a:blip r:embed="rId2"/>
            <a:srcRect t="3607" b="23199"/>
            <a:stretch>
              <a:fillRect/>
            </a:stretch>
          </p:blipFill>
          <p:spPr>
            <a:xfrm>
              <a:off x="0" y="0"/>
              <a:ext cx="5044650" cy="4849212"/>
            </a:xfrm>
            <a:prstGeom prst="rect">
              <a:avLst/>
            </a:prstGeom>
          </p:spPr>
        </p:pic>
      </p:grpSp>
      <p:grpSp>
        <p:nvGrpSpPr>
          <p:cNvPr id="5" name="Group 5"/>
          <p:cNvGrpSpPr/>
          <p:nvPr/>
        </p:nvGrpSpPr>
        <p:grpSpPr>
          <a:xfrm>
            <a:off x="7252256" y="2058595"/>
            <a:ext cx="3783488" cy="3636909"/>
            <a:chOff x="0" y="0"/>
            <a:chExt cx="5044650" cy="4849212"/>
          </a:xfrm>
        </p:grpSpPr>
        <p:pic>
          <p:nvPicPr>
            <p:cNvPr id="6" name="Picture 6"/>
            <p:cNvPicPr>
              <a:picLocks noChangeAspect="1"/>
            </p:cNvPicPr>
            <p:nvPr/>
          </p:nvPicPr>
          <p:blipFill>
            <a:blip r:embed="rId3"/>
            <a:srcRect b="27543"/>
            <a:stretch>
              <a:fillRect/>
            </a:stretch>
          </p:blipFill>
          <p:spPr>
            <a:xfrm>
              <a:off x="0" y="0"/>
              <a:ext cx="5044650" cy="4849212"/>
            </a:xfrm>
            <a:prstGeom prst="rect">
              <a:avLst/>
            </a:prstGeom>
          </p:spPr>
        </p:pic>
      </p:grpSp>
      <p:grpSp>
        <p:nvGrpSpPr>
          <p:cNvPr id="7" name="Group 7"/>
          <p:cNvGrpSpPr/>
          <p:nvPr/>
        </p:nvGrpSpPr>
        <p:grpSpPr>
          <a:xfrm>
            <a:off x="13111161" y="1965957"/>
            <a:ext cx="3783488" cy="3636909"/>
            <a:chOff x="0" y="0"/>
            <a:chExt cx="5044650" cy="4849212"/>
          </a:xfrm>
        </p:grpSpPr>
        <p:pic>
          <p:nvPicPr>
            <p:cNvPr id="8" name="Picture 8"/>
            <p:cNvPicPr>
              <a:picLocks noChangeAspect="1"/>
            </p:cNvPicPr>
            <p:nvPr/>
          </p:nvPicPr>
          <p:blipFill>
            <a:blip r:embed="rId4"/>
            <a:srcRect t="518" b="27025"/>
            <a:stretch>
              <a:fillRect/>
            </a:stretch>
          </p:blipFill>
          <p:spPr>
            <a:xfrm>
              <a:off x="0" y="0"/>
              <a:ext cx="5044650" cy="4849212"/>
            </a:xfrm>
            <a:prstGeom prst="rect">
              <a:avLst/>
            </a:prstGeom>
          </p:spPr>
        </p:pic>
      </p:grpSp>
      <p:sp>
        <p:nvSpPr>
          <p:cNvPr id="9" name="Freeform 9"/>
          <p:cNvSpPr/>
          <p:nvPr/>
        </p:nvSpPr>
        <p:spPr>
          <a:xfrm>
            <a:off x="15934531" y="8178198"/>
            <a:ext cx="1863315" cy="1863315"/>
          </a:xfrm>
          <a:custGeom>
            <a:avLst/>
            <a:gdLst/>
            <a:ahLst/>
            <a:cxnLst/>
            <a:rect l="l" t="t" r="r" b="b"/>
            <a:pathLst>
              <a:path w="1863315" h="1863315">
                <a:moveTo>
                  <a:pt x="0" y="0"/>
                </a:moveTo>
                <a:lnTo>
                  <a:pt x="1863315" y="0"/>
                </a:lnTo>
                <a:lnTo>
                  <a:pt x="1863315" y="1863315"/>
                </a:lnTo>
                <a:lnTo>
                  <a:pt x="0" y="1863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MEET THE SENATE LEADERSHIP TEAM</a:t>
            </a:r>
          </a:p>
        </p:txBody>
      </p:sp>
      <p:grpSp>
        <p:nvGrpSpPr>
          <p:cNvPr id="11" name="Group 11"/>
          <p:cNvGrpSpPr/>
          <p:nvPr/>
        </p:nvGrpSpPr>
        <p:grpSpPr>
          <a:xfrm>
            <a:off x="1639669" y="6162229"/>
            <a:ext cx="3773952" cy="1685417"/>
            <a:chOff x="0" y="0"/>
            <a:chExt cx="5031935" cy="2247223"/>
          </a:xfrm>
        </p:grpSpPr>
        <p:sp>
          <p:nvSpPr>
            <p:cNvPr id="12" name="TextBox 12"/>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Appropriations Chair</a:t>
              </a:r>
            </a:p>
          </p:txBody>
        </p:sp>
        <p:sp>
          <p:nvSpPr>
            <p:cNvPr id="13" name="TextBox 13"/>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Ed Hooper</a:t>
              </a:r>
            </a:p>
          </p:txBody>
        </p:sp>
        <p:sp>
          <p:nvSpPr>
            <p:cNvPr id="14" name="TextBox 14"/>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Pasco and Pinellas County </a:t>
              </a:r>
            </a:p>
          </p:txBody>
        </p:sp>
      </p:grpSp>
      <p:grpSp>
        <p:nvGrpSpPr>
          <p:cNvPr id="15" name="Group 15"/>
          <p:cNvGrpSpPr/>
          <p:nvPr/>
        </p:nvGrpSpPr>
        <p:grpSpPr>
          <a:xfrm>
            <a:off x="13120697" y="5974341"/>
            <a:ext cx="3773952" cy="1685417"/>
            <a:chOff x="0" y="0"/>
            <a:chExt cx="5031935" cy="2247223"/>
          </a:xfrm>
        </p:grpSpPr>
        <p:sp>
          <p:nvSpPr>
            <p:cNvPr id="16" name="TextBox 16"/>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Majority Leader</a:t>
              </a:r>
            </a:p>
          </p:txBody>
        </p:sp>
        <p:sp>
          <p:nvSpPr>
            <p:cNvPr id="17" name="TextBox 17"/>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Jim Boyd</a:t>
              </a:r>
            </a:p>
          </p:txBody>
        </p:sp>
        <p:sp>
          <p:nvSpPr>
            <p:cNvPr id="18" name="TextBox 18"/>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Hillsborough and Manatee County </a:t>
              </a:r>
            </a:p>
          </p:txBody>
        </p:sp>
      </p:grpSp>
      <p:grpSp>
        <p:nvGrpSpPr>
          <p:cNvPr id="19" name="Group 19"/>
          <p:cNvGrpSpPr/>
          <p:nvPr/>
        </p:nvGrpSpPr>
        <p:grpSpPr>
          <a:xfrm>
            <a:off x="7261792" y="6162229"/>
            <a:ext cx="3773952" cy="2180717"/>
            <a:chOff x="0" y="0"/>
            <a:chExt cx="5031935" cy="2907623"/>
          </a:xfrm>
        </p:grpSpPr>
        <p:sp>
          <p:nvSpPr>
            <p:cNvPr id="20" name="TextBox 20"/>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President Pro Tempore</a:t>
              </a:r>
            </a:p>
          </p:txBody>
        </p:sp>
        <p:sp>
          <p:nvSpPr>
            <p:cNvPr id="21" name="TextBox 21"/>
            <p:cNvSpPr txBox="1"/>
            <p:nvPr/>
          </p:nvSpPr>
          <p:spPr>
            <a:xfrm>
              <a:off x="0" y="621834"/>
              <a:ext cx="5031935" cy="12926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Jason Brodeur</a:t>
              </a:r>
            </a:p>
          </p:txBody>
        </p:sp>
        <p:sp>
          <p:nvSpPr>
            <p:cNvPr id="22" name="TextBox 22"/>
            <p:cNvSpPr txBox="1"/>
            <p:nvPr/>
          </p:nvSpPr>
          <p:spPr>
            <a:xfrm>
              <a:off x="0" y="20922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Orange and Seminole County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3" name="Group 3"/>
          <p:cNvGrpSpPr/>
          <p:nvPr/>
        </p:nvGrpSpPr>
        <p:grpSpPr>
          <a:xfrm>
            <a:off x="877067" y="2058595"/>
            <a:ext cx="3783488" cy="3636909"/>
            <a:chOff x="0" y="0"/>
            <a:chExt cx="5044650" cy="4849212"/>
          </a:xfrm>
        </p:grpSpPr>
        <p:pic>
          <p:nvPicPr>
            <p:cNvPr id="4" name="Picture 4"/>
            <p:cNvPicPr>
              <a:picLocks noChangeAspect="1"/>
            </p:cNvPicPr>
            <p:nvPr/>
          </p:nvPicPr>
          <p:blipFill>
            <a:blip r:embed="rId2"/>
            <a:srcRect l="757" r="757" b="33257"/>
            <a:stretch>
              <a:fillRect/>
            </a:stretch>
          </p:blipFill>
          <p:spPr>
            <a:xfrm>
              <a:off x="0" y="0"/>
              <a:ext cx="5044650" cy="4849212"/>
            </a:xfrm>
            <a:prstGeom prst="rect">
              <a:avLst/>
            </a:prstGeom>
          </p:spPr>
        </p:pic>
      </p:grpSp>
      <p:grpSp>
        <p:nvGrpSpPr>
          <p:cNvPr id="5" name="Group 5"/>
          <p:cNvGrpSpPr/>
          <p:nvPr/>
        </p:nvGrpSpPr>
        <p:grpSpPr>
          <a:xfrm>
            <a:off x="5172721" y="2058595"/>
            <a:ext cx="3783488" cy="3636909"/>
            <a:chOff x="0" y="0"/>
            <a:chExt cx="5044650" cy="4849212"/>
          </a:xfrm>
        </p:grpSpPr>
        <p:pic>
          <p:nvPicPr>
            <p:cNvPr id="6" name="Picture 6"/>
            <p:cNvPicPr>
              <a:picLocks noChangeAspect="1"/>
            </p:cNvPicPr>
            <p:nvPr/>
          </p:nvPicPr>
          <p:blipFill>
            <a:blip r:embed="rId3"/>
            <a:srcRect l="6175" r="6175" b="37124"/>
            <a:stretch>
              <a:fillRect/>
            </a:stretch>
          </p:blipFill>
          <p:spPr>
            <a:xfrm>
              <a:off x="0" y="0"/>
              <a:ext cx="5044650" cy="4849212"/>
            </a:xfrm>
            <a:prstGeom prst="rect">
              <a:avLst/>
            </a:prstGeom>
          </p:spPr>
        </p:pic>
      </p:grpSp>
      <p:grpSp>
        <p:nvGrpSpPr>
          <p:cNvPr id="7" name="Group 7"/>
          <p:cNvGrpSpPr/>
          <p:nvPr/>
        </p:nvGrpSpPr>
        <p:grpSpPr>
          <a:xfrm>
            <a:off x="9337209" y="2058595"/>
            <a:ext cx="3783488" cy="3636909"/>
            <a:chOff x="0" y="0"/>
            <a:chExt cx="5044650" cy="4849212"/>
          </a:xfrm>
        </p:grpSpPr>
        <p:pic>
          <p:nvPicPr>
            <p:cNvPr id="8" name="Picture 8"/>
            <p:cNvPicPr>
              <a:picLocks noChangeAspect="1"/>
            </p:cNvPicPr>
            <p:nvPr/>
          </p:nvPicPr>
          <p:blipFill>
            <a:blip r:embed="rId4"/>
            <a:srcRect t="5268" b="22637"/>
            <a:stretch>
              <a:fillRect/>
            </a:stretch>
          </p:blipFill>
          <p:spPr>
            <a:xfrm>
              <a:off x="0" y="0"/>
              <a:ext cx="5044650" cy="4849212"/>
            </a:xfrm>
            <a:prstGeom prst="rect">
              <a:avLst/>
            </a:prstGeom>
          </p:spPr>
        </p:pic>
      </p:grpSp>
      <p:grpSp>
        <p:nvGrpSpPr>
          <p:cNvPr id="9" name="Group 9"/>
          <p:cNvGrpSpPr/>
          <p:nvPr/>
        </p:nvGrpSpPr>
        <p:grpSpPr>
          <a:xfrm>
            <a:off x="13453983" y="2058595"/>
            <a:ext cx="3783488" cy="3636909"/>
            <a:chOff x="0" y="0"/>
            <a:chExt cx="5044650" cy="4849212"/>
          </a:xfrm>
        </p:grpSpPr>
        <p:pic>
          <p:nvPicPr>
            <p:cNvPr id="10" name="Picture 10"/>
            <p:cNvPicPr>
              <a:picLocks noChangeAspect="1"/>
            </p:cNvPicPr>
            <p:nvPr/>
          </p:nvPicPr>
          <p:blipFill>
            <a:blip r:embed="rId5"/>
            <a:srcRect t="5644" b="29405"/>
            <a:stretch>
              <a:fillRect/>
            </a:stretch>
          </p:blipFill>
          <p:spPr>
            <a:xfrm>
              <a:off x="0" y="0"/>
              <a:ext cx="5044650" cy="4849212"/>
            </a:xfrm>
            <a:prstGeom prst="rect">
              <a:avLst/>
            </a:prstGeom>
          </p:spPr>
        </p:pic>
      </p:grpSp>
      <p:sp>
        <p:nvSpPr>
          <p:cNvPr id="11" name="Freeform 11"/>
          <p:cNvSpPr/>
          <p:nvPr/>
        </p:nvSpPr>
        <p:spPr>
          <a:xfrm>
            <a:off x="16031884" y="8259326"/>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MEET THE HOUSE LEADERSHIP TEAM</a:t>
            </a:r>
          </a:p>
        </p:txBody>
      </p:sp>
      <p:grpSp>
        <p:nvGrpSpPr>
          <p:cNvPr id="13" name="Group 13"/>
          <p:cNvGrpSpPr/>
          <p:nvPr/>
        </p:nvGrpSpPr>
        <p:grpSpPr>
          <a:xfrm>
            <a:off x="877067" y="6287556"/>
            <a:ext cx="3773952" cy="2180717"/>
            <a:chOff x="0" y="0"/>
            <a:chExt cx="5031935" cy="2907623"/>
          </a:xfrm>
        </p:grpSpPr>
        <p:sp>
          <p:nvSpPr>
            <p:cNvPr id="14" name="TextBox 14"/>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Appropriations Chair</a:t>
              </a:r>
            </a:p>
          </p:txBody>
        </p:sp>
        <p:sp>
          <p:nvSpPr>
            <p:cNvPr id="15" name="TextBox 15"/>
            <p:cNvSpPr txBox="1"/>
            <p:nvPr/>
          </p:nvSpPr>
          <p:spPr>
            <a:xfrm>
              <a:off x="0" y="621834"/>
              <a:ext cx="5031935" cy="12926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Lawrence McClure</a:t>
              </a:r>
            </a:p>
          </p:txBody>
        </p:sp>
        <p:sp>
          <p:nvSpPr>
            <p:cNvPr id="16" name="TextBox 16"/>
            <p:cNvSpPr txBox="1"/>
            <p:nvPr/>
          </p:nvSpPr>
          <p:spPr>
            <a:xfrm>
              <a:off x="0" y="20922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Hillsborough County </a:t>
              </a:r>
            </a:p>
          </p:txBody>
        </p:sp>
      </p:grpSp>
      <p:grpSp>
        <p:nvGrpSpPr>
          <p:cNvPr id="17" name="Group 17"/>
          <p:cNvGrpSpPr/>
          <p:nvPr/>
        </p:nvGrpSpPr>
        <p:grpSpPr>
          <a:xfrm>
            <a:off x="9337209" y="6287556"/>
            <a:ext cx="3773952" cy="1685417"/>
            <a:chOff x="0" y="0"/>
            <a:chExt cx="5031935" cy="2247223"/>
          </a:xfrm>
        </p:grpSpPr>
        <p:sp>
          <p:nvSpPr>
            <p:cNvPr id="18" name="TextBox 18"/>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Majority Leader</a:t>
              </a:r>
            </a:p>
          </p:txBody>
        </p:sp>
        <p:sp>
          <p:nvSpPr>
            <p:cNvPr id="19" name="TextBox 19"/>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Tyler I. Sirois</a:t>
              </a:r>
            </a:p>
          </p:txBody>
        </p:sp>
        <p:sp>
          <p:nvSpPr>
            <p:cNvPr id="20" name="TextBox 20"/>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Brevard County </a:t>
              </a:r>
            </a:p>
          </p:txBody>
        </p:sp>
      </p:grpSp>
      <p:grpSp>
        <p:nvGrpSpPr>
          <p:cNvPr id="21" name="Group 21"/>
          <p:cNvGrpSpPr/>
          <p:nvPr/>
        </p:nvGrpSpPr>
        <p:grpSpPr>
          <a:xfrm>
            <a:off x="5111906" y="6287556"/>
            <a:ext cx="3773952" cy="1685417"/>
            <a:chOff x="0" y="0"/>
            <a:chExt cx="5031935" cy="2247223"/>
          </a:xfrm>
        </p:grpSpPr>
        <p:sp>
          <p:nvSpPr>
            <p:cNvPr id="22" name="TextBox 22"/>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Speaker Pro Tempore</a:t>
              </a:r>
            </a:p>
          </p:txBody>
        </p:sp>
        <p:sp>
          <p:nvSpPr>
            <p:cNvPr id="23" name="TextBox 23"/>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Wyman Duggan</a:t>
              </a:r>
            </a:p>
          </p:txBody>
        </p:sp>
        <p:sp>
          <p:nvSpPr>
            <p:cNvPr id="24" name="TextBox 24"/>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Duval County </a:t>
              </a:r>
            </a:p>
          </p:txBody>
        </p:sp>
      </p:grpSp>
      <p:grpSp>
        <p:nvGrpSpPr>
          <p:cNvPr id="25" name="Group 25"/>
          <p:cNvGrpSpPr/>
          <p:nvPr/>
        </p:nvGrpSpPr>
        <p:grpSpPr>
          <a:xfrm>
            <a:off x="13568361" y="6287556"/>
            <a:ext cx="3773952" cy="1685417"/>
            <a:chOff x="0" y="0"/>
            <a:chExt cx="5031935" cy="2247223"/>
          </a:xfrm>
        </p:grpSpPr>
        <p:sp>
          <p:nvSpPr>
            <p:cNvPr id="26" name="TextBox 26"/>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Majority Whip</a:t>
              </a:r>
            </a:p>
          </p:txBody>
        </p:sp>
        <p:sp>
          <p:nvSpPr>
            <p:cNvPr id="27" name="TextBox 27"/>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Adam Botana</a:t>
              </a:r>
            </a:p>
          </p:txBody>
        </p:sp>
        <p:sp>
          <p:nvSpPr>
            <p:cNvPr id="28" name="TextBox 28"/>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 Parts of Collier and Lee County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3" name="Group 3"/>
          <p:cNvGrpSpPr/>
          <p:nvPr/>
        </p:nvGrpSpPr>
        <p:grpSpPr>
          <a:xfrm>
            <a:off x="3203941" y="2058595"/>
            <a:ext cx="3783488" cy="3636909"/>
            <a:chOff x="0" y="0"/>
            <a:chExt cx="5044650" cy="4849212"/>
          </a:xfrm>
        </p:grpSpPr>
        <p:pic>
          <p:nvPicPr>
            <p:cNvPr id="4" name="Picture 4"/>
            <p:cNvPicPr>
              <a:picLocks noChangeAspect="1"/>
            </p:cNvPicPr>
            <p:nvPr/>
          </p:nvPicPr>
          <p:blipFill>
            <a:blip r:embed="rId2"/>
            <a:srcRect b="26807"/>
            <a:stretch>
              <a:fillRect/>
            </a:stretch>
          </p:blipFill>
          <p:spPr>
            <a:xfrm>
              <a:off x="0" y="0"/>
              <a:ext cx="5044650" cy="4849212"/>
            </a:xfrm>
            <a:prstGeom prst="rect">
              <a:avLst/>
            </a:prstGeom>
          </p:spPr>
        </p:pic>
      </p:grpSp>
      <p:grpSp>
        <p:nvGrpSpPr>
          <p:cNvPr id="5" name="Group 5"/>
          <p:cNvGrpSpPr/>
          <p:nvPr/>
        </p:nvGrpSpPr>
        <p:grpSpPr>
          <a:xfrm>
            <a:off x="9784873" y="2058595"/>
            <a:ext cx="3783488" cy="3636909"/>
            <a:chOff x="0" y="0"/>
            <a:chExt cx="5044650" cy="4849212"/>
          </a:xfrm>
        </p:grpSpPr>
        <p:pic>
          <p:nvPicPr>
            <p:cNvPr id="6" name="Picture 6"/>
            <p:cNvPicPr>
              <a:picLocks noChangeAspect="1"/>
            </p:cNvPicPr>
            <p:nvPr/>
          </p:nvPicPr>
          <p:blipFill>
            <a:blip r:embed="rId3"/>
            <a:srcRect t="2134" b="25408"/>
            <a:stretch>
              <a:fillRect/>
            </a:stretch>
          </p:blipFill>
          <p:spPr>
            <a:xfrm>
              <a:off x="0" y="0"/>
              <a:ext cx="5044650" cy="4849212"/>
            </a:xfrm>
            <a:prstGeom prst="rect">
              <a:avLst/>
            </a:prstGeom>
          </p:spPr>
        </p:pic>
      </p:grpSp>
      <p:sp>
        <p:nvSpPr>
          <p:cNvPr id="7" name="Freeform 7"/>
          <p:cNvSpPr/>
          <p:nvPr/>
        </p:nvSpPr>
        <p:spPr>
          <a:xfrm>
            <a:off x="15934531" y="8145747"/>
            <a:ext cx="1863315" cy="1863315"/>
          </a:xfrm>
          <a:custGeom>
            <a:avLst/>
            <a:gdLst/>
            <a:ahLst/>
            <a:cxnLst/>
            <a:rect l="l" t="t" r="r" b="b"/>
            <a:pathLst>
              <a:path w="1863315" h="1863315">
                <a:moveTo>
                  <a:pt x="0" y="0"/>
                </a:moveTo>
                <a:lnTo>
                  <a:pt x="1863315" y="0"/>
                </a:lnTo>
                <a:lnTo>
                  <a:pt x="1863315" y="1863315"/>
                </a:lnTo>
                <a:lnTo>
                  <a:pt x="0" y="1863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006871" y="942975"/>
            <a:ext cx="16230600" cy="615581"/>
          </a:xfrm>
          <a:prstGeom prst="rect">
            <a:avLst/>
          </a:prstGeom>
        </p:spPr>
        <p:txBody>
          <a:bodyPr lIns="0" tIns="0" rIns="0" bIns="0" rtlCol="0" anchor="t">
            <a:spAutoFit/>
          </a:bodyPr>
          <a:lstStyle/>
          <a:p>
            <a:pPr algn="l">
              <a:lnSpc>
                <a:spcPts val="4920"/>
              </a:lnSpc>
              <a:spcBef>
                <a:spcPct val="0"/>
              </a:spcBef>
            </a:pPr>
            <a:r>
              <a:rPr lang="en-US" sz="3514" b="1" spc="797" dirty="0">
                <a:solidFill>
                  <a:srgbClr val="2B2C30"/>
                </a:solidFill>
                <a:latin typeface="Public Sans Bold"/>
                <a:ea typeface="Public Sans Bold"/>
                <a:cs typeface="Public Sans Bold"/>
                <a:sym typeface="Public Sans Bold"/>
              </a:rPr>
              <a:t>MEET THE SENATE DEMOCRATIC LEADERSHIP TEAM</a:t>
            </a:r>
          </a:p>
        </p:txBody>
      </p:sp>
      <p:grpSp>
        <p:nvGrpSpPr>
          <p:cNvPr id="9" name="Group 9"/>
          <p:cNvGrpSpPr/>
          <p:nvPr/>
        </p:nvGrpSpPr>
        <p:grpSpPr>
          <a:xfrm>
            <a:off x="3213477" y="5895529"/>
            <a:ext cx="3773952" cy="1685417"/>
            <a:chOff x="0" y="0"/>
            <a:chExt cx="5031935" cy="2247223"/>
          </a:xfrm>
        </p:grpSpPr>
        <p:sp>
          <p:nvSpPr>
            <p:cNvPr id="10" name="TextBox 10"/>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Senate Minority Leader</a:t>
              </a:r>
            </a:p>
          </p:txBody>
        </p:sp>
        <p:sp>
          <p:nvSpPr>
            <p:cNvPr id="11" name="TextBox 11"/>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Jason Pizzo </a:t>
              </a:r>
            </a:p>
          </p:txBody>
        </p:sp>
        <p:sp>
          <p:nvSpPr>
            <p:cNvPr id="12" name="TextBox 12"/>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Broward and Miami-Dade County </a:t>
              </a:r>
            </a:p>
          </p:txBody>
        </p:sp>
      </p:grpSp>
      <p:grpSp>
        <p:nvGrpSpPr>
          <p:cNvPr id="13" name="Group 13"/>
          <p:cNvGrpSpPr/>
          <p:nvPr/>
        </p:nvGrpSpPr>
        <p:grpSpPr>
          <a:xfrm>
            <a:off x="9794409" y="5895529"/>
            <a:ext cx="3773952" cy="2018792"/>
            <a:chOff x="0" y="0"/>
            <a:chExt cx="5031935" cy="2691723"/>
          </a:xfrm>
        </p:grpSpPr>
        <p:sp>
          <p:nvSpPr>
            <p:cNvPr id="14" name="TextBox 14"/>
            <p:cNvSpPr txBox="1"/>
            <p:nvPr/>
          </p:nvSpPr>
          <p:spPr>
            <a:xfrm>
              <a:off x="0" y="85725"/>
              <a:ext cx="5015545" cy="9456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Senate Minority Leader Pro Tempore</a:t>
              </a:r>
            </a:p>
          </p:txBody>
        </p:sp>
        <p:sp>
          <p:nvSpPr>
            <p:cNvPr id="15" name="TextBox 15"/>
            <p:cNvSpPr txBox="1"/>
            <p:nvPr/>
          </p:nvSpPr>
          <p:spPr>
            <a:xfrm>
              <a:off x="0" y="10663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Tracy Davis </a:t>
              </a:r>
            </a:p>
          </p:txBody>
        </p:sp>
        <p:sp>
          <p:nvSpPr>
            <p:cNvPr id="16" name="TextBox 16"/>
            <p:cNvSpPr txBox="1"/>
            <p:nvPr/>
          </p:nvSpPr>
          <p:spPr>
            <a:xfrm>
              <a:off x="0" y="18763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 Parts of Duval County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3" name="Group 3"/>
          <p:cNvGrpSpPr/>
          <p:nvPr/>
        </p:nvGrpSpPr>
        <p:grpSpPr>
          <a:xfrm>
            <a:off x="3424482" y="2104914"/>
            <a:ext cx="3783488" cy="3636909"/>
            <a:chOff x="0" y="0"/>
            <a:chExt cx="5044650" cy="4849212"/>
          </a:xfrm>
        </p:grpSpPr>
        <p:pic>
          <p:nvPicPr>
            <p:cNvPr id="4" name="Picture 4"/>
            <p:cNvPicPr>
              <a:picLocks noChangeAspect="1"/>
            </p:cNvPicPr>
            <p:nvPr/>
          </p:nvPicPr>
          <p:blipFill>
            <a:blip r:embed="rId2"/>
            <a:srcRect t="2930" b="25333"/>
            <a:stretch>
              <a:fillRect/>
            </a:stretch>
          </p:blipFill>
          <p:spPr>
            <a:xfrm>
              <a:off x="0" y="0"/>
              <a:ext cx="5044650" cy="4849212"/>
            </a:xfrm>
            <a:prstGeom prst="rect">
              <a:avLst/>
            </a:prstGeom>
          </p:spPr>
        </p:pic>
      </p:grpSp>
      <p:grpSp>
        <p:nvGrpSpPr>
          <p:cNvPr id="5" name="Group 5"/>
          <p:cNvGrpSpPr/>
          <p:nvPr/>
        </p:nvGrpSpPr>
        <p:grpSpPr>
          <a:xfrm>
            <a:off x="10412531" y="2012276"/>
            <a:ext cx="3783488" cy="3729547"/>
            <a:chOff x="0" y="0"/>
            <a:chExt cx="5044650" cy="4972729"/>
          </a:xfrm>
        </p:grpSpPr>
        <p:pic>
          <p:nvPicPr>
            <p:cNvPr id="6" name="Picture 6"/>
            <p:cNvPicPr>
              <a:picLocks noChangeAspect="1"/>
            </p:cNvPicPr>
            <p:nvPr/>
          </p:nvPicPr>
          <p:blipFill>
            <a:blip r:embed="rId3"/>
            <a:srcRect t="5315" b="20753"/>
            <a:stretch>
              <a:fillRect/>
            </a:stretch>
          </p:blipFill>
          <p:spPr>
            <a:xfrm>
              <a:off x="0" y="0"/>
              <a:ext cx="5044650" cy="4972729"/>
            </a:xfrm>
            <a:prstGeom prst="rect">
              <a:avLst/>
            </a:prstGeom>
          </p:spPr>
        </p:pic>
      </p:grpSp>
      <p:sp>
        <p:nvSpPr>
          <p:cNvPr id="7" name="Freeform 7"/>
          <p:cNvSpPr/>
          <p:nvPr/>
        </p:nvSpPr>
        <p:spPr>
          <a:xfrm>
            <a:off x="15934531" y="8145747"/>
            <a:ext cx="1863315" cy="1863315"/>
          </a:xfrm>
          <a:custGeom>
            <a:avLst/>
            <a:gdLst/>
            <a:ahLst/>
            <a:cxnLst/>
            <a:rect l="l" t="t" r="r" b="b"/>
            <a:pathLst>
              <a:path w="1863315" h="1863315">
                <a:moveTo>
                  <a:pt x="0" y="0"/>
                </a:moveTo>
                <a:lnTo>
                  <a:pt x="1863315" y="0"/>
                </a:lnTo>
                <a:lnTo>
                  <a:pt x="1863315" y="1863315"/>
                </a:lnTo>
                <a:lnTo>
                  <a:pt x="0" y="1863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006871" y="952500"/>
            <a:ext cx="16230600" cy="622566"/>
          </a:xfrm>
          <a:prstGeom prst="rect">
            <a:avLst/>
          </a:prstGeom>
        </p:spPr>
        <p:txBody>
          <a:bodyPr lIns="0" tIns="0" rIns="0" bIns="0" rtlCol="0" anchor="t">
            <a:spAutoFit/>
          </a:bodyPr>
          <a:lstStyle/>
          <a:p>
            <a:pPr algn="l">
              <a:lnSpc>
                <a:spcPts val="5060"/>
              </a:lnSpc>
              <a:spcBef>
                <a:spcPct val="0"/>
              </a:spcBef>
            </a:pPr>
            <a:r>
              <a:rPr lang="en-US" sz="3614" b="1" spc="820">
                <a:solidFill>
                  <a:srgbClr val="2B2C30"/>
                </a:solidFill>
                <a:latin typeface="Public Sans Bold"/>
                <a:ea typeface="Public Sans Bold"/>
                <a:cs typeface="Public Sans Bold"/>
                <a:sym typeface="Public Sans Bold"/>
              </a:rPr>
              <a:t>MEET THE HOUSE DEMOCRATIC LEADERSHIP TEAM</a:t>
            </a:r>
          </a:p>
        </p:txBody>
      </p:sp>
      <p:grpSp>
        <p:nvGrpSpPr>
          <p:cNvPr id="9" name="Group 9"/>
          <p:cNvGrpSpPr/>
          <p:nvPr/>
        </p:nvGrpSpPr>
        <p:grpSpPr>
          <a:xfrm>
            <a:off x="3424482" y="6046623"/>
            <a:ext cx="3773952" cy="1685417"/>
            <a:chOff x="0" y="0"/>
            <a:chExt cx="5031935" cy="2247223"/>
          </a:xfrm>
        </p:grpSpPr>
        <p:sp>
          <p:nvSpPr>
            <p:cNvPr id="10" name="TextBox 10"/>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House Minority Leader</a:t>
              </a:r>
            </a:p>
          </p:txBody>
        </p:sp>
        <p:sp>
          <p:nvSpPr>
            <p:cNvPr id="11" name="TextBox 11"/>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Fentirce Driskell</a:t>
              </a:r>
            </a:p>
          </p:txBody>
        </p:sp>
        <p:sp>
          <p:nvSpPr>
            <p:cNvPr id="12" name="TextBox 12"/>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Hillsborough County </a:t>
              </a:r>
            </a:p>
          </p:txBody>
        </p:sp>
      </p:grpSp>
      <p:grpSp>
        <p:nvGrpSpPr>
          <p:cNvPr id="13" name="Group 13"/>
          <p:cNvGrpSpPr/>
          <p:nvPr/>
        </p:nvGrpSpPr>
        <p:grpSpPr>
          <a:xfrm>
            <a:off x="10422067" y="6160923"/>
            <a:ext cx="3773952" cy="2018792"/>
            <a:chOff x="0" y="0"/>
            <a:chExt cx="5031935" cy="2691723"/>
          </a:xfrm>
        </p:grpSpPr>
        <p:sp>
          <p:nvSpPr>
            <p:cNvPr id="14" name="TextBox 14"/>
            <p:cNvSpPr txBox="1"/>
            <p:nvPr/>
          </p:nvSpPr>
          <p:spPr>
            <a:xfrm>
              <a:off x="0" y="85725"/>
              <a:ext cx="5015545" cy="9456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House Minority Leader Pro Tempore</a:t>
              </a:r>
            </a:p>
          </p:txBody>
        </p:sp>
        <p:sp>
          <p:nvSpPr>
            <p:cNvPr id="15" name="TextBox 15"/>
            <p:cNvSpPr txBox="1"/>
            <p:nvPr/>
          </p:nvSpPr>
          <p:spPr>
            <a:xfrm>
              <a:off x="0" y="10663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Dottie Joseph </a:t>
              </a:r>
            </a:p>
          </p:txBody>
        </p:sp>
        <p:sp>
          <p:nvSpPr>
            <p:cNvPr id="16" name="TextBox 16"/>
            <p:cNvSpPr txBox="1"/>
            <p:nvPr/>
          </p:nvSpPr>
          <p:spPr>
            <a:xfrm>
              <a:off x="0" y="18763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Miami-Dade County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MEET THE FUTURE LEADERS</a:t>
            </a:r>
          </a:p>
        </p:txBody>
      </p:sp>
      <p:grpSp>
        <p:nvGrpSpPr>
          <p:cNvPr id="4" name="Group 4"/>
          <p:cNvGrpSpPr/>
          <p:nvPr/>
        </p:nvGrpSpPr>
        <p:grpSpPr>
          <a:xfrm>
            <a:off x="2939086" y="2072714"/>
            <a:ext cx="3758510" cy="3866175"/>
            <a:chOff x="0" y="0"/>
            <a:chExt cx="5011347" cy="5154899"/>
          </a:xfrm>
        </p:grpSpPr>
        <p:pic>
          <p:nvPicPr>
            <p:cNvPr id="5" name="Picture 5"/>
            <p:cNvPicPr>
              <a:picLocks noChangeAspect="1"/>
            </p:cNvPicPr>
            <p:nvPr/>
          </p:nvPicPr>
          <p:blipFill>
            <a:blip r:embed="rId3"/>
            <a:srcRect t="273" b="22368"/>
            <a:stretch>
              <a:fillRect/>
            </a:stretch>
          </p:blipFill>
          <p:spPr>
            <a:xfrm>
              <a:off x="0" y="0"/>
              <a:ext cx="5011347" cy="5154899"/>
            </a:xfrm>
            <a:prstGeom prst="rect">
              <a:avLst/>
            </a:prstGeom>
          </p:spPr>
        </p:pic>
      </p:grpSp>
      <p:grpSp>
        <p:nvGrpSpPr>
          <p:cNvPr id="6" name="Group 6"/>
          <p:cNvGrpSpPr/>
          <p:nvPr/>
        </p:nvGrpSpPr>
        <p:grpSpPr>
          <a:xfrm>
            <a:off x="9733226" y="2072714"/>
            <a:ext cx="3752123" cy="3866175"/>
            <a:chOff x="0" y="0"/>
            <a:chExt cx="5002830" cy="5154899"/>
          </a:xfrm>
        </p:grpSpPr>
        <p:pic>
          <p:nvPicPr>
            <p:cNvPr id="7" name="Picture 7"/>
            <p:cNvPicPr>
              <a:picLocks noChangeAspect="1"/>
            </p:cNvPicPr>
            <p:nvPr/>
          </p:nvPicPr>
          <p:blipFill>
            <a:blip r:embed="rId4"/>
            <a:srcRect l="4457" r="4457" b="29610"/>
            <a:stretch>
              <a:fillRect/>
            </a:stretch>
          </p:blipFill>
          <p:spPr>
            <a:xfrm>
              <a:off x="0" y="0"/>
              <a:ext cx="5002830" cy="5154899"/>
            </a:xfrm>
            <a:prstGeom prst="rect">
              <a:avLst/>
            </a:prstGeom>
          </p:spPr>
        </p:pic>
      </p:grpSp>
      <p:grpSp>
        <p:nvGrpSpPr>
          <p:cNvPr id="8" name="Group 8"/>
          <p:cNvGrpSpPr/>
          <p:nvPr/>
        </p:nvGrpSpPr>
        <p:grpSpPr>
          <a:xfrm>
            <a:off x="2923645" y="6126700"/>
            <a:ext cx="3773952" cy="2942717"/>
            <a:chOff x="0" y="0"/>
            <a:chExt cx="5031935" cy="3923623"/>
          </a:xfrm>
        </p:grpSpPr>
        <p:sp>
          <p:nvSpPr>
            <p:cNvPr id="9" name="TextBox 9"/>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2028-2030 President</a:t>
              </a:r>
            </a:p>
          </p:txBody>
        </p:sp>
        <p:sp>
          <p:nvSpPr>
            <p:cNvPr id="10" name="TextBox 10"/>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Jim Boyd</a:t>
              </a:r>
            </a:p>
          </p:txBody>
        </p:sp>
        <p:sp>
          <p:nvSpPr>
            <p:cNvPr id="11" name="TextBox 11"/>
            <p:cNvSpPr txBox="1"/>
            <p:nvPr/>
          </p:nvSpPr>
          <p:spPr>
            <a:xfrm>
              <a:off x="0" y="1431883"/>
              <a:ext cx="5031935" cy="24917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His Senate district consists of parts of Hillsborough, and Manatee counties.</a:t>
              </a:r>
            </a:p>
            <a:p>
              <a:pPr algn="l">
                <a:lnSpc>
                  <a:spcPts val="2520"/>
                </a:lnSpc>
              </a:pPr>
              <a:endParaRPr lang="en-US" sz="1800">
                <a:solidFill>
                  <a:srgbClr val="2B2C30"/>
                </a:solidFill>
                <a:latin typeface="Public Sans"/>
                <a:ea typeface="Public Sans"/>
                <a:cs typeface="Public Sans"/>
                <a:sym typeface="Public Sans"/>
              </a:endParaRPr>
            </a:p>
            <a:p>
              <a:pPr algn="l">
                <a:lnSpc>
                  <a:spcPts val="2520"/>
                </a:lnSpc>
              </a:pPr>
              <a:endParaRPr lang="en-US" sz="1800">
                <a:solidFill>
                  <a:srgbClr val="2B2C30"/>
                </a:solidFill>
                <a:latin typeface="Public Sans"/>
                <a:ea typeface="Public Sans"/>
                <a:cs typeface="Public Sans"/>
                <a:sym typeface="Public Sans"/>
              </a:endParaRPr>
            </a:p>
            <a:p>
              <a:pPr algn="l">
                <a:lnSpc>
                  <a:spcPts val="2520"/>
                </a:lnSpc>
              </a:pPr>
              <a:endParaRPr lang="en-US" sz="1800">
                <a:solidFill>
                  <a:srgbClr val="2B2C30"/>
                </a:solidFill>
                <a:latin typeface="Public Sans"/>
                <a:ea typeface="Public Sans"/>
                <a:cs typeface="Public Sans"/>
                <a:sym typeface="Public Sans"/>
              </a:endParaRPr>
            </a:p>
          </p:txBody>
        </p:sp>
      </p:grpSp>
      <p:grpSp>
        <p:nvGrpSpPr>
          <p:cNvPr id="12" name="Group 12"/>
          <p:cNvGrpSpPr/>
          <p:nvPr/>
        </p:nvGrpSpPr>
        <p:grpSpPr>
          <a:xfrm>
            <a:off x="9504205" y="6126700"/>
            <a:ext cx="3773952" cy="2314067"/>
            <a:chOff x="0" y="0"/>
            <a:chExt cx="5031935" cy="3085423"/>
          </a:xfrm>
        </p:grpSpPr>
        <p:sp>
          <p:nvSpPr>
            <p:cNvPr id="13" name="TextBox 13"/>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2028-2030 Speaker</a:t>
              </a:r>
            </a:p>
          </p:txBody>
        </p:sp>
        <p:sp>
          <p:nvSpPr>
            <p:cNvPr id="14" name="TextBox 14"/>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Sam Garrison</a:t>
              </a:r>
            </a:p>
          </p:txBody>
        </p:sp>
        <p:sp>
          <p:nvSpPr>
            <p:cNvPr id="15" name="TextBox 15"/>
            <p:cNvSpPr txBox="1"/>
            <p:nvPr/>
          </p:nvSpPr>
          <p:spPr>
            <a:xfrm>
              <a:off x="0" y="1431883"/>
              <a:ext cx="5031935" cy="16535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His House district consists of parts of Clay County. </a:t>
              </a:r>
            </a:p>
            <a:p>
              <a:pPr algn="l">
                <a:lnSpc>
                  <a:spcPts val="2520"/>
                </a:lnSpc>
              </a:pPr>
              <a:endParaRPr lang="en-US" sz="1800">
                <a:solidFill>
                  <a:srgbClr val="2B2C30"/>
                </a:solidFill>
                <a:latin typeface="Public Sans"/>
                <a:ea typeface="Public Sans"/>
                <a:cs typeface="Public Sans"/>
                <a:sym typeface="Public Sans"/>
              </a:endParaRPr>
            </a:p>
            <a:p>
              <a:pPr algn="l">
                <a:lnSpc>
                  <a:spcPts val="2520"/>
                </a:lnSpc>
              </a:pPr>
              <a:endParaRPr lang="en-US" sz="1800">
                <a:solidFill>
                  <a:srgbClr val="2B2C30"/>
                </a:solidFill>
                <a:latin typeface="Public Sans"/>
                <a:ea typeface="Public Sans"/>
                <a:cs typeface="Public Sans"/>
                <a:sym typeface="Public Sans"/>
              </a:endParaRPr>
            </a:p>
          </p:txBody>
        </p:sp>
      </p:grpSp>
      <p:sp>
        <p:nvSpPr>
          <p:cNvPr id="16" name="Freeform 16"/>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MEET THE FUTURE LEADERS</a:t>
            </a:r>
          </a:p>
        </p:txBody>
      </p:sp>
      <p:grpSp>
        <p:nvGrpSpPr>
          <p:cNvPr id="4" name="Group 4"/>
          <p:cNvGrpSpPr/>
          <p:nvPr/>
        </p:nvGrpSpPr>
        <p:grpSpPr>
          <a:xfrm>
            <a:off x="2939086" y="2072714"/>
            <a:ext cx="3758510" cy="4158235"/>
            <a:chOff x="0" y="0"/>
            <a:chExt cx="5011347" cy="5544313"/>
          </a:xfrm>
        </p:grpSpPr>
        <p:pic>
          <p:nvPicPr>
            <p:cNvPr id="5" name="Picture 5"/>
            <p:cNvPicPr>
              <a:picLocks noChangeAspect="1"/>
            </p:cNvPicPr>
            <p:nvPr/>
          </p:nvPicPr>
          <p:blipFill>
            <a:blip r:embed="rId3"/>
            <a:srcRect b="16606"/>
            <a:stretch>
              <a:fillRect/>
            </a:stretch>
          </p:blipFill>
          <p:spPr>
            <a:xfrm>
              <a:off x="0" y="0"/>
              <a:ext cx="5011347" cy="5544313"/>
            </a:xfrm>
            <a:prstGeom prst="rect">
              <a:avLst/>
            </a:prstGeom>
          </p:spPr>
        </p:pic>
      </p:grpSp>
      <p:grpSp>
        <p:nvGrpSpPr>
          <p:cNvPr id="6" name="Group 6"/>
          <p:cNvGrpSpPr/>
          <p:nvPr/>
        </p:nvGrpSpPr>
        <p:grpSpPr>
          <a:xfrm>
            <a:off x="9733226" y="2072714"/>
            <a:ext cx="3752123" cy="4379629"/>
            <a:chOff x="0" y="0"/>
            <a:chExt cx="5002830" cy="5839506"/>
          </a:xfrm>
        </p:grpSpPr>
        <p:pic>
          <p:nvPicPr>
            <p:cNvPr id="7" name="Picture 7"/>
            <p:cNvPicPr>
              <a:picLocks noChangeAspect="1"/>
            </p:cNvPicPr>
            <p:nvPr/>
          </p:nvPicPr>
          <p:blipFill>
            <a:blip r:embed="rId4"/>
            <a:srcRect t="6446" b="6446"/>
            <a:stretch>
              <a:fillRect/>
            </a:stretch>
          </p:blipFill>
          <p:spPr>
            <a:xfrm>
              <a:off x="0" y="0"/>
              <a:ext cx="5002830" cy="5839506"/>
            </a:xfrm>
            <a:prstGeom prst="rect">
              <a:avLst/>
            </a:prstGeom>
          </p:spPr>
        </p:pic>
      </p:grpSp>
      <p:grpSp>
        <p:nvGrpSpPr>
          <p:cNvPr id="8" name="Group 8"/>
          <p:cNvGrpSpPr/>
          <p:nvPr/>
        </p:nvGrpSpPr>
        <p:grpSpPr>
          <a:xfrm>
            <a:off x="2939086" y="6452343"/>
            <a:ext cx="3773952" cy="1999742"/>
            <a:chOff x="0" y="0"/>
            <a:chExt cx="5031935" cy="2666323"/>
          </a:xfrm>
        </p:grpSpPr>
        <p:sp>
          <p:nvSpPr>
            <p:cNvPr id="9" name="TextBox 9"/>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2030-2032 President</a:t>
              </a:r>
            </a:p>
          </p:txBody>
        </p:sp>
        <p:sp>
          <p:nvSpPr>
            <p:cNvPr id="10" name="TextBox 10"/>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Senator Jay Trumbull</a:t>
              </a:r>
            </a:p>
          </p:txBody>
        </p:sp>
        <p:sp>
          <p:nvSpPr>
            <p:cNvPr id="11" name="TextBox 11"/>
            <p:cNvSpPr txBox="1"/>
            <p:nvPr/>
          </p:nvSpPr>
          <p:spPr>
            <a:xfrm>
              <a:off x="0" y="1431883"/>
              <a:ext cx="5031935" cy="12344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a:t>
              </a:r>
              <a:r>
                <a:rPr lang="en-US" sz="1800">
                  <a:solidFill>
                    <a:srgbClr val="2B2C30"/>
                  </a:solidFill>
                  <a:latin typeface="Public Sans"/>
                  <a:ea typeface="Public Sans"/>
                  <a:cs typeface="Public Sans"/>
                  <a:sym typeface="Public Sans"/>
                  <a:hlinkClick r:id="rId5" tooltip="https://apps.lobbytools.com/tools/t.cfm?a=legislators&amp;county_id=3"/>
                </a:rPr>
                <a:t>Bay</a:t>
              </a:r>
              <a:r>
                <a:rPr lang="en-US" sz="1800">
                  <a:solidFill>
                    <a:srgbClr val="2B2C30"/>
                  </a:solidFill>
                  <a:latin typeface="Public Sans"/>
                  <a:ea typeface="Public Sans"/>
                  <a:cs typeface="Public Sans"/>
                  <a:sym typeface="Public Sans"/>
                </a:rPr>
                <a:t>, </a:t>
              </a:r>
              <a:r>
                <a:rPr lang="en-US" sz="1800">
                  <a:solidFill>
                    <a:srgbClr val="2B2C30"/>
                  </a:solidFill>
                  <a:latin typeface="Public Sans"/>
                  <a:ea typeface="Public Sans"/>
                  <a:cs typeface="Public Sans"/>
                  <a:sym typeface="Public Sans"/>
                  <a:hlinkClick r:id="rId6" tooltip="https://apps.lobbytools.com/tools/t.cfm?a=legislators&amp;county_id=7"/>
                </a:rPr>
                <a:t>Calhoun</a:t>
              </a:r>
              <a:r>
                <a:rPr lang="en-US" sz="1800">
                  <a:solidFill>
                    <a:srgbClr val="2B2C30"/>
                  </a:solidFill>
                  <a:latin typeface="Public Sans"/>
                  <a:ea typeface="Public Sans"/>
                  <a:cs typeface="Public Sans"/>
                  <a:sym typeface="Public Sans"/>
                </a:rPr>
                <a:t>, </a:t>
              </a:r>
              <a:r>
                <a:rPr lang="en-US" sz="1800">
                  <a:solidFill>
                    <a:srgbClr val="2B2C30"/>
                  </a:solidFill>
                  <a:latin typeface="Public Sans"/>
                  <a:ea typeface="Public Sans"/>
                  <a:cs typeface="Public Sans"/>
                  <a:sym typeface="Public Sans"/>
                  <a:hlinkClick r:id="rId7" tooltip="https://apps.lobbytools.com/tools/t.cfm?a=legislators&amp;county_id=29"/>
                </a:rPr>
                <a:t>Holmes</a:t>
              </a:r>
              <a:r>
                <a:rPr lang="en-US" sz="1800">
                  <a:solidFill>
                    <a:srgbClr val="2B2C30"/>
                  </a:solidFill>
                  <a:latin typeface="Public Sans"/>
                  <a:ea typeface="Public Sans"/>
                  <a:cs typeface="Public Sans"/>
                  <a:sym typeface="Public Sans"/>
                </a:rPr>
                <a:t>, </a:t>
              </a:r>
              <a:r>
                <a:rPr lang="en-US" sz="1800">
                  <a:solidFill>
                    <a:srgbClr val="2B2C30"/>
                  </a:solidFill>
                  <a:latin typeface="Public Sans"/>
                  <a:ea typeface="Public Sans"/>
                  <a:cs typeface="Public Sans"/>
                  <a:sym typeface="Public Sans"/>
                  <a:hlinkClick r:id="rId8" tooltip="https://apps.lobbytools.com/tools/t.cfm?a=legislators&amp;county_id=31"/>
                </a:rPr>
                <a:t>Jackson</a:t>
              </a:r>
              <a:r>
                <a:rPr lang="en-US" sz="1800">
                  <a:solidFill>
                    <a:srgbClr val="2B2C30"/>
                  </a:solidFill>
                  <a:latin typeface="Public Sans"/>
                  <a:ea typeface="Public Sans"/>
                  <a:cs typeface="Public Sans"/>
                  <a:sym typeface="Public Sans"/>
                </a:rPr>
                <a:t>, </a:t>
              </a:r>
              <a:r>
                <a:rPr lang="en-US" sz="1800">
                  <a:solidFill>
                    <a:srgbClr val="2B2C30"/>
                  </a:solidFill>
                  <a:latin typeface="Public Sans"/>
                  <a:ea typeface="Public Sans"/>
                  <a:cs typeface="Public Sans"/>
                  <a:sym typeface="Public Sans"/>
                  <a:hlinkClick r:id="rId9" tooltip="https://apps.lobbytools.com/tools/t.cfm?a=legislators&amp;county_id=46"/>
                </a:rPr>
                <a:t>Okaloosa</a:t>
              </a:r>
              <a:r>
                <a:rPr lang="en-US" sz="1800">
                  <a:solidFill>
                    <a:srgbClr val="2B2C30"/>
                  </a:solidFill>
                  <a:latin typeface="Public Sans"/>
                  <a:ea typeface="Public Sans"/>
                  <a:cs typeface="Public Sans"/>
                  <a:sym typeface="Public Sans"/>
                </a:rPr>
                <a:t>, </a:t>
              </a:r>
              <a:r>
                <a:rPr lang="en-US" sz="1800">
                  <a:solidFill>
                    <a:srgbClr val="2B2C30"/>
                  </a:solidFill>
                  <a:latin typeface="Public Sans"/>
                  <a:ea typeface="Public Sans"/>
                  <a:cs typeface="Public Sans"/>
                  <a:sym typeface="Public Sans"/>
                  <a:hlinkClick r:id="rId10" tooltip="https://apps.lobbytools.com/tools/t.cfm?a=legislators&amp;county_id=66"/>
                </a:rPr>
                <a:t>Walton</a:t>
              </a:r>
              <a:r>
                <a:rPr lang="en-US" sz="1800">
                  <a:solidFill>
                    <a:srgbClr val="2B2C30"/>
                  </a:solidFill>
                  <a:latin typeface="Public Sans"/>
                  <a:ea typeface="Public Sans"/>
                  <a:cs typeface="Public Sans"/>
                  <a:sym typeface="Public Sans"/>
                </a:rPr>
                <a:t>, Washington</a:t>
              </a:r>
            </a:p>
          </p:txBody>
        </p:sp>
      </p:grpSp>
      <p:grpSp>
        <p:nvGrpSpPr>
          <p:cNvPr id="12" name="Group 12"/>
          <p:cNvGrpSpPr/>
          <p:nvPr/>
        </p:nvGrpSpPr>
        <p:grpSpPr>
          <a:xfrm>
            <a:off x="9511925" y="6452343"/>
            <a:ext cx="3773952" cy="1685417"/>
            <a:chOff x="0" y="0"/>
            <a:chExt cx="5031935" cy="2247223"/>
          </a:xfrm>
        </p:grpSpPr>
        <p:sp>
          <p:nvSpPr>
            <p:cNvPr id="13" name="TextBox 13"/>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2030-2032 Speaker</a:t>
              </a:r>
            </a:p>
          </p:txBody>
        </p:sp>
        <p:sp>
          <p:nvSpPr>
            <p:cNvPr id="14" name="TextBox 14"/>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Rep. Jennifer Canady </a:t>
              </a:r>
            </a:p>
          </p:txBody>
        </p:sp>
        <p:sp>
          <p:nvSpPr>
            <p:cNvPr id="15" name="TextBox 15"/>
            <p:cNvSpPr txBox="1"/>
            <p:nvPr/>
          </p:nvSpPr>
          <p:spPr>
            <a:xfrm>
              <a:off x="0" y="1431883"/>
              <a:ext cx="5031935" cy="8153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District Covers Parts of Polk County</a:t>
              </a:r>
            </a:p>
          </p:txBody>
        </p:sp>
      </p:grpSp>
      <p:sp>
        <p:nvSpPr>
          <p:cNvPr id="16" name="Freeform 16"/>
          <p:cNvSpPr/>
          <p:nvPr/>
        </p:nvSpPr>
        <p:spPr>
          <a:xfrm>
            <a:off x="16084764" y="8137760"/>
            <a:ext cx="1863315" cy="1863315"/>
          </a:xfrm>
          <a:custGeom>
            <a:avLst/>
            <a:gdLst/>
            <a:ahLst/>
            <a:cxnLst/>
            <a:rect l="l" t="t" r="r" b="b"/>
            <a:pathLst>
              <a:path w="1863315" h="1863315">
                <a:moveTo>
                  <a:pt x="0" y="0"/>
                </a:moveTo>
                <a:lnTo>
                  <a:pt x="1863316" y="0"/>
                </a:lnTo>
                <a:lnTo>
                  <a:pt x="1863316" y="1863315"/>
                </a:lnTo>
                <a:lnTo>
                  <a:pt x="0" y="1863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9CE68B0E821429142FF065462A4E2" ma:contentTypeVersion="17" ma:contentTypeDescription="Create a new document." ma:contentTypeScope="" ma:versionID="9bf155cb0accb1818ff0166c39448f80">
  <xsd:schema xmlns:xsd="http://www.w3.org/2001/XMLSchema" xmlns:xs="http://www.w3.org/2001/XMLSchema" xmlns:p="http://schemas.microsoft.com/office/2006/metadata/properties" xmlns:ns2="19807b65-6f45-4d23-b30b-52bf8320e142" xmlns:ns3="041d5011-fb1f-4ef1-93ca-8c165ef94767" targetNamespace="http://schemas.microsoft.com/office/2006/metadata/properties" ma:root="true" ma:fieldsID="d0197871226925284d2e7eed5f9a90fa" ns2:_="" ns3:_="">
    <xsd:import namespace="19807b65-6f45-4d23-b30b-52bf8320e142"/>
    <xsd:import namespace="041d5011-fb1f-4ef1-93ca-8c165ef947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6"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1d5011-fb1f-4ef1-93ca-8c165ef947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1d5011-fb1f-4ef1-93ca-8c165ef94767">
      <Terms xmlns="http://schemas.microsoft.com/office/infopath/2007/PartnerControls"/>
    </lcf76f155ced4ddcb4097134ff3c332f>
    <TaxCatchAll xmlns="19807b65-6f45-4d23-b30b-52bf8320e142" xsi:nil="true"/>
  </documentManagement>
</p:properties>
</file>

<file path=customXml/itemProps1.xml><?xml version="1.0" encoding="utf-8"?>
<ds:datastoreItem xmlns:ds="http://schemas.openxmlformats.org/officeDocument/2006/customXml" ds:itemID="{6EE8B3BA-581D-45DC-879A-A5C317D79B18}"/>
</file>

<file path=customXml/itemProps2.xml><?xml version="1.0" encoding="utf-8"?>
<ds:datastoreItem xmlns:ds="http://schemas.openxmlformats.org/officeDocument/2006/customXml" ds:itemID="{415FCA1B-2C97-4323-91EC-473CA87ECE49}"/>
</file>

<file path=customXml/itemProps3.xml><?xml version="1.0" encoding="utf-8"?>
<ds:datastoreItem xmlns:ds="http://schemas.openxmlformats.org/officeDocument/2006/customXml" ds:itemID="{FDA4834F-E04D-4F16-879B-6E954C883702}"/>
</file>

<file path=docProps/app.xml><?xml version="1.0" encoding="utf-8"?>
<Properties xmlns="http://schemas.openxmlformats.org/officeDocument/2006/extended-properties" xmlns:vt="http://schemas.openxmlformats.org/officeDocument/2006/docPropsVTypes">
  <TotalTime>15</TotalTime>
  <Words>1537</Words>
  <Application>Microsoft Office PowerPoint</Application>
  <PresentationFormat>Custom</PresentationFormat>
  <Paragraphs>123</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Playfair Display Italics</vt:lpstr>
      <vt:lpstr>Public Sans</vt:lpstr>
      <vt:lpstr>Calibri</vt:lpstr>
      <vt:lpstr>Playfair Display</vt:lpstr>
      <vt:lpstr>Public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Lyceum</dc:title>
  <dc:creator>Rana</dc:creator>
  <cp:lastModifiedBy>Rana Brown</cp:lastModifiedBy>
  <cp:revision>2</cp:revision>
  <dcterms:created xsi:type="dcterms:W3CDTF">2006-08-16T00:00:00Z</dcterms:created>
  <dcterms:modified xsi:type="dcterms:W3CDTF">2025-02-25T20:26:48Z</dcterms:modified>
  <dc:identifier>DAGeD0ZwhTo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0x010100FF69CE68B0E821429142FF065462A4E2</vt:lpwstr>
  </property>
</Properties>
</file>