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9" r:id="rId1"/>
  </p:sldMasterIdLst>
  <p:notesMasterIdLst>
    <p:notesMasterId r:id="rId10"/>
  </p:notesMasterIdLst>
  <p:handoutMasterIdLst>
    <p:handoutMasterId r:id="rId11"/>
  </p:handoutMasterIdLst>
  <p:sldIdLst>
    <p:sldId id="309" r:id="rId2"/>
    <p:sldId id="310" r:id="rId3"/>
    <p:sldId id="311" r:id="rId4"/>
    <p:sldId id="312" r:id="rId5"/>
    <p:sldId id="313" r:id="rId6"/>
    <p:sldId id="317" r:id="rId7"/>
    <p:sldId id="315" r:id="rId8"/>
    <p:sldId id="314" r:id="rId9"/>
  </p:sldIdLst>
  <p:sldSz cx="9144000" cy="6858000" type="screen4x3"/>
  <p:notesSz cx="9236075" cy="6950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9" userDrawn="1">
          <p15:clr>
            <a:srgbClr val="A4A3A4"/>
          </p15:clr>
        </p15:guide>
        <p15:guide id="2" pos="29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C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9B9D8B-854A-9592-F38B-FC7C3DBF59DF}" v="10" dt="2024-10-31T18:42:51.376"/>
    <p1510:client id="{53C75A20-B343-428C-BC90-D7C91B49D531}" v="14" dt="2024-11-01T14:32:21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59806" autoAdjust="0"/>
  </p:normalViewPr>
  <p:slideViewPr>
    <p:cSldViewPr>
      <p:cViewPr varScale="1">
        <p:scale>
          <a:sx n="49" d="100"/>
          <a:sy n="49" d="100"/>
        </p:scale>
        <p:origin x="246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1500" y="90"/>
      </p:cViewPr>
      <p:guideLst>
        <p:guide orient="horz" pos="2189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ell, Gayle" userId="9dd2429e-c75d-4994-997a-2e3a3176d67f" providerId="ADAL" clId="{75429812-7C1B-411D-8363-B2F9FAE6A3AC}"/>
    <pc:docChg chg="modSld">
      <pc:chgData name="Harrell, Gayle" userId="9dd2429e-c75d-4994-997a-2e3a3176d67f" providerId="ADAL" clId="{75429812-7C1B-411D-8363-B2F9FAE6A3AC}" dt="2024-11-01T18:40:17.811" v="5" actId="20577"/>
      <pc:docMkLst>
        <pc:docMk/>
      </pc:docMkLst>
      <pc:sldChg chg="modSp mod">
        <pc:chgData name="Harrell, Gayle" userId="9dd2429e-c75d-4994-997a-2e3a3176d67f" providerId="ADAL" clId="{75429812-7C1B-411D-8363-B2F9FAE6A3AC}" dt="2024-11-01T18:40:17.811" v="5" actId="20577"/>
        <pc:sldMkLst>
          <pc:docMk/>
          <pc:sldMk cId="3150597805" sldId="311"/>
        </pc:sldMkLst>
        <pc:spChg chg="mod">
          <ac:chgData name="Harrell, Gayle" userId="9dd2429e-c75d-4994-997a-2e3a3176d67f" providerId="ADAL" clId="{75429812-7C1B-411D-8363-B2F9FAE6A3AC}" dt="2024-11-01T18:40:17.811" v="5" actId="20577"/>
          <ac:spMkLst>
            <pc:docMk/>
            <pc:sldMk cId="3150597805" sldId="311"/>
            <ac:spMk id="3" creationId="{25A1FF55-E69E-C61E-B397-9D65ADB8C2DD}"/>
          </ac:spMkLst>
        </pc:spChg>
      </pc:sldChg>
    </pc:docChg>
  </pc:docChgLst>
  <pc:docChgLst>
    <pc:chgData name="Harrell, Gayle" userId="9dd2429e-c75d-4994-997a-2e3a3176d67f" providerId="ADAL" clId="{53C75A20-B343-428C-BC90-D7C91B49D531}"/>
    <pc:docChg chg="undo redo custSel addSld delSld modSld sldOrd modNotesMaster modHandout">
      <pc:chgData name="Harrell, Gayle" userId="9dd2429e-c75d-4994-997a-2e3a3176d67f" providerId="ADAL" clId="{53C75A20-B343-428C-BC90-D7C91B49D531}" dt="2024-11-01T18:37:12.853" v="2511" actId="20577"/>
      <pc:docMkLst>
        <pc:docMk/>
      </pc:docMkLst>
      <pc:sldChg chg="modSp mod">
        <pc:chgData name="Harrell, Gayle" userId="9dd2429e-c75d-4994-997a-2e3a3176d67f" providerId="ADAL" clId="{53C75A20-B343-428C-BC90-D7C91B49D531}" dt="2024-10-31T15:11:09.819" v="72" actId="207"/>
        <pc:sldMkLst>
          <pc:docMk/>
          <pc:sldMk cId="2775737867" sldId="309"/>
        </pc:sldMkLst>
        <pc:spChg chg="mod">
          <ac:chgData name="Harrell, Gayle" userId="9dd2429e-c75d-4994-997a-2e3a3176d67f" providerId="ADAL" clId="{53C75A20-B343-428C-BC90-D7C91B49D531}" dt="2024-10-31T15:11:09.819" v="72" actId="207"/>
          <ac:spMkLst>
            <pc:docMk/>
            <pc:sldMk cId="2775737867" sldId="309"/>
            <ac:spMk id="2" creationId="{00000000-0000-0000-0000-000000000000}"/>
          </ac:spMkLst>
        </pc:spChg>
      </pc:sldChg>
      <pc:sldChg chg="modSp new mod">
        <pc:chgData name="Harrell, Gayle" userId="9dd2429e-c75d-4994-997a-2e3a3176d67f" providerId="ADAL" clId="{53C75A20-B343-428C-BC90-D7C91B49D531}" dt="2024-11-01T14:01:36.056" v="1871" actId="12"/>
        <pc:sldMkLst>
          <pc:docMk/>
          <pc:sldMk cId="2535217846" sldId="310"/>
        </pc:sldMkLst>
        <pc:spChg chg="mod">
          <ac:chgData name="Harrell, Gayle" userId="9dd2429e-c75d-4994-997a-2e3a3176d67f" providerId="ADAL" clId="{53C75A20-B343-428C-BC90-D7C91B49D531}" dt="2024-10-31T15:10:08.881" v="69" actId="207"/>
          <ac:spMkLst>
            <pc:docMk/>
            <pc:sldMk cId="2535217846" sldId="310"/>
            <ac:spMk id="2" creationId="{85781D76-8C2B-D0A0-3A20-6EF4990246F3}"/>
          </ac:spMkLst>
        </pc:spChg>
        <pc:spChg chg="mod">
          <ac:chgData name="Harrell, Gayle" userId="9dd2429e-c75d-4994-997a-2e3a3176d67f" providerId="ADAL" clId="{53C75A20-B343-428C-BC90-D7C91B49D531}" dt="2024-11-01T14:01:36.056" v="1871" actId="12"/>
          <ac:spMkLst>
            <pc:docMk/>
            <pc:sldMk cId="2535217846" sldId="310"/>
            <ac:spMk id="3" creationId="{610C680D-AFF0-5C1F-9E63-4434B560C7E6}"/>
          </ac:spMkLst>
        </pc:spChg>
        <pc:spChg chg="mod">
          <ac:chgData name="Harrell, Gayle" userId="9dd2429e-c75d-4994-997a-2e3a3176d67f" providerId="ADAL" clId="{53C75A20-B343-428C-BC90-D7C91B49D531}" dt="2024-10-31T15:08:58.108" v="68"/>
          <ac:spMkLst>
            <pc:docMk/>
            <pc:sldMk cId="2535217846" sldId="310"/>
            <ac:spMk id="4" creationId="{A36EB2BB-4BEE-BCDF-C72B-328908EBE488}"/>
          </ac:spMkLst>
        </pc:spChg>
      </pc:sldChg>
      <pc:sldChg chg="addSp delSp modSp new mod">
        <pc:chgData name="Harrell, Gayle" userId="9dd2429e-c75d-4994-997a-2e3a3176d67f" providerId="ADAL" clId="{53C75A20-B343-428C-BC90-D7C91B49D531}" dt="2024-11-01T18:35:26.481" v="2493" actId="20577"/>
        <pc:sldMkLst>
          <pc:docMk/>
          <pc:sldMk cId="3150597805" sldId="311"/>
        </pc:sldMkLst>
        <pc:spChg chg="mod">
          <ac:chgData name="Harrell, Gayle" userId="9dd2429e-c75d-4994-997a-2e3a3176d67f" providerId="ADAL" clId="{53C75A20-B343-428C-BC90-D7C91B49D531}" dt="2024-11-01T13:35:46.569" v="1522" actId="20577"/>
          <ac:spMkLst>
            <pc:docMk/>
            <pc:sldMk cId="3150597805" sldId="311"/>
            <ac:spMk id="2" creationId="{889D8977-324C-1B2A-95A9-3FF0E9670E93}"/>
          </ac:spMkLst>
        </pc:spChg>
        <pc:spChg chg="mod">
          <ac:chgData name="Harrell, Gayle" userId="9dd2429e-c75d-4994-997a-2e3a3176d67f" providerId="ADAL" clId="{53C75A20-B343-428C-BC90-D7C91B49D531}" dt="2024-11-01T18:35:26.481" v="2493" actId="20577"/>
          <ac:spMkLst>
            <pc:docMk/>
            <pc:sldMk cId="3150597805" sldId="311"/>
            <ac:spMk id="3" creationId="{25A1FF55-E69E-C61E-B397-9D65ADB8C2DD}"/>
          </ac:spMkLst>
        </pc:spChg>
        <pc:spChg chg="mod">
          <ac:chgData name="Harrell, Gayle" userId="9dd2429e-c75d-4994-997a-2e3a3176d67f" providerId="ADAL" clId="{53C75A20-B343-428C-BC90-D7C91B49D531}" dt="2024-10-31T15:08:58.108" v="68"/>
          <ac:spMkLst>
            <pc:docMk/>
            <pc:sldMk cId="3150597805" sldId="311"/>
            <ac:spMk id="4" creationId="{F54B1CBA-B44A-DC74-0495-33BD8C342EF5}"/>
          </ac:spMkLst>
        </pc:spChg>
        <pc:spChg chg="add del mod">
          <ac:chgData name="Harrell, Gayle" userId="9dd2429e-c75d-4994-997a-2e3a3176d67f" providerId="ADAL" clId="{53C75A20-B343-428C-BC90-D7C91B49D531}" dt="2024-11-01T13:19:45.768" v="1407"/>
          <ac:spMkLst>
            <pc:docMk/>
            <pc:sldMk cId="3150597805" sldId="311"/>
            <ac:spMk id="5" creationId="{3DB108FF-ABF7-E295-120C-01DF81934AF9}"/>
          </ac:spMkLst>
        </pc:spChg>
      </pc:sldChg>
      <pc:sldChg chg="addSp delSp modSp new mod chgLayout">
        <pc:chgData name="Harrell, Gayle" userId="9dd2429e-c75d-4994-997a-2e3a3176d67f" providerId="ADAL" clId="{53C75A20-B343-428C-BC90-D7C91B49D531}" dt="2024-11-01T18:37:12.853" v="2511" actId="20577"/>
        <pc:sldMkLst>
          <pc:docMk/>
          <pc:sldMk cId="51039157" sldId="312"/>
        </pc:sldMkLst>
        <pc:spChg chg="mod ord">
          <ac:chgData name="Harrell, Gayle" userId="9dd2429e-c75d-4994-997a-2e3a3176d67f" providerId="ADAL" clId="{53C75A20-B343-428C-BC90-D7C91B49D531}" dt="2024-10-31T15:08:58.108" v="68"/>
          <ac:spMkLst>
            <pc:docMk/>
            <pc:sldMk cId="51039157" sldId="312"/>
            <ac:spMk id="4" creationId="{FD8B413A-57A1-3720-8DF9-F2394A60E05E}"/>
          </ac:spMkLst>
        </pc:spChg>
        <pc:spChg chg="add mod ord">
          <ac:chgData name="Harrell, Gayle" userId="9dd2429e-c75d-4994-997a-2e3a3176d67f" providerId="ADAL" clId="{53C75A20-B343-428C-BC90-D7C91B49D531}" dt="2024-11-01T14:05:54.907" v="1881" actId="1076"/>
          <ac:spMkLst>
            <pc:docMk/>
            <pc:sldMk cId="51039157" sldId="312"/>
            <ac:spMk id="6" creationId="{CDE274B4-34F1-62AF-C597-DB8E090E4FC8}"/>
          </ac:spMkLst>
        </pc:spChg>
        <pc:spChg chg="add mod ord">
          <ac:chgData name="Harrell, Gayle" userId="9dd2429e-c75d-4994-997a-2e3a3176d67f" providerId="ADAL" clId="{53C75A20-B343-428C-BC90-D7C91B49D531}" dt="2024-11-01T18:37:12.853" v="2511" actId="20577"/>
          <ac:spMkLst>
            <pc:docMk/>
            <pc:sldMk cId="51039157" sldId="312"/>
            <ac:spMk id="7" creationId="{EEB304BA-B7EE-67FA-8914-F9284BB00E3C}"/>
          </ac:spMkLst>
        </pc:spChg>
      </pc:sldChg>
      <pc:sldChg chg="modSp new mod">
        <pc:chgData name="Harrell, Gayle" userId="9dd2429e-c75d-4994-997a-2e3a3176d67f" providerId="ADAL" clId="{53C75A20-B343-428C-BC90-D7C91B49D531}" dt="2024-11-01T13:52:10.133" v="1819" actId="1076"/>
        <pc:sldMkLst>
          <pc:docMk/>
          <pc:sldMk cId="759885358" sldId="313"/>
        </pc:sldMkLst>
        <pc:spChg chg="mod">
          <ac:chgData name="Harrell, Gayle" userId="9dd2429e-c75d-4994-997a-2e3a3176d67f" providerId="ADAL" clId="{53C75A20-B343-428C-BC90-D7C91B49D531}" dt="2024-10-31T15:27:59.230" v="138" actId="1076"/>
          <ac:spMkLst>
            <pc:docMk/>
            <pc:sldMk cId="759885358" sldId="313"/>
            <ac:spMk id="2" creationId="{8CE016B2-7A52-A1DE-9743-E917FFA1A5CD}"/>
          </ac:spMkLst>
        </pc:spChg>
        <pc:spChg chg="mod">
          <ac:chgData name="Harrell, Gayle" userId="9dd2429e-c75d-4994-997a-2e3a3176d67f" providerId="ADAL" clId="{53C75A20-B343-428C-BC90-D7C91B49D531}" dt="2024-11-01T13:52:10.133" v="1819" actId="1076"/>
          <ac:spMkLst>
            <pc:docMk/>
            <pc:sldMk cId="759885358" sldId="313"/>
            <ac:spMk id="3" creationId="{DD1C9673-1DB9-655B-0463-51AC89AB7F1B}"/>
          </ac:spMkLst>
        </pc:spChg>
      </pc:sldChg>
      <pc:sldChg chg="addSp delSp modSp new mod ord">
        <pc:chgData name="Harrell, Gayle" userId="9dd2429e-c75d-4994-997a-2e3a3176d67f" providerId="ADAL" clId="{53C75A20-B343-428C-BC90-D7C91B49D531}" dt="2024-11-01T14:42:45.107" v="2480" actId="1076"/>
        <pc:sldMkLst>
          <pc:docMk/>
          <pc:sldMk cId="1911761942" sldId="314"/>
        </pc:sldMkLst>
        <pc:spChg chg="del mod">
          <ac:chgData name="Harrell, Gayle" userId="9dd2429e-c75d-4994-997a-2e3a3176d67f" providerId="ADAL" clId="{53C75A20-B343-428C-BC90-D7C91B49D531}" dt="2024-11-01T14:21:24.007" v="2119" actId="21"/>
          <ac:spMkLst>
            <pc:docMk/>
            <pc:sldMk cId="1911761942" sldId="314"/>
            <ac:spMk id="2" creationId="{34373320-BC5A-95B3-81D0-A0453E30E4C5}"/>
          </ac:spMkLst>
        </pc:spChg>
        <pc:spChg chg="mod">
          <ac:chgData name="Harrell, Gayle" userId="9dd2429e-c75d-4994-997a-2e3a3176d67f" providerId="ADAL" clId="{53C75A20-B343-428C-BC90-D7C91B49D531}" dt="2024-11-01T14:42:45.107" v="2480" actId="1076"/>
          <ac:spMkLst>
            <pc:docMk/>
            <pc:sldMk cId="1911761942" sldId="314"/>
            <ac:spMk id="3" creationId="{9461DE8D-BC2C-B958-2475-FE5E271B86AC}"/>
          </ac:spMkLst>
        </pc:spChg>
        <pc:spChg chg="add del mod">
          <ac:chgData name="Harrell, Gayle" userId="9dd2429e-c75d-4994-997a-2e3a3176d67f" providerId="ADAL" clId="{53C75A20-B343-428C-BC90-D7C91B49D531}" dt="2024-11-01T13:31:54.743" v="1480"/>
          <ac:spMkLst>
            <pc:docMk/>
            <pc:sldMk cId="1911761942" sldId="314"/>
            <ac:spMk id="5" creationId="{052B1811-A1B2-8953-329F-4867E7A0089D}"/>
          </ac:spMkLst>
        </pc:spChg>
        <pc:spChg chg="add mod">
          <ac:chgData name="Harrell, Gayle" userId="9dd2429e-c75d-4994-997a-2e3a3176d67f" providerId="ADAL" clId="{53C75A20-B343-428C-BC90-D7C91B49D531}" dt="2024-11-01T14:23:51.046" v="2156" actId="1076"/>
          <ac:spMkLst>
            <pc:docMk/>
            <pc:sldMk cId="1911761942" sldId="314"/>
            <ac:spMk id="6" creationId="{5FD66A19-63C1-59F1-A1A5-6FDA3EE65ED6}"/>
          </ac:spMkLst>
        </pc:spChg>
        <pc:spChg chg="add del mod">
          <ac:chgData name="Harrell, Gayle" userId="9dd2429e-c75d-4994-997a-2e3a3176d67f" providerId="ADAL" clId="{53C75A20-B343-428C-BC90-D7C91B49D531}" dt="2024-11-01T14:21:37.480" v="2120" actId="21"/>
          <ac:spMkLst>
            <pc:docMk/>
            <pc:sldMk cId="1911761942" sldId="314"/>
            <ac:spMk id="8" creationId="{FB0AF5E1-5F90-0BC5-4E23-B612E6D6EA06}"/>
          </ac:spMkLst>
        </pc:spChg>
      </pc:sldChg>
      <pc:sldChg chg="addSp delSp modSp new mod ord">
        <pc:chgData name="Harrell, Gayle" userId="9dd2429e-c75d-4994-997a-2e3a3176d67f" providerId="ADAL" clId="{53C75A20-B343-428C-BC90-D7C91B49D531}" dt="2024-11-01T14:39:50.591" v="2319" actId="1076"/>
        <pc:sldMkLst>
          <pc:docMk/>
          <pc:sldMk cId="2349211102" sldId="315"/>
        </pc:sldMkLst>
        <pc:spChg chg="del mod">
          <ac:chgData name="Harrell, Gayle" userId="9dd2429e-c75d-4994-997a-2e3a3176d67f" providerId="ADAL" clId="{53C75A20-B343-428C-BC90-D7C91B49D531}" dt="2024-11-01T13:53:11.459" v="1821" actId="21"/>
          <ac:spMkLst>
            <pc:docMk/>
            <pc:sldMk cId="2349211102" sldId="315"/>
            <ac:spMk id="2" creationId="{F11F7BF3-DCD0-CDA1-F6B1-991304C854A6}"/>
          </ac:spMkLst>
        </pc:spChg>
        <pc:spChg chg="mod">
          <ac:chgData name="Harrell, Gayle" userId="9dd2429e-c75d-4994-997a-2e3a3176d67f" providerId="ADAL" clId="{53C75A20-B343-428C-BC90-D7C91B49D531}" dt="2024-11-01T14:39:50.591" v="2319" actId="1076"/>
          <ac:spMkLst>
            <pc:docMk/>
            <pc:sldMk cId="2349211102" sldId="315"/>
            <ac:spMk id="3" creationId="{E66300CD-23D4-4BD8-0458-20B05F9D5DE8}"/>
          </ac:spMkLst>
        </pc:spChg>
        <pc:spChg chg="add del mod">
          <ac:chgData name="Harrell, Gayle" userId="9dd2429e-c75d-4994-997a-2e3a3176d67f" providerId="ADAL" clId="{53C75A20-B343-428C-BC90-D7C91B49D531}" dt="2024-11-01T13:54:06.242" v="1823" actId="21"/>
          <ac:spMkLst>
            <pc:docMk/>
            <pc:sldMk cId="2349211102" sldId="315"/>
            <ac:spMk id="6" creationId="{1AACF353-7630-7A22-12B6-A244369B3F62}"/>
          </ac:spMkLst>
        </pc:spChg>
        <pc:spChg chg="add del mod">
          <ac:chgData name="Harrell, Gayle" userId="9dd2429e-c75d-4994-997a-2e3a3176d67f" providerId="ADAL" clId="{53C75A20-B343-428C-BC90-D7C91B49D531}" dt="2024-11-01T14:15:47.104" v="1929"/>
          <ac:spMkLst>
            <pc:docMk/>
            <pc:sldMk cId="2349211102" sldId="315"/>
            <ac:spMk id="7" creationId="{C2F1E8A9-711E-7E94-6027-836BFEAF53B1}"/>
          </ac:spMkLst>
        </pc:spChg>
        <pc:spChg chg="add del">
          <ac:chgData name="Harrell, Gayle" userId="9dd2429e-c75d-4994-997a-2e3a3176d67f" providerId="ADAL" clId="{53C75A20-B343-428C-BC90-D7C91B49D531}" dt="2024-11-01T14:16:09.543" v="1931" actId="22"/>
          <ac:spMkLst>
            <pc:docMk/>
            <pc:sldMk cId="2349211102" sldId="315"/>
            <ac:spMk id="9" creationId="{4B8C6108-8D7C-E704-8531-929AA40F7560}"/>
          </ac:spMkLst>
        </pc:spChg>
        <pc:spChg chg="add mod">
          <ac:chgData name="Harrell, Gayle" userId="9dd2429e-c75d-4994-997a-2e3a3176d67f" providerId="ADAL" clId="{53C75A20-B343-428C-BC90-D7C91B49D531}" dt="2024-11-01T14:19:42.753" v="1996" actId="122"/>
          <ac:spMkLst>
            <pc:docMk/>
            <pc:sldMk cId="2349211102" sldId="315"/>
            <ac:spMk id="10" creationId="{9008B06C-2049-E626-9BD3-E3FE49C3C30C}"/>
          </ac:spMkLst>
        </pc:spChg>
      </pc:sldChg>
      <pc:sldChg chg="delSp modSp new del mod ord">
        <pc:chgData name="Harrell, Gayle" userId="9dd2429e-c75d-4994-997a-2e3a3176d67f" providerId="ADAL" clId="{53C75A20-B343-428C-BC90-D7C91B49D531}" dt="2024-11-01T14:38:52.918" v="2316" actId="2696"/>
        <pc:sldMkLst>
          <pc:docMk/>
          <pc:sldMk cId="556223243" sldId="316"/>
        </pc:sldMkLst>
        <pc:spChg chg="del mod">
          <ac:chgData name="Harrell, Gayle" userId="9dd2429e-c75d-4994-997a-2e3a3176d67f" providerId="ADAL" clId="{53C75A20-B343-428C-BC90-D7C91B49D531}" dt="2024-11-01T13:54:13.929" v="1824" actId="21"/>
          <ac:spMkLst>
            <pc:docMk/>
            <pc:sldMk cId="556223243" sldId="316"/>
            <ac:spMk id="2" creationId="{D9003563-96EC-A480-9541-ACC59CF5D55D}"/>
          </ac:spMkLst>
        </pc:spChg>
        <pc:spChg chg="mod">
          <ac:chgData name="Harrell, Gayle" userId="9dd2429e-c75d-4994-997a-2e3a3176d67f" providerId="ADAL" clId="{53C75A20-B343-428C-BC90-D7C91B49D531}" dt="2024-11-01T14:20:36.065" v="2116" actId="20577"/>
          <ac:spMkLst>
            <pc:docMk/>
            <pc:sldMk cId="556223243" sldId="316"/>
            <ac:spMk id="3" creationId="{3843BC7B-88A6-9116-94D3-415C948EB3A0}"/>
          </ac:spMkLst>
        </pc:spChg>
      </pc:sldChg>
      <pc:sldChg chg="addSp delSp modSp new mod">
        <pc:chgData name="Harrell, Gayle" userId="9dd2429e-c75d-4994-997a-2e3a3176d67f" providerId="ADAL" clId="{53C75A20-B343-428C-BC90-D7C91B49D531}" dt="2024-11-01T14:35:45.130" v="2296" actId="947"/>
        <pc:sldMkLst>
          <pc:docMk/>
          <pc:sldMk cId="79778965" sldId="317"/>
        </pc:sldMkLst>
        <pc:spChg chg="del">
          <ac:chgData name="Harrell, Gayle" userId="9dd2429e-c75d-4994-997a-2e3a3176d67f" providerId="ADAL" clId="{53C75A20-B343-428C-BC90-D7C91B49D531}" dt="2024-11-01T14:30:44.956" v="2247" actId="21"/>
          <ac:spMkLst>
            <pc:docMk/>
            <pc:sldMk cId="79778965" sldId="317"/>
            <ac:spMk id="2" creationId="{756E69D3-49AD-1B77-5F8F-1FCBFA747732}"/>
          </ac:spMkLst>
        </pc:spChg>
        <pc:spChg chg="del">
          <ac:chgData name="Harrell, Gayle" userId="9dd2429e-c75d-4994-997a-2e3a3176d67f" providerId="ADAL" clId="{53C75A20-B343-428C-BC90-D7C91B49D531}" dt="2024-11-01T14:30:49.439" v="2248" actId="21"/>
          <ac:spMkLst>
            <pc:docMk/>
            <pc:sldMk cId="79778965" sldId="317"/>
            <ac:spMk id="3" creationId="{AA50B752-6F5B-DDD5-3401-439864281642}"/>
          </ac:spMkLst>
        </pc:spChg>
        <pc:spChg chg="add del mod">
          <ac:chgData name="Harrell, Gayle" userId="9dd2429e-c75d-4994-997a-2e3a3176d67f" providerId="ADAL" clId="{53C75A20-B343-428C-BC90-D7C91B49D531}" dt="2024-11-01T14:31:09.582" v="2251"/>
          <ac:spMkLst>
            <pc:docMk/>
            <pc:sldMk cId="79778965" sldId="317"/>
            <ac:spMk id="5" creationId="{8DE1A869-2ABC-C14E-95DA-1193302B3955}"/>
          </ac:spMkLst>
        </pc:spChg>
        <pc:spChg chg="add mod">
          <ac:chgData name="Harrell, Gayle" userId="9dd2429e-c75d-4994-997a-2e3a3176d67f" providerId="ADAL" clId="{53C75A20-B343-428C-BC90-D7C91B49D531}" dt="2024-11-01T14:35:01.902" v="2294" actId="1076"/>
          <ac:spMkLst>
            <pc:docMk/>
            <pc:sldMk cId="79778965" sldId="317"/>
            <ac:spMk id="6" creationId="{F10C4001-85DB-C94E-FE1F-379622EDDB8C}"/>
          </ac:spMkLst>
        </pc:spChg>
        <pc:spChg chg="add mod">
          <ac:chgData name="Harrell, Gayle" userId="9dd2429e-c75d-4994-997a-2e3a3176d67f" providerId="ADAL" clId="{53C75A20-B343-428C-BC90-D7C91B49D531}" dt="2024-11-01T14:35:45.130" v="2296" actId="947"/>
          <ac:spMkLst>
            <pc:docMk/>
            <pc:sldMk cId="79778965" sldId="317"/>
            <ac:spMk id="7" creationId="{6B29E34B-187C-F0A2-6D61-FD2FA13B9C74}"/>
          </ac:spMkLst>
        </pc:spChg>
      </pc:sldChg>
      <pc:sldChg chg="new del">
        <pc:chgData name="Harrell, Gayle" userId="9dd2429e-c75d-4994-997a-2e3a3176d67f" providerId="ADAL" clId="{53C75A20-B343-428C-BC90-D7C91B49D531}" dt="2024-11-01T14:43:08.016" v="2482" actId="2696"/>
        <pc:sldMkLst>
          <pc:docMk/>
          <pc:sldMk cId="2935720447" sldId="318"/>
        </pc:sldMkLst>
      </pc:sldChg>
    </pc:docChg>
  </pc:docChgLst>
  <pc:docChgLst>
    <pc:chgData name="Lira, Carrie" userId="S::lira.carrie@flsenate.gov::34d5c426-b5b4-4000-914b-1f099d97d616" providerId="AD" clId="Web-{2A9B9D8B-854A-9592-F38B-FC7C3DBF59DF}"/>
    <pc:docChg chg="modSld">
      <pc:chgData name="Lira, Carrie" userId="S::lira.carrie@flsenate.gov::34d5c426-b5b4-4000-914b-1f099d97d616" providerId="AD" clId="Web-{2A9B9D8B-854A-9592-F38B-FC7C3DBF59DF}" dt="2024-10-31T18:42:51.376" v="9" actId="20577"/>
      <pc:docMkLst>
        <pc:docMk/>
      </pc:docMkLst>
      <pc:sldChg chg="modSp">
        <pc:chgData name="Lira, Carrie" userId="S::lira.carrie@flsenate.gov::34d5c426-b5b4-4000-914b-1f099d97d616" providerId="AD" clId="Web-{2A9B9D8B-854A-9592-F38B-FC7C3DBF59DF}" dt="2024-10-31T16:57:34.136" v="3" actId="20577"/>
        <pc:sldMkLst>
          <pc:docMk/>
          <pc:sldMk cId="2535217846" sldId="310"/>
        </pc:sldMkLst>
        <pc:spChg chg="mod">
          <ac:chgData name="Lira, Carrie" userId="S::lira.carrie@flsenate.gov::34d5c426-b5b4-4000-914b-1f099d97d616" providerId="AD" clId="Web-{2A9B9D8B-854A-9592-F38B-FC7C3DBF59DF}" dt="2024-10-31T16:57:34.136" v="3" actId="20577"/>
          <ac:spMkLst>
            <pc:docMk/>
            <pc:sldMk cId="2535217846" sldId="310"/>
            <ac:spMk id="3" creationId="{610C680D-AFF0-5C1F-9E63-4434B560C7E6}"/>
          </ac:spMkLst>
        </pc:spChg>
      </pc:sldChg>
      <pc:sldChg chg="modSp">
        <pc:chgData name="Lira, Carrie" userId="S::lira.carrie@flsenate.gov::34d5c426-b5b4-4000-914b-1f099d97d616" providerId="AD" clId="Web-{2A9B9D8B-854A-9592-F38B-FC7C3DBF59DF}" dt="2024-10-31T18:41:27.081" v="5" actId="20577"/>
        <pc:sldMkLst>
          <pc:docMk/>
          <pc:sldMk cId="51039157" sldId="312"/>
        </pc:sldMkLst>
        <pc:spChg chg="mod">
          <ac:chgData name="Lira, Carrie" userId="S::lira.carrie@flsenate.gov::34d5c426-b5b4-4000-914b-1f099d97d616" providerId="AD" clId="Web-{2A9B9D8B-854A-9592-F38B-FC7C3DBF59DF}" dt="2024-10-31T18:41:27.081" v="5" actId="20577"/>
          <ac:spMkLst>
            <pc:docMk/>
            <pc:sldMk cId="51039157" sldId="312"/>
            <ac:spMk id="7" creationId="{EEB304BA-B7EE-67FA-8914-F9284BB00E3C}"/>
          </ac:spMkLst>
        </pc:spChg>
      </pc:sldChg>
      <pc:sldChg chg="modSp">
        <pc:chgData name="Lira, Carrie" userId="S::lira.carrie@flsenate.gov::34d5c426-b5b4-4000-914b-1f099d97d616" providerId="AD" clId="Web-{2A9B9D8B-854A-9592-F38B-FC7C3DBF59DF}" dt="2024-10-31T18:42:10.799" v="8" actId="20577"/>
        <pc:sldMkLst>
          <pc:docMk/>
          <pc:sldMk cId="1911761942" sldId="314"/>
        </pc:sldMkLst>
        <pc:spChg chg="mod">
          <ac:chgData name="Lira, Carrie" userId="S::lira.carrie@flsenate.gov::34d5c426-b5b4-4000-914b-1f099d97d616" providerId="AD" clId="Web-{2A9B9D8B-854A-9592-F38B-FC7C3DBF59DF}" dt="2024-10-31T18:42:10.799" v="8" actId="20577"/>
          <ac:spMkLst>
            <pc:docMk/>
            <pc:sldMk cId="1911761942" sldId="314"/>
            <ac:spMk id="3" creationId="{9461DE8D-BC2C-B958-2475-FE5E271B86AC}"/>
          </ac:spMkLst>
        </pc:spChg>
      </pc:sldChg>
      <pc:sldChg chg="modSp">
        <pc:chgData name="Lira, Carrie" userId="S::lira.carrie@flsenate.gov::34d5c426-b5b4-4000-914b-1f099d97d616" providerId="AD" clId="Web-{2A9B9D8B-854A-9592-F38B-FC7C3DBF59DF}" dt="2024-10-31T18:42:51.376" v="9" actId="20577"/>
        <pc:sldMkLst>
          <pc:docMk/>
          <pc:sldMk cId="556223243" sldId="316"/>
        </pc:sldMkLst>
        <pc:spChg chg="mod">
          <ac:chgData name="Lira, Carrie" userId="S::lira.carrie@flsenate.gov::34d5c426-b5b4-4000-914b-1f099d97d616" providerId="AD" clId="Web-{2A9B9D8B-854A-9592-F38B-FC7C3DBF59DF}" dt="2024-10-31T18:42:51.376" v="9" actId="20577"/>
          <ac:spMkLst>
            <pc:docMk/>
            <pc:sldMk cId="556223243" sldId="316"/>
            <ac:spMk id="3" creationId="{3843BC7B-88A6-9116-94D3-415C948EB3A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2930" cy="34781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1569" y="0"/>
            <a:ext cx="4002930" cy="34781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F0B2D71E-CA3D-4599-BEF0-AE1B0B0B4DE6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02257"/>
            <a:ext cx="4002930" cy="34781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1569" y="6602257"/>
            <a:ext cx="4002930" cy="34781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E14826DD-425A-4A1B-AE2B-634E411AA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083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2930" cy="347819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1569" y="0"/>
            <a:ext cx="4002930" cy="347819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FF33D6B-1B79-46FA-AF57-91E62EBB5760}" type="datetimeFigureOut">
              <a:rPr lang="en-US"/>
              <a:pPr>
                <a:defRPr/>
              </a:pPr>
              <a:t>11/4/2024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79725" y="520700"/>
            <a:ext cx="3476625" cy="2606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239" y="3301916"/>
            <a:ext cx="7387598" cy="3127219"/>
          </a:xfrm>
          <a:prstGeom prst="rect">
            <a:avLst/>
          </a:prstGeom>
        </p:spPr>
        <p:txBody>
          <a:bodyPr vert="horz" lIns="92487" tIns="46244" rIns="92487" bIns="4624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00683"/>
            <a:ext cx="4002930" cy="347819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1569" y="6600683"/>
            <a:ext cx="4002930" cy="347819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B3BEF8C-714C-4E7C-BA83-74C14E8659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5944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z="1800" dirty="0"/>
          </a:p>
          <a:p>
            <a:pPr eaLnBrk="1" hangingPunct="1">
              <a:spcBef>
                <a:spcPct val="0"/>
              </a:spcBef>
            </a:pPr>
            <a:endParaRPr lang="en-US" sz="1800" dirty="0"/>
          </a:p>
          <a:p>
            <a:pPr eaLnBrk="1" hangingPunct="1">
              <a:spcBef>
                <a:spcPct val="0"/>
              </a:spcBef>
            </a:pPr>
            <a:endParaRPr lang="en-US" sz="1800" dirty="0"/>
          </a:p>
          <a:p>
            <a:pPr eaLnBrk="1" hangingPunct="1">
              <a:spcBef>
                <a:spcPct val="0"/>
              </a:spcBef>
            </a:pPr>
            <a:endParaRPr lang="en-US" sz="1800" dirty="0"/>
          </a:p>
          <a:p>
            <a:pPr eaLnBrk="1" hangingPunct="1">
              <a:spcBef>
                <a:spcPct val="0"/>
              </a:spcBef>
            </a:pPr>
            <a:endParaRPr lang="en-US" sz="1800" dirty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ACEB69-98B8-474C-AB61-46C6DBC7C90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061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3BEF8C-714C-4E7C-BA83-74C14E86597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508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3BEF8C-714C-4E7C-BA83-74C14E86597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9218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3BEF8C-714C-4E7C-BA83-74C14E86597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253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3BEF8C-714C-4E7C-BA83-74C14E86597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944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3BEF8C-714C-4E7C-BA83-74C14E865970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7745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3BEF8C-714C-4E7C-BA83-74C14E865970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7853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3BEF8C-714C-4E7C-BA83-74C14E865970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822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/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EF8CF-1F9F-42BA-8FA4-3C83111C93DE}" type="datetime1">
              <a:rPr lang="en-US" smtClean="0"/>
              <a:pPr>
                <a:defRPr/>
              </a:pPr>
              <a:t>11/4/2024</a:t>
            </a:fld>
            <a:endParaRPr lang="en-US" dirty="0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5BA39-4B4F-4B91-B976-942B3D035BD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74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DB7B57-0B28-42E0-B213-5552EED13FD8}" type="datetime1">
              <a:rPr lang="en-US" smtClean="0"/>
              <a:pPr>
                <a:defRPr/>
              </a:pPr>
              <a:t>11/4/2024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D7A9F17-2D96-4D8B-8FC8-79660F8138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23586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80" r:id="rId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9BBB5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1" fontAlgn="base" hangingPunct="1">
        <a:spcBef>
          <a:spcPct val="20000"/>
        </a:spcBef>
        <a:spcAft>
          <a:spcPct val="0"/>
        </a:spcAft>
        <a:buClr>
          <a:srgbClr val="9BBB5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1" fontAlgn="base" hangingPunct="1">
        <a:spcBef>
          <a:spcPct val="20000"/>
        </a:spcBef>
        <a:spcAft>
          <a:spcPct val="0"/>
        </a:spcAft>
        <a:buClr>
          <a:srgbClr val="8064A2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600200"/>
          </a:xfrm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br>
              <a:rPr lang="en-US" sz="3600" dirty="0">
                <a:effectLst/>
              </a:rPr>
            </a:br>
            <a:r>
              <a:rPr lang="en-US" sz="3600" dirty="0">
                <a:solidFill>
                  <a:schemeClr val="tx1"/>
                </a:solidFill>
              </a:rPr>
              <a:t>The Silver Tsunami</a:t>
            </a:r>
            <a:br>
              <a:rPr lang="en-US" sz="3600" dirty="0">
                <a:solidFill>
                  <a:schemeClr val="tx1"/>
                </a:solidFill>
                <a:effectLst/>
              </a:rPr>
            </a:br>
            <a:endParaRPr lang="en-US" sz="3600" dirty="0">
              <a:solidFill>
                <a:schemeClr val="tx1"/>
              </a:solidFill>
              <a:effectLst/>
            </a:endParaRPr>
          </a:p>
        </p:txBody>
      </p:sp>
      <p:sp>
        <p:nvSpPr>
          <p:cNvPr id="28675" name="Subtitle 2"/>
          <p:cNvSpPr>
            <a:spLocks noGrp="1"/>
          </p:cNvSpPr>
          <p:nvPr>
            <p:ph type="subTitle" idx="1"/>
          </p:nvPr>
        </p:nvSpPr>
        <p:spPr>
          <a:xfrm>
            <a:off x="457200" y="4876800"/>
            <a:ext cx="8305800" cy="1219200"/>
          </a:xfrm>
        </p:spPr>
        <p:txBody>
          <a:bodyPr/>
          <a:lstStyle/>
          <a:p>
            <a:pPr marR="0" algn="ctr" eaLnBrk="1" hangingPunct="1">
              <a:lnSpc>
                <a:spcPct val="90000"/>
              </a:lnSpc>
            </a:pPr>
            <a:endParaRPr lang="en-US" sz="2400" kern="9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algn="ctr" eaLnBrk="1" hangingPunct="1">
              <a:lnSpc>
                <a:spcPct val="90000"/>
              </a:lnSpc>
            </a:pPr>
            <a:r>
              <a:rPr lang="en-US" sz="2400" kern="9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Senator Gayle Harrell</a:t>
            </a:r>
          </a:p>
          <a:p>
            <a:pPr marR="0" algn="ctr" eaLnBrk="1" hangingPunct="1">
              <a:lnSpc>
                <a:spcPct val="90000"/>
              </a:lnSpc>
            </a:pPr>
            <a:r>
              <a:rPr lang="en-US" sz="2400" kern="9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November 15, 2024</a:t>
            </a:r>
            <a:endParaRPr lang="en-US" sz="2400" dirty="0"/>
          </a:p>
          <a:p>
            <a:pPr marR="0" eaLnBrk="1" hangingPunct="1">
              <a:lnSpc>
                <a:spcPct val="90000"/>
              </a:lnSpc>
            </a:pPr>
            <a:endParaRPr lang="en-US" sz="2400" dirty="0"/>
          </a:p>
          <a:p>
            <a:pPr marR="0" eaLnBrk="1" hangingPunct="1">
              <a:lnSpc>
                <a:spcPct val="90000"/>
              </a:lnSpc>
            </a:pPr>
            <a:endParaRPr lang="en-US" sz="2400" dirty="0"/>
          </a:p>
          <a:p>
            <a:pPr marR="0" eaLnBrk="1" hangingPunct="1">
              <a:lnSpc>
                <a:spcPct val="90000"/>
              </a:lnSpc>
            </a:pPr>
            <a:endParaRPr lang="en-US" sz="2400" dirty="0"/>
          </a:p>
          <a:p>
            <a:pPr marR="0" algn="ctr" eaLnBrk="1" hangingPunct="1">
              <a:lnSpc>
                <a:spcPct val="90000"/>
              </a:lnSpc>
            </a:pPr>
            <a:endParaRPr lang="en-US" sz="2400" dirty="0"/>
          </a:p>
          <a:p>
            <a:pPr marR="0" algn="ctr" eaLnBrk="1" hangingPunct="1"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8" name="Picture 7" descr="C:\Users\whittaker.ann\AppData\Local\Microsoft\Windows\INetCache\Content.Word\Senate Seal 2016 - Bevel and Emboss_6x6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870670"/>
            <a:ext cx="2971800" cy="3006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5737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81D76-8C2B-D0A0-3A20-6EF499024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641" y="990600"/>
            <a:ext cx="7851648" cy="4572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2024 Live Healthy Legislation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0C680D-AFF0-5C1F-9E63-4434B560C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641" y="1804447"/>
            <a:ext cx="7854696" cy="4572000"/>
          </a:xfrm>
        </p:spPr>
        <p:txBody>
          <a:bodyPr/>
          <a:lstStyle/>
          <a:p>
            <a:pPr marR="0" algn="ctr">
              <a:lnSpc>
                <a:spcPct val="107000"/>
              </a:lnSpc>
              <a:spcBef>
                <a:spcPts val="0"/>
              </a:spcBef>
              <a:spcAft>
                <a:spcPts val="1055"/>
              </a:spcAft>
            </a:pPr>
            <a:r>
              <a:rPr lang="en-US" sz="2400" b="1" kern="100" dirty="0"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Senate Bill 7016 by Senator Colleen Burton</a:t>
            </a:r>
            <a:r>
              <a:rPr lang="en-US" sz="1200" b="1" kern="100" dirty="0"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  </a:t>
            </a:r>
          </a:p>
          <a:p>
            <a:pPr marR="0" algn="ctr">
              <a:lnSpc>
                <a:spcPct val="107000"/>
              </a:lnSpc>
              <a:spcBef>
                <a:spcPts val="0"/>
              </a:spcBef>
              <a:spcAft>
                <a:spcPts val="1055"/>
              </a:spcAft>
            </a:pPr>
            <a:r>
              <a:rPr lang="en-US" sz="1200" b="1" kern="100" dirty="0"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 </a:t>
            </a:r>
          </a:p>
          <a:p>
            <a:pPr marL="342900" marR="0" indent="-342900" algn="l">
              <a:lnSpc>
                <a:spcPct val="107000"/>
              </a:lnSpc>
              <a:spcBef>
                <a:spcPts val="0"/>
              </a:spcBef>
              <a:spcAft>
                <a:spcPts val="1055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Expands Graduate Medical Education (GME) Residency Slots by 500</a:t>
            </a: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1055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Creates the Training, Education, and Clinicals in Health (TEACH) Funding Program</a:t>
            </a:r>
          </a:p>
          <a:p>
            <a:pPr marL="342900" marR="0" lvl="0" indent="-342900" algn="l">
              <a:lnSpc>
                <a:spcPct val="107000"/>
              </a:lnSpc>
              <a:spcBef>
                <a:spcPts val="0"/>
              </a:spcBef>
              <a:spcAft>
                <a:spcPts val="1055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Expands Linking Industry to Nursing Education (LINE) Funding</a:t>
            </a:r>
          </a:p>
          <a:p>
            <a:pPr marL="342900" marR="26670" lvl="0" indent="-342900" algn="l">
              <a:lnSpc>
                <a:spcPct val="107000"/>
              </a:lnSpc>
              <a:spcBef>
                <a:spcPts val="0"/>
              </a:spcBef>
              <a:spcAft>
                <a:spcPts val="1055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Century Gothic"/>
                <a:ea typeface="Century Gothic" panose="020B0502020202020204" pitchFamily="34" charset="0"/>
                <a:cs typeface="Century Gothic" panose="020B0502020202020204" pitchFamily="34" charset="0"/>
              </a:rPr>
              <a:t>Expands Florida Reimbursement Assistance for Medical and Dental Education</a:t>
            </a:r>
          </a:p>
          <a:p>
            <a:pPr lvl="0"/>
            <a:endParaRPr lang="en-US" dirty="0">
              <a:effectLst/>
              <a:latin typeface="Constantia"/>
              <a:ea typeface="Century Gothic" panose="020B0502020202020204" pitchFamily="34" charset="0"/>
              <a:cs typeface="Century Gothic" panose="020B0502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6EB2BB-4BEE-BCDF-C72B-328908EBE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5BA39-4B4F-4B91-B976-942B3D035BD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217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D8977-324C-1B2A-95A9-3FF0E9670E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1426" y="772046"/>
            <a:ext cx="7851648" cy="990600"/>
          </a:xfrm>
        </p:spPr>
        <p:txBody>
          <a:bodyPr>
            <a:normAutofit/>
          </a:bodyPr>
          <a:lstStyle/>
          <a:p>
            <a:pPr algn="ctr"/>
            <a:r>
              <a:rPr lang="en-US" sz="2400" kern="100" dirty="0">
                <a:solidFill>
                  <a:schemeClr val="tx1"/>
                </a:solidFill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Senate Bill 7016 by Senator Colleen Burton</a:t>
            </a:r>
            <a:br>
              <a:rPr lang="en-US" sz="2400" kern="100" dirty="0"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A1FF55-E69E-C61E-B397-9D65ADB8C2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652" y="1546591"/>
            <a:ext cx="7854696" cy="4968875"/>
          </a:xfrm>
        </p:spPr>
        <p:txBody>
          <a:bodyPr/>
          <a:lstStyle/>
          <a:p>
            <a:pPr marL="342900" marR="26670" indent="-342900" algn="l">
              <a:spcBef>
                <a:spcPts val="0"/>
              </a:spcBef>
              <a:spcAft>
                <a:spcPts val="1055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Creates a new limited license for graduate assistant physicians (GAP) who have passed the United States Medical Licensing Exam, but not yet attended a residency program.  </a:t>
            </a:r>
          </a:p>
          <a:p>
            <a:pPr marL="342900" marR="26670" lvl="0" indent="-342900" algn="l">
              <a:spcBef>
                <a:spcPts val="0"/>
              </a:spcBef>
              <a:spcAft>
                <a:spcPts val="1055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kern="10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Removes barriers for experienced</a:t>
            </a:r>
            <a:r>
              <a:rPr lang="en-US" sz="2000" kern="1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, Foreign-Trained Physicians </a:t>
            </a:r>
            <a:r>
              <a:rPr lang="en-US" sz="2000" kern="10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to practice</a:t>
            </a:r>
            <a:endParaRPr lang="en-US" sz="2000" kern="100" dirty="0">
              <a:effectLst/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marL="342900" marR="26670" lvl="0" indent="-342900" algn="l">
              <a:spcBef>
                <a:spcPts val="0"/>
              </a:spcBef>
              <a:spcAft>
                <a:spcPts val="1055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Expands Florida’s entry into Interstate Medical Licensure Compacts</a:t>
            </a:r>
          </a:p>
          <a:p>
            <a:pPr marL="800100" marR="26670" lvl="1" indent="-342900" algn="l">
              <a:spcBef>
                <a:spcPts val="0"/>
              </a:spcBef>
              <a:spcAft>
                <a:spcPts val="1055"/>
              </a:spcAft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Audiology and Speech-Language Pathology Interstate Compact</a:t>
            </a:r>
          </a:p>
          <a:p>
            <a:pPr marL="800100" marR="26670" lvl="1" indent="-342900" algn="l">
              <a:spcBef>
                <a:spcPts val="0"/>
              </a:spcBef>
              <a:spcAft>
                <a:spcPts val="1055"/>
              </a:spcAft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Physical Therapy Licensure Compact </a:t>
            </a:r>
          </a:p>
          <a:p>
            <a:pPr marL="342900" marR="26670" lvl="0" indent="-342900" algn="l">
              <a:spcBef>
                <a:spcPts val="0"/>
              </a:spcBef>
              <a:spcAft>
                <a:spcPts val="1055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Seeks Federal approval for continued use of Hospital at Home</a:t>
            </a:r>
          </a:p>
          <a:p>
            <a:pPr marL="0" marR="0" indent="0" algn="l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br>
              <a:rPr lang="en-US" sz="2000" dirty="0">
                <a:effectLst/>
              </a:rPr>
            </a:br>
            <a:r>
              <a:rPr lang="en-US" sz="1100" kern="100" dirty="0">
                <a:effectLst/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 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4B1CBA-B44A-DC74-0495-33BD8C342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5BA39-4B4F-4B91-B976-942B3D035BD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597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DE274B4-34F1-62AF-C597-DB8E090E4F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5152" y="766187"/>
            <a:ext cx="7851648" cy="6858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US" sz="4000" b="1" kern="1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2024 Live Healthy Legislation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EB304BA-B7EE-67FA-8914-F9284BB00E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652" y="1451987"/>
            <a:ext cx="7854696" cy="4724400"/>
          </a:xfrm>
        </p:spPr>
        <p:txBody>
          <a:bodyPr/>
          <a:lstStyle/>
          <a:p>
            <a:pPr marL="45720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kern="100" dirty="0">
                <a:effectLst/>
                <a:latin typeface="Century Gothic"/>
                <a:ea typeface="Aptos" panose="020B0004020202020204" pitchFamily="34" charset="0"/>
                <a:cs typeface="Times New Roman"/>
              </a:rPr>
              <a:t>Senate Bill 330 </a:t>
            </a:r>
            <a:r>
              <a:rPr lang="en-US" sz="2400" b="1" kern="100" dirty="0">
                <a:latin typeface="Century Gothic"/>
                <a:ea typeface="Aptos" panose="020B0004020202020204" pitchFamily="34" charset="0"/>
                <a:cs typeface="Times New Roman"/>
              </a:rPr>
              <a:t>b</a:t>
            </a:r>
            <a:r>
              <a:rPr lang="en-US" sz="2400" b="1" kern="100" dirty="0">
                <a:effectLst/>
                <a:latin typeface="Century Gothic"/>
                <a:ea typeface="Aptos" panose="020B0004020202020204" pitchFamily="34" charset="0"/>
                <a:cs typeface="Times New Roman"/>
              </a:rPr>
              <a:t>y Senator Jim Boyd </a:t>
            </a:r>
            <a:r>
              <a:rPr lang="en-US" sz="1200" b="1" kern="100" dirty="0">
                <a:effectLst/>
                <a:latin typeface="Century Gothic"/>
                <a:ea typeface="Aptos" panose="020B0004020202020204" pitchFamily="34" charset="0"/>
                <a:cs typeface="Times New Roman"/>
              </a:rPr>
              <a:t>  </a:t>
            </a:r>
          </a:p>
          <a:p>
            <a:pPr marL="45720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2000" b="1" kern="100" dirty="0"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25"/>
              </a:spcAft>
              <a:buClr>
                <a:schemeClr val="tx1"/>
              </a:buClr>
              <a:buFont typeface="Century Gothic" panose="020B0502020202020204" pitchFamily="34" charset="0"/>
              <a:buChar char="•"/>
            </a:pPr>
            <a:r>
              <a:rPr lang="en-US" sz="2000" kern="100" dirty="0">
                <a:effectLst/>
                <a:latin typeface="Century Gothic"/>
                <a:ea typeface="Aptos" panose="020B0004020202020204" pitchFamily="34" charset="0"/>
                <a:cs typeface="Times New Roman"/>
              </a:rPr>
              <a:t>Creates the designation of behavioral health teaching hospitals</a:t>
            </a:r>
          </a:p>
          <a:p>
            <a:pPr marL="800100" marR="0" lvl="1" indent="-342900" algn="l">
              <a:spcBef>
                <a:spcPts val="0"/>
              </a:spcBef>
              <a:spcAft>
                <a:spcPts val="25"/>
              </a:spcAft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Century Gothic"/>
                <a:ea typeface="Aptos" panose="020B0004020202020204" pitchFamily="34" charset="0"/>
                <a:cs typeface="Times New Roman"/>
              </a:rPr>
              <a:t>Creates a new integrated care and education model to focus on </a:t>
            </a:r>
            <a:r>
              <a:rPr lang="en-US" sz="2000" kern="100">
                <a:effectLst/>
                <a:latin typeface="Century Gothic"/>
                <a:ea typeface="Aptos" panose="020B0004020202020204" pitchFamily="34" charset="0"/>
                <a:cs typeface="Times New Roman"/>
              </a:rPr>
              <a:t>state of</a:t>
            </a:r>
            <a:r>
              <a:rPr lang="en-US" sz="2000" kern="100" dirty="0">
                <a:latin typeface="Century Gothic"/>
                <a:ea typeface="Aptos" panose="020B0004020202020204" pitchFamily="34" charset="0"/>
                <a:cs typeface="Times New Roman"/>
              </a:rPr>
              <a:t> </a:t>
            </a:r>
            <a:r>
              <a:rPr lang="en-US" sz="2000" kern="100">
                <a:effectLst/>
                <a:latin typeface="Century Gothic"/>
                <a:ea typeface="Aptos" panose="020B0004020202020204" pitchFamily="34" charset="0"/>
                <a:cs typeface="Times New Roman"/>
              </a:rPr>
              <a:t>the </a:t>
            </a:r>
            <a:r>
              <a:rPr lang="en-US" sz="2000" kern="100" dirty="0">
                <a:effectLst/>
                <a:latin typeface="Century Gothic"/>
                <a:ea typeface="Aptos" panose="020B0004020202020204" pitchFamily="34" charset="0"/>
                <a:cs typeface="Times New Roman"/>
              </a:rPr>
              <a:t>art behavioral health research</a:t>
            </a:r>
          </a:p>
          <a:p>
            <a:pPr marL="800100" marR="0" lvl="1" indent="-342900" algn="l">
              <a:spcBef>
                <a:spcPts val="0"/>
              </a:spcBef>
              <a:spcAft>
                <a:spcPts val="25"/>
              </a:spcAft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Century Gothic"/>
                <a:ea typeface="Aptos" panose="020B0004020202020204" pitchFamily="34" charset="0"/>
                <a:cs typeface="Times New Roman"/>
              </a:rPr>
              <a:t>Provides leading edge education and training for Florida’s behavioral health workforce</a:t>
            </a:r>
          </a:p>
          <a:p>
            <a:pPr marL="800100" marR="0" lvl="1" indent="-342900" algn="l">
              <a:spcBef>
                <a:spcPts val="0"/>
              </a:spcBef>
              <a:spcAft>
                <a:spcPts val="25"/>
              </a:spcAft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Century Gothic"/>
                <a:ea typeface="Aptos" panose="020B0004020202020204" pitchFamily="34" charset="0"/>
                <a:cs typeface="Times New Roman"/>
              </a:rPr>
              <a:t>Requires collaboration with other universities, colleges and schools of medicine, nursing, psychology, social work, pharmacy, public health and other disciplines to promote and enhance the behavioral health system</a:t>
            </a:r>
          </a:p>
          <a:p>
            <a:pPr marL="800100" marR="0" lvl="1" indent="-342900" algn="l">
              <a:spcBef>
                <a:spcPts val="0"/>
              </a:spcBef>
              <a:spcAft>
                <a:spcPts val="25"/>
              </a:spcAft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Century Gothic"/>
                <a:ea typeface="Aptos" panose="020B0004020202020204" pitchFamily="34" charset="0"/>
                <a:cs typeface="Times New Roman"/>
              </a:rPr>
              <a:t>Provides inpatient and outpatient behavioral healthcare</a:t>
            </a:r>
          </a:p>
          <a:p>
            <a:pPr marL="800100" marR="0" lvl="1" indent="-342900" algn="l">
              <a:spcBef>
                <a:spcPts val="0"/>
              </a:spcBef>
              <a:spcAft>
                <a:spcPts val="25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000" kern="100" dirty="0">
              <a:latin typeface="Century Gothic"/>
              <a:ea typeface="Aptos" panose="020B0004020202020204" pitchFamily="34" charset="0"/>
              <a:cs typeface="Times New Roman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25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Century Gothic"/>
                <a:ea typeface="Aptos" panose="020B0004020202020204" pitchFamily="34" charset="0"/>
                <a:cs typeface="Times New Roman"/>
              </a:rPr>
              <a:t>Appropriates $341,000,000 </a:t>
            </a:r>
          </a:p>
          <a:p>
            <a:pPr marL="800100" marR="0" lvl="1" indent="-342900" algn="l">
              <a:lnSpc>
                <a:spcPct val="105000"/>
              </a:lnSpc>
              <a:spcBef>
                <a:spcPts val="0"/>
              </a:spcBef>
              <a:spcAft>
                <a:spcPts val="25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000" kern="100" dirty="0"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800"/>
              </a:spcAft>
            </a:pPr>
            <a:endParaRPr lang="en-US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8B413A-57A1-3720-8DF9-F2394A60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BA39-4B4F-4B91-B976-942B3D035BD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39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016B2-7A52-A1DE-9743-E917FFA1A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176" y="762000"/>
            <a:ext cx="7851648" cy="685800"/>
          </a:xfrm>
        </p:spPr>
        <p:txBody>
          <a:bodyPr>
            <a:normAutofit/>
          </a:bodyPr>
          <a:lstStyle/>
          <a:p>
            <a:pPr algn="ctr"/>
            <a:r>
              <a:rPr lang="en-US" sz="3600" b="1" kern="100" dirty="0"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2024 Live Healthy Legislation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C9673-1DB9-655B-0463-51AC89AB7F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176" y="1524000"/>
            <a:ext cx="7659624" cy="4572000"/>
          </a:xfrm>
        </p:spPr>
        <p:txBody>
          <a:bodyPr/>
          <a:lstStyle/>
          <a:p>
            <a:pPr marL="0" marR="0" indent="-635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kern="100" dirty="0"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Senate Bill 7018 by Senator Gayle Harrell</a:t>
            </a:r>
            <a:r>
              <a:rPr lang="en-US" sz="1200" b="1" kern="100" dirty="0"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171450" marR="0" indent="-171450" algn="l">
              <a:lnSpc>
                <a:spcPct val="107000"/>
              </a:lnSpc>
              <a:spcBef>
                <a:spcPts val="0"/>
              </a:spcBef>
              <a:spcAft>
                <a:spcPts val="170"/>
              </a:spcAft>
              <a:buFont typeface="Wingdings" panose="05000000000000000000" pitchFamily="2" charset="2"/>
              <a:buChar char="§"/>
            </a:pPr>
            <a:endParaRPr lang="en-US" sz="1200" kern="100" dirty="0"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marR="26670" lvl="0" indent="-342900" algn="l" fontAlgn="base">
              <a:lnSpc>
                <a:spcPct val="105000"/>
              </a:lnSpc>
              <a:spcBef>
                <a:spcPts val="0"/>
              </a:spcBef>
              <a:spcAft>
                <a:spcPts val="25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u="none" strike="noStrike" kern="100" dirty="0"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Supports innovation in health care through strategic investments in health care technology that will help to deliver quality care through more effective and efficient methods. </a:t>
            </a:r>
          </a:p>
          <a:p>
            <a:pPr marL="171450" marR="26670" lvl="0" indent="-171450" algn="l" fontAlgn="base">
              <a:lnSpc>
                <a:spcPct val="105000"/>
              </a:lnSpc>
              <a:spcBef>
                <a:spcPts val="0"/>
              </a:spcBef>
              <a:spcAft>
                <a:spcPts val="25"/>
              </a:spcAft>
              <a:buClr>
                <a:srgbClr val="000000"/>
              </a:buClr>
              <a:buSzPts val="1100"/>
              <a:buFont typeface="Arial" panose="020B0604020202020204" pitchFamily="34" charset="0"/>
              <a:buChar char="•"/>
            </a:pPr>
            <a:endParaRPr lang="en-US" sz="2000" u="none" strike="noStrike" kern="100" dirty="0">
              <a:effectLst/>
              <a:uFill>
                <a:solidFill>
                  <a:srgbClr val="000000"/>
                </a:solidFill>
              </a:uFill>
              <a:latin typeface="Century Gothic" panose="020B0502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26670" lvl="0" indent="-342900" algn="l" fontAlgn="base">
              <a:lnSpc>
                <a:spcPct val="105000"/>
              </a:lnSpc>
              <a:spcBef>
                <a:spcPts val="0"/>
              </a:spcBef>
              <a:spcAft>
                <a:spcPts val="25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u="none" strike="noStrike" kern="100" dirty="0"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Creates the Health Care Innovation Council:</a:t>
            </a:r>
          </a:p>
          <a:p>
            <a:pPr marL="800100" marR="26670" lvl="1" indent="-342900" algn="l">
              <a:lnSpc>
                <a:spcPct val="105000"/>
              </a:lnSpc>
              <a:spcBef>
                <a:spcPts val="0"/>
              </a:spcBef>
              <a:spcAft>
                <a:spcPts val="25"/>
              </a:spcAft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2000" u="none" strike="noStrike" kern="100" dirty="0"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a 15-member council within the Florida Department of Health (DOH)</a:t>
            </a:r>
          </a:p>
          <a:p>
            <a:pPr marL="800100" marR="26670" lvl="1" indent="-342900" algn="l">
              <a:lnSpc>
                <a:spcPct val="105000"/>
              </a:lnSpc>
              <a:spcBef>
                <a:spcPts val="0"/>
              </a:spcBef>
              <a:spcAft>
                <a:spcPts val="25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endParaRPr lang="en-US" sz="2000" u="none" strike="noStrike" kern="100" dirty="0">
              <a:effectLst/>
              <a:uFill>
                <a:solidFill>
                  <a:srgbClr val="000000"/>
                </a:solidFill>
              </a:uFill>
              <a:latin typeface="Century Gothic" panose="020B0502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marR="26670" lvl="0" indent="-342900" algn="l" fontAlgn="base">
              <a:lnSpc>
                <a:spcPct val="105000"/>
              </a:lnSpc>
              <a:spcBef>
                <a:spcPts val="0"/>
              </a:spcBef>
              <a:spcAft>
                <a:spcPts val="200"/>
              </a:spcAft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u="none" strike="noStrike" kern="100" dirty="0"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Creates a revolving loan program within the DOH:</a:t>
            </a:r>
          </a:p>
          <a:p>
            <a:pPr marL="742950" marR="26670" lvl="1" indent="-285750" algn="l">
              <a:lnSpc>
                <a:spcPct val="105000"/>
              </a:lnSpc>
              <a:spcBef>
                <a:spcPts val="0"/>
              </a:spcBef>
              <a:spcAft>
                <a:spcPts val="200"/>
              </a:spcAft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1800" u="none" strike="noStrike" kern="100" dirty="0"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Provides funding for applicants seeking to implement innovative solutions, </a:t>
            </a:r>
          </a:p>
          <a:p>
            <a:pPr marL="742950" marR="26670" lvl="1" indent="-285750" algn="l">
              <a:lnSpc>
                <a:spcPct val="105000"/>
              </a:lnSpc>
              <a:spcBef>
                <a:spcPts val="0"/>
              </a:spcBef>
              <a:spcAft>
                <a:spcPts val="200"/>
              </a:spcAft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1800" u="none" strike="noStrike" kern="100" dirty="0"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Gives priority for rural hospitals or nonprofits that accept Medicaid patients in rural or medically underserved areas. 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F4A27C-FEBD-EC62-DFD4-A4E60BCB5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5BA39-4B4F-4B91-B976-942B3D035BD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85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24C1D-A60B-6363-E599-E19B0C5ED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5BA39-4B4F-4B91-B976-942B3D035BD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0C4001-85DB-C94E-FE1F-379622EDDB8C}"/>
              </a:ext>
            </a:extLst>
          </p:cNvPr>
          <p:cNvSpPr txBox="1"/>
          <p:nvPr/>
        </p:nvSpPr>
        <p:spPr>
          <a:xfrm>
            <a:off x="762000" y="870458"/>
            <a:ext cx="7620000" cy="455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-635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kern="100" dirty="0">
                <a:effectLst/>
                <a:uFill>
                  <a:solidFill>
                    <a:srgbClr val="000000"/>
                  </a:solidFill>
                </a:uFill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Senate Bill 7018 by Senator Gayle Harrell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29E34B-187C-F0A2-6D61-FD2FA13B9C74}"/>
              </a:ext>
            </a:extLst>
          </p:cNvPr>
          <p:cNvSpPr txBox="1"/>
          <p:nvPr/>
        </p:nvSpPr>
        <p:spPr>
          <a:xfrm>
            <a:off x="342900" y="2057400"/>
            <a:ext cx="86487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00150" lvl="2" indent="-285750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2000" u="none" strike="noStrike" kern="100" dirty="0">
                <a:effectLst/>
                <a:uFill>
                  <a:solidFill>
                    <a:srgbClr val="000000"/>
                  </a:solidFill>
                </a:uFill>
                <a:latin typeface="Century Gothic"/>
                <a:ea typeface="Courier New" panose="02070309020205020404" pitchFamily="49" charset="0"/>
                <a:cs typeface="Courier New"/>
              </a:rPr>
              <a:t>Term of l</a:t>
            </a:r>
            <a:r>
              <a:rPr lang="en-US" sz="2000" kern="100" dirty="0">
                <a:uFill>
                  <a:solidFill>
                    <a:srgbClr val="000000"/>
                  </a:solidFill>
                </a:uFill>
                <a:latin typeface="Century Gothic"/>
                <a:ea typeface="Courier New" panose="02070309020205020404" pitchFamily="49" charset="0"/>
                <a:cs typeface="Courier New"/>
              </a:rPr>
              <a:t>oan </a:t>
            </a:r>
            <a:r>
              <a:rPr lang="en-US" sz="2000" u="none" strike="noStrike" kern="100" dirty="0">
                <a:effectLst/>
                <a:uFill>
                  <a:solidFill>
                    <a:srgbClr val="000000"/>
                  </a:solidFill>
                </a:uFill>
                <a:latin typeface="Century Gothic"/>
                <a:ea typeface="Courier New" panose="02070309020205020404" pitchFamily="49" charset="0"/>
                <a:cs typeface="Courier New"/>
              </a:rPr>
              <a:t>up to 10 years </a:t>
            </a:r>
          </a:p>
          <a:p>
            <a:pPr marL="1200150" lvl="2" indent="-285750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2000" kern="100" dirty="0">
                <a:uFill>
                  <a:solidFill>
                    <a:srgbClr val="000000"/>
                  </a:solidFill>
                </a:uFill>
                <a:latin typeface="Century Gothic"/>
                <a:ea typeface="Courier New" panose="02070309020205020404" pitchFamily="49" charset="0"/>
                <a:cs typeface="Courier New"/>
              </a:rPr>
              <a:t>Interest rate not to exceed </a:t>
            </a:r>
            <a:r>
              <a:rPr lang="en-US" sz="2000" u="none" strike="noStrike" kern="100" dirty="0">
                <a:effectLst/>
                <a:uFill>
                  <a:solidFill>
                    <a:srgbClr val="000000"/>
                  </a:solidFill>
                </a:uFill>
                <a:latin typeface="Century Gothic"/>
                <a:ea typeface="Courier New" panose="02070309020205020404" pitchFamily="49" charset="0"/>
                <a:cs typeface="Courier New"/>
              </a:rPr>
              <a:t>1 percent. </a:t>
            </a:r>
          </a:p>
          <a:p>
            <a:pPr marL="1200150" lvl="2" indent="-285750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Century Gothic"/>
                <a:ea typeface="Aptos" panose="020B0004020202020204" pitchFamily="34" charset="0"/>
                <a:cs typeface="Times New Roman"/>
              </a:rPr>
              <a:t>Administered through a third party administrator</a:t>
            </a:r>
          </a:p>
          <a:p>
            <a:pPr marL="1200150" lvl="2" indent="-285750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latin typeface="Century Gothic"/>
                <a:ea typeface="Aptos" panose="020B0004020202020204" pitchFamily="34" charset="0"/>
                <a:cs typeface="Times New Roman"/>
              </a:rPr>
              <a:t>Upon repayment </a:t>
            </a:r>
            <a:r>
              <a:rPr lang="en-US" sz="2000" kern="100" dirty="0">
                <a:latin typeface="Century Gothic"/>
                <a:ea typeface="Aptos" panose="020B0004020202020204" pitchFamily="34" charset="0"/>
                <a:cs typeface="Times New Roman"/>
              </a:rPr>
              <a:t>funds </a:t>
            </a:r>
            <a:r>
              <a:rPr lang="en-US" sz="2000" kern="100" dirty="0">
                <a:effectLst/>
                <a:latin typeface="Century Gothic"/>
                <a:ea typeface="Aptos" panose="020B0004020202020204" pitchFamily="34" charset="0"/>
                <a:cs typeface="Times New Roman"/>
              </a:rPr>
              <a:t>will be loaned to new recipient</a:t>
            </a:r>
          </a:p>
          <a:p>
            <a:pPr marL="742950" lvl="1" indent="-285750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endParaRPr lang="en-US" sz="2000" u="none" strike="noStrike" kern="100" dirty="0">
              <a:uFill>
                <a:solidFill>
                  <a:srgbClr val="000000"/>
                </a:solidFill>
              </a:uFill>
              <a:latin typeface="Century Gothic"/>
              <a:ea typeface="Courier New" panose="02070309020205020404" pitchFamily="49" charset="0"/>
              <a:cs typeface="Times New Roman"/>
            </a:endParaRPr>
          </a:p>
          <a:p>
            <a:pPr marL="742950" lvl="1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u="none" strike="noStrike" kern="100" dirty="0">
                <a:effectLst/>
                <a:uFill>
                  <a:solidFill>
                    <a:srgbClr val="000000"/>
                  </a:solidFill>
                </a:uFill>
                <a:latin typeface="Century Gothic"/>
                <a:ea typeface="Courier New" panose="02070309020205020404" pitchFamily="49" charset="0"/>
                <a:cs typeface="Courier New"/>
              </a:rPr>
              <a:t>Appropriates $50,000,000 this year and every year for 10 years</a:t>
            </a:r>
          </a:p>
          <a:p>
            <a:pPr marL="742950" lvl="1" indent="-285750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endParaRPr lang="en-US" sz="2000" kern="100" dirty="0">
              <a:uFill>
                <a:solidFill>
                  <a:srgbClr val="000000"/>
                </a:solidFill>
              </a:uFill>
              <a:latin typeface="Century Gothic"/>
              <a:ea typeface="Courier New" panose="02070309020205020404" pitchFamily="49" charset="0"/>
              <a:cs typeface="Courier New"/>
            </a:endParaRPr>
          </a:p>
          <a:p>
            <a:pPr marL="742950" lvl="1" indent="-285750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kern="100" dirty="0">
                <a:uFill>
                  <a:solidFill>
                    <a:srgbClr val="000000"/>
                  </a:solidFill>
                </a:uFill>
                <a:latin typeface="Century Gothic"/>
                <a:ea typeface="Courier New" panose="02070309020205020404" pitchFamily="49" charset="0"/>
                <a:cs typeface="Courier New"/>
              </a:rPr>
              <a:t>Total to be appropriated over 10 year </a:t>
            </a:r>
            <a:r>
              <a:rPr lang="en-US" sz="2000" u="none" strike="noStrike" kern="100" dirty="0">
                <a:effectLst/>
                <a:uFill>
                  <a:solidFill>
                    <a:srgbClr val="000000"/>
                  </a:solidFill>
                </a:uFill>
                <a:latin typeface="Century Gothic"/>
                <a:ea typeface="Courier New" panose="02070309020205020404" pitchFamily="49" charset="0"/>
                <a:cs typeface="Courier New"/>
              </a:rPr>
              <a:t>$500,000,000</a:t>
            </a:r>
          </a:p>
        </p:txBody>
      </p:sp>
    </p:spTree>
    <p:extLst>
      <p:ext uri="{BB962C8B-B14F-4D97-AF65-F5344CB8AC3E}">
        <p14:creationId xmlns:p14="http://schemas.microsoft.com/office/powerpoint/2010/main" val="79778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66300CD-23D4-4BD8-0458-20B05F9D5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8171" y="1370551"/>
            <a:ext cx="8159496" cy="6781800"/>
          </a:xfrm>
        </p:spPr>
        <p:txBody>
          <a:bodyPr/>
          <a:lstStyle/>
          <a:p>
            <a:pPr algn="ctr"/>
            <a:r>
              <a:rPr lang="en-US" sz="2400" b="1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Senate Bill 7072 by Senator Gayle Harrell</a:t>
            </a:r>
            <a:r>
              <a:rPr lang="en-US" sz="1200" b="1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</a:p>
          <a:p>
            <a:pPr algn="ctr"/>
            <a:endParaRPr lang="en-US" sz="1200" b="1" dirty="0">
              <a:effectLst/>
              <a:latin typeface="Century Gothic" panose="020B0502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85750" indent="-28575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Establishes the Cancer Innovation Fund to</a:t>
            </a:r>
          </a:p>
          <a:p>
            <a:pPr marL="742950" lvl="1" indent="-285750" algn="l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Support innovative cancer research and treatment models</a:t>
            </a:r>
          </a:p>
          <a:p>
            <a:pPr marL="742950" lvl="1" indent="-285750" algn="l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Priority given to the expansion of innovative cancer treatment models into underserved areas</a:t>
            </a:r>
          </a:p>
          <a:p>
            <a:pPr marL="742950" lvl="1" indent="-285750" algn="l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285750" indent="-285750" algn="l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Codifies in statute the Cancer Connect Collaborative within the Department of Health</a:t>
            </a:r>
          </a:p>
          <a:p>
            <a:pPr marL="285750" indent="-285750" algn="l"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285750" indent="-285750" algn="l"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Responsibilities include:</a:t>
            </a:r>
          </a:p>
          <a:p>
            <a:pPr marL="800100" lvl="1" indent="-342900" algn="l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1800" dirty="0">
                <a:latin typeface="Century Gothic" panose="020B0502020202020204" pitchFamily="34" charset="0"/>
              </a:rPr>
              <a:t>Advise the department and the Legislature on developing a holistic approach to the state’s efforts to fund cancer research, cancer facilities, and treatments for cancer patients.</a:t>
            </a:r>
          </a:p>
          <a:p>
            <a:pPr lvl="1" algn="l">
              <a:buClr>
                <a:schemeClr val="tx1"/>
              </a:buClr>
              <a:buSzPct val="55000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742950" lvl="1" indent="-285750" algn="l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742950" lvl="1" indent="-285750" algn="l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 marL="742950" lvl="1" indent="-285750" algn="l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646E44-E458-9DFE-44BE-4306D9DD8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5BA39-4B4F-4B91-B976-942B3D035BD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08B06C-2049-E626-9BD3-E3FE49C3C30C}"/>
              </a:ext>
            </a:extLst>
          </p:cNvPr>
          <p:cNvSpPr txBox="1"/>
          <p:nvPr/>
        </p:nvSpPr>
        <p:spPr>
          <a:xfrm>
            <a:off x="481366" y="713859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entury Gothic" panose="020B0502020202020204" pitchFamily="34" charset="0"/>
              </a:rPr>
              <a:t>2024 Live Healthy Legislation</a:t>
            </a:r>
          </a:p>
        </p:txBody>
      </p:sp>
    </p:spTree>
    <p:extLst>
      <p:ext uri="{BB962C8B-B14F-4D97-AF65-F5344CB8AC3E}">
        <p14:creationId xmlns:p14="http://schemas.microsoft.com/office/powerpoint/2010/main" val="2349211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461DE8D-BC2C-B958-2475-FE5E271B8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7388" y="1453363"/>
            <a:ext cx="8269224" cy="4495800"/>
          </a:xfrm>
        </p:spPr>
        <p:txBody>
          <a:bodyPr/>
          <a:lstStyle/>
          <a:p>
            <a:pPr marR="26670" lvl="2">
              <a:lnSpc>
                <a:spcPct val="105000"/>
              </a:lnSpc>
              <a:spcBef>
                <a:spcPts val="0"/>
              </a:spcBef>
              <a:spcAft>
                <a:spcPts val="250"/>
              </a:spcAft>
              <a:buClr>
                <a:schemeClr val="tx1"/>
              </a:buClr>
              <a:buSzPts val="1100"/>
            </a:pPr>
            <a:endParaRPr lang="en-US" sz="1200" kern="100" dirty="0">
              <a:uFill>
                <a:solidFill>
                  <a:srgbClr val="000000"/>
                </a:solidFill>
              </a:uFill>
              <a:latin typeface="Century Gothic"/>
              <a:ea typeface="Courier New" panose="02070309020205020404" pitchFamily="49" charset="0"/>
              <a:cs typeface="Courier New"/>
            </a:endParaRPr>
          </a:p>
          <a:p>
            <a:pPr marL="1257300" lvl="2" indent="-342900" algn="l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Solicit input from cancer centers, research institutions, biomedical  education institutions, hospitals, and medical providers  make recommendations on proposed legislation, proposed rules, best practices, data collection and reporting</a:t>
            </a:r>
          </a:p>
          <a:p>
            <a:pPr marL="1257300" lvl="2" indent="-342900" algn="l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Recommend grant recipients through the Cancer Innovation Fund</a:t>
            </a:r>
          </a:p>
          <a:p>
            <a:pPr marL="1257300" lvl="2" indent="-342900" algn="l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Develop a long-range comprehensive plan for the Casey  DeSantis Program.</a:t>
            </a:r>
          </a:p>
          <a:p>
            <a:pPr marL="1257300" lvl="2" indent="-342900" algn="l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endParaRPr lang="en-US" sz="1700" dirty="0">
              <a:latin typeface="Century Gothic" panose="020B0502020202020204" pitchFamily="34" charset="0"/>
            </a:endParaRPr>
          </a:p>
          <a:p>
            <a:pPr marL="800100" lvl="1" indent="-342900" algn="l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latin typeface="Century Gothic" panose="020B0502020202020204" pitchFamily="34" charset="0"/>
              </a:rPr>
              <a:t> Appropriates an additional $40 million for cancer research to the current $240 million (total of over $280 million)</a:t>
            </a:r>
          </a:p>
          <a:p>
            <a:pPr marL="742950" lvl="1" indent="-285750" algn="l">
              <a:buClr>
                <a:schemeClr val="tx1"/>
              </a:buClr>
              <a:buSzPct val="55000"/>
              <a:buFont typeface="Arial" panose="020B0604020202020204" pitchFamily="34" charset="0"/>
              <a:buChar char="•"/>
            </a:pPr>
            <a:endParaRPr lang="en-US" sz="2000" dirty="0">
              <a:latin typeface="Century Gothic" panose="020B0502020202020204" pitchFamily="34" charset="0"/>
            </a:endParaRPr>
          </a:p>
          <a:p>
            <a:pPr algn="l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12F6E1-3332-9DA4-2297-04DD7B70E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5BA39-4B4F-4B91-B976-942B3D035BD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D66A19-63C1-59F1-A1A5-6FDA3EE65ED6}"/>
              </a:ext>
            </a:extLst>
          </p:cNvPr>
          <p:cNvSpPr txBox="1"/>
          <p:nvPr/>
        </p:nvSpPr>
        <p:spPr>
          <a:xfrm>
            <a:off x="1476974" y="919723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effectLst/>
                <a:latin typeface="Century Gothic" panose="020B0502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Senate Bill 7072 by Senator Gayle Harrell  </a:t>
            </a:r>
          </a:p>
        </p:txBody>
      </p:sp>
    </p:spTree>
    <p:extLst>
      <p:ext uri="{BB962C8B-B14F-4D97-AF65-F5344CB8AC3E}">
        <p14:creationId xmlns:p14="http://schemas.microsoft.com/office/powerpoint/2010/main" val="19117619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ublished Powerpoint Template.potx" id="{95B58962-52F8-4532-A622-654E88D65C91}" vid="{43426048-7189-470B-AD05-B63B7A0A72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4255</TotalTime>
  <Words>568</Words>
  <Application>Microsoft Office PowerPoint</Application>
  <PresentationFormat>On-screen Show (4:3)</PresentationFormat>
  <Paragraphs>91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Aptos</vt:lpstr>
      <vt:lpstr>Arial</vt:lpstr>
      <vt:lpstr>Calibri</vt:lpstr>
      <vt:lpstr>Century Gothic</vt:lpstr>
      <vt:lpstr>Constantia</vt:lpstr>
      <vt:lpstr>Times New Roman</vt:lpstr>
      <vt:lpstr>Wingdings</vt:lpstr>
      <vt:lpstr>Wingdings 2</vt:lpstr>
      <vt:lpstr>Theme1</vt:lpstr>
      <vt:lpstr> The Silver Tsunami </vt:lpstr>
      <vt:lpstr>2024 Live Healthy Legislation</vt:lpstr>
      <vt:lpstr>Senate Bill 7016 by Senator Colleen Burton </vt:lpstr>
      <vt:lpstr> 2024 Live Healthy Legislation</vt:lpstr>
      <vt:lpstr>2024 Live Healthy Legislation</vt:lpstr>
      <vt:lpstr>PowerPoint Presentation</vt:lpstr>
      <vt:lpstr>PowerPoint Presentation</vt:lpstr>
      <vt:lpstr>PowerPoint Presentation</vt:lpstr>
    </vt:vector>
  </TitlesOfParts>
  <Company>Florida Senate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Harrell, Gayle</dc:creator>
  <cp:lastModifiedBy>officeinstall2</cp:lastModifiedBy>
  <cp:revision>2</cp:revision>
  <cp:lastPrinted>2024-11-01T14:44:37Z</cp:lastPrinted>
  <dcterms:created xsi:type="dcterms:W3CDTF">2024-10-29T19:42:02Z</dcterms:created>
  <dcterms:modified xsi:type="dcterms:W3CDTF">2024-11-04T23:15:55Z</dcterms:modified>
</cp:coreProperties>
</file>