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4" r:id="rId1"/>
  </p:sldMasterIdLst>
  <p:notesMasterIdLst>
    <p:notesMasterId r:id="rId32"/>
  </p:notesMasterIdLst>
  <p:sldIdLst>
    <p:sldId id="388" r:id="rId2"/>
    <p:sldId id="422" r:id="rId3"/>
    <p:sldId id="441" r:id="rId4"/>
    <p:sldId id="417" r:id="rId5"/>
    <p:sldId id="439" r:id="rId6"/>
    <p:sldId id="406" r:id="rId7"/>
    <p:sldId id="385" r:id="rId8"/>
    <p:sldId id="435" r:id="rId9"/>
    <p:sldId id="429" r:id="rId10"/>
    <p:sldId id="424" r:id="rId11"/>
    <p:sldId id="425" r:id="rId12"/>
    <p:sldId id="427" r:id="rId13"/>
    <p:sldId id="426" r:id="rId14"/>
    <p:sldId id="421" r:id="rId15"/>
    <p:sldId id="438" r:id="rId16"/>
    <p:sldId id="416" r:id="rId17"/>
    <p:sldId id="440" r:id="rId18"/>
    <p:sldId id="407" r:id="rId19"/>
    <p:sldId id="436" r:id="rId20"/>
    <p:sldId id="430" r:id="rId21"/>
    <p:sldId id="447" r:id="rId22"/>
    <p:sldId id="400" r:id="rId23"/>
    <p:sldId id="443" r:id="rId24"/>
    <p:sldId id="442" r:id="rId25"/>
    <p:sldId id="448" r:id="rId26"/>
    <p:sldId id="412" r:id="rId27"/>
    <p:sldId id="446" r:id="rId28"/>
    <p:sldId id="432" r:id="rId29"/>
    <p:sldId id="404" r:id="rId30"/>
    <p:sldId id="264" r:id="rId31"/>
  </p:sldIdLst>
  <p:sldSz cx="18288000" cy="10287000"/>
  <p:notesSz cx="6858000" cy="9144000"/>
  <p:embeddedFontLst>
    <p:embeddedFont>
      <p:font typeface="BentonSans" panose="02000603040000020004" charset="0"/>
      <p:regular r:id="rId33"/>
      <p:bold r:id="rId34"/>
    </p:embeddedFont>
    <p:embeddedFont>
      <p:font typeface="BentonSans Book" panose="020B0604020202020204" charset="0"/>
      <p:regular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127772-80DB-38CD-2270-716835BA3449}" name="Erin Miller" initials="EM" userId="S::EMiller@sramail.org::4108738a-4361-4cf9-888d-995ac0c897e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DB3BC"/>
    <a:srgbClr val="79C0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765D62-327B-4B09-9425-95B341EA4509}" v="284" dt="2024-11-11T17:08:48.5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83" autoAdjust="0"/>
  </p:normalViewPr>
  <p:slideViewPr>
    <p:cSldViewPr snapToGrid="0">
      <p:cViewPr varScale="1">
        <p:scale>
          <a:sx n="66" d="100"/>
          <a:sy n="66" d="100"/>
        </p:scale>
        <p:origin x="10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theme" Target="theme/theme1.xml"/></Relationships>
</file>

<file path=ppt/diagrams/_rels/data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6F6FCC-6629-4735-A429-F9AE892F23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74F3F7-FC6D-4D70-9E21-E6EBA1FF34C7}">
      <dgm:prSet phldrT="[Text]"/>
      <dgm:spPr/>
      <dgm:t>
        <a:bodyPr/>
        <a:lstStyle/>
        <a:p>
          <a:pPr>
            <a:buFont typeface="Arial" panose="020B0604020202020204" pitchFamily="34" charset="0"/>
            <a:buChar char="•"/>
          </a:pPr>
          <a:r>
            <a:rPr lang="en-US" b="1">
              <a:solidFill>
                <a:schemeClr val="bg2">
                  <a:lumMod val="25000"/>
                </a:schemeClr>
              </a:solidFill>
              <a:latin typeface="BentonSans Book"/>
            </a:rPr>
            <a:t>Mobility Issues</a:t>
          </a:r>
          <a:r>
            <a:rPr lang="en-US">
              <a:solidFill>
                <a:schemeClr val="bg2">
                  <a:lumMod val="25000"/>
                </a:schemeClr>
              </a:solidFill>
              <a:latin typeface="BentonSans Book"/>
            </a:rPr>
            <a:t> </a:t>
          </a:r>
        </a:p>
      </dgm:t>
    </dgm:pt>
    <dgm:pt modelId="{DD0AD5B8-26BA-499F-8137-4E53747D0982}" type="parTrans" cxnId="{7FD03DAF-20AD-4299-8DAE-6FA86392C070}">
      <dgm:prSet/>
      <dgm:spPr/>
      <dgm:t>
        <a:bodyPr/>
        <a:lstStyle/>
        <a:p>
          <a:endParaRPr lang="en-US"/>
        </a:p>
      </dgm:t>
    </dgm:pt>
    <dgm:pt modelId="{00A7B14B-D59B-4E27-8BA9-ED34770EAD11}" type="sibTrans" cxnId="{7FD03DAF-20AD-4299-8DAE-6FA86392C070}">
      <dgm:prSet/>
      <dgm:spPr/>
      <dgm:t>
        <a:bodyPr/>
        <a:lstStyle/>
        <a:p>
          <a:endParaRPr lang="en-US"/>
        </a:p>
      </dgm:t>
    </dgm:pt>
    <dgm:pt modelId="{DF061E88-45B9-41E6-9254-31422877DD7A}">
      <dgm:prSet/>
      <dgm:spPr/>
      <dgm:t>
        <a:bodyPr/>
        <a:lstStyle/>
        <a:p>
          <a:r>
            <a:rPr lang="en-US" b="1">
              <a:solidFill>
                <a:schemeClr val="bg2">
                  <a:lumMod val="25000"/>
                </a:schemeClr>
              </a:solidFill>
              <a:latin typeface="BentonSans Book"/>
            </a:rPr>
            <a:t>Limited Accessibility</a:t>
          </a:r>
          <a:r>
            <a:rPr lang="en-US">
              <a:solidFill>
                <a:schemeClr val="bg2">
                  <a:lumMod val="25000"/>
                </a:schemeClr>
              </a:solidFill>
              <a:latin typeface="BentonSans Book"/>
            </a:rPr>
            <a:t> </a:t>
          </a:r>
          <a:endParaRPr lang="en-US" i="0">
            <a:solidFill>
              <a:schemeClr val="bg2">
                <a:lumMod val="25000"/>
              </a:schemeClr>
            </a:solidFill>
            <a:effectLst/>
            <a:latin typeface="BentonSans Book"/>
          </a:endParaRPr>
        </a:p>
      </dgm:t>
    </dgm:pt>
    <dgm:pt modelId="{2D2DD012-3EE2-4E87-A0B7-E9F5A14A2099}" type="parTrans" cxnId="{01C6AD8D-AF87-4C22-9C20-03828DA8603E}">
      <dgm:prSet/>
      <dgm:spPr/>
      <dgm:t>
        <a:bodyPr/>
        <a:lstStyle/>
        <a:p>
          <a:endParaRPr lang="en-US"/>
        </a:p>
      </dgm:t>
    </dgm:pt>
    <dgm:pt modelId="{5E6232CF-F15E-404A-A8F3-22C9A8C80F89}" type="sibTrans" cxnId="{01C6AD8D-AF87-4C22-9C20-03828DA8603E}">
      <dgm:prSet/>
      <dgm:spPr/>
      <dgm:t>
        <a:bodyPr/>
        <a:lstStyle/>
        <a:p>
          <a:endParaRPr lang="en-US"/>
        </a:p>
      </dgm:t>
    </dgm:pt>
    <dgm:pt modelId="{9E623C38-0C03-481A-B6FD-25772D2FF6C4}">
      <dgm:prSet/>
      <dgm:spPr/>
      <dgm:t>
        <a:bodyPr/>
        <a:lstStyle/>
        <a:p>
          <a:r>
            <a:rPr lang="en-US" b="1">
              <a:solidFill>
                <a:schemeClr val="bg2">
                  <a:lumMod val="25000"/>
                </a:schemeClr>
              </a:solidFill>
              <a:latin typeface="BentonSans Book"/>
            </a:rPr>
            <a:t>Affordability</a:t>
          </a:r>
          <a:endParaRPr lang="en-US" i="0">
            <a:solidFill>
              <a:schemeClr val="bg2">
                <a:lumMod val="25000"/>
              </a:schemeClr>
            </a:solidFill>
            <a:effectLst/>
            <a:latin typeface="BentonSans Book"/>
          </a:endParaRPr>
        </a:p>
      </dgm:t>
    </dgm:pt>
    <dgm:pt modelId="{DC94D1A1-3603-406C-B7EE-6509DBAD9BFE}" type="parTrans" cxnId="{39496A8D-3BB3-4473-8B0A-83965C357661}">
      <dgm:prSet/>
      <dgm:spPr/>
      <dgm:t>
        <a:bodyPr/>
        <a:lstStyle/>
        <a:p>
          <a:endParaRPr lang="en-US"/>
        </a:p>
      </dgm:t>
    </dgm:pt>
    <dgm:pt modelId="{755ADF11-3397-4548-8120-22E1EE9E160F}" type="sibTrans" cxnId="{39496A8D-3BB3-4473-8B0A-83965C357661}">
      <dgm:prSet/>
      <dgm:spPr/>
      <dgm:t>
        <a:bodyPr/>
        <a:lstStyle/>
        <a:p>
          <a:endParaRPr lang="en-US"/>
        </a:p>
      </dgm:t>
    </dgm:pt>
    <dgm:pt modelId="{30411692-8803-4392-A3DF-D1BD2873C956}">
      <dgm:prSet/>
      <dgm:spPr/>
      <dgm:t>
        <a:bodyPr/>
        <a:lstStyle/>
        <a:p>
          <a:pPr rtl="0"/>
          <a:r>
            <a:rPr lang="en-US" b="1">
              <a:solidFill>
                <a:schemeClr val="bg2">
                  <a:lumMod val="25000"/>
                </a:schemeClr>
              </a:solidFill>
              <a:latin typeface="BentonSans Book"/>
            </a:rPr>
            <a:t>Inadequate </a:t>
          </a:r>
          <a:r>
            <a:rPr lang="en-US" b="1" i="0">
              <a:solidFill>
                <a:schemeClr val="bg2">
                  <a:lumMod val="25000"/>
                </a:schemeClr>
              </a:solidFill>
              <a:effectLst/>
              <a:latin typeface="BentonSans Book"/>
            </a:rPr>
            <a:t>Infrastructure-Especially in Rural Areas</a:t>
          </a:r>
          <a:endParaRPr lang="en-US" i="0">
            <a:solidFill>
              <a:schemeClr val="bg2">
                <a:lumMod val="25000"/>
              </a:schemeClr>
            </a:solidFill>
            <a:effectLst/>
            <a:latin typeface="BentonSans Book" panose="02000503040000020004" pitchFamily="50" charset="0"/>
          </a:endParaRPr>
        </a:p>
      </dgm:t>
    </dgm:pt>
    <dgm:pt modelId="{260E3981-E83B-410F-AD67-76001FE9045E}" type="parTrans" cxnId="{539B5D68-C18B-4D76-892F-A360AF54AE05}">
      <dgm:prSet/>
      <dgm:spPr/>
      <dgm:t>
        <a:bodyPr/>
        <a:lstStyle/>
        <a:p>
          <a:endParaRPr lang="en-US"/>
        </a:p>
      </dgm:t>
    </dgm:pt>
    <dgm:pt modelId="{76E95708-1CA7-487E-9407-177DDEE9CDFB}" type="sibTrans" cxnId="{539B5D68-C18B-4D76-892F-A360AF54AE05}">
      <dgm:prSet/>
      <dgm:spPr/>
      <dgm:t>
        <a:bodyPr/>
        <a:lstStyle/>
        <a:p>
          <a:endParaRPr lang="en-US"/>
        </a:p>
      </dgm:t>
    </dgm:pt>
    <dgm:pt modelId="{E1EBF153-CDCF-45CE-8D28-1975CFC84CDB}">
      <dgm:prSet/>
      <dgm:spPr/>
      <dgm:t>
        <a:bodyPr/>
        <a:lstStyle/>
        <a:p>
          <a:pPr rtl="0"/>
          <a:r>
            <a:rPr lang="en-US">
              <a:solidFill>
                <a:schemeClr val="tx1">
                  <a:lumMod val="85000"/>
                  <a:lumOff val="15000"/>
                </a:schemeClr>
              </a:solidFill>
              <a:latin typeface="BentonSans Book"/>
            </a:rPr>
            <a:t>High costs of </a:t>
          </a:r>
          <a:r>
            <a:rPr lang="en-US" i="0">
              <a:solidFill>
                <a:schemeClr val="tx1">
                  <a:lumMod val="85000"/>
                  <a:lumOff val="15000"/>
                </a:schemeClr>
              </a:solidFill>
              <a:effectLst/>
              <a:latin typeface="BentonSans Book"/>
            </a:rPr>
            <a:t>vehicle ownership and public transportation services</a:t>
          </a:r>
        </a:p>
      </dgm:t>
    </dgm:pt>
    <dgm:pt modelId="{8A05541A-83F9-475F-BD79-74FE4607E925}" type="parTrans" cxnId="{30C2CEF6-4291-4A2A-8D4F-EAFB843875A2}">
      <dgm:prSet/>
      <dgm:spPr/>
      <dgm:t>
        <a:bodyPr/>
        <a:lstStyle/>
        <a:p>
          <a:endParaRPr lang="en-US"/>
        </a:p>
      </dgm:t>
    </dgm:pt>
    <dgm:pt modelId="{05EDD033-F982-4541-98FE-7656D9DE2B01}" type="sibTrans" cxnId="{30C2CEF6-4291-4A2A-8D4F-EAFB843875A2}">
      <dgm:prSet/>
      <dgm:spPr/>
      <dgm:t>
        <a:bodyPr/>
        <a:lstStyle/>
        <a:p>
          <a:endParaRPr lang="en-US"/>
        </a:p>
      </dgm:t>
    </dgm:pt>
    <dgm:pt modelId="{E0252E88-35BD-428D-BED7-C8057E1B973C}">
      <dgm:prSet/>
      <dgm:spPr/>
      <dgm:t>
        <a:bodyPr/>
        <a:lstStyle/>
        <a:p>
          <a:pPr rtl="0"/>
          <a:r>
            <a:rPr lang="en-US" i="0">
              <a:solidFill>
                <a:schemeClr val="tx1">
                  <a:lumMod val="85000"/>
                  <a:lumOff val="15000"/>
                </a:schemeClr>
              </a:solidFill>
              <a:effectLst/>
              <a:latin typeface="BentonSans Book"/>
            </a:rPr>
            <a:t>Many need to rely on family/friends</a:t>
          </a:r>
        </a:p>
      </dgm:t>
    </dgm:pt>
    <dgm:pt modelId="{93FEC244-E3BE-4D5C-B11D-2B1D8ED4AD03}" type="parTrans" cxnId="{A9DB0068-EF7D-4E07-808B-E64A795CB5A0}">
      <dgm:prSet/>
      <dgm:spPr/>
      <dgm:t>
        <a:bodyPr/>
        <a:lstStyle/>
        <a:p>
          <a:endParaRPr lang="en-US"/>
        </a:p>
      </dgm:t>
    </dgm:pt>
    <dgm:pt modelId="{F6FAF409-E2B0-416C-ADF6-C2FEC5E9FC6A}" type="sibTrans" cxnId="{A9DB0068-EF7D-4E07-808B-E64A795CB5A0}">
      <dgm:prSet/>
      <dgm:spPr/>
      <dgm:t>
        <a:bodyPr/>
        <a:lstStyle/>
        <a:p>
          <a:endParaRPr lang="en-US"/>
        </a:p>
      </dgm:t>
    </dgm:pt>
    <dgm:pt modelId="{54BBBEFA-D8B3-4E06-9D40-55BC6FC94B84}">
      <dgm:prSet phldrT="[Text]"/>
      <dgm:spPr/>
      <dgm:t>
        <a:bodyPr/>
        <a:lstStyle/>
        <a:p>
          <a:pPr>
            <a:buFont typeface="Arial" panose="020B0604020202020204" pitchFamily="34" charset="0"/>
            <a:buChar char="•"/>
          </a:pPr>
          <a:r>
            <a:rPr lang="en-US">
              <a:solidFill>
                <a:schemeClr val="tx1">
                  <a:lumMod val="85000"/>
                  <a:lumOff val="15000"/>
                </a:schemeClr>
              </a:solidFill>
              <a:latin typeface="BentonSans Book"/>
            </a:rPr>
            <a:t>Age-related physical and cognitive changes affecting driving abilities</a:t>
          </a:r>
          <a:endParaRPr lang="en-US">
            <a:latin typeface="BentonSans Book"/>
          </a:endParaRPr>
        </a:p>
      </dgm:t>
    </dgm:pt>
    <dgm:pt modelId="{DE0AFF45-371F-4BAF-9A5A-014118310407}" type="parTrans" cxnId="{E8E5C2B6-40BE-4B55-9F68-0485ECC94BDF}">
      <dgm:prSet/>
      <dgm:spPr/>
      <dgm:t>
        <a:bodyPr/>
        <a:lstStyle/>
        <a:p>
          <a:endParaRPr lang="en-US"/>
        </a:p>
      </dgm:t>
    </dgm:pt>
    <dgm:pt modelId="{8B064D36-13E2-4101-8788-2E4BFDA1B3AE}" type="sibTrans" cxnId="{E8E5C2B6-40BE-4B55-9F68-0485ECC94BDF}">
      <dgm:prSet/>
      <dgm:spPr/>
      <dgm:t>
        <a:bodyPr/>
        <a:lstStyle/>
        <a:p>
          <a:endParaRPr lang="en-US"/>
        </a:p>
      </dgm:t>
    </dgm:pt>
    <dgm:pt modelId="{51E410F2-C578-41B6-8212-ACE17F29844A}">
      <dgm:prSet/>
      <dgm:spPr/>
      <dgm:t>
        <a:bodyPr/>
        <a:lstStyle/>
        <a:p>
          <a:pPr rtl="0"/>
          <a:r>
            <a:rPr lang="en-US">
              <a:solidFill>
                <a:schemeClr val="tx1">
                  <a:lumMod val="85000"/>
                  <a:lumOff val="15000"/>
                </a:schemeClr>
              </a:solidFill>
              <a:latin typeface="BentonSans Book"/>
            </a:rPr>
            <a:t>Poor</a:t>
          </a:r>
          <a:r>
            <a:rPr lang="en-US" i="0">
              <a:solidFill>
                <a:schemeClr val="tx1">
                  <a:lumMod val="85000"/>
                  <a:lumOff val="15000"/>
                </a:schemeClr>
              </a:solidFill>
              <a:effectLst/>
              <a:latin typeface="BentonSans Book"/>
            </a:rPr>
            <a:t> signage, street lighting, crosswalk times, uneven surfaces</a:t>
          </a:r>
        </a:p>
      </dgm:t>
    </dgm:pt>
    <dgm:pt modelId="{E65FA2DE-F325-4F15-88FA-4D6E6A1AF048}" type="parTrans" cxnId="{9E54EB0F-907E-4068-84FD-4620C0B3DC55}">
      <dgm:prSet/>
      <dgm:spPr/>
      <dgm:t>
        <a:bodyPr/>
        <a:lstStyle/>
        <a:p>
          <a:endParaRPr lang="en-US"/>
        </a:p>
      </dgm:t>
    </dgm:pt>
    <dgm:pt modelId="{39233466-D35F-49D5-99E7-329F5FFB6215}" type="sibTrans" cxnId="{9E54EB0F-907E-4068-84FD-4620C0B3DC55}">
      <dgm:prSet/>
      <dgm:spPr/>
      <dgm:t>
        <a:bodyPr/>
        <a:lstStyle/>
        <a:p>
          <a:endParaRPr lang="en-US"/>
        </a:p>
      </dgm:t>
    </dgm:pt>
    <dgm:pt modelId="{CBF2F1F6-F999-417D-B11E-2513E74CE91F}" type="pres">
      <dgm:prSet presAssocID="{EA6F6FCC-6629-4735-A429-F9AE892F233D}" presName="linear" presStyleCnt="0">
        <dgm:presLayoutVars>
          <dgm:animLvl val="lvl"/>
          <dgm:resizeHandles val="exact"/>
        </dgm:presLayoutVars>
      </dgm:prSet>
      <dgm:spPr/>
    </dgm:pt>
    <dgm:pt modelId="{AAA750F7-7C3D-4DA4-AD95-47494979B733}" type="pres">
      <dgm:prSet presAssocID="{8774F3F7-FC6D-4D70-9E21-E6EBA1FF34C7}" presName="parentText" presStyleLbl="node1" presStyleIdx="0" presStyleCnt="4">
        <dgm:presLayoutVars>
          <dgm:chMax val="0"/>
          <dgm:bulletEnabled val="1"/>
        </dgm:presLayoutVars>
      </dgm:prSet>
      <dgm:spPr/>
    </dgm:pt>
    <dgm:pt modelId="{C597E9A5-8DFE-4BDF-A29D-A4BE880171E7}" type="pres">
      <dgm:prSet presAssocID="{8774F3F7-FC6D-4D70-9E21-E6EBA1FF34C7}" presName="childText" presStyleLbl="revTx" presStyleIdx="0" presStyleCnt="4">
        <dgm:presLayoutVars>
          <dgm:bulletEnabled val="1"/>
        </dgm:presLayoutVars>
      </dgm:prSet>
      <dgm:spPr/>
    </dgm:pt>
    <dgm:pt modelId="{3B2D0EF7-C98D-4D98-8F5B-1F0D5E84B533}" type="pres">
      <dgm:prSet presAssocID="{DF061E88-45B9-41E6-9254-31422877DD7A}" presName="parentText" presStyleLbl="node1" presStyleIdx="1" presStyleCnt="4">
        <dgm:presLayoutVars>
          <dgm:chMax val="0"/>
          <dgm:bulletEnabled val="1"/>
        </dgm:presLayoutVars>
      </dgm:prSet>
      <dgm:spPr/>
    </dgm:pt>
    <dgm:pt modelId="{174662C0-6B60-4716-AB5F-00B4D258E920}" type="pres">
      <dgm:prSet presAssocID="{DF061E88-45B9-41E6-9254-31422877DD7A}" presName="childText" presStyleLbl="revTx" presStyleIdx="1" presStyleCnt="4">
        <dgm:presLayoutVars>
          <dgm:bulletEnabled val="1"/>
        </dgm:presLayoutVars>
      </dgm:prSet>
      <dgm:spPr/>
    </dgm:pt>
    <dgm:pt modelId="{B81BF412-E2A5-4447-A7AF-B69F86FA8C8D}" type="pres">
      <dgm:prSet presAssocID="{9E623C38-0C03-481A-B6FD-25772D2FF6C4}" presName="parentText" presStyleLbl="node1" presStyleIdx="2" presStyleCnt="4">
        <dgm:presLayoutVars>
          <dgm:chMax val="0"/>
          <dgm:bulletEnabled val="1"/>
        </dgm:presLayoutVars>
      </dgm:prSet>
      <dgm:spPr/>
    </dgm:pt>
    <dgm:pt modelId="{2B799D1F-F0B0-4D20-9B53-E2BB21302392}" type="pres">
      <dgm:prSet presAssocID="{9E623C38-0C03-481A-B6FD-25772D2FF6C4}" presName="childText" presStyleLbl="revTx" presStyleIdx="2" presStyleCnt="4">
        <dgm:presLayoutVars>
          <dgm:bulletEnabled val="1"/>
        </dgm:presLayoutVars>
      </dgm:prSet>
      <dgm:spPr/>
    </dgm:pt>
    <dgm:pt modelId="{E808A794-BF6E-465E-8940-F09F3A071FE1}" type="pres">
      <dgm:prSet presAssocID="{30411692-8803-4392-A3DF-D1BD2873C956}" presName="parentText" presStyleLbl="node1" presStyleIdx="3" presStyleCnt="4">
        <dgm:presLayoutVars>
          <dgm:chMax val="0"/>
          <dgm:bulletEnabled val="1"/>
        </dgm:presLayoutVars>
      </dgm:prSet>
      <dgm:spPr/>
    </dgm:pt>
    <dgm:pt modelId="{548706A8-DBC5-49A2-9E43-ADED5EF312FB}" type="pres">
      <dgm:prSet presAssocID="{30411692-8803-4392-A3DF-D1BD2873C956}" presName="childText" presStyleLbl="revTx" presStyleIdx="3" presStyleCnt="4">
        <dgm:presLayoutVars>
          <dgm:bulletEnabled val="1"/>
        </dgm:presLayoutVars>
      </dgm:prSet>
      <dgm:spPr/>
    </dgm:pt>
  </dgm:ptLst>
  <dgm:cxnLst>
    <dgm:cxn modelId="{9E54EB0F-907E-4068-84FD-4620C0B3DC55}" srcId="{30411692-8803-4392-A3DF-D1BD2873C956}" destId="{51E410F2-C578-41B6-8212-ACE17F29844A}" srcOrd="0" destOrd="0" parTransId="{E65FA2DE-F325-4F15-88FA-4D6E6A1AF048}" sibTransId="{39233466-D35F-49D5-99E7-329F5FFB6215}"/>
    <dgm:cxn modelId="{3BEA0C12-F782-49C3-A14B-95B4D317C292}" type="presOf" srcId="{8774F3F7-FC6D-4D70-9E21-E6EBA1FF34C7}" destId="{AAA750F7-7C3D-4DA4-AD95-47494979B733}" srcOrd="0" destOrd="0" presId="urn:microsoft.com/office/officeart/2005/8/layout/vList2"/>
    <dgm:cxn modelId="{58F16628-EEED-44C3-9D7A-F0253F847E29}" type="presOf" srcId="{E1EBF153-CDCF-45CE-8D28-1975CFC84CDB}" destId="{2B799D1F-F0B0-4D20-9B53-E2BB21302392}" srcOrd="0" destOrd="0" presId="urn:microsoft.com/office/officeart/2005/8/layout/vList2"/>
    <dgm:cxn modelId="{22682A36-DFC4-48A5-B78D-15CC800A23BE}" type="presOf" srcId="{54BBBEFA-D8B3-4E06-9D40-55BC6FC94B84}" destId="{C597E9A5-8DFE-4BDF-A29D-A4BE880171E7}" srcOrd="0" destOrd="0" presId="urn:microsoft.com/office/officeart/2005/8/layout/vList2"/>
    <dgm:cxn modelId="{EAF1735F-FD8C-4EB9-831B-1A12263537E1}" type="presOf" srcId="{30411692-8803-4392-A3DF-D1BD2873C956}" destId="{E808A794-BF6E-465E-8940-F09F3A071FE1}" srcOrd="0" destOrd="0" presId="urn:microsoft.com/office/officeart/2005/8/layout/vList2"/>
    <dgm:cxn modelId="{A9DB0068-EF7D-4E07-808B-E64A795CB5A0}" srcId="{DF061E88-45B9-41E6-9254-31422877DD7A}" destId="{E0252E88-35BD-428D-BED7-C8057E1B973C}" srcOrd="0" destOrd="0" parTransId="{93FEC244-E3BE-4D5C-B11D-2B1D8ED4AD03}" sibTransId="{F6FAF409-E2B0-416C-ADF6-C2FEC5E9FC6A}"/>
    <dgm:cxn modelId="{539B5D68-C18B-4D76-892F-A360AF54AE05}" srcId="{EA6F6FCC-6629-4735-A429-F9AE892F233D}" destId="{30411692-8803-4392-A3DF-D1BD2873C956}" srcOrd="3" destOrd="0" parTransId="{260E3981-E83B-410F-AD67-76001FE9045E}" sibTransId="{76E95708-1CA7-487E-9407-177DDEE9CDFB}"/>
    <dgm:cxn modelId="{1E50538A-11B4-4FFD-A5D6-3F3683B7765C}" type="presOf" srcId="{9E623C38-0C03-481A-B6FD-25772D2FF6C4}" destId="{B81BF412-E2A5-4447-A7AF-B69F86FA8C8D}" srcOrd="0" destOrd="0" presId="urn:microsoft.com/office/officeart/2005/8/layout/vList2"/>
    <dgm:cxn modelId="{39496A8D-3BB3-4473-8B0A-83965C357661}" srcId="{EA6F6FCC-6629-4735-A429-F9AE892F233D}" destId="{9E623C38-0C03-481A-B6FD-25772D2FF6C4}" srcOrd="2" destOrd="0" parTransId="{DC94D1A1-3603-406C-B7EE-6509DBAD9BFE}" sibTransId="{755ADF11-3397-4548-8120-22E1EE9E160F}"/>
    <dgm:cxn modelId="{01C6AD8D-AF87-4C22-9C20-03828DA8603E}" srcId="{EA6F6FCC-6629-4735-A429-F9AE892F233D}" destId="{DF061E88-45B9-41E6-9254-31422877DD7A}" srcOrd="1" destOrd="0" parTransId="{2D2DD012-3EE2-4E87-A0B7-E9F5A14A2099}" sibTransId="{5E6232CF-F15E-404A-A8F3-22C9A8C80F89}"/>
    <dgm:cxn modelId="{7FD03DAF-20AD-4299-8DAE-6FA86392C070}" srcId="{EA6F6FCC-6629-4735-A429-F9AE892F233D}" destId="{8774F3F7-FC6D-4D70-9E21-E6EBA1FF34C7}" srcOrd="0" destOrd="0" parTransId="{DD0AD5B8-26BA-499F-8137-4E53747D0982}" sibTransId="{00A7B14B-D59B-4E27-8BA9-ED34770EAD11}"/>
    <dgm:cxn modelId="{E8E5C2B6-40BE-4B55-9F68-0485ECC94BDF}" srcId="{8774F3F7-FC6D-4D70-9E21-E6EBA1FF34C7}" destId="{54BBBEFA-D8B3-4E06-9D40-55BC6FC94B84}" srcOrd="0" destOrd="0" parTransId="{DE0AFF45-371F-4BAF-9A5A-014118310407}" sibTransId="{8B064D36-13E2-4101-8788-2E4BFDA1B3AE}"/>
    <dgm:cxn modelId="{2E2221BA-3E16-4E77-8E74-91E4B925D810}" type="presOf" srcId="{51E410F2-C578-41B6-8212-ACE17F29844A}" destId="{548706A8-DBC5-49A2-9E43-ADED5EF312FB}" srcOrd="0" destOrd="0" presId="urn:microsoft.com/office/officeart/2005/8/layout/vList2"/>
    <dgm:cxn modelId="{234FC2BE-F2BD-43A0-9318-FE71FF480284}" type="presOf" srcId="{EA6F6FCC-6629-4735-A429-F9AE892F233D}" destId="{CBF2F1F6-F999-417D-B11E-2513E74CE91F}" srcOrd="0" destOrd="0" presId="urn:microsoft.com/office/officeart/2005/8/layout/vList2"/>
    <dgm:cxn modelId="{2F7388DA-344B-49D0-89F6-47C322042D60}" type="presOf" srcId="{DF061E88-45B9-41E6-9254-31422877DD7A}" destId="{3B2D0EF7-C98D-4D98-8F5B-1F0D5E84B533}" srcOrd="0" destOrd="0" presId="urn:microsoft.com/office/officeart/2005/8/layout/vList2"/>
    <dgm:cxn modelId="{35505DE4-F25B-4394-BC44-AAA694E0575F}" type="presOf" srcId="{E0252E88-35BD-428D-BED7-C8057E1B973C}" destId="{174662C0-6B60-4716-AB5F-00B4D258E920}" srcOrd="0" destOrd="0" presId="urn:microsoft.com/office/officeart/2005/8/layout/vList2"/>
    <dgm:cxn modelId="{30C2CEF6-4291-4A2A-8D4F-EAFB843875A2}" srcId="{9E623C38-0C03-481A-B6FD-25772D2FF6C4}" destId="{E1EBF153-CDCF-45CE-8D28-1975CFC84CDB}" srcOrd="0" destOrd="0" parTransId="{8A05541A-83F9-475F-BD79-74FE4607E925}" sibTransId="{05EDD033-F982-4541-98FE-7656D9DE2B01}"/>
    <dgm:cxn modelId="{F73B560D-46B9-48ED-83A2-294172AFC59A}" type="presParOf" srcId="{CBF2F1F6-F999-417D-B11E-2513E74CE91F}" destId="{AAA750F7-7C3D-4DA4-AD95-47494979B733}" srcOrd="0" destOrd="0" presId="urn:microsoft.com/office/officeart/2005/8/layout/vList2"/>
    <dgm:cxn modelId="{1ABC81E9-AEB9-4567-8D4D-D4BCFF68036F}" type="presParOf" srcId="{CBF2F1F6-F999-417D-B11E-2513E74CE91F}" destId="{C597E9A5-8DFE-4BDF-A29D-A4BE880171E7}" srcOrd="1" destOrd="0" presId="urn:microsoft.com/office/officeart/2005/8/layout/vList2"/>
    <dgm:cxn modelId="{74619F3C-BF97-4369-B132-377CF00FBD66}" type="presParOf" srcId="{CBF2F1F6-F999-417D-B11E-2513E74CE91F}" destId="{3B2D0EF7-C98D-4D98-8F5B-1F0D5E84B533}" srcOrd="2" destOrd="0" presId="urn:microsoft.com/office/officeart/2005/8/layout/vList2"/>
    <dgm:cxn modelId="{672FA329-A85E-41A5-B606-2B64B1533943}" type="presParOf" srcId="{CBF2F1F6-F999-417D-B11E-2513E74CE91F}" destId="{174662C0-6B60-4716-AB5F-00B4D258E920}" srcOrd="3" destOrd="0" presId="urn:microsoft.com/office/officeart/2005/8/layout/vList2"/>
    <dgm:cxn modelId="{062B4D95-D9AE-4BC9-9DBB-06B82B3E1970}" type="presParOf" srcId="{CBF2F1F6-F999-417D-B11E-2513E74CE91F}" destId="{B81BF412-E2A5-4447-A7AF-B69F86FA8C8D}" srcOrd="4" destOrd="0" presId="urn:microsoft.com/office/officeart/2005/8/layout/vList2"/>
    <dgm:cxn modelId="{AFED8FF2-7617-45F5-9A4B-40CE7B7C5334}" type="presParOf" srcId="{CBF2F1F6-F999-417D-B11E-2513E74CE91F}" destId="{2B799D1F-F0B0-4D20-9B53-E2BB21302392}" srcOrd="5" destOrd="0" presId="urn:microsoft.com/office/officeart/2005/8/layout/vList2"/>
    <dgm:cxn modelId="{A465CA6F-9992-41A5-953D-5F2D2826FF6D}" type="presParOf" srcId="{CBF2F1F6-F999-417D-B11E-2513E74CE91F}" destId="{E808A794-BF6E-465E-8940-F09F3A071FE1}" srcOrd="6" destOrd="0" presId="urn:microsoft.com/office/officeart/2005/8/layout/vList2"/>
    <dgm:cxn modelId="{5A62CB4B-2F54-4791-A16E-FBF2C1324987}" type="presParOf" srcId="{CBF2F1F6-F999-417D-B11E-2513E74CE91F}" destId="{548706A8-DBC5-49A2-9E43-ADED5EF312FB}"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6F6FCC-6629-4735-A429-F9AE892F23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74F3F7-FC6D-4D70-9E21-E6EBA1FF34C7}">
      <dgm:prSet phldrT="[Text]"/>
      <dgm:spPr/>
      <dgm:t>
        <a:bodyPr/>
        <a:lstStyle/>
        <a:p>
          <a:pPr>
            <a:buFont typeface="Arial" panose="020B0604020202020204" pitchFamily="34" charset="0"/>
            <a:buChar char="•"/>
          </a:pPr>
          <a:r>
            <a:rPr lang="en-US" b="1">
              <a:solidFill>
                <a:schemeClr val="bg2">
                  <a:lumMod val="25000"/>
                </a:schemeClr>
              </a:solidFill>
              <a:latin typeface="BentonSans Book"/>
            </a:rPr>
            <a:t>Find a Ride Florida</a:t>
          </a:r>
          <a:endParaRPr lang="en-US">
            <a:solidFill>
              <a:schemeClr val="bg2">
                <a:lumMod val="25000"/>
              </a:schemeClr>
            </a:solidFill>
            <a:latin typeface="BentonSans Book"/>
          </a:endParaRPr>
        </a:p>
      </dgm:t>
    </dgm:pt>
    <dgm:pt modelId="{DD0AD5B8-26BA-499F-8137-4E53747D0982}" type="parTrans" cxnId="{7FD03DAF-20AD-4299-8DAE-6FA86392C070}">
      <dgm:prSet/>
      <dgm:spPr/>
      <dgm:t>
        <a:bodyPr/>
        <a:lstStyle/>
        <a:p>
          <a:endParaRPr lang="en-US"/>
        </a:p>
      </dgm:t>
    </dgm:pt>
    <dgm:pt modelId="{00A7B14B-D59B-4E27-8BA9-ED34770EAD11}" type="sibTrans" cxnId="{7FD03DAF-20AD-4299-8DAE-6FA86392C070}">
      <dgm:prSet/>
      <dgm:spPr/>
      <dgm:t>
        <a:bodyPr/>
        <a:lstStyle/>
        <a:p>
          <a:endParaRPr lang="en-US"/>
        </a:p>
      </dgm:t>
    </dgm:pt>
    <dgm:pt modelId="{516CA4A3-AA14-4960-86FD-F839C76F0C21}">
      <dgm:prSet/>
      <dgm:spPr/>
      <dgm:t>
        <a:bodyPr/>
        <a:lstStyle/>
        <a:p>
          <a:pPr>
            <a:buFont typeface="Arial" panose="020B0604020202020204" pitchFamily="34" charset="0"/>
            <a:buChar char="•"/>
          </a:pPr>
          <a:r>
            <a:rPr lang="en-US" b="1">
              <a:solidFill>
                <a:schemeClr val="bg2">
                  <a:lumMod val="25000"/>
                </a:schemeClr>
              </a:solidFill>
              <a:latin typeface="BentonSans Book"/>
            </a:rPr>
            <a:t>AARP Driver Safety</a:t>
          </a:r>
          <a:r>
            <a:rPr lang="en-US">
              <a:solidFill>
                <a:schemeClr val="bg2">
                  <a:lumMod val="25000"/>
                </a:schemeClr>
              </a:solidFill>
              <a:latin typeface="BentonSans Book"/>
            </a:rPr>
            <a:t> </a:t>
          </a:r>
          <a:endParaRPr lang="en-US" b="0" i="0">
            <a:solidFill>
              <a:schemeClr val="bg2">
                <a:lumMod val="25000"/>
              </a:schemeClr>
            </a:solidFill>
            <a:effectLst/>
            <a:latin typeface="BentonSans Book"/>
          </a:endParaRPr>
        </a:p>
      </dgm:t>
    </dgm:pt>
    <dgm:pt modelId="{A912EE7B-2FEB-4E65-858D-597BE35AA318}" type="parTrans" cxnId="{5B7F8643-D82A-4CE2-A3FC-46AAAB9FF683}">
      <dgm:prSet/>
      <dgm:spPr/>
      <dgm:t>
        <a:bodyPr/>
        <a:lstStyle/>
        <a:p>
          <a:endParaRPr lang="en-US"/>
        </a:p>
      </dgm:t>
    </dgm:pt>
    <dgm:pt modelId="{DD0C00A7-D444-48F4-96E4-E6B90159CB44}" type="sibTrans" cxnId="{5B7F8643-D82A-4CE2-A3FC-46AAAB9FF683}">
      <dgm:prSet/>
      <dgm:spPr/>
      <dgm:t>
        <a:bodyPr/>
        <a:lstStyle/>
        <a:p>
          <a:endParaRPr lang="en-US"/>
        </a:p>
      </dgm:t>
    </dgm:pt>
    <dgm:pt modelId="{4362A9D4-1383-48A5-AC5F-4A443742919D}">
      <dgm:prSet/>
      <dgm:spPr/>
      <dgm:t>
        <a:bodyPr/>
        <a:lstStyle/>
        <a:p>
          <a:pPr>
            <a:buFont typeface="Arial" panose="020B0604020202020204" pitchFamily="34" charset="0"/>
            <a:buChar char="•"/>
          </a:pPr>
          <a:r>
            <a:rPr lang="en-US" b="1">
              <a:solidFill>
                <a:schemeClr val="bg2">
                  <a:lumMod val="25000"/>
                </a:schemeClr>
              </a:solidFill>
              <a:latin typeface="BentonSans Book"/>
            </a:rPr>
            <a:t>Safe Mobility for Life Program</a:t>
          </a:r>
          <a:r>
            <a:rPr lang="en-US">
              <a:solidFill>
                <a:schemeClr val="bg2">
                  <a:lumMod val="25000"/>
                </a:schemeClr>
              </a:solidFill>
              <a:latin typeface="BentonSans Book"/>
            </a:rPr>
            <a:t> </a:t>
          </a:r>
        </a:p>
      </dgm:t>
    </dgm:pt>
    <dgm:pt modelId="{908A0599-2A4D-41C6-BDEE-B30E7249DFAD}" type="parTrans" cxnId="{6D3ACD34-7A76-4E54-B475-8B42F9926DE1}">
      <dgm:prSet/>
      <dgm:spPr/>
      <dgm:t>
        <a:bodyPr/>
        <a:lstStyle/>
        <a:p>
          <a:endParaRPr lang="en-US"/>
        </a:p>
      </dgm:t>
    </dgm:pt>
    <dgm:pt modelId="{BC3AFF70-4AD4-4B1F-BB59-23D957037119}" type="sibTrans" cxnId="{6D3ACD34-7A76-4E54-B475-8B42F9926DE1}">
      <dgm:prSet/>
      <dgm:spPr/>
      <dgm:t>
        <a:bodyPr/>
        <a:lstStyle/>
        <a:p>
          <a:endParaRPr lang="en-US"/>
        </a:p>
      </dgm:t>
    </dgm:pt>
    <dgm:pt modelId="{C1936F8F-8C82-4C6E-BAE9-E0E53E231842}">
      <dgm:prSet/>
      <dgm:spPr/>
      <dgm:t>
        <a:bodyPr/>
        <a:lstStyle/>
        <a:p>
          <a:pPr>
            <a:buFont typeface="Arial" panose="020B0604020202020204" pitchFamily="34" charset="0"/>
            <a:buChar char="•"/>
          </a:pPr>
          <a:r>
            <a:rPr lang="en-US">
              <a:latin typeface="BentonSans Book"/>
            </a:rPr>
            <a:t>FDOT initiative to improve safety and mobility for aging road users</a:t>
          </a:r>
        </a:p>
      </dgm:t>
    </dgm:pt>
    <dgm:pt modelId="{5A36A978-11BF-49A3-8AB9-DAD8BDA69DC9}" type="parTrans" cxnId="{9CAFE5E9-F13A-4E1E-BCB8-CA1F2D728157}">
      <dgm:prSet/>
      <dgm:spPr/>
    </dgm:pt>
    <dgm:pt modelId="{4F4529A8-1E05-4958-9C6B-D2307B8581CC}" type="sibTrans" cxnId="{9CAFE5E9-F13A-4E1E-BCB8-CA1F2D728157}">
      <dgm:prSet/>
      <dgm:spPr/>
    </dgm:pt>
    <dgm:pt modelId="{995019A4-9316-448B-B1A5-113F1976639B}">
      <dgm:prSet/>
      <dgm:spPr/>
      <dgm:t>
        <a:bodyPr/>
        <a:lstStyle/>
        <a:p>
          <a:pPr>
            <a:buFont typeface="Arial" panose="020B0604020202020204" pitchFamily="34" charset="0"/>
            <a:buChar char="•"/>
          </a:pPr>
          <a:r>
            <a:rPr lang="en-US">
              <a:latin typeface="BentonSans Book"/>
            </a:rPr>
            <a:t>Online refresher courses to improve driving skills</a:t>
          </a:r>
          <a:endParaRPr lang="en-US" b="0" i="0">
            <a:effectLst/>
            <a:latin typeface="BentonSans Book"/>
          </a:endParaRPr>
        </a:p>
      </dgm:t>
    </dgm:pt>
    <dgm:pt modelId="{227155F6-D936-48DD-BB21-4FC45A1B7D7C}" type="parTrans" cxnId="{963C996B-5EEA-41F3-87C0-046E576E0FBB}">
      <dgm:prSet/>
      <dgm:spPr/>
    </dgm:pt>
    <dgm:pt modelId="{1E000D2D-D613-4E38-A540-3E7D73C1795F}" type="sibTrans" cxnId="{963C996B-5EEA-41F3-87C0-046E576E0FBB}">
      <dgm:prSet/>
      <dgm:spPr/>
    </dgm:pt>
    <dgm:pt modelId="{7F813FD4-53B5-4A55-8034-2CC896C6956E}">
      <dgm:prSet phldrT="[Text]"/>
      <dgm:spPr/>
      <dgm:t>
        <a:bodyPr/>
        <a:lstStyle/>
        <a:p>
          <a:pPr>
            <a:buFont typeface="Arial" panose="020B0604020202020204" pitchFamily="34" charset="0"/>
            <a:buChar char="•"/>
          </a:pPr>
          <a:r>
            <a:rPr lang="en-US">
              <a:latin typeface="BentonSans Book"/>
            </a:rPr>
            <a:t>Online listing of transportation service providers</a:t>
          </a:r>
          <a:endParaRPr lang="en-US">
            <a:solidFill>
              <a:schemeClr val="bg2">
                <a:lumMod val="25000"/>
              </a:schemeClr>
            </a:solidFill>
            <a:latin typeface="BentonSans Book"/>
          </a:endParaRPr>
        </a:p>
      </dgm:t>
    </dgm:pt>
    <dgm:pt modelId="{FD0D777F-65A1-49A1-8E29-0CD96F25611C}" type="parTrans" cxnId="{A4C1EA6C-3067-4765-967C-CE64759594D4}">
      <dgm:prSet/>
      <dgm:spPr/>
    </dgm:pt>
    <dgm:pt modelId="{FD045FD1-0ED5-44DE-A5D8-257A892DFE46}" type="sibTrans" cxnId="{A4C1EA6C-3067-4765-967C-CE64759594D4}">
      <dgm:prSet/>
      <dgm:spPr/>
    </dgm:pt>
    <dgm:pt modelId="{CBF2F1F6-F999-417D-B11E-2513E74CE91F}" type="pres">
      <dgm:prSet presAssocID="{EA6F6FCC-6629-4735-A429-F9AE892F233D}" presName="linear" presStyleCnt="0">
        <dgm:presLayoutVars>
          <dgm:animLvl val="lvl"/>
          <dgm:resizeHandles val="exact"/>
        </dgm:presLayoutVars>
      </dgm:prSet>
      <dgm:spPr/>
    </dgm:pt>
    <dgm:pt modelId="{AAA750F7-7C3D-4DA4-AD95-47494979B733}" type="pres">
      <dgm:prSet presAssocID="{8774F3F7-FC6D-4D70-9E21-E6EBA1FF34C7}" presName="parentText" presStyleLbl="node1" presStyleIdx="0" presStyleCnt="3">
        <dgm:presLayoutVars>
          <dgm:chMax val="0"/>
          <dgm:bulletEnabled val="1"/>
        </dgm:presLayoutVars>
      </dgm:prSet>
      <dgm:spPr/>
    </dgm:pt>
    <dgm:pt modelId="{E33181D6-F76C-4E89-A85D-E03680886239}" type="pres">
      <dgm:prSet presAssocID="{8774F3F7-FC6D-4D70-9E21-E6EBA1FF34C7}" presName="childText" presStyleLbl="revTx" presStyleIdx="0" presStyleCnt="3">
        <dgm:presLayoutVars>
          <dgm:bulletEnabled val="1"/>
        </dgm:presLayoutVars>
      </dgm:prSet>
      <dgm:spPr/>
    </dgm:pt>
    <dgm:pt modelId="{31469E82-691D-472C-B015-FDCB27A1F812}" type="pres">
      <dgm:prSet presAssocID="{516CA4A3-AA14-4960-86FD-F839C76F0C21}" presName="parentText" presStyleLbl="node1" presStyleIdx="1" presStyleCnt="3">
        <dgm:presLayoutVars>
          <dgm:chMax val="0"/>
          <dgm:bulletEnabled val="1"/>
        </dgm:presLayoutVars>
      </dgm:prSet>
      <dgm:spPr/>
    </dgm:pt>
    <dgm:pt modelId="{227483BC-F1F1-45CB-AF76-15E0D91161F2}" type="pres">
      <dgm:prSet presAssocID="{516CA4A3-AA14-4960-86FD-F839C76F0C21}" presName="childText" presStyleLbl="revTx" presStyleIdx="1" presStyleCnt="3">
        <dgm:presLayoutVars>
          <dgm:bulletEnabled val="1"/>
        </dgm:presLayoutVars>
      </dgm:prSet>
      <dgm:spPr/>
    </dgm:pt>
    <dgm:pt modelId="{FF7C2A40-84D5-4A3C-A3C6-948C2ED74514}" type="pres">
      <dgm:prSet presAssocID="{4362A9D4-1383-48A5-AC5F-4A443742919D}" presName="parentText" presStyleLbl="node1" presStyleIdx="2" presStyleCnt="3">
        <dgm:presLayoutVars>
          <dgm:chMax val="0"/>
          <dgm:bulletEnabled val="1"/>
        </dgm:presLayoutVars>
      </dgm:prSet>
      <dgm:spPr/>
    </dgm:pt>
    <dgm:pt modelId="{24D07C78-35FF-4B1D-A615-3BA5CE0BC9CC}" type="pres">
      <dgm:prSet presAssocID="{4362A9D4-1383-48A5-AC5F-4A443742919D}" presName="childText" presStyleLbl="revTx" presStyleIdx="2" presStyleCnt="3">
        <dgm:presLayoutVars>
          <dgm:bulletEnabled val="1"/>
        </dgm:presLayoutVars>
      </dgm:prSet>
      <dgm:spPr/>
    </dgm:pt>
  </dgm:ptLst>
  <dgm:cxnLst>
    <dgm:cxn modelId="{3BEA0C12-F782-49C3-A14B-95B4D317C292}" type="presOf" srcId="{8774F3F7-FC6D-4D70-9E21-E6EBA1FF34C7}" destId="{AAA750F7-7C3D-4DA4-AD95-47494979B733}" srcOrd="0" destOrd="0" presId="urn:microsoft.com/office/officeart/2005/8/layout/vList2"/>
    <dgm:cxn modelId="{DF67FA2B-7867-4E63-827A-024C993583B9}" type="presOf" srcId="{7F813FD4-53B5-4A55-8034-2CC896C6956E}" destId="{E33181D6-F76C-4E89-A85D-E03680886239}" srcOrd="0" destOrd="0" presId="urn:microsoft.com/office/officeart/2005/8/layout/vList2"/>
    <dgm:cxn modelId="{6D3ACD34-7A76-4E54-B475-8B42F9926DE1}" srcId="{EA6F6FCC-6629-4735-A429-F9AE892F233D}" destId="{4362A9D4-1383-48A5-AC5F-4A443742919D}" srcOrd="2" destOrd="0" parTransId="{908A0599-2A4D-41C6-BDEE-B30E7249DFAD}" sibTransId="{BC3AFF70-4AD4-4B1F-BB59-23D957037119}"/>
    <dgm:cxn modelId="{5B7F8643-D82A-4CE2-A3FC-46AAAB9FF683}" srcId="{EA6F6FCC-6629-4735-A429-F9AE892F233D}" destId="{516CA4A3-AA14-4960-86FD-F839C76F0C21}" srcOrd="1" destOrd="0" parTransId="{A912EE7B-2FEB-4E65-858D-597BE35AA318}" sibTransId="{DD0C00A7-D444-48F4-96E4-E6B90159CB44}"/>
    <dgm:cxn modelId="{963C996B-5EEA-41F3-87C0-046E576E0FBB}" srcId="{516CA4A3-AA14-4960-86FD-F839C76F0C21}" destId="{995019A4-9316-448B-B1A5-113F1976639B}" srcOrd="0" destOrd="0" parTransId="{227155F6-D936-48DD-BB21-4FC45A1B7D7C}" sibTransId="{1E000D2D-D613-4E38-A540-3E7D73C1795F}"/>
    <dgm:cxn modelId="{A4C1EA6C-3067-4765-967C-CE64759594D4}" srcId="{8774F3F7-FC6D-4D70-9E21-E6EBA1FF34C7}" destId="{7F813FD4-53B5-4A55-8034-2CC896C6956E}" srcOrd="0" destOrd="0" parTransId="{FD0D777F-65A1-49A1-8E29-0CD96F25611C}" sibTransId="{FD045FD1-0ED5-44DE-A5D8-257A892DFE46}"/>
    <dgm:cxn modelId="{54590273-5CD6-4F2D-B22F-4949C1EAD885}" type="presOf" srcId="{516CA4A3-AA14-4960-86FD-F839C76F0C21}" destId="{31469E82-691D-472C-B015-FDCB27A1F812}" srcOrd="0" destOrd="0" presId="urn:microsoft.com/office/officeart/2005/8/layout/vList2"/>
    <dgm:cxn modelId="{7FD03DAF-20AD-4299-8DAE-6FA86392C070}" srcId="{EA6F6FCC-6629-4735-A429-F9AE892F233D}" destId="{8774F3F7-FC6D-4D70-9E21-E6EBA1FF34C7}" srcOrd="0" destOrd="0" parTransId="{DD0AD5B8-26BA-499F-8137-4E53747D0982}" sibTransId="{00A7B14B-D59B-4E27-8BA9-ED34770EAD11}"/>
    <dgm:cxn modelId="{234FC2BE-F2BD-43A0-9318-FE71FF480284}" type="presOf" srcId="{EA6F6FCC-6629-4735-A429-F9AE892F233D}" destId="{CBF2F1F6-F999-417D-B11E-2513E74CE91F}" srcOrd="0" destOrd="0" presId="urn:microsoft.com/office/officeart/2005/8/layout/vList2"/>
    <dgm:cxn modelId="{CD6409D4-8013-428F-AFE5-4221BDE866F8}" type="presOf" srcId="{995019A4-9316-448B-B1A5-113F1976639B}" destId="{227483BC-F1F1-45CB-AF76-15E0D91161F2}" srcOrd="0" destOrd="0" presId="urn:microsoft.com/office/officeart/2005/8/layout/vList2"/>
    <dgm:cxn modelId="{FDFA69DF-E892-4723-8D7B-9E29F47CFAB2}" type="presOf" srcId="{C1936F8F-8C82-4C6E-BAE9-E0E53E231842}" destId="{24D07C78-35FF-4B1D-A615-3BA5CE0BC9CC}" srcOrd="0" destOrd="0" presId="urn:microsoft.com/office/officeart/2005/8/layout/vList2"/>
    <dgm:cxn modelId="{15D9D3E9-3789-4A46-83CA-726B0B079CB4}" type="presOf" srcId="{4362A9D4-1383-48A5-AC5F-4A443742919D}" destId="{FF7C2A40-84D5-4A3C-A3C6-948C2ED74514}" srcOrd="0" destOrd="0" presId="urn:microsoft.com/office/officeart/2005/8/layout/vList2"/>
    <dgm:cxn modelId="{9CAFE5E9-F13A-4E1E-BCB8-CA1F2D728157}" srcId="{4362A9D4-1383-48A5-AC5F-4A443742919D}" destId="{C1936F8F-8C82-4C6E-BAE9-E0E53E231842}" srcOrd="0" destOrd="0" parTransId="{5A36A978-11BF-49A3-8AB9-DAD8BDA69DC9}" sibTransId="{4F4529A8-1E05-4958-9C6B-D2307B8581CC}"/>
    <dgm:cxn modelId="{F73B560D-46B9-48ED-83A2-294172AFC59A}" type="presParOf" srcId="{CBF2F1F6-F999-417D-B11E-2513E74CE91F}" destId="{AAA750F7-7C3D-4DA4-AD95-47494979B733}" srcOrd="0" destOrd="0" presId="urn:microsoft.com/office/officeart/2005/8/layout/vList2"/>
    <dgm:cxn modelId="{147C5271-6190-43AE-A01E-89577413066C}" type="presParOf" srcId="{CBF2F1F6-F999-417D-B11E-2513E74CE91F}" destId="{E33181D6-F76C-4E89-A85D-E03680886239}" srcOrd="1" destOrd="0" presId="urn:microsoft.com/office/officeart/2005/8/layout/vList2"/>
    <dgm:cxn modelId="{D95B08D5-8E5E-48FF-B0F8-6F0E6D9E80FB}" type="presParOf" srcId="{CBF2F1F6-F999-417D-B11E-2513E74CE91F}" destId="{31469E82-691D-472C-B015-FDCB27A1F812}" srcOrd="2" destOrd="0" presId="urn:microsoft.com/office/officeart/2005/8/layout/vList2"/>
    <dgm:cxn modelId="{9327BE21-FBF6-4D53-B283-0E39DE7E782E}" type="presParOf" srcId="{CBF2F1F6-F999-417D-B11E-2513E74CE91F}" destId="{227483BC-F1F1-45CB-AF76-15E0D91161F2}" srcOrd="3" destOrd="0" presId="urn:microsoft.com/office/officeart/2005/8/layout/vList2"/>
    <dgm:cxn modelId="{4CF47655-74C2-43E0-9888-570F35C228B9}" type="presParOf" srcId="{CBF2F1F6-F999-417D-B11E-2513E74CE91F}" destId="{FF7C2A40-84D5-4A3C-A3C6-948C2ED74514}" srcOrd="4" destOrd="0" presId="urn:microsoft.com/office/officeart/2005/8/layout/vList2"/>
    <dgm:cxn modelId="{69E9D669-3B4D-419B-9F6E-5392C04970BD}" type="presParOf" srcId="{CBF2F1F6-F999-417D-B11E-2513E74CE91F}" destId="{24D07C78-35FF-4B1D-A615-3BA5CE0BC9C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6F6FCC-6629-4735-A429-F9AE892F23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74F3F7-FC6D-4D70-9E21-E6EBA1FF34C7}">
      <dgm:prSet phldrT="[Text]"/>
      <dgm:spPr/>
      <dgm:t>
        <a:bodyPr/>
        <a:lstStyle/>
        <a:p>
          <a:pPr rtl="0">
            <a:buFont typeface="Arial" panose="020B0604020202020204" pitchFamily="34" charset="0"/>
            <a:buChar char="•"/>
          </a:pPr>
          <a:r>
            <a:rPr lang="en-US" b="1">
              <a:solidFill>
                <a:schemeClr val="tx1">
                  <a:lumMod val="85000"/>
                  <a:lumOff val="15000"/>
                </a:schemeClr>
              </a:solidFill>
              <a:latin typeface="BentonSans Book"/>
            </a:rPr>
            <a:t>Local Match For Grants</a:t>
          </a:r>
        </a:p>
      </dgm:t>
    </dgm:pt>
    <dgm:pt modelId="{DD0AD5B8-26BA-499F-8137-4E53747D0982}" type="parTrans" cxnId="{7FD03DAF-20AD-4299-8DAE-6FA86392C070}">
      <dgm:prSet/>
      <dgm:spPr/>
      <dgm:t>
        <a:bodyPr/>
        <a:lstStyle/>
        <a:p>
          <a:endParaRPr lang="en-US"/>
        </a:p>
      </dgm:t>
    </dgm:pt>
    <dgm:pt modelId="{00A7B14B-D59B-4E27-8BA9-ED34770EAD11}" type="sibTrans" cxnId="{7FD03DAF-20AD-4299-8DAE-6FA86392C070}">
      <dgm:prSet/>
      <dgm:spPr/>
      <dgm:t>
        <a:bodyPr/>
        <a:lstStyle/>
        <a:p>
          <a:endParaRPr lang="en-US"/>
        </a:p>
      </dgm:t>
    </dgm:pt>
    <dgm:pt modelId="{516CA4A3-AA14-4960-86FD-F839C76F0C21}">
      <dgm:prSet/>
      <dgm:spPr/>
      <dgm:t>
        <a:bodyPr/>
        <a:lstStyle/>
        <a:p>
          <a:pPr rtl="0">
            <a:buFont typeface="Arial" panose="020B0604020202020204" pitchFamily="34" charset="0"/>
            <a:buChar char="•"/>
          </a:pPr>
          <a:r>
            <a:rPr lang="en-US" b="1">
              <a:solidFill>
                <a:schemeClr val="tx1">
                  <a:lumMod val="85000"/>
                  <a:lumOff val="15000"/>
                </a:schemeClr>
              </a:solidFill>
              <a:latin typeface="BentonSans Book"/>
            </a:rPr>
            <a:t>Overmatch</a:t>
          </a:r>
          <a:r>
            <a:rPr lang="en-US" b="1" i="0">
              <a:solidFill>
                <a:schemeClr val="tx1">
                  <a:lumMod val="85000"/>
                  <a:lumOff val="15000"/>
                </a:schemeClr>
              </a:solidFill>
              <a:effectLst/>
              <a:latin typeface="BentonSans Book"/>
            </a:rPr>
            <a:t> Grant Programs</a:t>
          </a:r>
        </a:p>
      </dgm:t>
    </dgm:pt>
    <dgm:pt modelId="{A912EE7B-2FEB-4E65-858D-597BE35AA318}" type="parTrans" cxnId="{5B7F8643-D82A-4CE2-A3FC-46AAAB9FF683}">
      <dgm:prSet/>
      <dgm:spPr/>
      <dgm:t>
        <a:bodyPr/>
        <a:lstStyle/>
        <a:p>
          <a:endParaRPr lang="en-US"/>
        </a:p>
      </dgm:t>
    </dgm:pt>
    <dgm:pt modelId="{DD0C00A7-D444-48F4-96E4-E6B90159CB44}" type="sibTrans" cxnId="{5B7F8643-D82A-4CE2-A3FC-46AAAB9FF683}">
      <dgm:prSet/>
      <dgm:spPr/>
      <dgm:t>
        <a:bodyPr/>
        <a:lstStyle/>
        <a:p>
          <a:endParaRPr lang="en-US"/>
        </a:p>
      </dgm:t>
    </dgm:pt>
    <dgm:pt modelId="{4362A9D4-1383-48A5-AC5F-4A443742919D}">
      <dgm:prSet phldr="0"/>
      <dgm:spPr/>
      <dgm:t>
        <a:bodyPr/>
        <a:lstStyle/>
        <a:p>
          <a:pPr rtl="0">
            <a:buFont typeface="Arial" panose="020B0604020202020204" pitchFamily="34" charset="0"/>
            <a:buChar char="•"/>
          </a:pPr>
          <a:r>
            <a:rPr lang="en-US" b="1">
              <a:solidFill>
                <a:schemeClr val="tx1">
                  <a:lumMod val="85000"/>
                  <a:lumOff val="15000"/>
                </a:schemeClr>
              </a:solidFill>
              <a:latin typeface="BentonSans Book" panose="02000503040000020004" pitchFamily="50" charset="0"/>
              <a:cs typeface="Calibri"/>
            </a:rPr>
            <a:t>Encourage Collaboration between Government and Private Sector</a:t>
          </a:r>
          <a:endParaRPr lang="en-US" b="1">
            <a:solidFill>
              <a:schemeClr val="tx1">
                <a:lumMod val="85000"/>
                <a:lumOff val="15000"/>
              </a:schemeClr>
            </a:solidFill>
            <a:latin typeface="BentonSans Book" panose="02000503040000020004" pitchFamily="50" charset="0"/>
          </a:endParaRPr>
        </a:p>
      </dgm:t>
    </dgm:pt>
    <dgm:pt modelId="{908A0599-2A4D-41C6-BDEE-B30E7249DFAD}" type="parTrans" cxnId="{6D3ACD34-7A76-4E54-B475-8B42F9926DE1}">
      <dgm:prSet/>
      <dgm:spPr/>
      <dgm:t>
        <a:bodyPr/>
        <a:lstStyle/>
        <a:p>
          <a:endParaRPr lang="en-US"/>
        </a:p>
      </dgm:t>
    </dgm:pt>
    <dgm:pt modelId="{BC3AFF70-4AD4-4B1F-BB59-23D957037119}" type="sibTrans" cxnId="{6D3ACD34-7A76-4E54-B475-8B42F9926DE1}">
      <dgm:prSet/>
      <dgm:spPr/>
      <dgm:t>
        <a:bodyPr/>
        <a:lstStyle/>
        <a:p>
          <a:endParaRPr lang="en-US"/>
        </a:p>
      </dgm:t>
    </dgm:pt>
    <dgm:pt modelId="{CBF2F1F6-F999-417D-B11E-2513E74CE91F}" type="pres">
      <dgm:prSet presAssocID="{EA6F6FCC-6629-4735-A429-F9AE892F233D}" presName="linear" presStyleCnt="0">
        <dgm:presLayoutVars>
          <dgm:animLvl val="lvl"/>
          <dgm:resizeHandles val="exact"/>
        </dgm:presLayoutVars>
      </dgm:prSet>
      <dgm:spPr/>
    </dgm:pt>
    <dgm:pt modelId="{AAA750F7-7C3D-4DA4-AD95-47494979B733}" type="pres">
      <dgm:prSet presAssocID="{8774F3F7-FC6D-4D70-9E21-E6EBA1FF34C7}" presName="parentText" presStyleLbl="node1" presStyleIdx="0" presStyleCnt="3">
        <dgm:presLayoutVars>
          <dgm:chMax val="0"/>
          <dgm:bulletEnabled val="1"/>
        </dgm:presLayoutVars>
      </dgm:prSet>
      <dgm:spPr/>
    </dgm:pt>
    <dgm:pt modelId="{38D0922A-3AFB-49C9-8DF7-3FF99FE63DB0}" type="pres">
      <dgm:prSet presAssocID="{00A7B14B-D59B-4E27-8BA9-ED34770EAD11}" presName="spacer" presStyleCnt="0"/>
      <dgm:spPr/>
    </dgm:pt>
    <dgm:pt modelId="{31469E82-691D-472C-B015-FDCB27A1F812}" type="pres">
      <dgm:prSet presAssocID="{516CA4A3-AA14-4960-86FD-F839C76F0C21}" presName="parentText" presStyleLbl="node1" presStyleIdx="1" presStyleCnt="3">
        <dgm:presLayoutVars>
          <dgm:chMax val="0"/>
          <dgm:bulletEnabled val="1"/>
        </dgm:presLayoutVars>
      </dgm:prSet>
      <dgm:spPr/>
    </dgm:pt>
    <dgm:pt modelId="{992502B6-412B-457B-800D-E9425C420C70}" type="pres">
      <dgm:prSet presAssocID="{DD0C00A7-D444-48F4-96E4-E6B90159CB44}" presName="spacer" presStyleCnt="0"/>
      <dgm:spPr/>
    </dgm:pt>
    <dgm:pt modelId="{FF7C2A40-84D5-4A3C-A3C6-948C2ED74514}" type="pres">
      <dgm:prSet presAssocID="{4362A9D4-1383-48A5-AC5F-4A443742919D}" presName="parentText" presStyleLbl="node1" presStyleIdx="2" presStyleCnt="3">
        <dgm:presLayoutVars>
          <dgm:chMax val="0"/>
          <dgm:bulletEnabled val="1"/>
        </dgm:presLayoutVars>
      </dgm:prSet>
      <dgm:spPr/>
    </dgm:pt>
  </dgm:ptLst>
  <dgm:cxnLst>
    <dgm:cxn modelId="{0A11331F-6D61-4D1A-8884-C917FE8E6F2C}" type="presOf" srcId="{8774F3F7-FC6D-4D70-9E21-E6EBA1FF34C7}" destId="{AAA750F7-7C3D-4DA4-AD95-47494979B733}" srcOrd="0" destOrd="0" presId="urn:microsoft.com/office/officeart/2005/8/layout/vList2"/>
    <dgm:cxn modelId="{6D3ACD34-7A76-4E54-B475-8B42F9926DE1}" srcId="{EA6F6FCC-6629-4735-A429-F9AE892F233D}" destId="{4362A9D4-1383-48A5-AC5F-4A443742919D}" srcOrd="2" destOrd="0" parTransId="{908A0599-2A4D-41C6-BDEE-B30E7249DFAD}" sibTransId="{BC3AFF70-4AD4-4B1F-BB59-23D957037119}"/>
    <dgm:cxn modelId="{F96AC138-65DC-4DF7-80ED-3C396DA4125B}" type="presOf" srcId="{4362A9D4-1383-48A5-AC5F-4A443742919D}" destId="{FF7C2A40-84D5-4A3C-A3C6-948C2ED74514}" srcOrd="0" destOrd="0" presId="urn:microsoft.com/office/officeart/2005/8/layout/vList2"/>
    <dgm:cxn modelId="{5B7F8643-D82A-4CE2-A3FC-46AAAB9FF683}" srcId="{EA6F6FCC-6629-4735-A429-F9AE892F233D}" destId="{516CA4A3-AA14-4960-86FD-F839C76F0C21}" srcOrd="1" destOrd="0" parTransId="{A912EE7B-2FEB-4E65-858D-597BE35AA318}" sibTransId="{DD0C00A7-D444-48F4-96E4-E6B90159CB44}"/>
    <dgm:cxn modelId="{7FD03DAF-20AD-4299-8DAE-6FA86392C070}" srcId="{EA6F6FCC-6629-4735-A429-F9AE892F233D}" destId="{8774F3F7-FC6D-4D70-9E21-E6EBA1FF34C7}" srcOrd="0" destOrd="0" parTransId="{DD0AD5B8-26BA-499F-8137-4E53747D0982}" sibTransId="{00A7B14B-D59B-4E27-8BA9-ED34770EAD11}"/>
    <dgm:cxn modelId="{234FC2BE-F2BD-43A0-9318-FE71FF480284}" type="presOf" srcId="{EA6F6FCC-6629-4735-A429-F9AE892F233D}" destId="{CBF2F1F6-F999-417D-B11E-2513E74CE91F}" srcOrd="0" destOrd="0" presId="urn:microsoft.com/office/officeart/2005/8/layout/vList2"/>
    <dgm:cxn modelId="{ED9E1AFE-7E35-42DF-ACC0-51653B2B66ED}" type="presOf" srcId="{516CA4A3-AA14-4960-86FD-F839C76F0C21}" destId="{31469E82-691D-472C-B015-FDCB27A1F812}" srcOrd="0" destOrd="0" presId="urn:microsoft.com/office/officeart/2005/8/layout/vList2"/>
    <dgm:cxn modelId="{11E1766F-4B81-4724-BF86-6892AABF22AA}" type="presParOf" srcId="{CBF2F1F6-F999-417D-B11E-2513E74CE91F}" destId="{AAA750F7-7C3D-4DA4-AD95-47494979B733}" srcOrd="0" destOrd="0" presId="urn:microsoft.com/office/officeart/2005/8/layout/vList2"/>
    <dgm:cxn modelId="{0EF94A18-1BEE-42CA-9E96-418C60A70015}" type="presParOf" srcId="{CBF2F1F6-F999-417D-B11E-2513E74CE91F}" destId="{38D0922A-3AFB-49C9-8DF7-3FF99FE63DB0}" srcOrd="1" destOrd="0" presId="urn:microsoft.com/office/officeart/2005/8/layout/vList2"/>
    <dgm:cxn modelId="{956B87A5-43D9-438C-A40E-ABB86AE54493}" type="presParOf" srcId="{CBF2F1F6-F999-417D-B11E-2513E74CE91F}" destId="{31469E82-691D-472C-B015-FDCB27A1F812}" srcOrd="2" destOrd="0" presId="urn:microsoft.com/office/officeart/2005/8/layout/vList2"/>
    <dgm:cxn modelId="{0C935E69-1F1B-4228-A49A-170B34FD6CFE}" type="presParOf" srcId="{CBF2F1F6-F999-417D-B11E-2513E74CE91F}" destId="{992502B6-412B-457B-800D-E9425C420C70}" srcOrd="3" destOrd="0" presId="urn:microsoft.com/office/officeart/2005/8/layout/vList2"/>
    <dgm:cxn modelId="{A8061A12-C880-4FC3-A284-27969D8D3EF6}" type="presParOf" srcId="{CBF2F1F6-F999-417D-B11E-2513E74CE91F}" destId="{FF7C2A40-84D5-4A3C-A3C6-948C2ED7451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10B735-E576-443B-8630-84DD99061721}"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ED037EA5-409D-4F69-A7FD-B0ABC154ED9F}">
      <dgm:prSet phldrT="[Text]" custT="1"/>
      <dgm:spPr/>
      <dgm:t>
        <a:bodyPr/>
        <a:lstStyle/>
        <a:p>
          <a:pPr>
            <a:spcAft>
              <a:spcPts val="600"/>
            </a:spcAft>
          </a:pPr>
          <a:r>
            <a:rPr lang="en-US" sz="3600">
              <a:solidFill>
                <a:schemeClr val="tx1">
                  <a:lumMod val="75000"/>
                  <a:lumOff val="25000"/>
                </a:schemeClr>
              </a:solidFill>
              <a:latin typeface="BentonSans Book"/>
            </a:rPr>
            <a:t>Increased visibility</a:t>
          </a:r>
        </a:p>
      </dgm:t>
    </dgm:pt>
    <dgm:pt modelId="{3F9879C4-BA1C-4D31-9852-FB2A6AAD77DF}" type="parTrans" cxnId="{4EBBAC51-5575-4B0F-AF5F-D9153CA74D5E}">
      <dgm:prSet/>
      <dgm:spPr/>
      <dgm:t>
        <a:bodyPr/>
        <a:lstStyle/>
        <a:p>
          <a:endParaRPr lang="en-US"/>
        </a:p>
      </dgm:t>
    </dgm:pt>
    <dgm:pt modelId="{8DD81941-2362-4B9B-878B-7AADF043483C}" type="sibTrans" cxnId="{4EBBAC51-5575-4B0F-AF5F-D9153CA74D5E}">
      <dgm:prSet/>
      <dgm:spPr/>
      <dgm:t>
        <a:bodyPr/>
        <a:lstStyle/>
        <a:p>
          <a:endParaRPr lang="en-US"/>
        </a:p>
      </dgm:t>
    </dgm:pt>
    <dgm:pt modelId="{9F85B37F-6346-4337-84D9-011178BA82E5}">
      <dgm:prSet phldrT="[Text]" custT="1"/>
      <dgm:spPr/>
      <dgm:t>
        <a:bodyPr/>
        <a:lstStyle/>
        <a:p>
          <a:pPr rtl="0">
            <a:spcAft>
              <a:spcPct val="15000"/>
            </a:spcAft>
          </a:pPr>
          <a:r>
            <a:rPr lang="en-US" sz="2800">
              <a:solidFill>
                <a:schemeClr val="tx1">
                  <a:lumMod val="75000"/>
                  <a:lumOff val="25000"/>
                </a:schemeClr>
              </a:solidFill>
              <a:latin typeface="BentonSans Book"/>
            </a:rPr>
            <a:t>Larger lettering on signs</a:t>
          </a:r>
        </a:p>
      </dgm:t>
    </dgm:pt>
    <dgm:pt modelId="{5664318E-E754-4281-8350-9E1C282E05D1}" type="parTrans" cxnId="{667E546D-D26F-4FC6-9323-65223653499A}">
      <dgm:prSet/>
      <dgm:spPr/>
      <dgm:t>
        <a:bodyPr/>
        <a:lstStyle/>
        <a:p>
          <a:endParaRPr lang="en-US"/>
        </a:p>
      </dgm:t>
    </dgm:pt>
    <dgm:pt modelId="{0BC6FD3A-2ACE-44B5-B090-639BCF3EF9DF}" type="sibTrans" cxnId="{667E546D-D26F-4FC6-9323-65223653499A}">
      <dgm:prSet/>
      <dgm:spPr/>
      <dgm:t>
        <a:bodyPr/>
        <a:lstStyle/>
        <a:p>
          <a:endParaRPr lang="en-US"/>
        </a:p>
      </dgm:t>
    </dgm:pt>
    <dgm:pt modelId="{FCB31692-4EDB-463F-B5FD-D72B9D18867F}">
      <dgm:prSet phldrT="[Text]" custT="1"/>
      <dgm:spPr/>
      <dgm:t>
        <a:bodyPr/>
        <a:lstStyle/>
        <a:p>
          <a:pPr>
            <a:spcAft>
              <a:spcPct val="15000"/>
            </a:spcAft>
          </a:pPr>
          <a:r>
            <a:rPr lang="en-US" sz="2800">
              <a:solidFill>
                <a:schemeClr val="tx1">
                  <a:lumMod val="75000"/>
                  <a:lumOff val="25000"/>
                </a:schemeClr>
              </a:solidFill>
              <a:latin typeface="BentonSans Book"/>
            </a:rPr>
            <a:t>Spacing of reflective pavement markers reduced</a:t>
          </a:r>
        </a:p>
      </dgm:t>
    </dgm:pt>
    <dgm:pt modelId="{74713F85-02F1-445E-8788-46E6FE446429}" type="parTrans" cxnId="{1214E586-DC2B-4ADD-A5EB-0E221A058968}">
      <dgm:prSet/>
      <dgm:spPr/>
      <dgm:t>
        <a:bodyPr/>
        <a:lstStyle/>
        <a:p>
          <a:endParaRPr lang="en-US"/>
        </a:p>
      </dgm:t>
    </dgm:pt>
    <dgm:pt modelId="{2F7EFCAE-5EC8-41B9-84D6-59D16E7B8419}" type="sibTrans" cxnId="{1214E586-DC2B-4ADD-A5EB-0E221A058968}">
      <dgm:prSet/>
      <dgm:spPr/>
      <dgm:t>
        <a:bodyPr/>
        <a:lstStyle/>
        <a:p>
          <a:endParaRPr lang="en-US"/>
        </a:p>
      </dgm:t>
    </dgm:pt>
    <dgm:pt modelId="{360B249D-5681-4C76-8AAA-E7379D084B46}">
      <dgm:prSet phldrT="[Text]" custT="1"/>
      <dgm:spPr/>
      <dgm:t>
        <a:bodyPr/>
        <a:lstStyle/>
        <a:p>
          <a:pPr>
            <a:spcAft>
              <a:spcPts val="600"/>
            </a:spcAft>
          </a:pPr>
          <a:r>
            <a:rPr lang="en-US" sz="3600">
              <a:solidFill>
                <a:schemeClr val="tx1">
                  <a:lumMod val="75000"/>
                  <a:lumOff val="25000"/>
                </a:schemeClr>
              </a:solidFill>
              <a:latin typeface="BentonSans Book"/>
            </a:rPr>
            <a:t>Pedestrian features at intersections</a:t>
          </a:r>
        </a:p>
      </dgm:t>
    </dgm:pt>
    <dgm:pt modelId="{60240957-D697-40DE-A253-F1350C996A5E}" type="parTrans" cxnId="{468375C9-6BFD-4E05-B9EA-B15A3AC3C536}">
      <dgm:prSet/>
      <dgm:spPr/>
      <dgm:t>
        <a:bodyPr/>
        <a:lstStyle/>
        <a:p>
          <a:endParaRPr lang="en-US"/>
        </a:p>
      </dgm:t>
    </dgm:pt>
    <dgm:pt modelId="{8B5B1BA7-5302-4E66-8DD8-9C36E2675BA2}" type="sibTrans" cxnId="{468375C9-6BFD-4E05-B9EA-B15A3AC3C536}">
      <dgm:prSet/>
      <dgm:spPr/>
      <dgm:t>
        <a:bodyPr/>
        <a:lstStyle/>
        <a:p>
          <a:endParaRPr lang="en-US"/>
        </a:p>
      </dgm:t>
    </dgm:pt>
    <dgm:pt modelId="{7AC49D2B-A76F-4490-B625-05D820F041E5}">
      <dgm:prSet phldrT="[Text]" custT="1"/>
      <dgm:spPr/>
      <dgm:t>
        <a:bodyPr/>
        <a:lstStyle/>
        <a:p>
          <a:pPr rtl="0">
            <a:spcAft>
              <a:spcPct val="15000"/>
            </a:spcAft>
          </a:pPr>
          <a:r>
            <a:rPr lang="en-US" sz="2800">
              <a:solidFill>
                <a:schemeClr val="tx1">
                  <a:lumMod val="75000"/>
                  <a:lumOff val="25000"/>
                </a:schemeClr>
              </a:solidFill>
              <a:latin typeface="BentonSans Book"/>
            </a:rPr>
            <a:t>More Countdown pedestrian signals</a:t>
          </a:r>
        </a:p>
      </dgm:t>
    </dgm:pt>
    <dgm:pt modelId="{1C8A7EA8-0C32-40F9-9B10-144C60A4D698}" type="parTrans" cxnId="{6860C00C-B7BC-4C59-BFC8-870B3F80F783}">
      <dgm:prSet/>
      <dgm:spPr/>
      <dgm:t>
        <a:bodyPr/>
        <a:lstStyle/>
        <a:p>
          <a:endParaRPr lang="en-US"/>
        </a:p>
      </dgm:t>
    </dgm:pt>
    <dgm:pt modelId="{A1F2E842-2196-4772-ABBF-E8B25370578C}" type="sibTrans" cxnId="{6860C00C-B7BC-4C59-BFC8-870B3F80F783}">
      <dgm:prSet/>
      <dgm:spPr/>
      <dgm:t>
        <a:bodyPr/>
        <a:lstStyle/>
        <a:p>
          <a:endParaRPr lang="en-US"/>
        </a:p>
      </dgm:t>
    </dgm:pt>
    <dgm:pt modelId="{705ABC94-D1F8-4182-8D07-22920C765797}">
      <dgm:prSet phldrT="[Text]" custT="1"/>
      <dgm:spPr/>
      <dgm:t>
        <a:bodyPr/>
        <a:lstStyle/>
        <a:p>
          <a:pPr>
            <a:spcAft>
              <a:spcPct val="15000"/>
            </a:spcAft>
          </a:pPr>
          <a:r>
            <a:rPr lang="en-US" sz="2800">
              <a:solidFill>
                <a:schemeClr val="tx1">
                  <a:lumMod val="75000"/>
                  <a:lumOff val="25000"/>
                </a:schemeClr>
              </a:solidFill>
              <a:latin typeface="BentonSans Book"/>
            </a:rPr>
            <a:t>Refuge islands</a:t>
          </a:r>
        </a:p>
      </dgm:t>
    </dgm:pt>
    <dgm:pt modelId="{FA3A38F2-4109-4397-A3A4-74015276F2D7}" type="parTrans" cxnId="{A7ECA688-A378-4F28-914A-E6B610690206}">
      <dgm:prSet/>
      <dgm:spPr/>
      <dgm:t>
        <a:bodyPr/>
        <a:lstStyle/>
        <a:p>
          <a:endParaRPr lang="en-US"/>
        </a:p>
      </dgm:t>
    </dgm:pt>
    <dgm:pt modelId="{12048037-8A64-4878-B957-624B5381CC78}" type="sibTrans" cxnId="{A7ECA688-A378-4F28-914A-E6B610690206}">
      <dgm:prSet/>
      <dgm:spPr/>
      <dgm:t>
        <a:bodyPr/>
        <a:lstStyle/>
        <a:p>
          <a:endParaRPr lang="en-US"/>
        </a:p>
      </dgm:t>
    </dgm:pt>
    <dgm:pt modelId="{5E6CE3D7-2FF4-4AE8-BE09-433A186C409D}">
      <dgm:prSet phldrT="[Text]" custT="1"/>
      <dgm:spPr/>
      <dgm:t>
        <a:bodyPr/>
        <a:lstStyle/>
        <a:p>
          <a:pPr>
            <a:spcAft>
              <a:spcPts val="600"/>
            </a:spcAft>
          </a:pPr>
          <a:r>
            <a:rPr lang="en-US" sz="3600">
              <a:solidFill>
                <a:schemeClr val="tx1">
                  <a:lumMod val="75000"/>
                  <a:lumOff val="25000"/>
                </a:schemeClr>
              </a:solidFill>
              <a:latin typeface="BentonSans Book"/>
            </a:rPr>
            <a:t>Advance notification</a:t>
          </a:r>
        </a:p>
      </dgm:t>
    </dgm:pt>
    <dgm:pt modelId="{CE928B49-7FF5-4E3C-B7D5-EE724CE481A8}" type="parTrans" cxnId="{3530AC60-C81C-429E-BEF6-F4ED16147E7F}">
      <dgm:prSet/>
      <dgm:spPr/>
      <dgm:t>
        <a:bodyPr/>
        <a:lstStyle/>
        <a:p>
          <a:endParaRPr lang="en-US"/>
        </a:p>
      </dgm:t>
    </dgm:pt>
    <dgm:pt modelId="{2B2055C2-DA42-4A4D-ABCB-889488C7A596}" type="sibTrans" cxnId="{3530AC60-C81C-429E-BEF6-F4ED16147E7F}">
      <dgm:prSet/>
      <dgm:spPr/>
      <dgm:t>
        <a:bodyPr/>
        <a:lstStyle/>
        <a:p>
          <a:endParaRPr lang="en-US"/>
        </a:p>
      </dgm:t>
    </dgm:pt>
    <dgm:pt modelId="{56D60D38-8287-4AAC-B455-D0D0C8B38B3A}">
      <dgm:prSet phldrT="[Text]" custT="1"/>
      <dgm:spPr/>
      <dgm:t>
        <a:bodyPr/>
        <a:lstStyle/>
        <a:p>
          <a:pPr>
            <a:spcAft>
              <a:spcPct val="15000"/>
            </a:spcAft>
          </a:pPr>
          <a:r>
            <a:rPr lang="en-US" sz="2800">
              <a:solidFill>
                <a:schemeClr val="tx1">
                  <a:lumMod val="75000"/>
                  <a:lumOff val="25000"/>
                </a:schemeClr>
              </a:solidFill>
              <a:latin typeface="BentonSans Book"/>
            </a:rPr>
            <a:t>Advance street name signs</a:t>
          </a:r>
        </a:p>
      </dgm:t>
    </dgm:pt>
    <dgm:pt modelId="{1899D548-452A-47F8-AE07-3B8E375839B9}" type="parTrans" cxnId="{685AFD87-377C-4C92-84A2-33F3A2062D56}">
      <dgm:prSet/>
      <dgm:spPr/>
      <dgm:t>
        <a:bodyPr/>
        <a:lstStyle/>
        <a:p>
          <a:endParaRPr lang="en-US"/>
        </a:p>
      </dgm:t>
    </dgm:pt>
    <dgm:pt modelId="{2810D5BB-0F49-47CB-8689-A08112AB482E}" type="sibTrans" cxnId="{685AFD87-377C-4C92-84A2-33F3A2062D56}">
      <dgm:prSet/>
      <dgm:spPr/>
      <dgm:t>
        <a:bodyPr/>
        <a:lstStyle/>
        <a:p>
          <a:endParaRPr lang="en-US"/>
        </a:p>
      </dgm:t>
    </dgm:pt>
    <dgm:pt modelId="{2B11A408-B959-446B-9FCF-A30C835BCEA9}">
      <dgm:prSet phldrT="[Text]" custT="1"/>
      <dgm:spPr/>
      <dgm:t>
        <a:bodyPr/>
        <a:lstStyle/>
        <a:p>
          <a:pPr>
            <a:spcAft>
              <a:spcPct val="15000"/>
            </a:spcAft>
          </a:pPr>
          <a:r>
            <a:rPr lang="en-US" sz="2800">
              <a:solidFill>
                <a:schemeClr val="tx1">
                  <a:lumMod val="75000"/>
                  <a:lumOff val="25000"/>
                </a:schemeClr>
              </a:solidFill>
              <a:latin typeface="BentonSans Book"/>
            </a:rPr>
            <a:t>Longer walk times</a:t>
          </a:r>
        </a:p>
      </dgm:t>
    </dgm:pt>
    <dgm:pt modelId="{B5972CA3-2EE9-4737-9453-D70C8FD436BB}" type="parTrans" cxnId="{CE0E0BD5-3F79-4A60-A0C9-A910C2327C73}">
      <dgm:prSet/>
      <dgm:spPr/>
      <dgm:t>
        <a:bodyPr/>
        <a:lstStyle/>
        <a:p>
          <a:endParaRPr lang="en-US"/>
        </a:p>
      </dgm:t>
    </dgm:pt>
    <dgm:pt modelId="{B0B4B5F2-6590-4F3A-98DF-1F8EC0E86A3A}" type="sibTrans" cxnId="{CE0E0BD5-3F79-4A60-A0C9-A910C2327C73}">
      <dgm:prSet/>
      <dgm:spPr/>
      <dgm:t>
        <a:bodyPr/>
        <a:lstStyle/>
        <a:p>
          <a:endParaRPr lang="en-US"/>
        </a:p>
      </dgm:t>
    </dgm:pt>
    <dgm:pt modelId="{D7DB958E-FC8E-4125-B434-8616B7E204C0}">
      <dgm:prSet phldrT="[Text]" custT="1"/>
      <dgm:spPr/>
      <dgm:t>
        <a:bodyPr/>
        <a:lstStyle/>
        <a:p>
          <a:pPr>
            <a:spcAft>
              <a:spcPct val="15000"/>
            </a:spcAft>
          </a:pPr>
          <a:r>
            <a:rPr lang="en-US" sz="2800">
              <a:solidFill>
                <a:schemeClr val="tx1">
                  <a:lumMod val="75000"/>
                  <a:lumOff val="25000"/>
                </a:schemeClr>
              </a:solidFill>
              <a:latin typeface="BentonSans Book"/>
            </a:rPr>
            <a:t>Advance warning signs (stop, yield, </a:t>
          </a:r>
          <a:r>
            <a:rPr lang="en-US" sz="2400">
              <a:solidFill>
                <a:schemeClr val="tx1">
                  <a:lumMod val="75000"/>
                  <a:lumOff val="25000"/>
                </a:schemeClr>
              </a:solidFill>
              <a:latin typeface="BentonSans Book"/>
            </a:rPr>
            <a:t>etc.)</a:t>
          </a:r>
        </a:p>
      </dgm:t>
    </dgm:pt>
    <dgm:pt modelId="{C2914DA8-CF7E-4E5B-804D-B06793C95669}" type="parTrans" cxnId="{F592263B-DCEA-4D2E-BBC8-E17F96D1D1DA}">
      <dgm:prSet/>
      <dgm:spPr/>
      <dgm:t>
        <a:bodyPr/>
        <a:lstStyle/>
        <a:p>
          <a:endParaRPr lang="en-US"/>
        </a:p>
      </dgm:t>
    </dgm:pt>
    <dgm:pt modelId="{9E8888C8-A0BD-46B8-878D-2F2BD7288DE1}" type="sibTrans" cxnId="{F592263B-DCEA-4D2E-BBC8-E17F96D1D1DA}">
      <dgm:prSet/>
      <dgm:spPr/>
      <dgm:t>
        <a:bodyPr/>
        <a:lstStyle/>
        <a:p>
          <a:endParaRPr lang="en-US"/>
        </a:p>
      </dgm:t>
    </dgm:pt>
    <dgm:pt modelId="{E7650ECC-99A3-45F3-BCEC-E1F3CA0B3FAD}" type="pres">
      <dgm:prSet presAssocID="{BC10B735-E576-443B-8630-84DD99061721}" presName="linear" presStyleCnt="0">
        <dgm:presLayoutVars>
          <dgm:dir/>
          <dgm:resizeHandles val="exact"/>
        </dgm:presLayoutVars>
      </dgm:prSet>
      <dgm:spPr/>
    </dgm:pt>
    <dgm:pt modelId="{49CF234B-4CC1-45A2-8FD4-D72629FFCF56}" type="pres">
      <dgm:prSet presAssocID="{ED037EA5-409D-4F69-A7FD-B0ABC154ED9F}" presName="comp" presStyleCnt="0"/>
      <dgm:spPr/>
    </dgm:pt>
    <dgm:pt modelId="{DC80EB3A-9521-4068-9AA0-DFC337CB36E7}" type="pres">
      <dgm:prSet presAssocID="{ED037EA5-409D-4F69-A7FD-B0ABC154ED9F}" presName="box" presStyleLbl="node1" presStyleIdx="0" presStyleCnt="3"/>
      <dgm:spPr/>
    </dgm:pt>
    <dgm:pt modelId="{2CE775AF-3414-41DF-B190-45C4217FE4E6}" type="pres">
      <dgm:prSet presAssocID="{ED037EA5-409D-4F69-A7FD-B0ABC154ED9F}" presName="img" presStyleLbl="fgImgPlace1" presStyleIdx="0" presStyleCnt="3"/>
      <dgm:spPr>
        <a:blipFill dpi="0" rotWithShape="1">
          <a:blip xmlns:r="http://schemas.openxmlformats.org/officeDocument/2006/relationships" r:embed="rId1"/>
          <a:srcRect/>
          <a:stretch>
            <a:fillRect l="-30504" t="-52058" r="-32008" b="-91708"/>
          </a:stretch>
        </a:blipFill>
      </dgm:spPr>
    </dgm:pt>
    <dgm:pt modelId="{73BC28E0-C597-4BCB-8E42-9577FE9DDD56}" type="pres">
      <dgm:prSet presAssocID="{ED037EA5-409D-4F69-A7FD-B0ABC154ED9F}" presName="text" presStyleLbl="node1" presStyleIdx="0" presStyleCnt="3">
        <dgm:presLayoutVars>
          <dgm:bulletEnabled val="1"/>
        </dgm:presLayoutVars>
      </dgm:prSet>
      <dgm:spPr/>
    </dgm:pt>
    <dgm:pt modelId="{D6329145-D6E8-40F0-9C21-3F3120485DD0}" type="pres">
      <dgm:prSet presAssocID="{8DD81941-2362-4B9B-878B-7AADF043483C}" presName="spacer" presStyleCnt="0"/>
      <dgm:spPr/>
    </dgm:pt>
    <dgm:pt modelId="{34C52EB6-D246-4DC0-B288-54854DB93FB1}" type="pres">
      <dgm:prSet presAssocID="{360B249D-5681-4C76-8AAA-E7379D084B46}" presName="comp" presStyleCnt="0"/>
      <dgm:spPr/>
    </dgm:pt>
    <dgm:pt modelId="{F0A276CE-9E3F-46A7-8F63-8A5B27461156}" type="pres">
      <dgm:prSet presAssocID="{360B249D-5681-4C76-8AAA-E7379D084B46}" presName="box" presStyleLbl="node1" presStyleIdx="1" presStyleCnt="3"/>
      <dgm:spPr/>
    </dgm:pt>
    <dgm:pt modelId="{4A52AD7A-F0F2-4162-B75D-F62FCAC66FBF}" type="pres">
      <dgm:prSet presAssocID="{360B249D-5681-4C76-8AAA-E7379D084B46}"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668EE6BB-8711-4860-BFF9-09CCF4462874}" type="pres">
      <dgm:prSet presAssocID="{360B249D-5681-4C76-8AAA-E7379D084B46}" presName="text" presStyleLbl="node1" presStyleIdx="1" presStyleCnt="3">
        <dgm:presLayoutVars>
          <dgm:bulletEnabled val="1"/>
        </dgm:presLayoutVars>
      </dgm:prSet>
      <dgm:spPr/>
    </dgm:pt>
    <dgm:pt modelId="{650F1774-EA7A-4FF3-B3D0-4719FB2FAA2B}" type="pres">
      <dgm:prSet presAssocID="{8B5B1BA7-5302-4E66-8DD8-9C36E2675BA2}" presName="spacer" presStyleCnt="0"/>
      <dgm:spPr/>
    </dgm:pt>
    <dgm:pt modelId="{80FB8D46-8026-4598-A57C-427EFEFF6245}" type="pres">
      <dgm:prSet presAssocID="{5E6CE3D7-2FF4-4AE8-BE09-433A186C409D}" presName="comp" presStyleCnt="0"/>
      <dgm:spPr/>
    </dgm:pt>
    <dgm:pt modelId="{CB3EBB8F-E028-4F6E-8F17-40355661EEA9}" type="pres">
      <dgm:prSet presAssocID="{5E6CE3D7-2FF4-4AE8-BE09-433A186C409D}" presName="box" presStyleLbl="node1" presStyleIdx="2" presStyleCnt="3" custLinFactNeighborX="-305" custLinFactNeighborY="19032"/>
      <dgm:spPr/>
    </dgm:pt>
    <dgm:pt modelId="{76873B2D-1B74-493D-B492-673D42CE0D39}" type="pres">
      <dgm:prSet presAssocID="{5E6CE3D7-2FF4-4AE8-BE09-433A186C409D}" presName="img" presStyleLbl="fgImgPlace1" presStyleIdx="2" presStyleCnt="3"/>
      <dgm:spPr>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3029" t="-49310" r="-48787" b="-123418"/>
          </a:stretch>
        </a:blipFill>
      </dgm:spPr>
    </dgm:pt>
    <dgm:pt modelId="{30A99840-62A7-452F-93E6-E6B9805A462E}" type="pres">
      <dgm:prSet presAssocID="{5E6CE3D7-2FF4-4AE8-BE09-433A186C409D}" presName="text" presStyleLbl="node1" presStyleIdx="2" presStyleCnt="3">
        <dgm:presLayoutVars>
          <dgm:bulletEnabled val="1"/>
        </dgm:presLayoutVars>
      </dgm:prSet>
      <dgm:spPr/>
    </dgm:pt>
  </dgm:ptLst>
  <dgm:cxnLst>
    <dgm:cxn modelId="{6860C00C-B7BC-4C59-BFC8-870B3F80F783}" srcId="{360B249D-5681-4C76-8AAA-E7379D084B46}" destId="{7AC49D2B-A76F-4490-B625-05D820F041E5}" srcOrd="0" destOrd="0" parTransId="{1C8A7EA8-0C32-40F9-9B10-144C60A4D698}" sibTransId="{A1F2E842-2196-4772-ABBF-E8B25370578C}"/>
    <dgm:cxn modelId="{91209B13-616B-484A-B577-0D445E6C5566}" type="presOf" srcId="{705ABC94-D1F8-4182-8D07-22920C765797}" destId="{F0A276CE-9E3F-46A7-8F63-8A5B27461156}" srcOrd="0" destOrd="2" presId="urn:microsoft.com/office/officeart/2005/8/layout/vList4"/>
    <dgm:cxn modelId="{DD1B881C-AA07-4CD7-B2A6-1C11B524582C}" type="presOf" srcId="{56D60D38-8287-4AAC-B455-D0D0C8B38B3A}" destId="{CB3EBB8F-E028-4F6E-8F17-40355661EEA9}" srcOrd="0" destOrd="1" presId="urn:microsoft.com/office/officeart/2005/8/layout/vList4"/>
    <dgm:cxn modelId="{1F01ED2E-C624-4F75-B741-DC0379AB2E67}" type="presOf" srcId="{FCB31692-4EDB-463F-B5FD-D72B9D18867F}" destId="{73BC28E0-C597-4BCB-8E42-9577FE9DDD56}" srcOrd="1" destOrd="2" presId="urn:microsoft.com/office/officeart/2005/8/layout/vList4"/>
    <dgm:cxn modelId="{F592263B-DCEA-4D2E-BBC8-E17F96D1D1DA}" srcId="{5E6CE3D7-2FF4-4AE8-BE09-433A186C409D}" destId="{D7DB958E-FC8E-4125-B434-8616B7E204C0}" srcOrd="1" destOrd="0" parTransId="{C2914DA8-CF7E-4E5B-804D-B06793C95669}" sibTransId="{9E8888C8-A0BD-46B8-878D-2F2BD7288DE1}"/>
    <dgm:cxn modelId="{91B3B740-0B1B-4FB6-A902-A82BBE09856F}" type="presOf" srcId="{9F85B37F-6346-4337-84D9-011178BA82E5}" destId="{73BC28E0-C597-4BCB-8E42-9577FE9DDD56}" srcOrd="1" destOrd="1" presId="urn:microsoft.com/office/officeart/2005/8/layout/vList4"/>
    <dgm:cxn modelId="{33D2B75C-3C82-4F79-A993-D91846032EE1}" type="presOf" srcId="{5E6CE3D7-2FF4-4AE8-BE09-433A186C409D}" destId="{CB3EBB8F-E028-4F6E-8F17-40355661EEA9}" srcOrd="0" destOrd="0" presId="urn:microsoft.com/office/officeart/2005/8/layout/vList4"/>
    <dgm:cxn modelId="{3530AC60-C81C-429E-BEF6-F4ED16147E7F}" srcId="{BC10B735-E576-443B-8630-84DD99061721}" destId="{5E6CE3D7-2FF4-4AE8-BE09-433A186C409D}" srcOrd="2" destOrd="0" parTransId="{CE928B49-7FF5-4E3C-B7D5-EE724CE481A8}" sibTransId="{2B2055C2-DA42-4A4D-ABCB-889488C7A596}"/>
    <dgm:cxn modelId="{667E546D-D26F-4FC6-9323-65223653499A}" srcId="{ED037EA5-409D-4F69-A7FD-B0ABC154ED9F}" destId="{9F85B37F-6346-4337-84D9-011178BA82E5}" srcOrd="0" destOrd="0" parTransId="{5664318E-E754-4281-8350-9E1C282E05D1}" sibTransId="{0BC6FD3A-2ACE-44B5-B090-639BCF3EF9DF}"/>
    <dgm:cxn modelId="{4605BD6D-B47C-4007-AB65-EA509496CD0C}" type="presOf" srcId="{705ABC94-D1F8-4182-8D07-22920C765797}" destId="{668EE6BB-8711-4860-BFF9-09CCF4462874}" srcOrd="1" destOrd="2" presId="urn:microsoft.com/office/officeart/2005/8/layout/vList4"/>
    <dgm:cxn modelId="{6C87046F-3858-40AC-A795-FBFED3F45933}" type="presOf" srcId="{FCB31692-4EDB-463F-B5FD-D72B9D18867F}" destId="{DC80EB3A-9521-4068-9AA0-DFC337CB36E7}" srcOrd="0" destOrd="2" presId="urn:microsoft.com/office/officeart/2005/8/layout/vList4"/>
    <dgm:cxn modelId="{4EA37171-E321-49F5-BE9D-D47F5773B062}" type="presOf" srcId="{56D60D38-8287-4AAC-B455-D0D0C8B38B3A}" destId="{30A99840-62A7-452F-93E6-E6B9805A462E}" srcOrd="1" destOrd="1" presId="urn:microsoft.com/office/officeart/2005/8/layout/vList4"/>
    <dgm:cxn modelId="{4EBBAC51-5575-4B0F-AF5F-D9153CA74D5E}" srcId="{BC10B735-E576-443B-8630-84DD99061721}" destId="{ED037EA5-409D-4F69-A7FD-B0ABC154ED9F}" srcOrd="0" destOrd="0" parTransId="{3F9879C4-BA1C-4D31-9852-FB2A6AAD77DF}" sibTransId="{8DD81941-2362-4B9B-878B-7AADF043483C}"/>
    <dgm:cxn modelId="{8639FE58-9AFF-4743-A814-EA996696287C}" type="presOf" srcId="{BC10B735-E576-443B-8630-84DD99061721}" destId="{E7650ECC-99A3-45F3-BCEC-E1F3CA0B3FAD}" srcOrd="0" destOrd="0" presId="urn:microsoft.com/office/officeart/2005/8/layout/vList4"/>
    <dgm:cxn modelId="{7922427F-BCFB-4ADA-8B53-7BEF42B4BA45}" type="presOf" srcId="{ED037EA5-409D-4F69-A7FD-B0ABC154ED9F}" destId="{73BC28E0-C597-4BCB-8E42-9577FE9DDD56}" srcOrd="1" destOrd="0" presId="urn:microsoft.com/office/officeart/2005/8/layout/vList4"/>
    <dgm:cxn modelId="{1214E586-DC2B-4ADD-A5EB-0E221A058968}" srcId="{ED037EA5-409D-4F69-A7FD-B0ABC154ED9F}" destId="{FCB31692-4EDB-463F-B5FD-D72B9D18867F}" srcOrd="1" destOrd="0" parTransId="{74713F85-02F1-445E-8788-46E6FE446429}" sibTransId="{2F7EFCAE-5EC8-41B9-84D6-59D16E7B8419}"/>
    <dgm:cxn modelId="{685AFD87-377C-4C92-84A2-33F3A2062D56}" srcId="{5E6CE3D7-2FF4-4AE8-BE09-433A186C409D}" destId="{56D60D38-8287-4AAC-B455-D0D0C8B38B3A}" srcOrd="0" destOrd="0" parTransId="{1899D548-452A-47F8-AE07-3B8E375839B9}" sibTransId="{2810D5BB-0F49-47CB-8689-A08112AB482E}"/>
    <dgm:cxn modelId="{A7ECA688-A378-4F28-914A-E6B610690206}" srcId="{360B249D-5681-4C76-8AAA-E7379D084B46}" destId="{705ABC94-D1F8-4182-8D07-22920C765797}" srcOrd="1" destOrd="0" parTransId="{FA3A38F2-4109-4397-A3A4-74015276F2D7}" sibTransId="{12048037-8A64-4878-B957-624B5381CC78}"/>
    <dgm:cxn modelId="{39F75289-2B50-4366-9691-0D3D3DA73C2B}" type="presOf" srcId="{ED037EA5-409D-4F69-A7FD-B0ABC154ED9F}" destId="{DC80EB3A-9521-4068-9AA0-DFC337CB36E7}" srcOrd="0" destOrd="0" presId="urn:microsoft.com/office/officeart/2005/8/layout/vList4"/>
    <dgm:cxn modelId="{750CE58A-636E-4B6F-8C7A-C44194731D48}" type="presOf" srcId="{5E6CE3D7-2FF4-4AE8-BE09-433A186C409D}" destId="{30A99840-62A7-452F-93E6-E6B9805A462E}" srcOrd="1" destOrd="0" presId="urn:microsoft.com/office/officeart/2005/8/layout/vList4"/>
    <dgm:cxn modelId="{58F14F95-EC80-4423-BA71-6966E0608AC4}" type="presOf" srcId="{7AC49D2B-A76F-4490-B625-05D820F041E5}" destId="{668EE6BB-8711-4860-BFF9-09CCF4462874}" srcOrd="1" destOrd="1" presId="urn:microsoft.com/office/officeart/2005/8/layout/vList4"/>
    <dgm:cxn modelId="{D9289DAA-5465-4113-ADEC-09693DFC707B}" type="presOf" srcId="{2B11A408-B959-446B-9FCF-A30C835BCEA9}" destId="{F0A276CE-9E3F-46A7-8F63-8A5B27461156}" srcOrd="0" destOrd="3" presId="urn:microsoft.com/office/officeart/2005/8/layout/vList4"/>
    <dgm:cxn modelId="{0C58A0AE-E9F0-43DD-9A1F-BF2A25F20559}" type="presOf" srcId="{360B249D-5681-4C76-8AAA-E7379D084B46}" destId="{F0A276CE-9E3F-46A7-8F63-8A5B27461156}" srcOrd="0" destOrd="0" presId="urn:microsoft.com/office/officeart/2005/8/layout/vList4"/>
    <dgm:cxn modelId="{111FB9B7-A704-4CB2-B760-14ACBB2D1AC2}" type="presOf" srcId="{360B249D-5681-4C76-8AAA-E7379D084B46}" destId="{668EE6BB-8711-4860-BFF9-09CCF4462874}" srcOrd="1" destOrd="0" presId="urn:microsoft.com/office/officeart/2005/8/layout/vList4"/>
    <dgm:cxn modelId="{468375C9-6BFD-4E05-B9EA-B15A3AC3C536}" srcId="{BC10B735-E576-443B-8630-84DD99061721}" destId="{360B249D-5681-4C76-8AAA-E7379D084B46}" srcOrd="1" destOrd="0" parTransId="{60240957-D697-40DE-A253-F1350C996A5E}" sibTransId="{8B5B1BA7-5302-4E66-8DD8-9C36E2675BA2}"/>
    <dgm:cxn modelId="{CE0E0BD5-3F79-4A60-A0C9-A910C2327C73}" srcId="{360B249D-5681-4C76-8AAA-E7379D084B46}" destId="{2B11A408-B959-446B-9FCF-A30C835BCEA9}" srcOrd="2" destOrd="0" parTransId="{B5972CA3-2EE9-4737-9453-D70C8FD436BB}" sibTransId="{B0B4B5F2-6590-4F3A-98DF-1F8EC0E86A3A}"/>
    <dgm:cxn modelId="{8DBB9FD5-97D4-4E57-964C-000FD6881D71}" type="presOf" srcId="{7AC49D2B-A76F-4490-B625-05D820F041E5}" destId="{F0A276CE-9E3F-46A7-8F63-8A5B27461156}" srcOrd="0" destOrd="1" presId="urn:microsoft.com/office/officeart/2005/8/layout/vList4"/>
    <dgm:cxn modelId="{5862BCDB-0388-4EA8-95A3-02F850180D7E}" type="presOf" srcId="{2B11A408-B959-446B-9FCF-A30C835BCEA9}" destId="{668EE6BB-8711-4860-BFF9-09CCF4462874}" srcOrd="1" destOrd="3" presId="urn:microsoft.com/office/officeart/2005/8/layout/vList4"/>
    <dgm:cxn modelId="{08F877E5-E9EC-41F2-9F70-0DE5BBFEB3AA}" type="presOf" srcId="{D7DB958E-FC8E-4125-B434-8616B7E204C0}" destId="{30A99840-62A7-452F-93E6-E6B9805A462E}" srcOrd="1" destOrd="2" presId="urn:microsoft.com/office/officeart/2005/8/layout/vList4"/>
    <dgm:cxn modelId="{FABF3EF1-9723-4670-9A98-05924267ED1E}" type="presOf" srcId="{9F85B37F-6346-4337-84D9-011178BA82E5}" destId="{DC80EB3A-9521-4068-9AA0-DFC337CB36E7}" srcOrd="0" destOrd="1" presId="urn:microsoft.com/office/officeart/2005/8/layout/vList4"/>
    <dgm:cxn modelId="{C5E933FA-B0EF-4281-8E5D-AC5FC3BAE602}" type="presOf" srcId="{D7DB958E-FC8E-4125-B434-8616B7E204C0}" destId="{CB3EBB8F-E028-4F6E-8F17-40355661EEA9}" srcOrd="0" destOrd="2" presId="urn:microsoft.com/office/officeart/2005/8/layout/vList4"/>
    <dgm:cxn modelId="{B2127485-F75E-4D81-9B76-AE38F33745B7}" type="presParOf" srcId="{E7650ECC-99A3-45F3-BCEC-E1F3CA0B3FAD}" destId="{49CF234B-4CC1-45A2-8FD4-D72629FFCF56}" srcOrd="0" destOrd="0" presId="urn:microsoft.com/office/officeart/2005/8/layout/vList4"/>
    <dgm:cxn modelId="{90B30205-482A-4B0A-AFD8-2A0D60CE880D}" type="presParOf" srcId="{49CF234B-4CC1-45A2-8FD4-D72629FFCF56}" destId="{DC80EB3A-9521-4068-9AA0-DFC337CB36E7}" srcOrd="0" destOrd="0" presId="urn:microsoft.com/office/officeart/2005/8/layout/vList4"/>
    <dgm:cxn modelId="{927F09CC-24BD-42C7-96A8-43FDE7DC7448}" type="presParOf" srcId="{49CF234B-4CC1-45A2-8FD4-D72629FFCF56}" destId="{2CE775AF-3414-41DF-B190-45C4217FE4E6}" srcOrd="1" destOrd="0" presId="urn:microsoft.com/office/officeart/2005/8/layout/vList4"/>
    <dgm:cxn modelId="{583009FF-561B-40B7-8CF0-01480B0174E5}" type="presParOf" srcId="{49CF234B-4CC1-45A2-8FD4-D72629FFCF56}" destId="{73BC28E0-C597-4BCB-8E42-9577FE9DDD56}" srcOrd="2" destOrd="0" presId="urn:microsoft.com/office/officeart/2005/8/layout/vList4"/>
    <dgm:cxn modelId="{EFF0C31F-6664-462D-9269-7A576425A0F7}" type="presParOf" srcId="{E7650ECC-99A3-45F3-BCEC-E1F3CA0B3FAD}" destId="{D6329145-D6E8-40F0-9C21-3F3120485DD0}" srcOrd="1" destOrd="0" presId="urn:microsoft.com/office/officeart/2005/8/layout/vList4"/>
    <dgm:cxn modelId="{27840C4B-2D64-4ACA-B3B2-38350A80DC32}" type="presParOf" srcId="{E7650ECC-99A3-45F3-BCEC-E1F3CA0B3FAD}" destId="{34C52EB6-D246-4DC0-B288-54854DB93FB1}" srcOrd="2" destOrd="0" presId="urn:microsoft.com/office/officeart/2005/8/layout/vList4"/>
    <dgm:cxn modelId="{53CD8EC6-D3ED-44BC-9FC2-03722ACE9047}" type="presParOf" srcId="{34C52EB6-D246-4DC0-B288-54854DB93FB1}" destId="{F0A276CE-9E3F-46A7-8F63-8A5B27461156}" srcOrd="0" destOrd="0" presId="urn:microsoft.com/office/officeart/2005/8/layout/vList4"/>
    <dgm:cxn modelId="{FB0F3098-5AEE-4E22-B9F4-DBEA11D72E10}" type="presParOf" srcId="{34C52EB6-D246-4DC0-B288-54854DB93FB1}" destId="{4A52AD7A-F0F2-4162-B75D-F62FCAC66FBF}" srcOrd="1" destOrd="0" presId="urn:microsoft.com/office/officeart/2005/8/layout/vList4"/>
    <dgm:cxn modelId="{41E0BD38-FFD8-45D4-A34C-C9CE66319A85}" type="presParOf" srcId="{34C52EB6-D246-4DC0-B288-54854DB93FB1}" destId="{668EE6BB-8711-4860-BFF9-09CCF4462874}" srcOrd="2" destOrd="0" presId="urn:microsoft.com/office/officeart/2005/8/layout/vList4"/>
    <dgm:cxn modelId="{909C1A0E-29D4-4E13-B65E-459967FF0F9F}" type="presParOf" srcId="{E7650ECC-99A3-45F3-BCEC-E1F3CA0B3FAD}" destId="{650F1774-EA7A-4FF3-B3D0-4719FB2FAA2B}" srcOrd="3" destOrd="0" presId="urn:microsoft.com/office/officeart/2005/8/layout/vList4"/>
    <dgm:cxn modelId="{B867A263-45EC-4519-BBB9-6C2A32E2E7CE}" type="presParOf" srcId="{E7650ECC-99A3-45F3-BCEC-E1F3CA0B3FAD}" destId="{80FB8D46-8026-4598-A57C-427EFEFF6245}" srcOrd="4" destOrd="0" presId="urn:microsoft.com/office/officeart/2005/8/layout/vList4"/>
    <dgm:cxn modelId="{27D3A6F1-EA5B-4534-A9E4-B29237FA8DC6}" type="presParOf" srcId="{80FB8D46-8026-4598-A57C-427EFEFF6245}" destId="{CB3EBB8F-E028-4F6E-8F17-40355661EEA9}" srcOrd="0" destOrd="0" presId="urn:microsoft.com/office/officeart/2005/8/layout/vList4"/>
    <dgm:cxn modelId="{2EFC8A0F-4D05-4D2E-B665-4A00DDB22BDC}" type="presParOf" srcId="{80FB8D46-8026-4598-A57C-427EFEFF6245}" destId="{76873B2D-1B74-493D-B492-673D42CE0D39}" srcOrd="1" destOrd="0" presId="urn:microsoft.com/office/officeart/2005/8/layout/vList4"/>
    <dgm:cxn modelId="{14B69E4D-4032-415F-9CE8-AC0A832EC5FF}" type="presParOf" srcId="{80FB8D46-8026-4598-A57C-427EFEFF6245}" destId="{30A99840-62A7-452F-93E6-E6B9805A462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A6F6FCC-6629-4735-A429-F9AE892F233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774F3F7-FC6D-4D70-9E21-E6EBA1FF34C7}">
      <dgm:prSet phldrT="[Text]"/>
      <dgm:spPr/>
      <dgm:t>
        <a:bodyPr/>
        <a:lstStyle/>
        <a:p>
          <a:pPr>
            <a:buFont typeface="Arial" panose="020B0604020202020204" pitchFamily="34" charset="0"/>
            <a:buChar char="•"/>
          </a:pPr>
          <a:r>
            <a:rPr lang="en-US" b="1" i="0">
              <a:solidFill>
                <a:schemeClr val="tx1">
                  <a:lumMod val="85000"/>
                  <a:lumOff val="15000"/>
                </a:schemeClr>
              </a:solidFill>
              <a:effectLst/>
              <a:latin typeface="BentonSans Book"/>
            </a:rPr>
            <a:t>State Funding</a:t>
          </a:r>
          <a:r>
            <a:rPr lang="en-US" b="0" i="0">
              <a:solidFill>
                <a:schemeClr val="tx1">
                  <a:lumMod val="85000"/>
                  <a:lumOff val="15000"/>
                </a:schemeClr>
              </a:solidFill>
              <a:effectLst/>
              <a:latin typeface="BentonSans Book"/>
            </a:rPr>
            <a:t> </a:t>
          </a:r>
          <a:endParaRPr lang="en-US">
            <a:solidFill>
              <a:schemeClr val="tx1">
                <a:lumMod val="85000"/>
                <a:lumOff val="15000"/>
              </a:schemeClr>
            </a:solidFill>
            <a:latin typeface="BentonSans Book"/>
          </a:endParaRPr>
        </a:p>
      </dgm:t>
    </dgm:pt>
    <dgm:pt modelId="{DD0AD5B8-26BA-499F-8137-4E53747D0982}" type="parTrans" cxnId="{7FD03DAF-20AD-4299-8DAE-6FA86392C070}">
      <dgm:prSet/>
      <dgm:spPr/>
      <dgm:t>
        <a:bodyPr/>
        <a:lstStyle/>
        <a:p>
          <a:endParaRPr lang="en-US"/>
        </a:p>
      </dgm:t>
    </dgm:pt>
    <dgm:pt modelId="{00A7B14B-D59B-4E27-8BA9-ED34770EAD11}" type="sibTrans" cxnId="{7FD03DAF-20AD-4299-8DAE-6FA86392C070}">
      <dgm:prSet/>
      <dgm:spPr/>
      <dgm:t>
        <a:bodyPr/>
        <a:lstStyle/>
        <a:p>
          <a:endParaRPr lang="en-US"/>
        </a:p>
      </dgm:t>
    </dgm:pt>
    <dgm:pt modelId="{D5040935-8C8F-4711-BD9F-138F9A11F655}">
      <dgm:prSet/>
      <dgm:spPr/>
      <dgm:t>
        <a:bodyPr/>
        <a:lstStyle/>
        <a:p>
          <a:pPr>
            <a:buFont typeface="Arial" panose="020B0604020202020204" pitchFamily="34" charset="0"/>
            <a:buChar char="•"/>
          </a:pPr>
          <a:r>
            <a:rPr lang="en-US" b="1" i="0">
              <a:solidFill>
                <a:schemeClr val="tx1">
                  <a:lumMod val="85000"/>
                  <a:lumOff val="15000"/>
                </a:schemeClr>
              </a:solidFill>
              <a:effectLst/>
              <a:latin typeface="BentonSans Book"/>
            </a:rPr>
            <a:t>Community Engagement</a:t>
          </a:r>
          <a:endParaRPr lang="en-US" b="0" i="0">
            <a:solidFill>
              <a:schemeClr val="tx1">
                <a:lumMod val="85000"/>
                <a:lumOff val="15000"/>
              </a:schemeClr>
            </a:solidFill>
            <a:effectLst/>
            <a:latin typeface="BentonSans Book"/>
          </a:endParaRPr>
        </a:p>
      </dgm:t>
    </dgm:pt>
    <dgm:pt modelId="{3105AF64-67DE-4AA7-BA7C-07430E952E46}" type="parTrans" cxnId="{DEF3BBD3-5D10-4084-95D5-76027E544096}">
      <dgm:prSet/>
      <dgm:spPr/>
      <dgm:t>
        <a:bodyPr/>
        <a:lstStyle/>
        <a:p>
          <a:endParaRPr lang="en-US"/>
        </a:p>
      </dgm:t>
    </dgm:pt>
    <dgm:pt modelId="{FD3E229A-DCCF-40C5-92BE-EBF215E86674}" type="sibTrans" cxnId="{DEF3BBD3-5D10-4084-95D5-76027E544096}">
      <dgm:prSet/>
      <dgm:spPr/>
      <dgm:t>
        <a:bodyPr/>
        <a:lstStyle/>
        <a:p>
          <a:endParaRPr lang="en-US"/>
        </a:p>
      </dgm:t>
    </dgm:pt>
    <dgm:pt modelId="{13756228-6CD4-4F8F-BC15-7B6D05914B53}">
      <dgm:prSet/>
      <dgm:spPr/>
      <dgm:t>
        <a:bodyPr/>
        <a:lstStyle/>
        <a:p>
          <a:pPr>
            <a:buFont typeface="Arial" panose="020B0604020202020204" pitchFamily="34" charset="0"/>
            <a:buChar char="•"/>
          </a:pPr>
          <a:r>
            <a:rPr lang="en-US" b="1" i="0">
              <a:solidFill>
                <a:schemeClr val="tx1">
                  <a:lumMod val="85000"/>
                  <a:lumOff val="15000"/>
                </a:schemeClr>
              </a:solidFill>
              <a:effectLst/>
              <a:latin typeface="BentonSans Book"/>
            </a:rPr>
            <a:t>Driving Course for Seniors</a:t>
          </a:r>
          <a:endParaRPr lang="en-US" b="0" i="0">
            <a:solidFill>
              <a:schemeClr val="tx1">
                <a:lumMod val="85000"/>
                <a:lumOff val="15000"/>
              </a:schemeClr>
            </a:solidFill>
            <a:effectLst/>
            <a:latin typeface="BentonSans Book"/>
          </a:endParaRPr>
        </a:p>
      </dgm:t>
    </dgm:pt>
    <dgm:pt modelId="{0BC3F821-229F-41C8-A343-875E23BDAE4B}" type="parTrans" cxnId="{13DDD173-3304-4344-8994-0F31807AD5DF}">
      <dgm:prSet/>
      <dgm:spPr/>
      <dgm:t>
        <a:bodyPr/>
        <a:lstStyle/>
        <a:p>
          <a:endParaRPr lang="en-US"/>
        </a:p>
      </dgm:t>
    </dgm:pt>
    <dgm:pt modelId="{10AD1000-5A27-4569-9FC1-25A2174F0F01}" type="sibTrans" cxnId="{13DDD173-3304-4344-8994-0F31807AD5DF}">
      <dgm:prSet/>
      <dgm:spPr/>
      <dgm:t>
        <a:bodyPr/>
        <a:lstStyle/>
        <a:p>
          <a:endParaRPr lang="en-US"/>
        </a:p>
      </dgm:t>
    </dgm:pt>
    <dgm:pt modelId="{CEB176AC-99E1-413C-872D-6659556D69C9}">
      <dgm:prSet/>
      <dgm:spPr/>
      <dgm:t>
        <a:bodyPr/>
        <a:lstStyle/>
        <a:p>
          <a:pPr>
            <a:buFont typeface="Arial" panose="020B0604020202020204" pitchFamily="34" charset="0"/>
            <a:buChar char="•"/>
          </a:pPr>
          <a:r>
            <a:rPr lang="en-US" b="0" i="0">
              <a:solidFill>
                <a:schemeClr val="tx1">
                  <a:lumMod val="85000"/>
                  <a:lumOff val="15000"/>
                </a:schemeClr>
              </a:solidFill>
              <a:effectLst/>
              <a:latin typeface="BentonSans Book"/>
            </a:rPr>
            <a:t>Potential pilot programs through Florida Sheriff’s Association</a:t>
          </a:r>
        </a:p>
      </dgm:t>
    </dgm:pt>
    <dgm:pt modelId="{E8CA7AEC-38A0-49FD-A66F-AF157EB2BA6A}" type="parTrans" cxnId="{86D0062F-EE8F-4A94-98E1-A184281041F3}">
      <dgm:prSet/>
      <dgm:spPr/>
      <dgm:t>
        <a:bodyPr/>
        <a:lstStyle/>
        <a:p>
          <a:endParaRPr lang="en-US"/>
        </a:p>
      </dgm:t>
    </dgm:pt>
    <dgm:pt modelId="{DDA3E4BC-43A4-4495-A52F-67FE350E981B}" type="sibTrans" cxnId="{86D0062F-EE8F-4A94-98E1-A184281041F3}">
      <dgm:prSet/>
      <dgm:spPr/>
      <dgm:t>
        <a:bodyPr/>
        <a:lstStyle/>
        <a:p>
          <a:endParaRPr lang="en-US"/>
        </a:p>
      </dgm:t>
    </dgm:pt>
    <dgm:pt modelId="{545440F6-087C-42F4-BEC6-9C5214889E29}">
      <dgm:prSet/>
      <dgm:spPr/>
      <dgm:t>
        <a:bodyPr/>
        <a:lstStyle/>
        <a:p>
          <a:pPr>
            <a:buFont typeface="Arial" panose="020B0604020202020204" pitchFamily="34" charset="0"/>
            <a:buChar char="•"/>
          </a:pPr>
          <a:r>
            <a:rPr lang="en-US" b="0" i="0">
              <a:solidFill>
                <a:schemeClr val="tx1">
                  <a:lumMod val="85000"/>
                  <a:lumOff val="15000"/>
                </a:schemeClr>
              </a:solidFill>
              <a:effectLst/>
              <a:latin typeface="BentonSans Book"/>
            </a:rPr>
            <a:t>Involve seniors in planning and decision-making processes</a:t>
          </a:r>
        </a:p>
      </dgm:t>
    </dgm:pt>
    <dgm:pt modelId="{93F83051-6B43-43A1-8A44-CE1B13FF1501}" type="parTrans" cxnId="{CAA7B1B6-2DC6-420A-8019-42E5085D7E6F}">
      <dgm:prSet/>
      <dgm:spPr/>
      <dgm:t>
        <a:bodyPr/>
        <a:lstStyle/>
        <a:p>
          <a:endParaRPr lang="en-US"/>
        </a:p>
      </dgm:t>
    </dgm:pt>
    <dgm:pt modelId="{09AEDF33-61B0-4021-9C91-121587DFD642}" type="sibTrans" cxnId="{CAA7B1B6-2DC6-420A-8019-42E5085D7E6F}">
      <dgm:prSet/>
      <dgm:spPr/>
      <dgm:t>
        <a:bodyPr/>
        <a:lstStyle/>
        <a:p>
          <a:endParaRPr lang="en-US"/>
        </a:p>
      </dgm:t>
    </dgm:pt>
    <dgm:pt modelId="{0E297C22-9D3A-4E1B-9A57-16FEE58E89DF}">
      <dgm:prSet phldrT="[Text]"/>
      <dgm:spPr/>
      <dgm:t>
        <a:bodyPr/>
        <a:lstStyle/>
        <a:p>
          <a:pPr>
            <a:buFont typeface="Arial" panose="020B0604020202020204" pitchFamily="34" charset="0"/>
            <a:buChar char="•"/>
          </a:pPr>
          <a:r>
            <a:rPr lang="en-US" b="0" i="0">
              <a:solidFill>
                <a:schemeClr val="tx1">
                  <a:lumMod val="85000"/>
                  <a:lumOff val="15000"/>
                </a:schemeClr>
              </a:solidFill>
              <a:effectLst/>
              <a:latin typeface="BentonSans Book"/>
            </a:rPr>
            <a:t>Increase state funding for transportation programs</a:t>
          </a:r>
          <a:endParaRPr lang="en-US">
            <a:solidFill>
              <a:schemeClr val="bg2">
                <a:lumMod val="25000"/>
              </a:schemeClr>
            </a:solidFill>
            <a:latin typeface="BentonSans Book"/>
          </a:endParaRPr>
        </a:p>
      </dgm:t>
    </dgm:pt>
    <dgm:pt modelId="{127E7B62-0C4F-457C-BD19-0796A413AA0E}" type="parTrans" cxnId="{04826D61-F64D-4BD9-8970-7859CF492AE8}">
      <dgm:prSet/>
      <dgm:spPr/>
      <dgm:t>
        <a:bodyPr/>
        <a:lstStyle/>
        <a:p>
          <a:endParaRPr lang="en-US"/>
        </a:p>
      </dgm:t>
    </dgm:pt>
    <dgm:pt modelId="{80A8698D-755F-4DC0-9B2C-4DACA414FFB5}" type="sibTrans" cxnId="{04826D61-F64D-4BD9-8970-7859CF492AE8}">
      <dgm:prSet/>
      <dgm:spPr/>
      <dgm:t>
        <a:bodyPr/>
        <a:lstStyle/>
        <a:p>
          <a:endParaRPr lang="en-US"/>
        </a:p>
      </dgm:t>
    </dgm:pt>
    <dgm:pt modelId="{1029D699-277C-486B-931C-DD82D2F0894C}">
      <dgm:prSet/>
      <dgm:spPr/>
      <dgm:t>
        <a:bodyPr/>
        <a:lstStyle/>
        <a:p>
          <a:pPr>
            <a:buFont typeface="Arial" panose="020B0604020202020204" pitchFamily="34" charset="0"/>
            <a:buChar char="•"/>
          </a:pPr>
          <a:r>
            <a:rPr lang="en-US" b="1" i="0">
              <a:solidFill>
                <a:schemeClr val="tx1">
                  <a:lumMod val="85000"/>
                  <a:lumOff val="15000"/>
                </a:schemeClr>
              </a:solidFill>
              <a:effectLst/>
              <a:latin typeface="BentonSans Book"/>
            </a:rPr>
            <a:t>Legislation</a:t>
          </a:r>
          <a:endParaRPr lang="en-US">
            <a:solidFill>
              <a:schemeClr val="tx1">
                <a:lumMod val="85000"/>
                <a:lumOff val="15000"/>
              </a:schemeClr>
            </a:solidFill>
            <a:latin typeface="BentonSans Book"/>
          </a:endParaRPr>
        </a:p>
      </dgm:t>
    </dgm:pt>
    <dgm:pt modelId="{446885FD-C4A5-4373-9497-1A244CEEF775}" type="parTrans" cxnId="{BF95D472-779A-444E-BF83-1F569B09F783}">
      <dgm:prSet/>
      <dgm:spPr/>
      <dgm:t>
        <a:bodyPr/>
        <a:lstStyle/>
        <a:p>
          <a:endParaRPr lang="en-US"/>
        </a:p>
      </dgm:t>
    </dgm:pt>
    <dgm:pt modelId="{DDA63D2B-1DBA-4632-9EC6-496A14F1EA11}" type="sibTrans" cxnId="{BF95D472-779A-444E-BF83-1F569B09F783}">
      <dgm:prSet/>
      <dgm:spPr/>
      <dgm:t>
        <a:bodyPr/>
        <a:lstStyle/>
        <a:p>
          <a:endParaRPr lang="en-US"/>
        </a:p>
      </dgm:t>
    </dgm:pt>
    <dgm:pt modelId="{A73D4C58-49D0-41BD-9B77-A68CB88E1E8E}">
      <dgm:prSet/>
      <dgm:spPr/>
      <dgm:t>
        <a:bodyPr/>
        <a:lstStyle/>
        <a:p>
          <a:pPr rtl="0">
            <a:buFont typeface="Arial" panose="020B0604020202020204" pitchFamily="34" charset="0"/>
            <a:buChar char="•"/>
          </a:pPr>
          <a:r>
            <a:rPr lang="en-US">
              <a:solidFill>
                <a:schemeClr val="tx1">
                  <a:lumMod val="85000"/>
                  <a:lumOff val="15000"/>
                </a:schemeClr>
              </a:solidFill>
              <a:latin typeface="BentonSans Book"/>
            </a:rPr>
            <a:t>Changing the state statute to require more robust testing of seniors 80+ years old</a:t>
          </a:r>
        </a:p>
      </dgm:t>
    </dgm:pt>
    <dgm:pt modelId="{505BB2B5-CA61-4451-A4EC-A77B055474E7}" type="parTrans" cxnId="{F9F1BDEF-9A72-454C-BFA1-322574430DD7}">
      <dgm:prSet/>
      <dgm:spPr/>
      <dgm:t>
        <a:bodyPr/>
        <a:lstStyle/>
        <a:p>
          <a:endParaRPr lang="en-US"/>
        </a:p>
      </dgm:t>
    </dgm:pt>
    <dgm:pt modelId="{B55915D0-FBA7-4448-90E8-5075825497B7}" type="sibTrans" cxnId="{F9F1BDEF-9A72-454C-BFA1-322574430DD7}">
      <dgm:prSet/>
      <dgm:spPr/>
      <dgm:t>
        <a:bodyPr/>
        <a:lstStyle/>
        <a:p>
          <a:endParaRPr lang="en-US"/>
        </a:p>
      </dgm:t>
    </dgm:pt>
    <dgm:pt modelId="{CBF2F1F6-F999-417D-B11E-2513E74CE91F}" type="pres">
      <dgm:prSet presAssocID="{EA6F6FCC-6629-4735-A429-F9AE892F233D}" presName="linear" presStyleCnt="0">
        <dgm:presLayoutVars>
          <dgm:animLvl val="lvl"/>
          <dgm:resizeHandles val="exact"/>
        </dgm:presLayoutVars>
      </dgm:prSet>
      <dgm:spPr/>
    </dgm:pt>
    <dgm:pt modelId="{AAA750F7-7C3D-4DA4-AD95-47494979B733}" type="pres">
      <dgm:prSet presAssocID="{8774F3F7-FC6D-4D70-9E21-E6EBA1FF34C7}" presName="parentText" presStyleLbl="node1" presStyleIdx="0" presStyleCnt="4">
        <dgm:presLayoutVars>
          <dgm:chMax val="0"/>
          <dgm:bulletEnabled val="1"/>
        </dgm:presLayoutVars>
      </dgm:prSet>
      <dgm:spPr/>
    </dgm:pt>
    <dgm:pt modelId="{99E97B49-7856-451E-B86F-FADF53706EF4}" type="pres">
      <dgm:prSet presAssocID="{8774F3F7-FC6D-4D70-9E21-E6EBA1FF34C7}" presName="childText" presStyleLbl="revTx" presStyleIdx="0" presStyleCnt="4">
        <dgm:presLayoutVars>
          <dgm:bulletEnabled val="1"/>
        </dgm:presLayoutVars>
      </dgm:prSet>
      <dgm:spPr/>
    </dgm:pt>
    <dgm:pt modelId="{40DB1A65-3D31-4335-ACAC-5A2B9B2D5C76}" type="pres">
      <dgm:prSet presAssocID="{D5040935-8C8F-4711-BD9F-138F9A11F655}" presName="parentText" presStyleLbl="node1" presStyleIdx="1" presStyleCnt="4">
        <dgm:presLayoutVars>
          <dgm:chMax val="0"/>
          <dgm:bulletEnabled val="1"/>
        </dgm:presLayoutVars>
      </dgm:prSet>
      <dgm:spPr/>
    </dgm:pt>
    <dgm:pt modelId="{AFF0B92C-20A1-4241-9068-89B422FDAFB2}" type="pres">
      <dgm:prSet presAssocID="{D5040935-8C8F-4711-BD9F-138F9A11F655}" presName="childText" presStyleLbl="revTx" presStyleIdx="1" presStyleCnt="4">
        <dgm:presLayoutVars>
          <dgm:bulletEnabled val="1"/>
        </dgm:presLayoutVars>
      </dgm:prSet>
      <dgm:spPr/>
    </dgm:pt>
    <dgm:pt modelId="{1D1E8415-6EC3-447B-9781-78E3B9F20BD6}" type="pres">
      <dgm:prSet presAssocID="{1029D699-277C-486B-931C-DD82D2F0894C}" presName="parentText" presStyleLbl="node1" presStyleIdx="2" presStyleCnt="4">
        <dgm:presLayoutVars>
          <dgm:chMax val="0"/>
          <dgm:bulletEnabled val="1"/>
        </dgm:presLayoutVars>
      </dgm:prSet>
      <dgm:spPr/>
    </dgm:pt>
    <dgm:pt modelId="{23FEBDE8-974D-4649-B679-E19BD7319E49}" type="pres">
      <dgm:prSet presAssocID="{1029D699-277C-486B-931C-DD82D2F0894C}" presName="childText" presStyleLbl="revTx" presStyleIdx="2" presStyleCnt="4">
        <dgm:presLayoutVars>
          <dgm:bulletEnabled val="1"/>
        </dgm:presLayoutVars>
      </dgm:prSet>
      <dgm:spPr/>
    </dgm:pt>
    <dgm:pt modelId="{7367F54F-040C-4565-A102-15B1AA53F56F}" type="pres">
      <dgm:prSet presAssocID="{13756228-6CD4-4F8F-BC15-7B6D05914B53}" presName="parentText" presStyleLbl="node1" presStyleIdx="3" presStyleCnt="4">
        <dgm:presLayoutVars>
          <dgm:chMax val="0"/>
          <dgm:bulletEnabled val="1"/>
        </dgm:presLayoutVars>
      </dgm:prSet>
      <dgm:spPr/>
    </dgm:pt>
    <dgm:pt modelId="{35C1BB88-26B6-41BC-B8BE-6652DAC18D00}" type="pres">
      <dgm:prSet presAssocID="{13756228-6CD4-4F8F-BC15-7B6D05914B53}" presName="childText" presStyleLbl="revTx" presStyleIdx="3" presStyleCnt="4">
        <dgm:presLayoutVars>
          <dgm:bulletEnabled val="1"/>
        </dgm:presLayoutVars>
      </dgm:prSet>
      <dgm:spPr/>
    </dgm:pt>
  </dgm:ptLst>
  <dgm:cxnLst>
    <dgm:cxn modelId="{3BEA0C12-F782-49C3-A14B-95B4D317C292}" type="presOf" srcId="{8774F3F7-FC6D-4D70-9E21-E6EBA1FF34C7}" destId="{AAA750F7-7C3D-4DA4-AD95-47494979B733}" srcOrd="0" destOrd="0" presId="urn:microsoft.com/office/officeart/2005/8/layout/vList2"/>
    <dgm:cxn modelId="{2A62D714-4CDD-4EBA-BD53-8D25FF79979C}" type="presOf" srcId="{545440F6-087C-42F4-BEC6-9C5214889E29}" destId="{AFF0B92C-20A1-4241-9068-89B422FDAFB2}" srcOrd="0" destOrd="0" presId="urn:microsoft.com/office/officeart/2005/8/layout/vList2"/>
    <dgm:cxn modelId="{86D0062F-EE8F-4A94-98E1-A184281041F3}" srcId="{13756228-6CD4-4F8F-BC15-7B6D05914B53}" destId="{CEB176AC-99E1-413C-872D-6659556D69C9}" srcOrd="0" destOrd="0" parTransId="{E8CA7AEC-38A0-49FD-A66F-AF157EB2BA6A}" sibTransId="{DDA3E4BC-43A4-4495-A52F-67FE350E981B}"/>
    <dgm:cxn modelId="{04826D61-F64D-4BD9-8970-7859CF492AE8}" srcId="{8774F3F7-FC6D-4D70-9E21-E6EBA1FF34C7}" destId="{0E297C22-9D3A-4E1B-9A57-16FEE58E89DF}" srcOrd="0" destOrd="0" parTransId="{127E7B62-0C4F-457C-BD19-0796A413AA0E}" sibTransId="{80A8698D-755F-4DC0-9B2C-4DACA414FFB5}"/>
    <dgm:cxn modelId="{3CC41168-2355-40DC-A1EA-D63FBDDCA138}" type="presOf" srcId="{D5040935-8C8F-4711-BD9F-138F9A11F655}" destId="{40DB1A65-3D31-4335-ACAC-5A2B9B2D5C76}" srcOrd="0" destOrd="0" presId="urn:microsoft.com/office/officeart/2005/8/layout/vList2"/>
    <dgm:cxn modelId="{4D05EF49-6E19-4FBE-9C07-8CFE03B26852}" type="presOf" srcId="{13756228-6CD4-4F8F-BC15-7B6D05914B53}" destId="{7367F54F-040C-4565-A102-15B1AA53F56F}" srcOrd="0" destOrd="0" presId="urn:microsoft.com/office/officeart/2005/8/layout/vList2"/>
    <dgm:cxn modelId="{BF95D472-779A-444E-BF83-1F569B09F783}" srcId="{EA6F6FCC-6629-4735-A429-F9AE892F233D}" destId="{1029D699-277C-486B-931C-DD82D2F0894C}" srcOrd="2" destOrd="0" parTransId="{446885FD-C4A5-4373-9497-1A244CEEF775}" sibTransId="{DDA63D2B-1DBA-4632-9EC6-496A14F1EA11}"/>
    <dgm:cxn modelId="{13DDD173-3304-4344-8994-0F31807AD5DF}" srcId="{EA6F6FCC-6629-4735-A429-F9AE892F233D}" destId="{13756228-6CD4-4F8F-BC15-7B6D05914B53}" srcOrd="3" destOrd="0" parTransId="{0BC3F821-229F-41C8-A343-875E23BDAE4B}" sibTransId="{10AD1000-5A27-4569-9FC1-25A2174F0F01}"/>
    <dgm:cxn modelId="{7FD03DAF-20AD-4299-8DAE-6FA86392C070}" srcId="{EA6F6FCC-6629-4735-A429-F9AE892F233D}" destId="{8774F3F7-FC6D-4D70-9E21-E6EBA1FF34C7}" srcOrd="0" destOrd="0" parTransId="{DD0AD5B8-26BA-499F-8137-4E53747D0982}" sibTransId="{00A7B14B-D59B-4E27-8BA9-ED34770EAD11}"/>
    <dgm:cxn modelId="{CAA7B1B6-2DC6-420A-8019-42E5085D7E6F}" srcId="{D5040935-8C8F-4711-BD9F-138F9A11F655}" destId="{545440F6-087C-42F4-BEC6-9C5214889E29}" srcOrd="0" destOrd="0" parTransId="{93F83051-6B43-43A1-8A44-CE1B13FF1501}" sibTransId="{09AEDF33-61B0-4021-9C91-121587DFD642}"/>
    <dgm:cxn modelId="{234FC2BE-F2BD-43A0-9318-FE71FF480284}" type="presOf" srcId="{EA6F6FCC-6629-4735-A429-F9AE892F233D}" destId="{CBF2F1F6-F999-417D-B11E-2513E74CE91F}" srcOrd="0" destOrd="0" presId="urn:microsoft.com/office/officeart/2005/8/layout/vList2"/>
    <dgm:cxn modelId="{9AD69EC9-4287-47C9-B92F-8486FCFD9551}" type="presOf" srcId="{CEB176AC-99E1-413C-872D-6659556D69C9}" destId="{35C1BB88-26B6-41BC-B8BE-6652DAC18D00}" srcOrd="0" destOrd="0" presId="urn:microsoft.com/office/officeart/2005/8/layout/vList2"/>
    <dgm:cxn modelId="{DEF3BBD3-5D10-4084-95D5-76027E544096}" srcId="{EA6F6FCC-6629-4735-A429-F9AE892F233D}" destId="{D5040935-8C8F-4711-BD9F-138F9A11F655}" srcOrd="1" destOrd="0" parTransId="{3105AF64-67DE-4AA7-BA7C-07430E952E46}" sibTransId="{FD3E229A-DCCF-40C5-92BE-EBF215E86674}"/>
    <dgm:cxn modelId="{4B4252E2-53BC-4A93-ADF6-90F0423538A4}" type="presOf" srcId="{0E297C22-9D3A-4E1B-9A57-16FEE58E89DF}" destId="{99E97B49-7856-451E-B86F-FADF53706EF4}" srcOrd="0" destOrd="0" presId="urn:microsoft.com/office/officeart/2005/8/layout/vList2"/>
    <dgm:cxn modelId="{F9F1BDEF-9A72-454C-BFA1-322574430DD7}" srcId="{1029D699-277C-486B-931C-DD82D2F0894C}" destId="{A73D4C58-49D0-41BD-9B77-A68CB88E1E8E}" srcOrd="0" destOrd="0" parTransId="{505BB2B5-CA61-4451-A4EC-A77B055474E7}" sibTransId="{B55915D0-FBA7-4448-90E8-5075825497B7}"/>
    <dgm:cxn modelId="{43F87DF8-F405-4A70-A785-36288C2EFAA1}" type="presOf" srcId="{1029D699-277C-486B-931C-DD82D2F0894C}" destId="{1D1E8415-6EC3-447B-9781-78E3B9F20BD6}" srcOrd="0" destOrd="0" presId="urn:microsoft.com/office/officeart/2005/8/layout/vList2"/>
    <dgm:cxn modelId="{3E64CFFE-BCDC-4656-AEF3-438D52AB7AAC}" type="presOf" srcId="{A73D4C58-49D0-41BD-9B77-A68CB88E1E8E}" destId="{23FEBDE8-974D-4649-B679-E19BD7319E49}" srcOrd="0" destOrd="0" presId="urn:microsoft.com/office/officeart/2005/8/layout/vList2"/>
    <dgm:cxn modelId="{F73B560D-46B9-48ED-83A2-294172AFC59A}" type="presParOf" srcId="{CBF2F1F6-F999-417D-B11E-2513E74CE91F}" destId="{AAA750F7-7C3D-4DA4-AD95-47494979B733}" srcOrd="0" destOrd="0" presId="urn:microsoft.com/office/officeart/2005/8/layout/vList2"/>
    <dgm:cxn modelId="{911AF939-83C5-4F88-8B6B-53958470F3E2}" type="presParOf" srcId="{CBF2F1F6-F999-417D-B11E-2513E74CE91F}" destId="{99E97B49-7856-451E-B86F-FADF53706EF4}" srcOrd="1" destOrd="0" presId="urn:microsoft.com/office/officeart/2005/8/layout/vList2"/>
    <dgm:cxn modelId="{9D1FAF8C-273F-44C5-B5D8-AF17760D7F4D}" type="presParOf" srcId="{CBF2F1F6-F999-417D-B11E-2513E74CE91F}" destId="{40DB1A65-3D31-4335-ACAC-5A2B9B2D5C76}" srcOrd="2" destOrd="0" presId="urn:microsoft.com/office/officeart/2005/8/layout/vList2"/>
    <dgm:cxn modelId="{2E0AF733-9BED-492C-8DA0-1D85147B14E2}" type="presParOf" srcId="{CBF2F1F6-F999-417D-B11E-2513E74CE91F}" destId="{AFF0B92C-20A1-4241-9068-89B422FDAFB2}" srcOrd="3" destOrd="0" presId="urn:microsoft.com/office/officeart/2005/8/layout/vList2"/>
    <dgm:cxn modelId="{C6F96643-15EB-4ED3-B2DA-B7EB85425BFE}" type="presParOf" srcId="{CBF2F1F6-F999-417D-B11E-2513E74CE91F}" destId="{1D1E8415-6EC3-447B-9781-78E3B9F20BD6}" srcOrd="4" destOrd="0" presId="urn:microsoft.com/office/officeart/2005/8/layout/vList2"/>
    <dgm:cxn modelId="{AEC9281E-371F-465B-AA58-166D16BC3D5C}" type="presParOf" srcId="{CBF2F1F6-F999-417D-B11E-2513E74CE91F}" destId="{23FEBDE8-974D-4649-B679-E19BD7319E49}" srcOrd="5" destOrd="0" presId="urn:microsoft.com/office/officeart/2005/8/layout/vList2"/>
    <dgm:cxn modelId="{6CD84415-D574-4B5F-8750-7F76E6AEC3B1}" type="presParOf" srcId="{CBF2F1F6-F999-417D-B11E-2513E74CE91F}" destId="{7367F54F-040C-4565-A102-15B1AA53F56F}" srcOrd="6" destOrd="0" presId="urn:microsoft.com/office/officeart/2005/8/layout/vList2"/>
    <dgm:cxn modelId="{AC7E73DE-9C32-4BC7-BAD7-349899271152}" type="presParOf" srcId="{CBF2F1F6-F999-417D-B11E-2513E74CE91F}" destId="{35C1BB88-26B6-41BC-B8BE-6652DAC18D00}"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750F7-7C3D-4DA4-AD95-47494979B733}">
      <dsp:nvSpPr>
        <dsp:cNvPr id="0" name=""/>
        <dsp:cNvSpPr/>
      </dsp:nvSpPr>
      <dsp:spPr>
        <a:xfrm>
          <a:off x="0" y="17507"/>
          <a:ext cx="15087600" cy="8874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Arial" panose="020B0604020202020204" pitchFamily="34" charset="0"/>
            <a:buNone/>
          </a:pPr>
          <a:r>
            <a:rPr lang="en-US" sz="3700" b="1" kern="1200">
              <a:solidFill>
                <a:schemeClr val="bg2">
                  <a:lumMod val="25000"/>
                </a:schemeClr>
              </a:solidFill>
              <a:latin typeface="BentonSans Book"/>
            </a:rPr>
            <a:t>Mobility Issues</a:t>
          </a:r>
          <a:r>
            <a:rPr lang="en-US" sz="3700" kern="1200">
              <a:solidFill>
                <a:schemeClr val="bg2">
                  <a:lumMod val="25000"/>
                </a:schemeClr>
              </a:solidFill>
              <a:latin typeface="BentonSans Book"/>
            </a:rPr>
            <a:t> </a:t>
          </a:r>
        </a:p>
      </dsp:txBody>
      <dsp:txXfrm>
        <a:off x="43321" y="60828"/>
        <a:ext cx="15000958" cy="800803"/>
      </dsp:txXfrm>
    </dsp:sp>
    <dsp:sp modelId="{C597E9A5-8DFE-4BDF-A29D-A4BE880171E7}">
      <dsp:nvSpPr>
        <dsp:cNvPr id="0" name=""/>
        <dsp:cNvSpPr/>
      </dsp:nvSpPr>
      <dsp:spPr>
        <a:xfrm>
          <a:off x="0" y="904952"/>
          <a:ext cx="15087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46990" rIns="263144" bIns="46990" numCol="1" spcCol="1270" anchor="t" anchorCtr="0">
          <a:noAutofit/>
        </a:bodyPr>
        <a:lstStyle/>
        <a:p>
          <a:pPr marL="285750" lvl="1" indent="-285750" algn="l" defTabSz="1289050">
            <a:lnSpc>
              <a:spcPct val="90000"/>
            </a:lnSpc>
            <a:spcBef>
              <a:spcPct val="0"/>
            </a:spcBef>
            <a:spcAft>
              <a:spcPct val="20000"/>
            </a:spcAft>
            <a:buFont typeface="Arial" panose="020B0604020202020204" pitchFamily="34" charset="0"/>
            <a:buChar char="•"/>
          </a:pPr>
          <a:r>
            <a:rPr lang="en-US" sz="2900" kern="1200">
              <a:solidFill>
                <a:schemeClr val="tx1">
                  <a:lumMod val="85000"/>
                  <a:lumOff val="15000"/>
                </a:schemeClr>
              </a:solidFill>
              <a:latin typeface="BentonSans Book"/>
            </a:rPr>
            <a:t>Age-related physical and cognitive changes affecting driving abilities</a:t>
          </a:r>
          <a:endParaRPr lang="en-US" sz="2900" kern="1200">
            <a:latin typeface="BentonSans Book"/>
          </a:endParaRPr>
        </a:p>
      </dsp:txBody>
      <dsp:txXfrm>
        <a:off x="0" y="904952"/>
        <a:ext cx="15087600" cy="612720"/>
      </dsp:txXfrm>
    </dsp:sp>
    <dsp:sp modelId="{3B2D0EF7-C98D-4D98-8F5B-1F0D5E84B533}">
      <dsp:nvSpPr>
        <dsp:cNvPr id="0" name=""/>
        <dsp:cNvSpPr/>
      </dsp:nvSpPr>
      <dsp:spPr>
        <a:xfrm>
          <a:off x="0" y="1517672"/>
          <a:ext cx="15087600" cy="8874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solidFill>
                <a:schemeClr val="bg2">
                  <a:lumMod val="25000"/>
                </a:schemeClr>
              </a:solidFill>
              <a:latin typeface="BentonSans Book"/>
            </a:rPr>
            <a:t>Limited Accessibility</a:t>
          </a:r>
          <a:r>
            <a:rPr lang="en-US" sz="3700" kern="1200">
              <a:solidFill>
                <a:schemeClr val="bg2">
                  <a:lumMod val="25000"/>
                </a:schemeClr>
              </a:solidFill>
              <a:latin typeface="BentonSans Book"/>
            </a:rPr>
            <a:t> </a:t>
          </a:r>
          <a:endParaRPr lang="en-US" sz="3700" i="0" kern="1200">
            <a:solidFill>
              <a:schemeClr val="bg2">
                <a:lumMod val="25000"/>
              </a:schemeClr>
            </a:solidFill>
            <a:effectLst/>
            <a:latin typeface="BentonSans Book"/>
          </a:endParaRPr>
        </a:p>
      </dsp:txBody>
      <dsp:txXfrm>
        <a:off x="43321" y="1560993"/>
        <a:ext cx="15000958" cy="800803"/>
      </dsp:txXfrm>
    </dsp:sp>
    <dsp:sp modelId="{174662C0-6B60-4716-AB5F-00B4D258E920}">
      <dsp:nvSpPr>
        <dsp:cNvPr id="0" name=""/>
        <dsp:cNvSpPr/>
      </dsp:nvSpPr>
      <dsp:spPr>
        <a:xfrm>
          <a:off x="0" y="2405117"/>
          <a:ext cx="15087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n-US" sz="2900" i="0" kern="1200">
              <a:solidFill>
                <a:schemeClr val="tx1">
                  <a:lumMod val="85000"/>
                  <a:lumOff val="15000"/>
                </a:schemeClr>
              </a:solidFill>
              <a:effectLst/>
              <a:latin typeface="BentonSans Book"/>
            </a:rPr>
            <a:t>Many need to rely on family/friends</a:t>
          </a:r>
        </a:p>
      </dsp:txBody>
      <dsp:txXfrm>
        <a:off x="0" y="2405117"/>
        <a:ext cx="15087600" cy="612720"/>
      </dsp:txXfrm>
    </dsp:sp>
    <dsp:sp modelId="{B81BF412-E2A5-4447-A7AF-B69F86FA8C8D}">
      <dsp:nvSpPr>
        <dsp:cNvPr id="0" name=""/>
        <dsp:cNvSpPr/>
      </dsp:nvSpPr>
      <dsp:spPr>
        <a:xfrm>
          <a:off x="0" y="3017837"/>
          <a:ext cx="15087600" cy="8874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b="1" kern="1200">
              <a:solidFill>
                <a:schemeClr val="bg2">
                  <a:lumMod val="25000"/>
                </a:schemeClr>
              </a:solidFill>
              <a:latin typeface="BentonSans Book"/>
            </a:rPr>
            <a:t>Affordability</a:t>
          </a:r>
          <a:endParaRPr lang="en-US" sz="3700" i="0" kern="1200">
            <a:solidFill>
              <a:schemeClr val="bg2">
                <a:lumMod val="25000"/>
              </a:schemeClr>
            </a:solidFill>
            <a:effectLst/>
            <a:latin typeface="BentonSans Book"/>
          </a:endParaRPr>
        </a:p>
      </dsp:txBody>
      <dsp:txXfrm>
        <a:off x="43321" y="3061158"/>
        <a:ext cx="15000958" cy="800803"/>
      </dsp:txXfrm>
    </dsp:sp>
    <dsp:sp modelId="{2B799D1F-F0B0-4D20-9B53-E2BB21302392}">
      <dsp:nvSpPr>
        <dsp:cNvPr id="0" name=""/>
        <dsp:cNvSpPr/>
      </dsp:nvSpPr>
      <dsp:spPr>
        <a:xfrm>
          <a:off x="0" y="3905282"/>
          <a:ext cx="15087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n-US" sz="2900" kern="1200">
              <a:solidFill>
                <a:schemeClr val="tx1">
                  <a:lumMod val="85000"/>
                  <a:lumOff val="15000"/>
                </a:schemeClr>
              </a:solidFill>
              <a:latin typeface="BentonSans Book"/>
            </a:rPr>
            <a:t>High costs of </a:t>
          </a:r>
          <a:r>
            <a:rPr lang="en-US" sz="2900" i="0" kern="1200">
              <a:solidFill>
                <a:schemeClr val="tx1">
                  <a:lumMod val="85000"/>
                  <a:lumOff val="15000"/>
                </a:schemeClr>
              </a:solidFill>
              <a:effectLst/>
              <a:latin typeface="BentonSans Book"/>
            </a:rPr>
            <a:t>vehicle ownership and public transportation services</a:t>
          </a:r>
        </a:p>
      </dsp:txBody>
      <dsp:txXfrm>
        <a:off x="0" y="3905282"/>
        <a:ext cx="15087600" cy="612720"/>
      </dsp:txXfrm>
    </dsp:sp>
    <dsp:sp modelId="{E808A794-BF6E-465E-8940-F09F3A071FE1}">
      <dsp:nvSpPr>
        <dsp:cNvPr id="0" name=""/>
        <dsp:cNvSpPr/>
      </dsp:nvSpPr>
      <dsp:spPr>
        <a:xfrm>
          <a:off x="0" y="4518002"/>
          <a:ext cx="15087600" cy="8874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b="1" kern="1200">
              <a:solidFill>
                <a:schemeClr val="bg2">
                  <a:lumMod val="25000"/>
                </a:schemeClr>
              </a:solidFill>
              <a:latin typeface="BentonSans Book"/>
            </a:rPr>
            <a:t>Inadequate </a:t>
          </a:r>
          <a:r>
            <a:rPr lang="en-US" sz="3700" b="1" i="0" kern="1200">
              <a:solidFill>
                <a:schemeClr val="bg2">
                  <a:lumMod val="25000"/>
                </a:schemeClr>
              </a:solidFill>
              <a:effectLst/>
              <a:latin typeface="BentonSans Book"/>
            </a:rPr>
            <a:t>Infrastructure-Especially in Rural Areas</a:t>
          </a:r>
          <a:endParaRPr lang="en-US" sz="3700" i="0" kern="1200">
            <a:solidFill>
              <a:schemeClr val="bg2">
                <a:lumMod val="25000"/>
              </a:schemeClr>
            </a:solidFill>
            <a:effectLst/>
            <a:latin typeface="BentonSans Book" panose="02000503040000020004" pitchFamily="50" charset="0"/>
          </a:endParaRPr>
        </a:p>
      </dsp:txBody>
      <dsp:txXfrm>
        <a:off x="43321" y="4561323"/>
        <a:ext cx="15000958" cy="800803"/>
      </dsp:txXfrm>
    </dsp:sp>
    <dsp:sp modelId="{548706A8-DBC5-49A2-9E43-ADED5EF312FB}">
      <dsp:nvSpPr>
        <dsp:cNvPr id="0" name=""/>
        <dsp:cNvSpPr/>
      </dsp:nvSpPr>
      <dsp:spPr>
        <a:xfrm>
          <a:off x="0" y="5405447"/>
          <a:ext cx="15087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46990" rIns="263144" bIns="46990" numCol="1" spcCol="1270" anchor="t" anchorCtr="0">
          <a:noAutofit/>
        </a:bodyPr>
        <a:lstStyle/>
        <a:p>
          <a:pPr marL="285750" lvl="1" indent="-285750" algn="l" defTabSz="1289050" rtl="0">
            <a:lnSpc>
              <a:spcPct val="90000"/>
            </a:lnSpc>
            <a:spcBef>
              <a:spcPct val="0"/>
            </a:spcBef>
            <a:spcAft>
              <a:spcPct val="20000"/>
            </a:spcAft>
            <a:buChar char="•"/>
          </a:pPr>
          <a:r>
            <a:rPr lang="en-US" sz="2900" kern="1200">
              <a:solidFill>
                <a:schemeClr val="tx1">
                  <a:lumMod val="85000"/>
                  <a:lumOff val="15000"/>
                </a:schemeClr>
              </a:solidFill>
              <a:latin typeface="BentonSans Book"/>
            </a:rPr>
            <a:t>Poor</a:t>
          </a:r>
          <a:r>
            <a:rPr lang="en-US" sz="2900" i="0" kern="1200">
              <a:solidFill>
                <a:schemeClr val="tx1">
                  <a:lumMod val="85000"/>
                  <a:lumOff val="15000"/>
                </a:schemeClr>
              </a:solidFill>
              <a:effectLst/>
              <a:latin typeface="BentonSans Book"/>
            </a:rPr>
            <a:t> signage, street lighting, crosswalk times, uneven surfaces</a:t>
          </a:r>
        </a:p>
      </dsp:txBody>
      <dsp:txXfrm>
        <a:off x="0" y="5405447"/>
        <a:ext cx="15087600" cy="612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750F7-7C3D-4DA4-AD95-47494979B733}">
      <dsp:nvSpPr>
        <dsp:cNvPr id="0" name=""/>
        <dsp:cNvSpPr/>
      </dsp:nvSpPr>
      <dsp:spPr>
        <a:xfrm>
          <a:off x="0" y="30400"/>
          <a:ext cx="15087600" cy="1099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Font typeface="Arial" panose="020B0604020202020204" pitchFamily="34" charset="0"/>
            <a:buNone/>
          </a:pPr>
          <a:r>
            <a:rPr lang="en-US" sz="4700" b="1" kern="1200">
              <a:solidFill>
                <a:schemeClr val="bg2">
                  <a:lumMod val="25000"/>
                </a:schemeClr>
              </a:solidFill>
              <a:latin typeface="BentonSans Book"/>
            </a:rPr>
            <a:t>Find a Ride Florida</a:t>
          </a:r>
          <a:endParaRPr lang="en-US" sz="4700" kern="1200">
            <a:solidFill>
              <a:schemeClr val="bg2">
                <a:lumMod val="25000"/>
              </a:schemeClr>
            </a:solidFill>
            <a:latin typeface="BentonSans Book"/>
          </a:endParaRPr>
        </a:p>
      </dsp:txBody>
      <dsp:txXfrm>
        <a:off x="53688" y="84088"/>
        <a:ext cx="14980224" cy="992424"/>
      </dsp:txXfrm>
    </dsp:sp>
    <dsp:sp modelId="{E33181D6-F76C-4E89-A85D-E03680886239}">
      <dsp:nvSpPr>
        <dsp:cNvPr id="0" name=""/>
        <dsp:cNvSpPr/>
      </dsp:nvSpPr>
      <dsp:spPr>
        <a:xfrm>
          <a:off x="0" y="1130200"/>
          <a:ext cx="15087600"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59690" rIns="334264" bIns="59690" numCol="1" spcCol="1270" anchor="t" anchorCtr="0">
          <a:noAutofit/>
        </a:bodyPr>
        <a:lstStyle/>
        <a:p>
          <a:pPr marL="285750" lvl="1" indent="-285750" algn="l" defTabSz="1644650">
            <a:lnSpc>
              <a:spcPct val="90000"/>
            </a:lnSpc>
            <a:spcBef>
              <a:spcPct val="0"/>
            </a:spcBef>
            <a:spcAft>
              <a:spcPct val="20000"/>
            </a:spcAft>
            <a:buFont typeface="Arial" panose="020B0604020202020204" pitchFamily="34" charset="0"/>
            <a:buChar char="•"/>
          </a:pPr>
          <a:r>
            <a:rPr lang="en-US" sz="3700" kern="1200">
              <a:latin typeface="BentonSans Book"/>
            </a:rPr>
            <a:t>Online listing of transportation service providers</a:t>
          </a:r>
          <a:endParaRPr lang="en-US" sz="3700" kern="1200">
            <a:solidFill>
              <a:schemeClr val="bg2">
                <a:lumMod val="25000"/>
              </a:schemeClr>
            </a:solidFill>
            <a:latin typeface="BentonSans Book"/>
          </a:endParaRPr>
        </a:p>
      </dsp:txBody>
      <dsp:txXfrm>
        <a:off x="0" y="1130200"/>
        <a:ext cx="15087600" cy="778320"/>
      </dsp:txXfrm>
    </dsp:sp>
    <dsp:sp modelId="{31469E82-691D-472C-B015-FDCB27A1F812}">
      <dsp:nvSpPr>
        <dsp:cNvPr id="0" name=""/>
        <dsp:cNvSpPr/>
      </dsp:nvSpPr>
      <dsp:spPr>
        <a:xfrm>
          <a:off x="0" y="1908520"/>
          <a:ext cx="15087600" cy="1099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Font typeface="Arial" panose="020B0604020202020204" pitchFamily="34" charset="0"/>
            <a:buNone/>
          </a:pPr>
          <a:r>
            <a:rPr lang="en-US" sz="4700" b="1" kern="1200">
              <a:solidFill>
                <a:schemeClr val="bg2">
                  <a:lumMod val="25000"/>
                </a:schemeClr>
              </a:solidFill>
              <a:latin typeface="BentonSans Book"/>
            </a:rPr>
            <a:t>AARP Driver Safety</a:t>
          </a:r>
          <a:r>
            <a:rPr lang="en-US" sz="4700" kern="1200">
              <a:solidFill>
                <a:schemeClr val="bg2">
                  <a:lumMod val="25000"/>
                </a:schemeClr>
              </a:solidFill>
              <a:latin typeface="BentonSans Book"/>
            </a:rPr>
            <a:t> </a:t>
          </a:r>
          <a:endParaRPr lang="en-US" sz="4700" b="0" i="0" kern="1200">
            <a:solidFill>
              <a:schemeClr val="bg2">
                <a:lumMod val="25000"/>
              </a:schemeClr>
            </a:solidFill>
            <a:effectLst/>
            <a:latin typeface="BentonSans Book"/>
          </a:endParaRPr>
        </a:p>
      </dsp:txBody>
      <dsp:txXfrm>
        <a:off x="53688" y="1962208"/>
        <a:ext cx="14980224" cy="992424"/>
      </dsp:txXfrm>
    </dsp:sp>
    <dsp:sp modelId="{227483BC-F1F1-45CB-AF76-15E0D91161F2}">
      <dsp:nvSpPr>
        <dsp:cNvPr id="0" name=""/>
        <dsp:cNvSpPr/>
      </dsp:nvSpPr>
      <dsp:spPr>
        <a:xfrm>
          <a:off x="0" y="3008320"/>
          <a:ext cx="15087600"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59690" rIns="334264" bIns="59690" numCol="1" spcCol="1270" anchor="t" anchorCtr="0">
          <a:noAutofit/>
        </a:bodyPr>
        <a:lstStyle/>
        <a:p>
          <a:pPr marL="285750" lvl="1" indent="-285750" algn="l" defTabSz="1644650">
            <a:lnSpc>
              <a:spcPct val="90000"/>
            </a:lnSpc>
            <a:spcBef>
              <a:spcPct val="0"/>
            </a:spcBef>
            <a:spcAft>
              <a:spcPct val="20000"/>
            </a:spcAft>
            <a:buFont typeface="Arial" panose="020B0604020202020204" pitchFamily="34" charset="0"/>
            <a:buChar char="•"/>
          </a:pPr>
          <a:r>
            <a:rPr lang="en-US" sz="3700" kern="1200">
              <a:latin typeface="BentonSans Book"/>
            </a:rPr>
            <a:t>Online refresher courses to improve driving skills</a:t>
          </a:r>
          <a:endParaRPr lang="en-US" sz="3700" b="0" i="0" kern="1200">
            <a:effectLst/>
            <a:latin typeface="BentonSans Book"/>
          </a:endParaRPr>
        </a:p>
      </dsp:txBody>
      <dsp:txXfrm>
        <a:off x="0" y="3008320"/>
        <a:ext cx="15087600" cy="778320"/>
      </dsp:txXfrm>
    </dsp:sp>
    <dsp:sp modelId="{FF7C2A40-84D5-4A3C-A3C6-948C2ED74514}">
      <dsp:nvSpPr>
        <dsp:cNvPr id="0" name=""/>
        <dsp:cNvSpPr/>
      </dsp:nvSpPr>
      <dsp:spPr>
        <a:xfrm>
          <a:off x="0" y="3786640"/>
          <a:ext cx="15087600" cy="10998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Font typeface="Arial" panose="020B0604020202020204" pitchFamily="34" charset="0"/>
            <a:buNone/>
          </a:pPr>
          <a:r>
            <a:rPr lang="en-US" sz="4700" b="1" kern="1200">
              <a:solidFill>
                <a:schemeClr val="bg2">
                  <a:lumMod val="25000"/>
                </a:schemeClr>
              </a:solidFill>
              <a:latin typeface="BentonSans Book"/>
            </a:rPr>
            <a:t>Safe Mobility for Life Program</a:t>
          </a:r>
          <a:r>
            <a:rPr lang="en-US" sz="4700" kern="1200">
              <a:solidFill>
                <a:schemeClr val="bg2">
                  <a:lumMod val="25000"/>
                </a:schemeClr>
              </a:solidFill>
              <a:latin typeface="BentonSans Book"/>
            </a:rPr>
            <a:t> </a:t>
          </a:r>
        </a:p>
      </dsp:txBody>
      <dsp:txXfrm>
        <a:off x="53688" y="3840328"/>
        <a:ext cx="14980224" cy="992424"/>
      </dsp:txXfrm>
    </dsp:sp>
    <dsp:sp modelId="{24D07C78-35FF-4B1D-A615-3BA5CE0BC9CC}">
      <dsp:nvSpPr>
        <dsp:cNvPr id="0" name=""/>
        <dsp:cNvSpPr/>
      </dsp:nvSpPr>
      <dsp:spPr>
        <a:xfrm>
          <a:off x="0" y="4886440"/>
          <a:ext cx="15087600" cy="1118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59690" rIns="334264" bIns="59690" numCol="1" spcCol="1270" anchor="t" anchorCtr="0">
          <a:noAutofit/>
        </a:bodyPr>
        <a:lstStyle/>
        <a:p>
          <a:pPr marL="285750" lvl="1" indent="-285750" algn="l" defTabSz="1644650">
            <a:lnSpc>
              <a:spcPct val="90000"/>
            </a:lnSpc>
            <a:spcBef>
              <a:spcPct val="0"/>
            </a:spcBef>
            <a:spcAft>
              <a:spcPct val="20000"/>
            </a:spcAft>
            <a:buFont typeface="Arial" panose="020B0604020202020204" pitchFamily="34" charset="0"/>
            <a:buChar char="•"/>
          </a:pPr>
          <a:r>
            <a:rPr lang="en-US" sz="3700" kern="1200">
              <a:latin typeface="BentonSans Book"/>
            </a:rPr>
            <a:t>FDOT initiative to improve safety and mobility for aging road users</a:t>
          </a:r>
        </a:p>
      </dsp:txBody>
      <dsp:txXfrm>
        <a:off x="0" y="4886440"/>
        <a:ext cx="15087600" cy="11188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750F7-7C3D-4DA4-AD95-47494979B733}">
      <dsp:nvSpPr>
        <dsp:cNvPr id="0" name=""/>
        <dsp:cNvSpPr/>
      </dsp:nvSpPr>
      <dsp:spPr>
        <a:xfrm>
          <a:off x="0" y="19386"/>
          <a:ext cx="15087600" cy="190680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Font typeface="Arial" panose="020B0604020202020204" pitchFamily="34" charset="0"/>
            <a:buNone/>
          </a:pPr>
          <a:r>
            <a:rPr lang="en-US" sz="4800" b="1" kern="1200">
              <a:solidFill>
                <a:schemeClr val="tx1">
                  <a:lumMod val="85000"/>
                  <a:lumOff val="15000"/>
                </a:schemeClr>
              </a:solidFill>
              <a:latin typeface="BentonSans Book"/>
            </a:rPr>
            <a:t>Local Match For Grants</a:t>
          </a:r>
        </a:p>
      </dsp:txBody>
      <dsp:txXfrm>
        <a:off x="93083" y="112469"/>
        <a:ext cx="14901434" cy="1720641"/>
      </dsp:txXfrm>
    </dsp:sp>
    <dsp:sp modelId="{31469E82-691D-472C-B015-FDCB27A1F812}">
      <dsp:nvSpPr>
        <dsp:cNvPr id="0" name=""/>
        <dsp:cNvSpPr/>
      </dsp:nvSpPr>
      <dsp:spPr>
        <a:xfrm>
          <a:off x="0" y="2064433"/>
          <a:ext cx="15087600" cy="190680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Font typeface="Arial" panose="020B0604020202020204" pitchFamily="34" charset="0"/>
            <a:buNone/>
          </a:pPr>
          <a:r>
            <a:rPr lang="en-US" sz="4800" b="1" kern="1200">
              <a:solidFill>
                <a:schemeClr val="tx1">
                  <a:lumMod val="85000"/>
                  <a:lumOff val="15000"/>
                </a:schemeClr>
              </a:solidFill>
              <a:latin typeface="BentonSans Book"/>
            </a:rPr>
            <a:t>Overmatch</a:t>
          </a:r>
          <a:r>
            <a:rPr lang="en-US" sz="4800" b="1" i="0" kern="1200">
              <a:solidFill>
                <a:schemeClr val="tx1">
                  <a:lumMod val="85000"/>
                  <a:lumOff val="15000"/>
                </a:schemeClr>
              </a:solidFill>
              <a:effectLst/>
              <a:latin typeface="BentonSans Book"/>
            </a:rPr>
            <a:t> Grant Programs</a:t>
          </a:r>
        </a:p>
      </dsp:txBody>
      <dsp:txXfrm>
        <a:off x="93083" y="2157516"/>
        <a:ext cx="14901434" cy="1720641"/>
      </dsp:txXfrm>
    </dsp:sp>
    <dsp:sp modelId="{FF7C2A40-84D5-4A3C-A3C6-948C2ED74514}">
      <dsp:nvSpPr>
        <dsp:cNvPr id="0" name=""/>
        <dsp:cNvSpPr/>
      </dsp:nvSpPr>
      <dsp:spPr>
        <a:xfrm>
          <a:off x="0" y="4109481"/>
          <a:ext cx="15087600" cy="190680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rtl="0">
            <a:lnSpc>
              <a:spcPct val="90000"/>
            </a:lnSpc>
            <a:spcBef>
              <a:spcPct val="0"/>
            </a:spcBef>
            <a:spcAft>
              <a:spcPct val="35000"/>
            </a:spcAft>
            <a:buFont typeface="Arial" panose="020B0604020202020204" pitchFamily="34" charset="0"/>
            <a:buNone/>
          </a:pPr>
          <a:r>
            <a:rPr lang="en-US" sz="4800" b="1" kern="1200">
              <a:solidFill>
                <a:schemeClr val="tx1">
                  <a:lumMod val="85000"/>
                  <a:lumOff val="15000"/>
                </a:schemeClr>
              </a:solidFill>
              <a:latin typeface="BentonSans Book" panose="02000503040000020004" pitchFamily="50" charset="0"/>
              <a:cs typeface="Calibri"/>
            </a:rPr>
            <a:t>Encourage Collaboration between Government and Private Sector</a:t>
          </a:r>
          <a:endParaRPr lang="en-US" sz="4800" b="1" kern="1200">
            <a:solidFill>
              <a:schemeClr val="tx1">
                <a:lumMod val="85000"/>
                <a:lumOff val="15000"/>
              </a:schemeClr>
            </a:solidFill>
            <a:latin typeface="BentonSans Book" panose="02000503040000020004" pitchFamily="50" charset="0"/>
          </a:endParaRPr>
        </a:p>
      </dsp:txBody>
      <dsp:txXfrm>
        <a:off x="93083" y="4202564"/>
        <a:ext cx="14901434" cy="17206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0EB3A-9521-4068-9AA0-DFC337CB36E7}">
      <dsp:nvSpPr>
        <dsp:cNvPr id="0" name=""/>
        <dsp:cNvSpPr/>
      </dsp:nvSpPr>
      <dsp:spPr>
        <a:xfrm>
          <a:off x="0" y="0"/>
          <a:ext cx="15087600" cy="202803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ts val="600"/>
            </a:spcAft>
            <a:buNone/>
          </a:pPr>
          <a:r>
            <a:rPr lang="en-US" sz="3600" kern="1200">
              <a:solidFill>
                <a:schemeClr val="tx1">
                  <a:lumMod val="75000"/>
                  <a:lumOff val="25000"/>
                </a:schemeClr>
              </a:solidFill>
              <a:latin typeface="BentonSans Book"/>
            </a:rPr>
            <a:t>Increased visibility</a:t>
          </a:r>
        </a:p>
        <a:p>
          <a:pPr marL="285750" lvl="1" indent="-285750" algn="l" defTabSz="1244600" rtl="0">
            <a:lnSpc>
              <a:spcPct val="90000"/>
            </a:lnSpc>
            <a:spcBef>
              <a:spcPct val="0"/>
            </a:spcBef>
            <a:spcAft>
              <a:spcPct val="15000"/>
            </a:spcAft>
            <a:buChar char="•"/>
          </a:pPr>
          <a:r>
            <a:rPr lang="en-US" sz="2800" kern="1200">
              <a:solidFill>
                <a:schemeClr val="tx1">
                  <a:lumMod val="75000"/>
                  <a:lumOff val="25000"/>
                </a:schemeClr>
              </a:solidFill>
              <a:latin typeface="BentonSans Book"/>
            </a:rPr>
            <a:t>Larger lettering on signs</a:t>
          </a:r>
        </a:p>
        <a:p>
          <a:pPr marL="285750" lvl="1" indent="-285750" algn="l" defTabSz="1244600">
            <a:lnSpc>
              <a:spcPct val="90000"/>
            </a:lnSpc>
            <a:spcBef>
              <a:spcPct val="0"/>
            </a:spcBef>
            <a:spcAft>
              <a:spcPct val="15000"/>
            </a:spcAft>
            <a:buChar char="•"/>
          </a:pPr>
          <a:r>
            <a:rPr lang="en-US" sz="2800" kern="1200">
              <a:solidFill>
                <a:schemeClr val="tx1">
                  <a:lumMod val="75000"/>
                  <a:lumOff val="25000"/>
                </a:schemeClr>
              </a:solidFill>
              <a:latin typeface="BentonSans Book"/>
            </a:rPr>
            <a:t>Spacing of reflective pavement markers reduced</a:t>
          </a:r>
        </a:p>
      </dsp:txBody>
      <dsp:txXfrm>
        <a:off x="3220323" y="0"/>
        <a:ext cx="11867276" cy="2028031"/>
      </dsp:txXfrm>
    </dsp:sp>
    <dsp:sp modelId="{2CE775AF-3414-41DF-B190-45C4217FE4E6}">
      <dsp:nvSpPr>
        <dsp:cNvPr id="0" name=""/>
        <dsp:cNvSpPr/>
      </dsp:nvSpPr>
      <dsp:spPr>
        <a:xfrm>
          <a:off x="202803" y="202803"/>
          <a:ext cx="3017520" cy="1622425"/>
        </a:xfrm>
        <a:prstGeom prst="roundRect">
          <a:avLst>
            <a:gd name="adj" fmla="val 10000"/>
          </a:avLst>
        </a:prstGeom>
        <a:blipFill dpi="0" rotWithShape="1">
          <a:blip xmlns:r="http://schemas.openxmlformats.org/officeDocument/2006/relationships" r:embed="rId1"/>
          <a:srcRect/>
          <a:stretch>
            <a:fillRect l="-30504" t="-52058" r="-32008" b="-9170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A276CE-9E3F-46A7-8F63-8A5B27461156}">
      <dsp:nvSpPr>
        <dsp:cNvPr id="0" name=""/>
        <dsp:cNvSpPr/>
      </dsp:nvSpPr>
      <dsp:spPr>
        <a:xfrm>
          <a:off x="0" y="2230834"/>
          <a:ext cx="15087600" cy="202803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ts val="600"/>
            </a:spcAft>
            <a:buNone/>
          </a:pPr>
          <a:r>
            <a:rPr lang="en-US" sz="3600" kern="1200">
              <a:solidFill>
                <a:schemeClr val="tx1">
                  <a:lumMod val="75000"/>
                  <a:lumOff val="25000"/>
                </a:schemeClr>
              </a:solidFill>
              <a:latin typeface="BentonSans Book"/>
            </a:rPr>
            <a:t>Pedestrian features at intersections</a:t>
          </a:r>
        </a:p>
        <a:p>
          <a:pPr marL="285750" lvl="1" indent="-285750" algn="l" defTabSz="1244600" rtl="0">
            <a:lnSpc>
              <a:spcPct val="90000"/>
            </a:lnSpc>
            <a:spcBef>
              <a:spcPct val="0"/>
            </a:spcBef>
            <a:spcAft>
              <a:spcPct val="15000"/>
            </a:spcAft>
            <a:buChar char="•"/>
          </a:pPr>
          <a:r>
            <a:rPr lang="en-US" sz="2800" kern="1200">
              <a:solidFill>
                <a:schemeClr val="tx1">
                  <a:lumMod val="75000"/>
                  <a:lumOff val="25000"/>
                </a:schemeClr>
              </a:solidFill>
              <a:latin typeface="BentonSans Book"/>
            </a:rPr>
            <a:t>More Countdown pedestrian signals</a:t>
          </a:r>
        </a:p>
        <a:p>
          <a:pPr marL="285750" lvl="1" indent="-285750" algn="l" defTabSz="1244600">
            <a:lnSpc>
              <a:spcPct val="90000"/>
            </a:lnSpc>
            <a:spcBef>
              <a:spcPct val="0"/>
            </a:spcBef>
            <a:spcAft>
              <a:spcPct val="15000"/>
            </a:spcAft>
            <a:buChar char="•"/>
          </a:pPr>
          <a:r>
            <a:rPr lang="en-US" sz="2800" kern="1200">
              <a:solidFill>
                <a:schemeClr val="tx1">
                  <a:lumMod val="75000"/>
                  <a:lumOff val="25000"/>
                </a:schemeClr>
              </a:solidFill>
              <a:latin typeface="BentonSans Book"/>
            </a:rPr>
            <a:t>Refuge islands</a:t>
          </a:r>
        </a:p>
        <a:p>
          <a:pPr marL="285750" lvl="1" indent="-285750" algn="l" defTabSz="1244600">
            <a:lnSpc>
              <a:spcPct val="90000"/>
            </a:lnSpc>
            <a:spcBef>
              <a:spcPct val="0"/>
            </a:spcBef>
            <a:spcAft>
              <a:spcPct val="15000"/>
            </a:spcAft>
            <a:buChar char="•"/>
          </a:pPr>
          <a:r>
            <a:rPr lang="en-US" sz="2800" kern="1200">
              <a:solidFill>
                <a:schemeClr val="tx1">
                  <a:lumMod val="75000"/>
                  <a:lumOff val="25000"/>
                </a:schemeClr>
              </a:solidFill>
              <a:latin typeface="BentonSans Book"/>
            </a:rPr>
            <a:t>Longer walk times</a:t>
          </a:r>
        </a:p>
      </dsp:txBody>
      <dsp:txXfrm>
        <a:off x="3220323" y="2230834"/>
        <a:ext cx="11867276" cy="2028031"/>
      </dsp:txXfrm>
    </dsp:sp>
    <dsp:sp modelId="{4A52AD7A-F0F2-4162-B75D-F62FCAC66FBF}">
      <dsp:nvSpPr>
        <dsp:cNvPr id="0" name=""/>
        <dsp:cNvSpPr/>
      </dsp:nvSpPr>
      <dsp:spPr>
        <a:xfrm>
          <a:off x="202803" y="2433637"/>
          <a:ext cx="3017520" cy="1622425"/>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3EBB8F-E028-4F6E-8F17-40355661EEA9}">
      <dsp:nvSpPr>
        <dsp:cNvPr id="0" name=""/>
        <dsp:cNvSpPr/>
      </dsp:nvSpPr>
      <dsp:spPr>
        <a:xfrm>
          <a:off x="0" y="4461668"/>
          <a:ext cx="15087600" cy="2028031"/>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ts val="600"/>
            </a:spcAft>
            <a:buNone/>
          </a:pPr>
          <a:r>
            <a:rPr lang="en-US" sz="3600" kern="1200">
              <a:solidFill>
                <a:schemeClr val="tx1">
                  <a:lumMod val="75000"/>
                  <a:lumOff val="25000"/>
                </a:schemeClr>
              </a:solidFill>
              <a:latin typeface="BentonSans Book"/>
            </a:rPr>
            <a:t>Advance notification</a:t>
          </a:r>
        </a:p>
        <a:p>
          <a:pPr marL="285750" lvl="1" indent="-285750" algn="l" defTabSz="1244600">
            <a:lnSpc>
              <a:spcPct val="90000"/>
            </a:lnSpc>
            <a:spcBef>
              <a:spcPct val="0"/>
            </a:spcBef>
            <a:spcAft>
              <a:spcPct val="15000"/>
            </a:spcAft>
            <a:buChar char="•"/>
          </a:pPr>
          <a:r>
            <a:rPr lang="en-US" sz="2800" kern="1200">
              <a:solidFill>
                <a:schemeClr val="tx1">
                  <a:lumMod val="75000"/>
                  <a:lumOff val="25000"/>
                </a:schemeClr>
              </a:solidFill>
              <a:latin typeface="BentonSans Book"/>
            </a:rPr>
            <a:t>Advance street name signs</a:t>
          </a:r>
        </a:p>
        <a:p>
          <a:pPr marL="285750" lvl="1" indent="-285750" algn="l" defTabSz="1244600">
            <a:lnSpc>
              <a:spcPct val="90000"/>
            </a:lnSpc>
            <a:spcBef>
              <a:spcPct val="0"/>
            </a:spcBef>
            <a:spcAft>
              <a:spcPct val="15000"/>
            </a:spcAft>
            <a:buChar char="•"/>
          </a:pPr>
          <a:r>
            <a:rPr lang="en-US" sz="2800" kern="1200">
              <a:solidFill>
                <a:schemeClr val="tx1">
                  <a:lumMod val="75000"/>
                  <a:lumOff val="25000"/>
                </a:schemeClr>
              </a:solidFill>
              <a:latin typeface="BentonSans Book"/>
            </a:rPr>
            <a:t>Advance warning signs (stop, yield, </a:t>
          </a:r>
          <a:r>
            <a:rPr lang="en-US" sz="2400" kern="1200">
              <a:solidFill>
                <a:schemeClr val="tx1">
                  <a:lumMod val="75000"/>
                  <a:lumOff val="25000"/>
                </a:schemeClr>
              </a:solidFill>
              <a:latin typeface="BentonSans Book"/>
            </a:rPr>
            <a:t>etc.)</a:t>
          </a:r>
        </a:p>
      </dsp:txBody>
      <dsp:txXfrm>
        <a:off x="3220323" y="4461668"/>
        <a:ext cx="11867276" cy="2028031"/>
      </dsp:txXfrm>
    </dsp:sp>
    <dsp:sp modelId="{76873B2D-1B74-493D-B492-673D42CE0D39}">
      <dsp:nvSpPr>
        <dsp:cNvPr id="0" name=""/>
        <dsp:cNvSpPr/>
      </dsp:nvSpPr>
      <dsp:spPr>
        <a:xfrm>
          <a:off x="202803" y="4664471"/>
          <a:ext cx="3017520" cy="1622425"/>
        </a:xfrm>
        <a:prstGeom prst="roundRect">
          <a:avLst>
            <a:gd name="adj" fmla="val 10000"/>
          </a:avLst>
        </a:prstGeom>
        <a:blipFill dpi="0"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3029" t="-49310" r="-48787" b="-123418"/>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750F7-7C3D-4DA4-AD95-47494979B733}">
      <dsp:nvSpPr>
        <dsp:cNvPr id="0" name=""/>
        <dsp:cNvSpPr/>
      </dsp:nvSpPr>
      <dsp:spPr>
        <a:xfrm>
          <a:off x="0" y="17507"/>
          <a:ext cx="15087600" cy="8874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Arial" panose="020B0604020202020204" pitchFamily="34" charset="0"/>
            <a:buNone/>
          </a:pPr>
          <a:r>
            <a:rPr lang="en-US" sz="3700" b="1" i="0" kern="1200">
              <a:solidFill>
                <a:schemeClr val="tx1">
                  <a:lumMod val="85000"/>
                  <a:lumOff val="15000"/>
                </a:schemeClr>
              </a:solidFill>
              <a:effectLst/>
              <a:latin typeface="BentonSans Book"/>
            </a:rPr>
            <a:t>State Funding</a:t>
          </a:r>
          <a:r>
            <a:rPr lang="en-US" sz="3700" b="0" i="0" kern="1200">
              <a:solidFill>
                <a:schemeClr val="tx1">
                  <a:lumMod val="85000"/>
                  <a:lumOff val="15000"/>
                </a:schemeClr>
              </a:solidFill>
              <a:effectLst/>
              <a:latin typeface="BentonSans Book"/>
            </a:rPr>
            <a:t> </a:t>
          </a:r>
          <a:endParaRPr lang="en-US" sz="3700" kern="1200">
            <a:solidFill>
              <a:schemeClr val="tx1">
                <a:lumMod val="85000"/>
                <a:lumOff val="15000"/>
              </a:schemeClr>
            </a:solidFill>
            <a:latin typeface="BentonSans Book"/>
          </a:endParaRPr>
        </a:p>
      </dsp:txBody>
      <dsp:txXfrm>
        <a:off x="43321" y="60828"/>
        <a:ext cx="15000958" cy="800803"/>
      </dsp:txXfrm>
    </dsp:sp>
    <dsp:sp modelId="{99E97B49-7856-451E-B86F-FADF53706EF4}">
      <dsp:nvSpPr>
        <dsp:cNvPr id="0" name=""/>
        <dsp:cNvSpPr/>
      </dsp:nvSpPr>
      <dsp:spPr>
        <a:xfrm>
          <a:off x="0" y="904952"/>
          <a:ext cx="15087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46990" rIns="263144" bIns="46990" numCol="1" spcCol="1270" anchor="t" anchorCtr="0">
          <a:noAutofit/>
        </a:bodyPr>
        <a:lstStyle/>
        <a:p>
          <a:pPr marL="285750" lvl="1" indent="-285750" algn="l" defTabSz="1289050">
            <a:lnSpc>
              <a:spcPct val="90000"/>
            </a:lnSpc>
            <a:spcBef>
              <a:spcPct val="0"/>
            </a:spcBef>
            <a:spcAft>
              <a:spcPct val="20000"/>
            </a:spcAft>
            <a:buFont typeface="Arial" panose="020B0604020202020204" pitchFamily="34" charset="0"/>
            <a:buChar char="•"/>
          </a:pPr>
          <a:r>
            <a:rPr lang="en-US" sz="2900" b="0" i="0" kern="1200">
              <a:solidFill>
                <a:schemeClr val="tx1">
                  <a:lumMod val="85000"/>
                  <a:lumOff val="15000"/>
                </a:schemeClr>
              </a:solidFill>
              <a:effectLst/>
              <a:latin typeface="BentonSans Book"/>
            </a:rPr>
            <a:t>Increase state funding for transportation programs</a:t>
          </a:r>
          <a:endParaRPr lang="en-US" sz="2900" kern="1200">
            <a:solidFill>
              <a:schemeClr val="bg2">
                <a:lumMod val="25000"/>
              </a:schemeClr>
            </a:solidFill>
            <a:latin typeface="BentonSans Book"/>
          </a:endParaRPr>
        </a:p>
      </dsp:txBody>
      <dsp:txXfrm>
        <a:off x="0" y="904952"/>
        <a:ext cx="15087600" cy="612720"/>
      </dsp:txXfrm>
    </dsp:sp>
    <dsp:sp modelId="{40DB1A65-3D31-4335-ACAC-5A2B9B2D5C76}">
      <dsp:nvSpPr>
        <dsp:cNvPr id="0" name=""/>
        <dsp:cNvSpPr/>
      </dsp:nvSpPr>
      <dsp:spPr>
        <a:xfrm>
          <a:off x="0" y="1517672"/>
          <a:ext cx="15087600" cy="8874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Arial" panose="020B0604020202020204" pitchFamily="34" charset="0"/>
            <a:buNone/>
          </a:pPr>
          <a:r>
            <a:rPr lang="en-US" sz="3700" b="1" i="0" kern="1200">
              <a:solidFill>
                <a:schemeClr val="tx1">
                  <a:lumMod val="85000"/>
                  <a:lumOff val="15000"/>
                </a:schemeClr>
              </a:solidFill>
              <a:effectLst/>
              <a:latin typeface="BentonSans Book"/>
            </a:rPr>
            <a:t>Community Engagement</a:t>
          </a:r>
          <a:endParaRPr lang="en-US" sz="3700" b="0" i="0" kern="1200">
            <a:solidFill>
              <a:schemeClr val="tx1">
                <a:lumMod val="85000"/>
                <a:lumOff val="15000"/>
              </a:schemeClr>
            </a:solidFill>
            <a:effectLst/>
            <a:latin typeface="BentonSans Book"/>
          </a:endParaRPr>
        </a:p>
      </dsp:txBody>
      <dsp:txXfrm>
        <a:off x="43321" y="1560993"/>
        <a:ext cx="15000958" cy="800803"/>
      </dsp:txXfrm>
    </dsp:sp>
    <dsp:sp modelId="{AFF0B92C-20A1-4241-9068-89B422FDAFB2}">
      <dsp:nvSpPr>
        <dsp:cNvPr id="0" name=""/>
        <dsp:cNvSpPr/>
      </dsp:nvSpPr>
      <dsp:spPr>
        <a:xfrm>
          <a:off x="0" y="2405117"/>
          <a:ext cx="15087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46990" rIns="263144" bIns="46990" numCol="1" spcCol="1270" anchor="t" anchorCtr="0">
          <a:noAutofit/>
        </a:bodyPr>
        <a:lstStyle/>
        <a:p>
          <a:pPr marL="285750" lvl="1" indent="-285750" algn="l" defTabSz="1289050">
            <a:lnSpc>
              <a:spcPct val="90000"/>
            </a:lnSpc>
            <a:spcBef>
              <a:spcPct val="0"/>
            </a:spcBef>
            <a:spcAft>
              <a:spcPct val="20000"/>
            </a:spcAft>
            <a:buFont typeface="Arial" panose="020B0604020202020204" pitchFamily="34" charset="0"/>
            <a:buChar char="•"/>
          </a:pPr>
          <a:r>
            <a:rPr lang="en-US" sz="2900" b="0" i="0" kern="1200">
              <a:solidFill>
                <a:schemeClr val="tx1">
                  <a:lumMod val="85000"/>
                  <a:lumOff val="15000"/>
                </a:schemeClr>
              </a:solidFill>
              <a:effectLst/>
              <a:latin typeface="BentonSans Book"/>
            </a:rPr>
            <a:t>Involve seniors in planning and decision-making processes</a:t>
          </a:r>
        </a:p>
      </dsp:txBody>
      <dsp:txXfrm>
        <a:off x="0" y="2405117"/>
        <a:ext cx="15087600" cy="612720"/>
      </dsp:txXfrm>
    </dsp:sp>
    <dsp:sp modelId="{1D1E8415-6EC3-447B-9781-78E3B9F20BD6}">
      <dsp:nvSpPr>
        <dsp:cNvPr id="0" name=""/>
        <dsp:cNvSpPr/>
      </dsp:nvSpPr>
      <dsp:spPr>
        <a:xfrm>
          <a:off x="0" y="3017837"/>
          <a:ext cx="15087600" cy="8874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Arial" panose="020B0604020202020204" pitchFamily="34" charset="0"/>
            <a:buNone/>
          </a:pPr>
          <a:r>
            <a:rPr lang="en-US" sz="3700" b="1" i="0" kern="1200">
              <a:solidFill>
                <a:schemeClr val="tx1">
                  <a:lumMod val="85000"/>
                  <a:lumOff val="15000"/>
                </a:schemeClr>
              </a:solidFill>
              <a:effectLst/>
              <a:latin typeface="BentonSans Book"/>
            </a:rPr>
            <a:t>Legislation</a:t>
          </a:r>
          <a:endParaRPr lang="en-US" sz="3700" kern="1200">
            <a:solidFill>
              <a:schemeClr val="tx1">
                <a:lumMod val="85000"/>
                <a:lumOff val="15000"/>
              </a:schemeClr>
            </a:solidFill>
            <a:latin typeface="BentonSans Book"/>
          </a:endParaRPr>
        </a:p>
      </dsp:txBody>
      <dsp:txXfrm>
        <a:off x="43321" y="3061158"/>
        <a:ext cx="15000958" cy="800803"/>
      </dsp:txXfrm>
    </dsp:sp>
    <dsp:sp modelId="{23FEBDE8-974D-4649-B679-E19BD7319E49}">
      <dsp:nvSpPr>
        <dsp:cNvPr id="0" name=""/>
        <dsp:cNvSpPr/>
      </dsp:nvSpPr>
      <dsp:spPr>
        <a:xfrm>
          <a:off x="0" y="3905282"/>
          <a:ext cx="15087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46990" rIns="263144" bIns="46990" numCol="1" spcCol="1270" anchor="t" anchorCtr="0">
          <a:noAutofit/>
        </a:bodyPr>
        <a:lstStyle/>
        <a:p>
          <a:pPr marL="285750" lvl="1" indent="-285750" algn="l" defTabSz="1289050" rtl="0">
            <a:lnSpc>
              <a:spcPct val="90000"/>
            </a:lnSpc>
            <a:spcBef>
              <a:spcPct val="0"/>
            </a:spcBef>
            <a:spcAft>
              <a:spcPct val="20000"/>
            </a:spcAft>
            <a:buFont typeface="Arial" panose="020B0604020202020204" pitchFamily="34" charset="0"/>
            <a:buChar char="•"/>
          </a:pPr>
          <a:r>
            <a:rPr lang="en-US" sz="2900" kern="1200">
              <a:solidFill>
                <a:schemeClr val="tx1">
                  <a:lumMod val="85000"/>
                  <a:lumOff val="15000"/>
                </a:schemeClr>
              </a:solidFill>
              <a:latin typeface="BentonSans Book"/>
            </a:rPr>
            <a:t>Changing the state statute to require more robust testing of seniors 80+ years old</a:t>
          </a:r>
        </a:p>
      </dsp:txBody>
      <dsp:txXfrm>
        <a:off x="0" y="3905282"/>
        <a:ext cx="15087600" cy="612720"/>
      </dsp:txXfrm>
    </dsp:sp>
    <dsp:sp modelId="{7367F54F-040C-4565-A102-15B1AA53F56F}">
      <dsp:nvSpPr>
        <dsp:cNvPr id="0" name=""/>
        <dsp:cNvSpPr/>
      </dsp:nvSpPr>
      <dsp:spPr>
        <a:xfrm>
          <a:off x="0" y="4518002"/>
          <a:ext cx="15087600" cy="88744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Font typeface="Arial" panose="020B0604020202020204" pitchFamily="34" charset="0"/>
            <a:buNone/>
          </a:pPr>
          <a:r>
            <a:rPr lang="en-US" sz="3700" b="1" i="0" kern="1200">
              <a:solidFill>
                <a:schemeClr val="tx1">
                  <a:lumMod val="85000"/>
                  <a:lumOff val="15000"/>
                </a:schemeClr>
              </a:solidFill>
              <a:effectLst/>
              <a:latin typeface="BentonSans Book"/>
            </a:rPr>
            <a:t>Driving Course for Seniors</a:t>
          </a:r>
          <a:endParaRPr lang="en-US" sz="3700" b="0" i="0" kern="1200">
            <a:solidFill>
              <a:schemeClr val="tx1">
                <a:lumMod val="85000"/>
                <a:lumOff val="15000"/>
              </a:schemeClr>
            </a:solidFill>
            <a:effectLst/>
            <a:latin typeface="BentonSans Book"/>
          </a:endParaRPr>
        </a:p>
      </dsp:txBody>
      <dsp:txXfrm>
        <a:off x="43321" y="4561323"/>
        <a:ext cx="15000958" cy="800803"/>
      </dsp:txXfrm>
    </dsp:sp>
    <dsp:sp modelId="{35C1BB88-26B6-41BC-B8BE-6652DAC18D00}">
      <dsp:nvSpPr>
        <dsp:cNvPr id="0" name=""/>
        <dsp:cNvSpPr/>
      </dsp:nvSpPr>
      <dsp:spPr>
        <a:xfrm>
          <a:off x="0" y="5405447"/>
          <a:ext cx="15087600" cy="6127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9031" tIns="46990" rIns="263144" bIns="46990" numCol="1" spcCol="1270" anchor="t" anchorCtr="0">
          <a:noAutofit/>
        </a:bodyPr>
        <a:lstStyle/>
        <a:p>
          <a:pPr marL="285750" lvl="1" indent="-285750" algn="l" defTabSz="1289050">
            <a:lnSpc>
              <a:spcPct val="90000"/>
            </a:lnSpc>
            <a:spcBef>
              <a:spcPct val="0"/>
            </a:spcBef>
            <a:spcAft>
              <a:spcPct val="20000"/>
            </a:spcAft>
            <a:buFont typeface="Arial" panose="020B0604020202020204" pitchFamily="34" charset="0"/>
            <a:buChar char="•"/>
          </a:pPr>
          <a:r>
            <a:rPr lang="en-US" sz="2900" b="0" i="0" kern="1200">
              <a:solidFill>
                <a:schemeClr val="tx1">
                  <a:lumMod val="85000"/>
                  <a:lumOff val="15000"/>
                </a:schemeClr>
              </a:solidFill>
              <a:effectLst/>
              <a:latin typeface="BentonSans Book"/>
            </a:rPr>
            <a:t>Potential pilot programs through Florida Sheriff’s Association</a:t>
          </a:r>
        </a:p>
      </dsp:txBody>
      <dsp:txXfrm>
        <a:off x="0" y="5405447"/>
        <a:ext cx="15087600" cy="6127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FA9BB4-B751-4ECC-AAC6-FA13EC83AA25}"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C3C9F-DDBE-42D3-A8A3-8CA11ABADE48}" type="slidenum">
              <a:rPr lang="en-US" smtClean="0"/>
              <a:t>‹#›</a:t>
            </a:fld>
            <a:endParaRPr lang="en-US"/>
          </a:p>
        </p:txBody>
      </p:sp>
    </p:spTree>
    <p:extLst>
      <p:ext uri="{BB962C8B-B14F-4D97-AF65-F5344CB8AC3E}">
        <p14:creationId xmlns:p14="http://schemas.microsoft.com/office/powerpoint/2010/main" val="412304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hsmv.gov/driver-licenses-id-cards/mature-driver/driver-license-renewal-requirements-options-older-driver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Karen</a:t>
            </a:r>
          </a:p>
          <a:p>
            <a:r>
              <a:rPr lang="en-US" sz="1600" dirty="0">
                <a:cs typeface="Calibri"/>
              </a:rPr>
              <a:t>Welcome and introduce Chris &amp; me</a:t>
            </a:r>
          </a:p>
        </p:txBody>
      </p:sp>
      <p:sp>
        <p:nvSpPr>
          <p:cNvPr id="4" name="Slide Number Placeholder 3"/>
          <p:cNvSpPr>
            <a:spLocks noGrp="1"/>
          </p:cNvSpPr>
          <p:nvPr>
            <p:ph type="sldNum" sz="quarter" idx="5"/>
          </p:nvPr>
        </p:nvSpPr>
        <p:spPr/>
        <p:txBody>
          <a:bodyPr/>
          <a:lstStyle/>
          <a:p>
            <a:fld id="{D62C3C9F-DDBE-42D3-A8A3-8CA11ABADE48}" type="slidenum">
              <a:rPr lang="en-US" smtClean="0"/>
              <a:t>1</a:t>
            </a:fld>
            <a:endParaRPr lang="en-US"/>
          </a:p>
        </p:txBody>
      </p:sp>
    </p:spTree>
    <p:extLst>
      <p:ext uri="{BB962C8B-B14F-4D97-AF65-F5344CB8AC3E}">
        <p14:creationId xmlns:p14="http://schemas.microsoft.com/office/powerpoint/2010/main" val="123819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cs typeface="Calibri"/>
              </a:rPr>
              <a:t>Chris</a:t>
            </a:r>
          </a:p>
          <a:p>
            <a:r>
              <a:rPr lang="en-US" sz="1600" dirty="0">
                <a:cs typeface="Calibri"/>
              </a:rPr>
              <a:t>Lets talk about how Transportation has adapted over time. A big need these days is for communities to be multi-modal. The 4 main modes of transit today are what you would expect Road, Rail, Air and Water. Inside of public transportation, we have multiple modes as well. We have to account for</a:t>
            </a:r>
          </a:p>
        </p:txBody>
      </p:sp>
      <p:sp>
        <p:nvSpPr>
          <p:cNvPr id="4" name="Slide Number Placeholder 3"/>
          <p:cNvSpPr>
            <a:spLocks noGrp="1"/>
          </p:cNvSpPr>
          <p:nvPr>
            <p:ph type="sldNum" sz="quarter" idx="5"/>
          </p:nvPr>
        </p:nvSpPr>
        <p:spPr/>
        <p:txBody>
          <a:bodyPr/>
          <a:lstStyle/>
          <a:p>
            <a:fld id="{D62C3C9F-DDBE-42D3-A8A3-8CA11ABADE48}" type="slidenum">
              <a:rPr lang="en-US" smtClean="0"/>
              <a:t>10</a:t>
            </a:fld>
            <a:endParaRPr lang="en-US"/>
          </a:p>
        </p:txBody>
      </p:sp>
    </p:spTree>
    <p:extLst>
      <p:ext uri="{BB962C8B-B14F-4D97-AF65-F5344CB8AC3E}">
        <p14:creationId xmlns:p14="http://schemas.microsoft.com/office/powerpoint/2010/main" val="2486254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cs typeface="Calibri"/>
              </a:rPr>
              <a:t>Chris</a:t>
            </a:r>
          </a:p>
          <a:p>
            <a:r>
              <a:rPr lang="en-US" sz="1600" dirty="0">
                <a:cs typeface="Calibri"/>
              </a:rPr>
              <a:t>We know some people are apprehensive about riding public transportation. So some of the steps we have enacted to assuage that fear include GPS real time location of all transportation vehicles and live audio/</a:t>
            </a:r>
            <a:r>
              <a:rPr lang="en-US" sz="1600" dirty="0" err="1">
                <a:cs typeface="Calibri"/>
              </a:rPr>
              <a:t>voisual</a:t>
            </a:r>
            <a:r>
              <a:rPr lang="en-US" sz="1600" dirty="0">
                <a:cs typeface="Calibri"/>
              </a:rPr>
              <a:t> camera feed from transit into our HQ and the IRCSO</a:t>
            </a:r>
          </a:p>
        </p:txBody>
      </p:sp>
      <p:sp>
        <p:nvSpPr>
          <p:cNvPr id="4" name="Slide Number Placeholder 3"/>
          <p:cNvSpPr>
            <a:spLocks noGrp="1"/>
          </p:cNvSpPr>
          <p:nvPr>
            <p:ph type="sldNum" sz="quarter" idx="5"/>
          </p:nvPr>
        </p:nvSpPr>
        <p:spPr/>
        <p:txBody>
          <a:bodyPr/>
          <a:lstStyle/>
          <a:p>
            <a:fld id="{D62C3C9F-DDBE-42D3-A8A3-8CA11ABADE48}" type="slidenum">
              <a:rPr lang="en-US" smtClean="0"/>
              <a:t>11</a:t>
            </a:fld>
            <a:endParaRPr lang="en-US"/>
          </a:p>
        </p:txBody>
      </p:sp>
    </p:spTree>
    <p:extLst>
      <p:ext uri="{BB962C8B-B14F-4D97-AF65-F5344CB8AC3E}">
        <p14:creationId xmlns:p14="http://schemas.microsoft.com/office/powerpoint/2010/main" val="2921563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D62C3C9F-DDBE-42D3-A8A3-8CA11ABADE48}" type="slidenum">
              <a:rPr lang="en-US" smtClean="0"/>
              <a:t>12</a:t>
            </a:fld>
            <a:endParaRPr lang="en-US"/>
          </a:p>
        </p:txBody>
      </p:sp>
    </p:spTree>
    <p:extLst>
      <p:ext uri="{BB962C8B-B14F-4D97-AF65-F5344CB8AC3E}">
        <p14:creationId xmlns:p14="http://schemas.microsoft.com/office/powerpoint/2010/main" val="219602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a:t>
            </a:r>
          </a:p>
          <a:p>
            <a:endParaRPr lang="en-US" dirty="0">
              <a:cs typeface="Calibri"/>
            </a:endParaRPr>
          </a:p>
          <a:p>
            <a:r>
              <a:rPr lang="en-US" dirty="0">
                <a:cs typeface="Calibri"/>
              </a:rPr>
              <a:t>Demand Response Transportation has adapted as well over the years. Preparing for the silver tsunami, its going to be important that communities continue to be forward thinking in their approach to adding </a:t>
            </a:r>
            <a:r>
              <a:rPr lang="en-US" dirty="0" err="1">
                <a:cs typeface="Calibri"/>
              </a:rPr>
              <a:t>ammenities</a:t>
            </a:r>
            <a:r>
              <a:rPr lang="en-US" dirty="0">
                <a:cs typeface="Calibri"/>
              </a:rPr>
              <a:t> for passengers, especially older adults</a:t>
            </a:r>
          </a:p>
        </p:txBody>
      </p:sp>
      <p:sp>
        <p:nvSpPr>
          <p:cNvPr id="4" name="Slide Number Placeholder 3"/>
          <p:cNvSpPr>
            <a:spLocks noGrp="1"/>
          </p:cNvSpPr>
          <p:nvPr>
            <p:ph type="sldNum" sz="quarter" idx="5"/>
          </p:nvPr>
        </p:nvSpPr>
        <p:spPr/>
        <p:txBody>
          <a:bodyPr/>
          <a:lstStyle/>
          <a:p>
            <a:fld id="{D62C3C9F-DDBE-42D3-A8A3-8CA11ABADE48}" type="slidenum">
              <a:rPr lang="en-US" smtClean="0"/>
              <a:t>13</a:t>
            </a:fld>
            <a:endParaRPr lang="en-US"/>
          </a:p>
        </p:txBody>
      </p:sp>
    </p:spTree>
    <p:extLst>
      <p:ext uri="{BB962C8B-B14F-4D97-AF65-F5344CB8AC3E}">
        <p14:creationId xmlns:p14="http://schemas.microsoft.com/office/powerpoint/2010/main" val="3735690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0740E-524C-5BB2-399E-C448DEA771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33B27-FE01-C359-4C11-3CED8697C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8901FF-8E1E-4FD7-00B6-DF0D09EF3FE1}"/>
              </a:ext>
            </a:extLst>
          </p:cNvPr>
          <p:cNvSpPr>
            <a:spLocks noGrp="1"/>
          </p:cNvSpPr>
          <p:nvPr>
            <p:ph type="body" idx="1"/>
          </p:nvPr>
        </p:nvSpPr>
        <p:spPr/>
        <p:txBody>
          <a:bodyPr/>
          <a:lstStyle/>
          <a:p>
            <a:pPr marL="0" indent="0">
              <a:spcAft>
                <a:spcPts val="600"/>
              </a:spcAft>
              <a:buFont typeface="Arial" panose="020B0604020202020204" pitchFamily="34" charset="0"/>
              <a:buNone/>
            </a:pPr>
            <a:r>
              <a:rPr lang="en-US">
                <a:solidFill>
                  <a:srgbClr val="262626"/>
                </a:solidFill>
                <a:highlight>
                  <a:srgbClr val="FFFF00"/>
                </a:highlight>
                <a:latin typeface="BentonSans Book"/>
              </a:rPr>
              <a:t>Karen</a:t>
            </a:r>
            <a:endParaRPr lang="en-US" b="0">
              <a:solidFill>
                <a:srgbClr val="262626"/>
              </a:solidFill>
              <a:highlight>
                <a:srgbClr val="FFFF00"/>
              </a:highlight>
              <a:latin typeface="BentonSans Book"/>
            </a:endParaRPr>
          </a:p>
        </p:txBody>
      </p:sp>
      <p:sp>
        <p:nvSpPr>
          <p:cNvPr id="4" name="Slide Number Placeholder 3">
            <a:extLst>
              <a:ext uri="{FF2B5EF4-FFF2-40B4-BE49-F238E27FC236}">
                <a16:creationId xmlns:a16="http://schemas.microsoft.com/office/drawing/2014/main" id="{DB0720CA-2C06-590A-6B5E-30A2F3DA217B}"/>
              </a:ext>
            </a:extLst>
          </p:cNvPr>
          <p:cNvSpPr>
            <a:spLocks noGrp="1"/>
          </p:cNvSpPr>
          <p:nvPr>
            <p:ph type="sldNum" sz="quarter" idx="5"/>
          </p:nvPr>
        </p:nvSpPr>
        <p:spPr/>
        <p:txBody>
          <a:bodyPr/>
          <a:lstStyle/>
          <a:p>
            <a:fld id="{D62C3C9F-DDBE-42D3-A8A3-8CA11ABADE48}" type="slidenum">
              <a:rPr lang="en-US" smtClean="0"/>
              <a:t>14</a:t>
            </a:fld>
            <a:endParaRPr lang="en-US"/>
          </a:p>
        </p:txBody>
      </p:sp>
    </p:spTree>
    <p:extLst>
      <p:ext uri="{BB962C8B-B14F-4D97-AF65-F5344CB8AC3E}">
        <p14:creationId xmlns:p14="http://schemas.microsoft.com/office/powerpoint/2010/main" val="1301946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F9299-A0C9-D076-24DB-51D8F106D3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F4AAF-3C98-F60B-3D4F-BFA54D560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BC190-EDCB-6A6D-A40F-6200058F6A5E}"/>
              </a:ext>
            </a:extLst>
          </p:cNvPr>
          <p:cNvSpPr>
            <a:spLocks noGrp="1"/>
          </p:cNvSpPr>
          <p:nvPr>
            <p:ph type="body" idx="1"/>
          </p:nvPr>
        </p:nvSpPr>
        <p:spPr/>
        <p:txBody>
          <a:bodyPr/>
          <a:lstStyle/>
          <a:p>
            <a:r>
              <a:rPr lang="en-US"/>
              <a:t>Karen</a:t>
            </a:r>
          </a:p>
          <a:p>
            <a:endParaRPr lang="en-US">
              <a:cs typeface="Calibri"/>
            </a:endParaRPr>
          </a:p>
          <a:p>
            <a:r>
              <a:rPr lang="en-US">
                <a:cs typeface="Calibri"/>
              </a:rPr>
              <a:t>The answer is B: 906,949</a:t>
            </a:r>
            <a:endParaRPr lang="en-US" b="0">
              <a:cs typeface="Calibri"/>
            </a:endParaRPr>
          </a:p>
          <a:p>
            <a:pPr indent="0">
              <a:buNone/>
            </a:pPr>
            <a:endParaRPr lang="en-US">
              <a:cs typeface="Calibri" panose="020F0502020204030204"/>
            </a:endParaRPr>
          </a:p>
          <a:p>
            <a:pPr indent="0">
              <a:buNone/>
            </a:pPr>
            <a:endParaRPr lang="en-US">
              <a:cs typeface="Calibri" panose="020F0502020204030204"/>
            </a:endParaRPr>
          </a:p>
          <a:p>
            <a:pPr marL="301752" lvl="1" indent="0">
              <a:buNone/>
            </a:pPr>
            <a:endParaRPr lang="en-US">
              <a:cs typeface="Calibri" panose="020F0502020204030204"/>
            </a:endParaRPr>
          </a:p>
          <a:p>
            <a:pPr marL="301752" lvl="1" indent="0">
              <a:buNone/>
            </a:pPr>
            <a:endParaRPr lang="en-US">
              <a:cs typeface="Calibri" panose="020F0502020204030204"/>
            </a:endParaRPr>
          </a:p>
          <a:p>
            <a:pPr marL="301752" lvl="1"/>
            <a:endParaRPr lang="en-US">
              <a:cs typeface="Calibri" panose="020F0502020204030204"/>
            </a:endParaRPr>
          </a:p>
          <a:p>
            <a:pPr marL="301752" lvl="1"/>
            <a:endParaRPr lang="en-US">
              <a:cs typeface="Calibri" panose="020F0502020204030204"/>
            </a:endParaRPr>
          </a:p>
          <a:p>
            <a:endParaRPr lang="en-US">
              <a:cs typeface="Calibri" panose="020F0502020204030204"/>
            </a:endParaRPr>
          </a:p>
        </p:txBody>
      </p:sp>
      <p:sp>
        <p:nvSpPr>
          <p:cNvPr id="4" name="Slide Number Placeholder 3">
            <a:extLst>
              <a:ext uri="{FF2B5EF4-FFF2-40B4-BE49-F238E27FC236}">
                <a16:creationId xmlns:a16="http://schemas.microsoft.com/office/drawing/2014/main" id="{0D1DADB1-1B20-D790-8D85-9A8D0FC0CD83}"/>
              </a:ext>
            </a:extLst>
          </p:cNvPr>
          <p:cNvSpPr>
            <a:spLocks noGrp="1"/>
          </p:cNvSpPr>
          <p:nvPr>
            <p:ph type="sldNum" sz="quarter" idx="5"/>
          </p:nvPr>
        </p:nvSpPr>
        <p:spPr/>
        <p:txBody>
          <a:bodyPr/>
          <a:lstStyle/>
          <a:p>
            <a:fld id="{D62C3C9F-DDBE-42D3-A8A3-8CA11ABADE48}" type="slidenum">
              <a:rPr lang="en-US" smtClean="0"/>
              <a:t>15</a:t>
            </a:fld>
            <a:endParaRPr lang="en-US"/>
          </a:p>
        </p:txBody>
      </p:sp>
    </p:spTree>
    <p:extLst>
      <p:ext uri="{BB962C8B-B14F-4D97-AF65-F5344CB8AC3E}">
        <p14:creationId xmlns:p14="http://schemas.microsoft.com/office/powerpoint/2010/main" val="915123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Karen</a:t>
            </a:r>
          </a:p>
        </p:txBody>
      </p:sp>
      <p:sp>
        <p:nvSpPr>
          <p:cNvPr id="4" name="Slide Number Placeholder 3"/>
          <p:cNvSpPr>
            <a:spLocks noGrp="1"/>
          </p:cNvSpPr>
          <p:nvPr>
            <p:ph type="sldNum" sz="quarter" idx="5"/>
          </p:nvPr>
        </p:nvSpPr>
        <p:spPr/>
        <p:txBody>
          <a:bodyPr/>
          <a:lstStyle/>
          <a:p>
            <a:fld id="{D62C3C9F-DDBE-42D3-A8A3-8CA11ABADE48}" type="slidenum">
              <a:rPr lang="en-US" smtClean="0"/>
              <a:t>16</a:t>
            </a:fld>
            <a:endParaRPr lang="en-US"/>
          </a:p>
        </p:txBody>
      </p:sp>
    </p:spTree>
    <p:extLst>
      <p:ext uri="{BB962C8B-B14F-4D97-AF65-F5344CB8AC3E}">
        <p14:creationId xmlns:p14="http://schemas.microsoft.com/office/powerpoint/2010/main" val="1264491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5B93D-0ED6-2624-BA70-D9CDEDC136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D9229C-5688-EFC4-2EA0-28E1A238FC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1C7D4F-F8F2-DE7C-D74B-D3CE6290B4D3}"/>
              </a:ext>
            </a:extLst>
          </p:cNvPr>
          <p:cNvSpPr>
            <a:spLocks noGrp="1"/>
          </p:cNvSpPr>
          <p:nvPr>
            <p:ph type="body" idx="1"/>
          </p:nvPr>
        </p:nvSpPr>
        <p:spPr/>
        <p:txBody>
          <a:bodyPr/>
          <a:lstStyle/>
          <a:p>
            <a:endParaRPr lang="en-US">
              <a:cs typeface="Calibri"/>
            </a:endParaRPr>
          </a:p>
          <a:p>
            <a:pPr marL="301752" lvl="1" indent="0">
              <a:buNone/>
            </a:pPr>
            <a:endParaRPr lang="en-US"/>
          </a:p>
          <a:p>
            <a:pPr marL="301752" lvl="1" indent="0">
              <a:buNone/>
            </a:pPr>
            <a:endParaRPr lang="en-US"/>
          </a:p>
          <a:p>
            <a:endParaRPr lang="en-US"/>
          </a:p>
        </p:txBody>
      </p:sp>
      <p:sp>
        <p:nvSpPr>
          <p:cNvPr id="4" name="Slide Number Placeholder 3">
            <a:extLst>
              <a:ext uri="{FF2B5EF4-FFF2-40B4-BE49-F238E27FC236}">
                <a16:creationId xmlns:a16="http://schemas.microsoft.com/office/drawing/2014/main" id="{A7F7DD81-1B65-CDBE-8378-9D905FC508C0}"/>
              </a:ext>
            </a:extLst>
          </p:cNvPr>
          <p:cNvSpPr>
            <a:spLocks noGrp="1"/>
          </p:cNvSpPr>
          <p:nvPr>
            <p:ph type="sldNum" sz="quarter" idx="5"/>
          </p:nvPr>
        </p:nvSpPr>
        <p:spPr/>
        <p:txBody>
          <a:bodyPr/>
          <a:lstStyle/>
          <a:p>
            <a:fld id="{D62C3C9F-DDBE-42D3-A8A3-8CA11ABADE48}" type="slidenum">
              <a:rPr lang="en-US" smtClean="0"/>
              <a:t>17</a:t>
            </a:fld>
            <a:endParaRPr lang="en-US"/>
          </a:p>
        </p:txBody>
      </p:sp>
    </p:spTree>
    <p:extLst>
      <p:ext uri="{BB962C8B-B14F-4D97-AF65-F5344CB8AC3E}">
        <p14:creationId xmlns:p14="http://schemas.microsoft.com/office/powerpoint/2010/main" val="4178228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F9BB5-7D63-7C78-D44C-F0CFD1E18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A5E3B7-666A-1BF3-33A1-AE36E7F0A3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A90A5-CBB7-070E-3756-E0160B999BCB}"/>
              </a:ext>
            </a:extLst>
          </p:cNvPr>
          <p:cNvSpPr>
            <a:spLocks noGrp="1"/>
          </p:cNvSpPr>
          <p:nvPr>
            <p:ph type="body" idx="1"/>
          </p:nvPr>
        </p:nvSpPr>
        <p:spPr/>
        <p:txBody>
          <a:bodyPr/>
          <a:lstStyle/>
          <a:p>
            <a:r>
              <a:rPr lang="en-US" dirty="0">
                <a:hlinkClick r:id="rId3"/>
              </a:rPr>
              <a:t>Karen</a:t>
            </a:r>
            <a:endParaRPr lang="en-US" dirty="0"/>
          </a:p>
          <a:p>
            <a:endParaRPr lang="en-US" sz="1600" dirty="0">
              <a:cs typeface="Calibri"/>
            </a:endParaRPr>
          </a:p>
          <a:p>
            <a:r>
              <a:rPr lang="en-US" sz="1600" dirty="0">
                <a:cs typeface="Calibri"/>
              </a:rPr>
              <a:t>Of course, go back to Dori.</a:t>
            </a:r>
          </a:p>
          <a:p>
            <a:endParaRPr lang="en-US" sz="1600" dirty="0"/>
          </a:p>
          <a:p>
            <a:r>
              <a:rPr lang="en-US" sz="1600" dirty="0">
                <a:hlinkClick r:id="rId3"/>
              </a:rPr>
              <a:t>Dori renewed</a:t>
            </a:r>
            <a:r>
              <a:rPr lang="en-US" sz="1600" dirty="0"/>
              <a:t> her license at 78.  She did not have to renew for 8 years. </a:t>
            </a:r>
          </a:p>
          <a:p>
            <a:r>
              <a:rPr lang="en-US" sz="1600" dirty="0"/>
              <a:t>Now she's 86. She's legally blind and uses a walker. </a:t>
            </a:r>
          </a:p>
          <a:p>
            <a:r>
              <a:rPr lang="en-US" sz="1600" dirty="0"/>
              <a:t>Dori’s family is very concerned for her well being and other on the road.  They know she should not be driving.  They tale Dori to her doctor who agrees with the family and doesn’t sing the documents.. </a:t>
            </a:r>
          </a:p>
          <a:p>
            <a:r>
              <a:rPr lang="en-US" sz="1600" dirty="0"/>
              <a:t>Dori doesn’t like that – it is changing her whole life.  She will no longer be able to go visit friends, grocery shop, go to her medical appointments, or visit the hair salon without asking a family or friend to provide a ride.  Of course,, taxi’s, Uber or Lyft are too expensive.  And fear of how to navigate the public transportation system is daunting. </a:t>
            </a:r>
          </a:p>
          <a:p>
            <a:endParaRPr lang="en-US" sz="1600" dirty="0"/>
          </a:p>
          <a:p>
            <a:r>
              <a:rPr lang="en-US" sz="1600" dirty="0"/>
              <a:t>So what does Dori do….?  She secretly goes to another doctor and that Dr. signs the documents saying her vision is fine for driving......she returns to the DMV and her license is renewed for another six years. </a:t>
            </a:r>
          </a:p>
          <a:p>
            <a:r>
              <a:rPr lang="en-US" sz="1600" dirty="0"/>
              <a:t>But here's the thing. Dori is a real person. We have a video to talk about that. </a:t>
            </a:r>
            <a:endParaRPr lang="en-US" sz="1600" dirty="0">
              <a:cs typeface="Calibri"/>
            </a:endParaRPr>
          </a:p>
          <a:p>
            <a:endParaRPr lang="en-US" dirty="0"/>
          </a:p>
        </p:txBody>
      </p:sp>
      <p:sp>
        <p:nvSpPr>
          <p:cNvPr id="4" name="Slide Number Placeholder 3">
            <a:extLst>
              <a:ext uri="{FF2B5EF4-FFF2-40B4-BE49-F238E27FC236}">
                <a16:creationId xmlns:a16="http://schemas.microsoft.com/office/drawing/2014/main" id="{72F0274F-3504-92E9-C930-B3D2E21D9F00}"/>
              </a:ext>
            </a:extLst>
          </p:cNvPr>
          <p:cNvSpPr>
            <a:spLocks noGrp="1"/>
          </p:cNvSpPr>
          <p:nvPr>
            <p:ph type="sldNum" sz="quarter" idx="5"/>
          </p:nvPr>
        </p:nvSpPr>
        <p:spPr/>
        <p:txBody>
          <a:bodyPr/>
          <a:lstStyle/>
          <a:p>
            <a:fld id="{D62C3C9F-DDBE-42D3-A8A3-8CA11ABADE48}" type="slidenum">
              <a:rPr lang="en-US" smtClean="0"/>
              <a:t>18</a:t>
            </a:fld>
            <a:endParaRPr lang="en-US"/>
          </a:p>
        </p:txBody>
      </p:sp>
    </p:spTree>
    <p:extLst>
      <p:ext uri="{BB962C8B-B14F-4D97-AF65-F5344CB8AC3E}">
        <p14:creationId xmlns:p14="http://schemas.microsoft.com/office/powerpoint/2010/main" val="1473246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cs typeface="Calibri"/>
              </a:rPr>
              <a:t>Karen</a:t>
            </a:r>
          </a:p>
          <a:p>
            <a:r>
              <a:rPr lang="en-US" sz="1600" dirty="0">
                <a:cs typeface="Calibri"/>
              </a:rPr>
              <a:t>This is a real issue for our communities.  As the Silver Tsunami happens…. More people aging up and driving when they should not be, there will be many more  accidents – both incidental and fatal happening.  </a:t>
            </a:r>
          </a:p>
          <a:p>
            <a:endParaRPr lang="en-US" dirty="0">
              <a:cs typeface="Calibri"/>
            </a:endParaRPr>
          </a:p>
        </p:txBody>
      </p:sp>
      <p:sp>
        <p:nvSpPr>
          <p:cNvPr id="4" name="Slide Number Placeholder 3"/>
          <p:cNvSpPr>
            <a:spLocks noGrp="1"/>
          </p:cNvSpPr>
          <p:nvPr>
            <p:ph type="sldNum" sz="quarter" idx="5"/>
          </p:nvPr>
        </p:nvSpPr>
        <p:spPr/>
        <p:txBody>
          <a:bodyPr/>
          <a:lstStyle/>
          <a:p>
            <a:fld id="{D62C3C9F-DDBE-42D3-A8A3-8CA11ABADE48}" type="slidenum">
              <a:rPr lang="en-US" smtClean="0"/>
              <a:t>19</a:t>
            </a:fld>
            <a:endParaRPr lang="en-US"/>
          </a:p>
        </p:txBody>
      </p:sp>
    </p:spTree>
    <p:extLst>
      <p:ext uri="{BB962C8B-B14F-4D97-AF65-F5344CB8AC3E}">
        <p14:creationId xmlns:p14="http://schemas.microsoft.com/office/powerpoint/2010/main" val="3590078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Karen</a:t>
            </a:r>
          </a:p>
          <a:p>
            <a:endParaRPr lang="en-US" sz="1600" dirty="0">
              <a:cs typeface="Calibri"/>
            </a:endParaRPr>
          </a:p>
          <a:p>
            <a:r>
              <a:rPr lang="en-US" sz="1600" dirty="0">
                <a:cs typeface="Calibri"/>
              </a:rPr>
              <a:t>What allows Chris &amp; I the privilege to speak to this dignified group of decision makers about the Silver Tsunami and mobility?</a:t>
            </a:r>
          </a:p>
          <a:p>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62C3C9F-DDBE-42D3-A8A3-8CA11ABADE48}" type="slidenum">
              <a:rPr lang="en-US" smtClean="0"/>
              <a:t>2</a:t>
            </a:fld>
            <a:endParaRPr lang="en-US"/>
          </a:p>
        </p:txBody>
      </p:sp>
    </p:spTree>
    <p:extLst>
      <p:ext uri="{BB962C8B-B14F-4D97-AF65-F5344CB8AC3E}">
        <p14:creationId xmlns:p14="http://schemas.microsoft.com/office/powerpoint/2010/main" val="2112527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96CF-2E1B-839F-4EE5-2C87526E7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8DA20-0730-9043-0CC4-CA1EAEFA4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EDD49-8357-9E47-7F41-7085BD08775B}"/>
              </a:ext>
            </a:extLst>
          </p:cNvPr>
          <p:cNvSpPr>
            <a:spLocks noGrp="1"/>
          </p:cNvSpPr>
          <p:nvPr>
            <p:ph type="body" idx="1"/>
          </p:nvPr>
        </p:nvSpPr>
        <p:spPr/>
        <p:txBody>
          <a:bodyPr/>
          <a:lstStyle/>
          <a:p>
            <a:pPr>
              <a:buFont typeface="Arial" panose="020B0604020202020204" pitchFamily="34" charset="0"/>
              <a:buChar char="•"/>
            </a:pPr>
            <a:r>
              <a:rPr lang="en-US" sz="1600" dirty="0">
                <a:solidFill>
                  <a:srgbClr val="111111"/>
                </a:solidFill>
                <a:latin typeface="+mn-lt"/>
              </a:rPr>
              <a:t>Karen </a:t>
            </a:r>
          </a:p>
          <a:p>
            <a:pPr>
              <a:buFont typeface="Arial" panose="020B0604020202020204" pitchFamily="34" charset="0"/>
              <a:buChar char="•"/>
            </a:pPr>
            <a:r>
              <a:rPr lang="en-US" sz="1600" dirty="0">
                <a:solidFill>
                  <a:srgbClr val="111111"/>
                </a:solidFill>
                <a:latin typeface="+mn-lt"/>
              </a:rPr>
              <a:t>We have many resources available for seniors and their families to access.  </a:t>
            </a:r>
          </a:p>
          <a:p>
            <a:pPr>
              <a:buFont typeface="Arial" panose="020B0604020202020204" pitchFamily="34" charset="0"/>
              <a:buChar char="•"/>
            </a:pPr>
            <a:r>
              <a:rPr lang="en-US" sz="1600" dirty="0">
                <a:solidFill>
                  <a:srgbClr val="111111"/>
                </a:solidFill>
                <a:latin typeface="+mn-lt"/>
              </a:rPr>
              <a:t>Find a ride is an online listing of transpiration services in the state of Florida developed through the FDOT Safe Mobility for Life program</a:t>
            </a:r>
          </a:p>
          <a:p>
            <a:pPr>
              <a:buFont typeface="Arial" panose="020B0604020202020204" pitchFamily="34" charset="0"/>
              <a:buChar char="•"/>
            </a:pPr>
            <a:endParaRPr lang="en-US" sz="1600" dirty="0">
              <a:solidFill>
                <a:srgbClr val="111111"/>
              </a:solidFill>
              <a:latin typeface="+mn-lt"/>
              <a:cs typeface="Calibri"/>
            </a:endParaRPr>
          </a:p>
          <a:p>
            <a:pPr>
              <a:buFont typeface="Arial" panose="020B0604020202020204" pitchFamily="34" charset="0"/>
              <a:buChar char="•"/>
            </a:pPr>
            <a:r>
              <a:rPr lang="en-US" sz="1600" dirty="0">
                <a:solidFill>
                  <a:srgbClr val="111111"/>
                </a:solidFill>
                <a:latin typeface="+mn-lt"/>
                <a:cs typeface="Calibri"/>
              </a:rPr>
              <a:t>Of course, AARP has several options and refresher courses to improve driving skills</a:t>
            </a:r>
          </a:p>
          <a:p>
            <a:pPr>
              <a:buFont typeface="Arial" panose="020B0604020202020204" pitchFamily="34" charset="0"/>
              <a:buChar char="•"/>
            </a:pPr>
            <a:r>
              <a:rPr lang="en-US" sz="1600" dirty="0">
                <a:solidFill>
                  <a:srgbClr val="111111"/>
                </a:solidFill>
                <a:latin typeface="+mn-lt"/>
                <a:cs typeface="Calibri"/>
              </a:rPr>
              <a:t>And through the safe mobility for life program we offer </a:t>
            </a:r>
          </a:p>
          <a:p>
            <a:pPr>
              <a:buFont typeface="Arial" panose="020B0604020202020204" pitchFamily="34" charset="0"/>
              <a:buChar char="•"/>
            </a:pPr>
            <a:endParaRPr lang="en-US" sz="1600" dirty="0">
              <a:solidFill>
                <a:srgbClr val="111111"/>
              </a:solidFill>
              <a:latin typeface="+mn-lt"/>
              <a:cs typeface="Calibri"/>
            </a:endParaRPr>
          </a:p>
          <a:p>
            <a:pPr>
              <a:buFont typeface="Arial" panose="020B0604020202020204" pitchFamily="34" charset="0"/>
              <a:buChar char="•"/>
            </a:pPr>
            <a:r>
              <a:rPr lang="en-US" sz="1600" dirty="0">
                <a:solidFill>
                  <a:srgbClr val="111111"/>
                </a:solidFill>
                <a:latin typeface="+mn-lt"/>
                <a:cs typeface="Calibri"/>
              </a:rPr>
              <a:t>Chris will explain a little more about the Find a Ride online site.</a:t>
            </a:r>
            <a:endParaRPr lang="en-US" sz="1600" dirty="0">
              <a:latin typeface="+mn-lt"/>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7EE41A23-E881-0C7F-0BF7-4AC3A3DB96F1}"/>
              </a:ext>
            </a:extLst>
          </p:cNvPr>
          <p:cNvSpPr>
            <a:spLocks noGrp="1"/>
          </p:cNvSpPr>
          <p:nvPr>
            <p:ph type="sldNum" sz="quarter" idx="5"/>
          </p:nvPr>
        </p:nvSpPr>
        <p:spPr/>
        <p:txBody>
          <a:bodyPr/>
          <a:lstStyle/>
          <a:p>
            <a:fld id="{D62C3C9F-DDBE-42D3-A8A3-8CA11ABADE48}" type="slidenum">
              <a:rPr lang="en-US" smtClean="0"/>
              <a:t>20</a:t>
            </a:fld>
            <a:endParaRPr lang="en-US"/>
          </a:p>
        </p:txBody>
      </p:sp>
    </p:spTree>
    <p:extLst>
      <p:ext uri="{BB962C8B-B14F-4D97-AF65-F5344CB8AC3E}">
        <p14:creationId xmlns:p14="http://schemas.microsoft.com/office/powerpoint/2010/main" val="1690069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cs typeface="Calibri"/>
              </a:rPr>
              <a:t>Chris can walk through Find a ride Florida</a:t>
            </a:r>
          </a:p>
        </p:txBody>
      </p:sp>
      <p:sp>
        <p:nvSpPr>
          <p:cNvPr id="4" name="Slide Number Placeholder 3"/>
          <p:cNvSpPr>
            <a:spLocks noGrp="1"/>
          </p:cNvSpPr>
          <p:nvPr>
            <p:ph type="sldNum" sz="quarter" idx="5"/>
          </p:nvPr>
        </p:nvSpPr>
        <p:spPr/>
        <p:txBody>
          <a:bodyPr/>
          <a:lstStyle/>
          <a:p>
            <a:fld id="{D62C3C9F-DDBE-42D3-A8A3-8CA11ABADE48}" type="slidenum">
              <a:rPr lang="en-US" smtClean="0"/>
              <a:t>21</a:t>
            </a:fld>
            <a:endParaRPr lang="en-US"/>
          </a:p>
        </p:txBody>
      </p:sp>
    </p:spTree>
    <p:extLst>
      <p:ext uri="{BB962C8B-B14F-4D97-AF65-F5344CB8AC3E}">
        <p14:creationId xmlns:p14="http://schemas.microsoft.com/office/powerpoint/2010/main" val="3816221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Chris Local recommendations</a:t>
            </a:r>
            <a:endParaRPr lang="en-US" sz="1600" dirty="0">
              <a:cs typeface="Calibri"/>
            </a:endParaRPr>
          </a:p>
        </p:txBody>
      </p:sp>
      <p:sp>
        <p:nvSpPr>
          <p:cNvPr id="4" name="Slide Number Placeholder 3"/>
          <p:cNvSpPr>
            <a:spLocks noGrp="1"/>
          </p:cNvSpPr>
          <p:nvPr>
            <p:ph type="sldNum" sz="quarter" idx="5"/>
          </p:nvPr>
        </p:nvSpPr>
        <p:spPr/>
        <p:txBody>
          <a:bodyPr/>
          <a:lstStyle/>
          <a:p>
            <a:fld id="{D62C3C9F-DDBE-42D3-A8A3-8CA11ABADE48}" type="slidenum">
              <a:rPr lang="en-US" smtClean="0"/>
              <a:t>22</a:t>
            </a:fld>
            <a:endParaRPr lang="en-US"/>
          </a:p>
        </p:txBody>
      </p:sp>
    </p:spTree>
    <p:extLst>
      <p:ext uri="{BB962C8B-B14F-4D97-AF65-F5344CB8AC3E}">
        <p14:creationId xmlns:p14="http://schemas.microsoft.com/office/powerpoint/2010/main" val="3700320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a:t>
            </a:r>
          </a:p>
          <a:p>
            <a:r>
              <a:rPr lang="en-US" dirty="0"/>
              <a:t>Increase the number of routes and frequency of services in senior-dense areas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62C3C9F-DDBE-42D3-A8A3-8CA11ABADE48}" type="slidenum">
              <a:rPr lang="en-US" smtClean="0"/>
              <a:t>23</a:t>
            </a:fld>
            <a:endParaRPr lang="en-US"/>
          </a:p>
        </p:txBody>
      </p:sp>
    </p:spTree>
    <p:extLst>
      <p:ext uri="{BB962C8B-B14F-4D97-AF65-F5344CB8AC3E}">
        <p14:creationId xmlns:p14="http://schemas.microsoft.com/office/powerpoint/2010/main" val="3957954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p:txBody>
      </p:sp>
      <p:sp>
        <p:nvSpPr>
          <p:cNvPr id="4" name="Slide Number Placeholder 3"/>
          <p:cNvSpPr>
            <a:spLocks noGrp="1"/>
          </p:cNvSpPr>
          <p:nvPr>
            <p:ph type="sldNum" sz="quarter" idx="5"/>
          </p:nvPr>
        </p:nvSpPr>
        <p:spPr/>
        <p:txBody>
          <a:bodyPr/>
          <a:lstStyle/>
          <a:p>
            <a:fld id="{D62C3C9F-DDBE-42D3-A8A3-8CA11ABADE48}" type="slidenum">
              <a:rPr lang="en-US" smtClean="0"/>
              <a:t>24</a:t>
            </a:fld>
            <a:endParaRPr lang="en-US"/>
          </a:p>
        </p:txBody>
      </p:sp>
    </p:spTree>
    <p:extLst>
      <p:ext uri="{BB962C8B-B14F-4D97-AF65-F5344CB8AC3E}">
        <p14:creationId xmlns:p14="http://schemas.microsoft.com/office/powerpoint/2010/main" val="3866802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796CF-2E1B-839F-4EE5-2C87526E71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8DA20-0730-9043-0CC4-CA1EAEFA49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EDD49-8357-9E47-7F41-7085BD08775B}"/>
              </a:ext>
            </a:extLst>
          </p:cNvPr>
          <p:cNvSpPr>
            <a:spLocks noGrp="1"/>
          </p:cNvSpPr>
          <p:nvPr>
            <p:ph type="body" idx="1"/>
          </p:nvPr>
        </p:nvSpPr>
        <p:spPr/>
        <p:txBody>
          <a:bodyPr/>
          <a:lstStyle/>
          <a:p>
            <a:endParaRPr lang="en-US" dirty="0">
              <a:solidFill>
                <a:srgbClr val="111111"/>
              </a:solidFill>
              <a:latin typeface="BentonSans Book"/>
              <a:cs typeface="Calibri"/>
            </a:endParaRPr>
          </a:p>
          <a:p>
            <a:endParaRPr lang="en-US" dirty="0">
              <a:cs typeface="Calibri"/>
            </a:endParaRPr>
          </a:p>
        </p:txBody>
      </p:sp>
      <p:sp>
        <p:nvSpPr>
          <p:cNvPr id="4" name="Slide Number Placeholder 3">
            <a:extLst>
              <a:ext uri="{FF2B5EF4-FFF2-40B4-BE49-F238E27FC236}">
                <a16:creationId xmlns:a16="http://schemas.microsoft.com/office/drawing/2014/main" id="{7EE41A23-E881-0C7F-0BF7-4AC3A3DB96F1}"/>
              </a:ext>
            </a:extLst>
          </p:cNvPr>
          <p:cNvSpPr>
            <a:spLocks noGrp="1"/>
          </p:cNvSpPr>
          <p:nvPr>
            <p:ph type="sldNum" sz="quarter" idx="5"/>
          </p:nvPr>
        </p:nvSpPr>
        <p:spPr/>
        <p:txBody>
          <a:bodyPr/>
          <a:lstStyle/>
          <a:p>
            <a:fld id="{D62C3C9F-DDBE-42D3-A8A3-8CA11ABADE48}" type="slidenum">
              <a:rPr lang="en-US" smtClean="0"/>
              <a:t>25</a:t>
            </a:fld>
            <a:endParaRPr lang="en-US"/>
          </a:p>
        </p:txBody>
      </p:sp>
    </p:spTree>
    <p:extLst>
      <p:ext uri="{BB962C8B-B14F-4D97-AF65-F5344CB8AC3E}">
        <p14:creationId xmlns:p14="http://schemas.microsoft.com/office/powerpoint/2010/main" val="834071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A93F2-8105-1C8D-16C7-D09DA99FC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D7957F-A0BF-D9FA-49AF-34E7196A94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0C853-5870-C0E6-FCED-032CBDF62ABA}"/>
              </a:ext>
            </a:extLst>
          </p:cNvPr>
          <p:cNvSpPr>
            <a:spLocks noGrp="1"/>
          </p:cNvSpPr>
          <p:nvPr>
            <p:ph type="body" idx="1"/>
          </p:nvPr>
        </p:nvSpPr>
        <p:spPr/>
        <p:txBody>
          <a:bodyPr/>
          <a:lstStyle/>
          <a:p>
            <a:pPr>
              <a:defRPr/>
            </a:pPr>
            <a:r>
              <a:rPr lang="en-US" sz="1600" dirty="0"/>
              <a:t>Implement age-friendly design in public spaces </a:t>
            </a:r>
          </a:p>
          <a:p>
            <a:endParaRPr lang="en-US" dirty="0"/>
          </a:p>
          <a:p>
            <a:r>
              <a:rPr lang="en-US" dirty="0">
                <a:cs typeface="Calibri" panose="020F0502020204030204"/>
              </a:rPr>
              <a:t>Chris</a:t>
            </a:r>
          </a:p>
          <a:p>
            <a:endParaRPr lang="en-US" dirty="0">
              <a:cs typeface="Calibri" panose="020F0502020204030204"/>
            </a:endParaRPr>
          </a:p>
        </p:txBody>
      </p:sp>
      <p:sp>
        <p:nvSpPr>
          <p:cNvPr id="4" name="Slide Number Placeholder 3">
            <a:extLst>
              <a:ext uri="{FF2B5EF4-FFF2-40B4-BE49-F238E27FC236}">
                <a16:creationId xmlns:a16="http://schemas.microsoft.com/office/drawing/2014/main" id="{4E20C71D-5142-1124-6098-2568F7925CC4}"/>
              </a:ext>
            </a:extLst>
          </p:cNvPr>
          <p:cNvSpPr>
            <a:spLocks noGrp="1"/>
          </p:cNvSpPr>
          <p:nvPr>
            <p:ph type="sldNum" sz="quarter" idx="5"/>
          </p:nvPr>
        </p:nvSpPr>
        <p:spPr/>
        <p:txBody>
          <a:bodyPr/>
          <a:lstStyle/>
          <a:p>
            <a:fld id="{D62C3C9F-DDBE-42D3-A8A3-8CA11ABADE48}" type="slidenum">
              <a:rPr lang="en-US" smtClean="0"/>
              <a:t>26</a:t>
            </a:fld>
            <a:endParaRPr lang="en-US"/>
          </a:p>
        </p:txBody>
      </p:sp>
    </p:spTree>
    <p:extLst>
      <p:ext uri="{BB962C8B-B14F-4D97-AF65-F5344CB8AC3E}">
        <p14:creationId xmlns:p14="http://schemas.microsoft.com/office/powerpoint/2010/main" val="619739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Chris</a:t>
            </a:r>
          </a:p>
          <a:p>
            <a:endParaRPr lang="en-US">
              <a:cs typeface="Calibri"/>
            </a:endParaRPr>
          </a:p>
          <a:p>
            <a:r>
              <a:rPr lang="en-US"/>
              <a:t>Use apps and online platforms to make scheduling and accessing transportation easier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62C3C9F-DDBE-42D3-A8A3-8CA11ABADE48}" type="slidenum">
              <a:rPr lang="en-US" smtClean="0"/>
              <a:t>27</a:t>
            </a:fld>
            <a:endParaRPr lang="en-US"/>
          </a:p>
        </p:txBody>
      </p:sp>
    </p:spTree>
    <p:extLst>
      <p:ext uri="{BB962C8B-B14F-4D97-AF65-F5344CB8AC3E}">
        <p14:creationId xmlns:p14="http://schemas.microsoft.com/office/powerpoint/2010/main" val="22569216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C19B9-2741-9E58-4102-01B6E60789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AC725-DDC3-975E-3419-D390096FD4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DCEBB4-75A2-680A-5A39-8A1C63C4A10A}"/>
              </a:ext>
            </a:extLst>
          </p:cNvPr>
          <p:cNvSpPr>
            <a:spLocks noGrp="1"/>
          </p:cNvSpPr>
          <p:nvPr>
            <p:ph type="body" idx="1"/>
          </p:nvPr>
        </p:nvSpPr>
        <p:spPr/>
        <p:txBody>
          <a:bodyPr/>
          <a:lstStyle/>
          <a:p>
            <a:pPr>
              <a:spcAft>
                <a:spcPts val="600"/>
              </a:spcAft>
            </a:pPr>
            <a:r>
              <a:rPr lang="en-US" sz="1600" baseline="30000" dirty="0">
                <a:solidFill>
                  <a:srgbClr val="111111"/>
                </a:solidFill>
              </a:rPr>
              <a:t>Karen</a:t>
            </a:r>
          </a:p>
          <a:p>
            <a:pPr>
              <a:spcAft>
                <a:spcPts val="600"/>
              </a:spcAft>
            </a:pPr>
            <a:r>
              <a:rPr lang="en-US" sz="1600" baseline="30000" dirty="0">
                <a:solidFill>
                  <a:srgbClr val="111111"/>
                </a:solidFill>
              </a:rPr>
              <a:t>Lastly, what can you do as decision makers to enhance mobility safety in your communities?</a:t>
            </a:r>
          </a:p>
          <a:p>
            <a:pPr>
              <a:spcAft>
                <a:spcPts val="600"/>
              </a:spcAft>
            </a:pPr>
            <a:r>
              <a:rPr lang="en-US" sz="1600" baseline="30000" dirty="0">
                <a:solidFill>
                  <a:srgbClr val="111111"/>
                </a:solidFill>
              </a:rPr>
              <a:t>Help support the public transportation funding initiatives by advocating for more federal and state funding and support the local match initiatives</a:t>
            </a:r>
          </a:p>
          <a:p>
            <a:pPr>
              <a:spcAft>
                <a:spcPts val="600"/>
              </a:spcAft>
            </a:pPr>
            <a:r>
              <a:rPr lang="en-US" sz="1600" baseline="30000" dirty="0">
                <a:solidFill>
                  <a:srgbClr val="111111"/>
                </a:solidFill>
              </a:rPr>
              <a:t>Be sure to include seniors when having transportation workshops – ask survey questions  that are directed to those over 65</a:t>
            </a:r>
          </a:p>
          <a:p>
            <a:pPr>
              <a:spcAft>
                <a:spcPts val="600"/>
              </a:spcAft>
            </a:pPr>
            <a:r>
              <a:rPr lang="en-US" sz="1600" baseline="30000" dirty="0">
                <a:solidFill>
                  <a:srgbClr val="111111"/>
                </a:solidFill>
              </a:rPr>
              <a:t>Advocate to change state statute to require more robust testing for individuals over 80 </a:t>
            </a:r>
          </a:p>
          <a:p>
            <a:pPr>
              <a:spcAft>
                <a:spcPts val="600"/>
              </a:spcAft>
            </a:pPr>
            <a:r>
              <a:rPr lang="en-US" sz="1600" baseline="30000" dirty="0">
                <a:solidFill>
                  <a:srgbClr val="111111"/>
                </a:solidFill>
              </a:rPr>
              <a:t>For example, after speaking to our local Sheriff he agreed to support a driving course for persons over the age of 80 through the Florida Sheriff’s Association.   It is my understanding that 2 pilot programs – one on the east coast and west coast will be developed.  The idea is to ensure drivers are safe on the road and assist family members like Dori’s to make sure their family is safe on the road as well as others.</a:t>
            </a:r>
          </a:p>
          <a:p>
            <a:pPr>
              <a:spcAft>
                <a:spcPts val="600"/>
              </a:spcAft>
            </a:pPr>
            <a:endParaRPr lang="en-US" sz="1600" baseline="30000" dirty="0">
              <a:solidFill>
                <a:srgbClr val="111111"/>
              </a:solidFill>
            </a:endParaRPr>
          </a:p>
          <a:p>
            <a:pPr>
              <a:spcAft>
                <a:spcPts val="600"/>
              </a:spcAft>
            </a:pPr>
            <a:r>
              <a:rPr lang="en-US" sz="1600" baseline="30000" dirty="0">
                <a:solidFill>
                  <a:srgbClr val="111111"/>
                </a:solidFill>
              </a:rPr>
              <a:t>What our public transit systems can be doing is ensuring we are providing ample information about using our systems including having travel trainers offering guidance to use the system. </a:t>
            </a:r>
          </a:p>
          <a:p>
            <a:pPr>
              <a:spcAft>
                <a:spcPts val="600"/>
              </a:spcAft>
            </a:pPr>
            <a:endParaRPr lang="en-US" sz="1400" baseline="30000" dirty="0">
              <a:solidFill>
                <a:srgbClr val="111111"/>
              </a:solidFill>
            </a:endParaRPr>
          </a:p>
          <a:p>
            <a:pPr>
              <a:spcAft>
                <a:spcPts val="600"/>
              </a:spcAft>
            </a:pPr>
            <a:endParaRPr lang="en-US" sz="1400" dirty="0"/>
          </a:p>
          <a:p>
            <a:pPr>
              <a:spcAft>
                <a:spcPts val="600"/>
              </a:spcAft>
            </a:pPr>
            <a:endParaRPr lang="en-US" baseline="30000" dirty="0">
              <a:solidFill>
                <a:srgbClr val="111111"/>
              </a:solidFill>
            </a:endParaRPr>
          </a:p>
          <a:p>
            <a:pPr>
              <a:spcAft>
                <a:spcPts val="600"/>
              </a:spcAft>
            </a:pPr>
            <a:endParaRPr lang="en-US" dirty="0"/>
          </a:p>
          <a:p>
            <a:pPr>
              <a:spcAft>
                <a:spcPts val="600"/>
              </a:spcAft>
            </a:pPr>
            <a:endParaRPr lang="en-US" dirty="0"/>
          </a:p>
          <a:p>
            <a:endParaRPr lang="en-US" dirty="0"/>
          </a:p>
        </p:txBody>
      </p:sp>
      <p:sp>
        <p:nvSpPr>
          <p:cNvPr id="4" name="Slide Number Placeholder 3">
            <a:extLst>
              <a:ext uri="{FF2B5EF4-FFF2-40B4-BE49-F238E27FC236}">
                <a16:creationId xmlns:a16="http://schemas.microsoft.com/office/drawing/2014/main" id="{8BB18C46-F450-ACB0-B336-060B01010A17}"/>
              </a:ext>
            </a:extLst>
          </p:cNvPr>
          <p:cNvSpPr>
            <a:spLocks noGrp="1"/>
          </p:cNvSpPr>
          <p:nvPr>
            <p:ph type="sldNum" sz="quarter" idx="5"/>
          </p:nvPr>
        </p:nvSpPr>
        <p:spPr/>
        <p:txBody>
          <a:bodyPr/>
          <a:lstStyle/>
          <a:p>
            <a:fld id="{D62C3C9F-DDBE-42D3-A8A3-8CA11ABADE48}" type="slidenum">
              <a:rPr lang="en-US" smtClean="0"/>
              <a:t>28</a:t>
            </a:fld>
            <a:endParaRPr lang="en-US"/>
          </a:p>
        </p:txBody>
      </p:sp>
    </p:spTree>
    <p:extLst>
      <p:ext uri="{BB962C8B-B14F-4D97-AF65-F5344CB8AC3E}">
        <p14:creationId xmlns:p14="http://schemas.microsoft.com/office/powerpoint/2010/main" val="1853653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Karen</a:t>
            </a:r>
          </a:p>
        </p:txBody>
      </p:sp>
      <p:sp>
        <p:nvSpPr>
          <p:cNvPr id="4" name="Slide Number Placeholder 3"/>
          <p:cNvSpPr>
            <a:spLocks noGrp="1"/>
          </p:cNvSpPr>
          <p:nvPr>
            <p:ph type="sldNum" sz="quarter" idx="5"/>
          </p:nvPr>
        </p:nvSpPr>
        <p:spPr/>
        <p:txBody>
          <a:bodyPr/>
          <a:lstStyle/>
          <a:p>
            <a:fld id="{D62C3C9F-DDBE-42D3-A8A3-8CA11ABADE48}" type="slidenum">
              <a:rPr lang="en-US" smtClean="0"/>
              <a:t>29</a:t>
            </a:fld>
            <a:endParaRPr lang="en-US"/>
          </a:p>
        </p:txBody>
      </p:sp>
    </p:spTree>
    <p:extLst>
      <p:ext uri="{BB962C8B-B14F-4D97-AF65-F5344CB8AC3E}">
        <p14:creationId xmlns:p14="http://schemas.microsoft.com/office/powerpoint/2010/main" val="163322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cs typeface="Calibri"/>
              </a:rPr>
              <a:t>Karen</a:t>
            </a:r>
          </a:p>
          <a:p>
            <a:r>
              <a:rPr lang="en-US" sz="1600" dirty="0">
                <a:cs typeface="Calibri"/>
              </a:rPr>
              <a:t>Providing transportation solutions in IRC since 1976</a:t>
            </a:r>
          </a:p>
          <a:p>
            <a:r>
              <a:rPr lang="en-US" sz="1600" dirty="0">
                <a:cs typeface="Calibri"/>
              </a:rPr>
              <a:t>Award winning fixed transit system – in 2023/24 1.35 million trips</a:t>
            </a:r>
          </a:p>
          <a:p>
            <a:r>
              <a:rPr lang="en-US" sz="1600" dirty="0">
                <a:cs typeface="Calibri"/>
              </a:rPr>
              <a:t>Recognizing that IRC has a population of 165,000</a:t>
            </a:r>
          </a:p>
          <a:p>
            <a:r>
              <a:rPr lang="en-US" sz="1600" dirty="0">
                <a:cs typeface="Calibri"/>
              </a:rPr>
              <a:t>When I started this position in 2006 the system was only doing 125,000 trips and CC was doing 65,000 </a:t>
            </a:r>
          </a:p>
          <a:p>
            <a:r>
              <a:rPr lang="en-US" sz="1600" dirty="0">
                <a:cs typeface="Calibri"/>
              </a:rPr>
              <a:t>Through strategic rebranding and travel training we are able assist those individuals that can ride the fixed route system</a:t>
            </a:r>
          </a:p>
          <a:p>
            <a:r>
              <a:rPr lang="en-US" sz="1600" dirty="0">
                <a:cs typeface="Calibri"/>
              </a:rPr>
              <a:t>Cost savings because door to door is expensive.  Also, provides greater independence for the riders.  </a:t>
            </a:r>
          </a:p>
          <a:p>
            <a:r>
              <a:rPr lang="en-US" sz="1600" dirty="0">
                <a:cs typeface="Calibri"/>
              </a:rPr>
              <a:t>Chris will speak to this a little later</a:t>
            </a:r>
          </a:p>
        </p:txBody>
      </p:sp>
      <p:sp>
        <p:nvSpPr>
          <p:cNvPr id="4" name="Slide Number Placeholder 3"/>
          <p:cNvSpPr>
            <a:spLocks noGrp="1"/>
          </p:cNvSpPr>
          <p:nvPr>
            <p:ph type="sldNum" sz="quarter" idx="5"/>
          </p:nvPr>
        </p:nvSpPr>
        <p:spPr/>
        <p:txBody>
          <a:bodyPr/>
          <a:lstStyle/>
          <a:p>
            <a:fld id="{D62C3C9F-DDBE-42D3-A8A3-8CA11ABADE48}" type="slidenum">
              <a:rPr lang="en-US" smtClean="0"/>
              <a:t>3</a:t>
            </a:fld>
            <a:endParaRPr lang="en-US"/>
          </a:p>
        </p:txBody>
      </p:sp>
    </p:spTree>
    <p:extLst>
      <p:ext uri="{BB962C8B-B14F-4D97-AF65-F5344CB8AC3E}">
        <p14:creationId xmlns:p14="http://schemas.microsoft.com/office/powerpoint/2010/main" val="6621523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QR Code for both</a:t>
            </a:r>
          </a:p>
          <a:p>
            <a:endParaRPr lang="en-US">
              <a:cs typeface="Calibri"/>
            </a:endParaRPr>
          </a:p>
          <a:p>
            <a:r>
              <a:rPr lang="en-US">
                <a:cs typeface="Calibri"/>
              </a:rPr>
              <a:t>Name</a:t>
            </a:r>
          </a:p>
          <a:p>
            <a:r>
              <a:rPr lang="en-US">
                <a:cs typeface="Calibri"/>
              </a:rPr>
              <a:t>Email</a:t>
            </a:r>
          </a:p>
          <a:p>
            <a:r>
              <a:rPr lang="en-US">
                <a:cs typeface="Calibri"/>
              </a:rPr>
              <a:t>QR Code</a:t>
            </a:r>
          </a:p>
        </p:txBody>
      </p:sp>
      <p:sp>
        <p:nvSpPr>
          <p:cNvPr id="4" name="Slide Number Placeholder 3"/>
          <p:cNvSpPr>
            <a:spLocks noGrp="1"/>
          </p:cNvSpPr>
          <p:nvPr>
            <p:ph type="sldNum" sz="quarter" idx="5"/>
          </p:nvPr>
        </p:nvSpPr>
        <p:spPr/>
        <p:txBody>
          <a:bodyPr/>
          <a:lstStyle/>
          <a:p>
            <a:fld id="{D62C3C9F-DDBE-42D3-A8A3-8CA11ABADE48}" type="slidenum">
              <a:rPr lang="en-US" smtClean="0"/>
              <a:t>30</a:t>
            </a:fld>
            <a:endParaRPr lang="en-US"/>
          </a:p>
        </p:txBody>
      </p:sp>
    </p:spTree>
    <p:extLst>
      <p:ext uri="{BB962C8B-B14F-4D97-AF65-F5344CB8AC3E}">
        <p14:creationId xmlns:p14="http://schemas.microsoft.com/office/powerpoint/2010/main" val="122388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cs typeface="Calibri"/>
            </a:endParaRPr>
          </a:p>
          <a:p>
            <a:pPr marL="301752" lvl="1" indent="0">
              <a:buNone/>
            </a:pPr>
            <a:endParaRPr lang="en-US" dirty="0"/>
          </a:p>
          <a:p>
            <a:pPr marL="301625" lvl="1" indent="0">
              <a:buNone/>
            </a:pPr>
            <a:r>
              <a:rPr lang="en-US" dirty="0">
                <a:cs typeface="Calibri" panose="020F0502020204030204"/>
              </a:rPr>
              <a:t>Karen</a:t>
            </a:r>
          </a:p>
          <a:p>
            <a:pPr marL="301625" lvl="1" indent="0">
              <a:buNone/>
            </a:pPr>
            <a:endParaRPr lang="en-US" dirty="0">
              <a:cs typeface="Calibri" panose="020F0502020204030204"/>
            </a:endParaRPr>
          </a:p>
          <a:p>
            <a:pPr marL="301625" lvl="1" indent="0">
              <a:buNone/>
            </a:pPr>
            <a:r>
              <a:rPr lang="en-US" dirty="0">
                <a:cs typeface="Calibri" panose="020F0502020204030204"/>
              </a:rPr>
              <a:t>Explain how the app works to answer the questions</a:t>
            </a:r>
          </a:p>
          <a:p>
            <a:pPr marL="301752" lvl="1" indent="0">
              <a:buNone/>
            </a:pPr>
            <a:endParaRPr lang="en-US" dirty="0"/>
          </a:p>
          <a:p>
            <a:pPr indent="0">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D62C3C9F-DDBE-42D3-A8A3-8CA11ABADE48}" type="slidenum">
              <a:rPr lang="en-US" smtClean="0"/>
              <a:t>4</a:t>
            </a:fld>
            <a:endParaRPr lang="en-US"/>
          </a:p>
        </p:txBody>
      </p:sp>
    </p:spTree>
    <p:extLst>
      <p:ext uri="{BB962C8B-B14F-4D97-AF65-F5344CB8AC3E}">
        <p14:creationId xmlns:p14="http://schemas.microsoft.com/office/powerpoint/2010/main" val="410598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9B58-781F-0AD0-57CE-3B189C57C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FB362-5240-CF6D-4570-A8785CD1F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51E33-E7AD-EAE8-4380-CDE8214298DE}"/>
              </a:ext>
            </a:extLst>
          </p:cNvPr>
          <p:cNvSpPr>
            <a:spLocks noGrp="1"/>
          </p:cNvSpPr>
          <p:nvPr>
            <p:ph type="body" idx="1"/>
          </p:nvPr>
        </p:nvSpPr>
        <p:spPr/>
        <p:txBody>
          <a:bodyPr/>
          <a:lstStyle/>
          <a:p>
            <a:r>
              <a:rPr lang="en-US" sz="1600" dirty="0">
                <a:cs typeface="Calibri"/>
              </a:rPr>
              <a:t>Karen</a:t>
            </a:r>
          </a:p>
          <a:p>
            <a:r>
              <a:rPr lang="en-US" sz="1600" b="0" dirty="0">
                <a:cs typeface="Calibri"/>
              </a:rPr>
              <a:t>Recognize that most people used their car to get there.</a:t>
            </a:r>
          </a:p>
          <a:p>
            <a:r>
              <a:rPr lang="en-US" sz="1600" b="0" dirty="0">
                <a:cs typeface="Calibri"/>
              </a:rPr>
              <a:t>Ask how many carpooled?</a:t>
            </a:r>
          </a:p>
          <a:p>
            <a:pPr marL="301752" lvl="1" indent="0">
              <a:buNone/>
            </a:pPr>
            <a:endParaRPr lang="en-US" dirty="0"/>
          </a:p>
          <a:p>
            <a:pPr marL="301752" lvl="1" indent="0">
              <a:buNone/>
            </a:pPr>
            <a:endParaRPr lang="en-US" dirty="0"/>
          </a:p>
          <a:p>
            <a:endParaRPr lang="en-US" dirty="0"/>
          </a:p>
        </p:txBody>
      </p:sp>
      <p:sp>
        <p:nvSpPr>
          <p:cNvPr id="4" name="Slide Number Placeholder 3">
            <a:extLst>
              <a:ext uri="{FF2B5EF4-FFF2-40B4-BE49-F238E27FC236}">
                <a16:creationId xmlns:a16="http://schemas.microsoft.com/office/drawing/2014/main" id="{26A0E80F-D042-5C8D-21D4-E3B8695D3754}"/>
              </a:ext>
            </a:extLst>
          </p:cNvPr>
          <p:cNvSpPr>
            <a:spLocks noGrp="1"/>
          </p:cNvSpPr>
          <p:nvPr>
            <p:ph type="sldNum" sz="quarter" idx="5"/>
          </p:nvPr>
        </p:nvSpPr>
        <p:spPr/>
        <p:txBody>
          <a:bodyPr/>
          <a:lstStyle/>
          <a:p>
            <a:fld id="{D62C3C9F-DDBE-42D3-A8A3-8CA11ABADE48}" type="slidenum">
              <a:rPr lang="en-US" smtClean="0"/>
              <a:t>5</a:t>
            </a:fld>
            <a:endParaRPr lang="en-US"/>
          </a:p>
        </p:txBody>
      </p:sp>
    </p:spTree>
    <p:extLst>
      <p:ext uri="{BB962C8B-B14F-4D97-AF65-F5344CB8AC3E}">
        <p14:creationId xmlns:p14="http://schemas.microsoft.com/office/powerpoint/2010/main" val="2021271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B99DE-45EF-D123-93A4-605DBF3D9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A2211-4326-B781-2787-1D0E4691D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387F1B-50B1-78A8-FBE8-63F86E11D64D}"/>
              </a:ext>
            </a:extLst>
          </p:cNvPr>
          <p:cNvSpPr>
            <a:spLocks noGrp="1"/>
          </p:cNvSpPr>
          <p:nvPr>
            <p:ph type="body" idx="1"/>
          </p:nvPr>
        </p:nvSpPr>
        <p:spPr/>
        <p:txBody>
          <a:bodyPr/>
          <a:lstStyle/>
          <a:p>
            <a:pPr>
              <a:defRPr/>
            </a:pPr>
            <a:r>
              <a:rPr lang="en-US" sz="1600" dirty="0">
                <a:cs typeface="Calibri"/>
              </a:rPr>
              <a:t>Chris</a:t>
            </a:r>
          </a:p>
          <a:p>
            <a:pPr>
              <a:defRPr/>
            </a:pPr>
            <a:endParaRPr lang="en-US" sz="1600" dirty="0">
              <a:cs typeface="Calibri"/>
            </a:endParaRPr>
          </a:p>
          <a:p>
            <a:pPr>
              <a:defRPr/>
            </a:pPr>
            <a:r>
              <a:rPr lang="en-US" sz="1600" dirty="0"/>
              <a:t>Everyone here had mobility options this morning, and the physical and cognitive abilities to make their choices. This is something, as we age, that has the potential to decrease. </a:t>
            </a:r>
            <a:r>
              <a:rPr lang="en-US" sz="1600" dirty="0">
                <a:cs typeface="Calibri"/>
              </a:rPr>
              <a:t>Without</a:t>
            </a:r>
            <a:r>
              <a:rPr lang="en-US" sz="1600" dirty="0"/>
              <a:t> a supportive community that fosters aging well, including mobility options, older adults may become socially isolated and vulnerable.  At SRA we believe Transportation should never be a barrier to someone's quality of life</a:t>
            </a:r>
            <a:endParaRPr lang="en-US" sz="1600" dirty="0">
              <a:cs typeface="Calibri"/>
            </a:endParaRPr>
          </a:p>
        </p:txBody>
      </p:sp>
      <p:sp>
        <p:nvSpPr>
          <p:cNvPr id="4" name="Slide Number Placeholder 3">
            <a:extLst>
              <a:ext uri="{FF2B5EF4-FFF2-40B4-BE49-F238E27FC236}">
                <a16:creationId xmlns:a16="http://schemas.microsoft.com/office/drawing/2014/main" id="{43D2ABD0-0CF0-957F-2E71-D34A4AD9B80F}"/>
              </a:ext>
            </a:extLst>
          </p:cNvPr>
          <p:cNvSpPr>
            <a:spLocks noGrp="1"/>
          </p:cNvSpPr>
          <p:nvPr>
            <p:ph type="sldNum" sz="quarter" idx="5"/>
          </p:nvPr>
        </p:nvSpPr>
        <p:spPr/>
        <p:txBody>
          <a:bodyPr/>
          <a:lstStyle/>
          <a:p>
            <a:fld id="{D62C3C9F-DDBE-42D3-A8A3-8CA11ABADE48}" type="slidenum">
              <a:rPr lang="en-US" smtClean="0"/>
              <a:t>6</a:t>
            </a:fld>
            <a:endParaRPr lang="en-US"/>
          </a:p>
        </p:txBody>
      </p:sp>
    </p:spTree>
    <p:extLst>
      <p:ext uri="{BB962C8B-B14F-4D97-AF65-F5344CB8AC3E}">
        <p14:creationId xmlns:p14="http://schemas.microsoft.com/office/powerpoint/2010/main" val="1619336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600" dirty="0"/>
              <a:t> Chris</a:t>
            </a:r>
            <a:endParaRPr lang="en-US" sz="1600" spc="24" dirty="0"/>
          </a:p>
          <a:p>
            <a:pPr>
              <a:defRPr/>
            </a:pPr>
            <a:endParaRPr lang="en-US" sz="1600" dirty="0">
              <a:cs typeface="Calibri"/>
            </a:endParaRPr>
          </a:p>
          <a:p>
            <a:r>
              <a:rPr lang="en-US" sz="1600" dirty="0">
                <a:cs typeface="Calibri"/>
              </a:rPr>
              <a:t>AND we have a video we want to show that talks about this really fast</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62C3C9F-DDBE-42D3-A8A3-8CA11ABADE48}" type="slidenum">
              <a:rPr lang="en-US" smtClean="0"/>
              <a:t>7</a:t>
            </a:fld>
            <a:endParaRPr lang="en-US"/>
          </a:p>
        </p:txBody>
      </p:sp>
    </p:spTree>
    <p:extLst>
      <p:ext uri="{BB962C8B-B14F-4D97-AF65-F5344CB8AC3E}">
        <p14:creationId xmlns:p14="http://schemas.microsoft.com/office/powerpoint/2010/main" val="1941327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cs typeface="Calibri"/>
              </a:rPr>
              <a:t>How important it is to have transportation available because they gave up their license. Tried using uber/</a:t>
            </a:r>
            <a:r>
              <a:rPr lang="en-US" sz="1600" dirty="0" err="1">
                <a:cs typeface="Calibri"/>
              </a:rPr>
              <a:t>lyft</a:t>
            </a:r>
            <a:r>
              <a:rPr lang="en-US" sz="1600" dirty="0">
                <a:cs typeface="Calibri"/>
              </a:rPr>
              <a:t> but was expensive, they are thankful to have CC because without it, they would be isolated</a:t>
            </a:r>
          </a:p>
        </p:txBody>
      </p:sp>
      <p:sp>
        <p:nvSpPr>
          <p:cNvPr id="4" name="Slide Number Placeholder 3"/>
          <p:cNvSpPr>
            <a:spLocks noGrp="1"/>
          </p:cNvSpPr>
          <p:nvPr>
            <p:ph type="sldNum" sz="quarter" idx="5"/>
          </p:nvPr>
        </p:nvSpPr>
        <p:spPr/>
        <p:txBody>
          <a:bodyPr/>
          <a:lstStyle/>
          <a:p>
            <a:fld id="{D62C3C9F-DDBE-42D3-A8A3-8CA11ABADE48}" type="slidenum">
              <a:rPr lang="en-US" smtClean="0"/>
              <a:t>8</a:t>
            </a:fld>
            <a:endParaRPr lang="en-US"/>
          </a:p>
        </p:txBody>
      </p:sp>
    </p:spTree>
    <p:extLst>
      <p:ext uri="{BB962C8B-B14F-4D97-AF65-F5344CB8AC3E}">
        <p14:creationId xmlns:p14="http://schemas.microsoft.com/office/powerpoint/2010/main" val="2587781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F46AB-EE77-9A6F-9671-6854D0857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85BA3-D560-36E5-2749-FA81B5DA10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199F7-D478-B314-7919-9DF07A0FC646}"/>
              </a:ext>
            </a:extLst>
          </p:cNvPr>
          <p:cNvSpPr>
            <a:spLocks noGrp="1"/>
          </p:cNvSpPr>
          <p:nvPr>
            <p:ph type="body" idx="1"/>
          </p:nvPr>
        </p:nvSpPr>
        <p:spPr/>
        <p:txBody>
          <a:bodyPr/>
          <a:lstStyle/>
          <a:p>
            <a:r>
              <a:rPr lang="en-US" sz="1600" b="1" dirty="0">
                <a:solidFill>
                  <a:srgbClr val="111111"/>
                </a:solidFill>
                <a:latin typeface="BentonSans Book"/>
              </a:rPr>
              <a:t>Karen: must talk about Dori</a:t>
            </a:r>
          </a:p>
          <a:p>
            <a:pPr>
              <a:buFont typeface="Arial" panose="020B0604020202020204" pitchFamily="34" charset="0"/>
              <a:buChar char="•"/>
            </a:pPr>
            <a:r>
              <a:rPr lang="en-US" sz="1600" dirty="0">
                <a:solidFill>
                  <a:srgbClr val="111111"/>
                </a:solidFill>
                <a:latin typeface="BentonSans Book"/>
              </a:rPr>
              <a:t>Up until the age of 78 Dori was able to drive/be independent.........and then life happened.  </a:t>
            </a:r>
          </a:p>
          <a:p>
            <a:pPr>
              <a:buFont typeface="Arial" panose="020B0604020202020204" pitchFamily="34" charset="0"/>
              <a:buChar char="•"/>
            </a:pPr>
            <a:r>
              <a:rPr lang="en-US" sz="1600" dirty="0">
                <a:solidFill>
                  <a:srgbClr val="111111"/>
                </a:solidFill>
                <a:latin typeface="BentonSans Book"/>
              </a:rPr>
              <a:t>She is now blind in 1 eye and has a walker. </a:t>
            </a:r>
          </a:p>
          <a:p>
            <a:pPr>
              <a:buFont typeface="Arial" panose="020B0604020202020204" pitchFamily="34" charset="0"/>
              <a:buChar char="•"/>
            </a:pPr>
            <a:r>
              <a:rPr lang="en-US" sz="1600" dirty="0">
                <a:solidFill>
                  <a:srgbClr val="111111"/>
                </a:solidFill>
                <a:latin typeface="BentonSans Book"/>
              </a:rPr>
              <a:t>She’s experienced physical changes that make it hard for her to be mobile. </a:t>
            </a:r>
          </a:p>
          <a:p>
            <a:pPr>
              <a:buFont typeface="Arial" panose="020B0604020202020204" pitchFamily="34" charset="0"/>
              <a:buChar char="•"/>
            </a:pPr>
            <a:r>
              <a:rPr lang="en-US" sz="1600" dirty="0">
                <a:solidFill>
                  <a:srgbClr val="111111"/>
                </a:solidFill>
                <a:latin typeface="BentonSans Book"/>
              </a:rPr>
              <a:t>What does Dori do?</a:t>
            </a:r>
            <a:endParaRPr lang="en-US" sz="1600" b="0" i="0" dirty="0">
              <a:solidFill>
                <a:srgbClr val="111111"/>
              </a:solidFill>
              <a:effectLst/>
              <a:latin typeface="BentonSans Book" panose="02000503040000020004" pitchFamily="50" charset="0"/>
            </a:endParaRPr>
          </a:p>
          <a:p>
            <a:pPr>
              <a:buFont typeface="Arial" panose="020B0604020202020204" pitchFamily="34" charset="0"/>
              <a:buChar char="•"/>
            </a:pPr>
            <a:r>
              <a:rPr lang="en-US" sz="1600" dirty="0">
                <a:solidFill>
                  <a:srgbClr val="111111"/>
                </a:solidFill>
                <a:latin typeface="BentonSans Book"/>
              </a:rPr>
              <a:t>If people don’t have family/friends, they poor, turn to public transportation. But Dori lives in a rural area with limited options, so she has to rely on things like Uber/Lyft</a:t>
            </a:r>
            <a:endParaRPr lang="en-US" sz="1600" b="0" i="0" dirty="0">
              <a:solidFill>
                <a:srgbClr val="111111"/>
              </a:solidFill>
              <a:effectLst/>
              <a:latin typeface="BentonSans Book" panose="02000503040000020004" pitchFamily="50" charset="0"/>
            </a:endParaRPr>
          </a:p>
          <a:p>
            <a:pPr>
              <a:buFont typeface="Arial" panose="020B0604020202020204" pitchFamily="34" charset="0"/>
              <a:buChar char="•"/>
            </a:pPr>
            <a:r>
              <a:rPr lang="en-US" sz="1600" dirty="0">
                <a:solidFill>
                  <a:srgbClr val="111111"/>
                </a:solidFill>
                <a:latin typeface="BentonSans Book"/>
              </a:rPr>
              <a:t>Uber/Lyft doesn’t have ADA vehicles. And is expensive (can be as much as between $12 and $27 per one way trip) </a:t>
            </a:r>
            <a:endParaRPr lang="en-US" sz="1600" dirty="0">
              <a:solidFill>
                <a:srgbClr val="111111"/>
              </a:solidFill>
              <a:latin typeface="BentonSans Book" panose="02000503040000020004" pitchFamily="50" charset="0"/>
            </a:endParaRPr>
          </a:p>
          <a:p>
            <a:pPr>
              <a:buFont typeface="Arial" panose="020B0604020202020204" pitchFamily="34" charset="0"/>
              <a:buChar char="•"/>
            </a:pPr>
            <a:r>
              <a:rPr lang="en-US" sz="1600" dirty="0">
                <a:solidFill>
                  <a:srgbClr val="111111"/>
                </a:solidFill>
                <a:latin typeface="BentonSans Book"/>
              </a:rPr>
              <a:t>When Dori walks a few blocks to her friends' house, the signage is poor and the crosswalks are not timed well enough to cross the street in a timely manner. The sidewalks are uneven making it difficult to use her walker. </a:t>
            </a:r>
          </a:p>
          <a:p>
            <a:pPr>
              <a:buFont typeface="Arial" panose="020B0604020202020204" pitchFamily="34" charset="0"/>
              <a:buChar char="•"/>
            </a:pPr>
            <a:r>
              <a:rPr lang="en-US" sz="1600" dirty="0">
                <a:solidFill>
                  <a:srgbClr val="111111"/>
                </a:solidFill>
                <a:latin typeface="BentonSans Book"/>
              </a:rPr>
              <a:t>So most of the time she elects to stay inside. </a:t>
            </a:r>
            <a:endParaRPr lang="en-US" sz="1600" dirty="0">
              <a:solidFill>
                <a:srgbClr val="111111"/>
              </a:solidFill>
              <a:latin typeface="BentonSans Book" panose="02000503040000020004" pitchFamily="50" charset="0"/>
            </a:endParaRPr>
          </a:p>
          <a:p>
            <a:pPr algn="l">
              <a:buFont typeface="Arial" panose="020B0604020202020204" pitchFamily="34" charset="0"/>
              <a:buChar char="•"/>
            </a:pPr>
            <a:endParaRPr lang="en-US" sz="1600" b="0" i="0" dirty="0">
              <a:solidFill>
                <a:srgbClr val="111111"/>
              </a:solidFill>
              <a:effectLst/>
              <a:latin typeface="BentonSans Book" panose="02000503040000020004" pitchFamily="50" charset="0"/>
            </a:endParaRPr>
          </a:p>
          <a:p>
            <a:pPr>
              <a:buFont typeface="Arial" panose="020B0604020202020204" pitchFamily="34" charset="0"/>
              <a:buChar char="•"/>
            </a:pPr>
            <a:r>
              <a:rPr lang="en-US" sz="1600" dirty="0">
                <a:solidFill>
                  <a:srgbClr val="111111"/>
                </a:solidFill>
                <a:latin typeface="BentonSans Book"/>
                <a:cs typeface="Calibri" panose="020F0502020204030204"/>
              </a:rPr>
              <a:t>We'll come back to Dori in a little bit</a:t>
            </a:r>
            <a:endParaRPr lang="en-US" sz="1600" b="0" i="0" dirty="0">
              <a:solidFill>
                <a:srgbClr val="111111"/>
              </a:solidFill>
              <a:effectLst/>
              <a:latin typeface="BentonSans Book" panose="02000503040000020004" pitchFamily="50" charset="0"/>
              <a:cs typeface="Calibri" panose="020F0502020204030204"/>
            </a:endParaRPr>
          </a:p>
          <a:p>
            <a:pPr>
              <a:buFont typeface="Arial" panose="020B0604020202020204" pitchFamily="34" charset="0"/>
              <a:buChar char="•"/>
            </a:pPr>
            <a:endParaRPr lang="en-US" dirty="0">
              <a:solidFill>
                <a:srgbClr val="111111"/>
              </a:solidFill>
              <a:latin typeface="BentonSans Book" panose="02000503040000020004" pitchFamily="50" charset="0"/>
              <a:cs typeface="Calibri" panose="020F0502020204030204"/>
            </a:endParaRPr>
          </a:p>
          <a:p>
            <a:pPr>
              <a:buFont typeface="Arial" panose="020B0604020202020204" pitchFamily="34" charset="0"/>
            </a:pPr>
            <a:endParaRPr lang="en-US" dirty="0">
              <a:solidFill>
                <a:srgbClr val="111111"/>
              </a:solidFill>
              <a:latin typeface="BentonSans Book" panose="02000503040000020004" pitchFamily="50" charset="0"/>
              <a:cs typeface="Calibri" panose="020F0502020204030204"/>
            </a:endParaRPr>
          </a:p>
          <a:p>
            <a:endParaRPr lang="en-US" dirty="0">
              <a:solidFill>
                <a:srgbClr val="000000"/>
              </a:solidFill>
              <a:latin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DFAF3A19-1458-37B9-2F7E-263A5ED7A229}"/>
              </a:ext>
            </a:extLst>
          </p:cNvPr>
          <p:cNvSpPr>
            <a:spLocks noGrp="1"/>
          </p:cNvSpPr>
          <p:nvPr>
            <p:ph type="sldNum" sz="quarter" idx="5"/>
          </p:nvPr>
        </p:nvSpPr>
        <p:spPr/>
        <p:txBody>
          <a:bodyPr/>
          <a:lstStyle/>
          <a:p>
            <a:fld id="{D62C3C9F-DDBE-42D3-A8A3-8CA11ABADE48}" type="slidenum">
              <a:rPr lang="en-US" smtClean="0"/>
              <a:t>9</a:t>
            </a:fld>
            <a:endParaRPr lang="en-US"/>
          </a:p>
        </p:txBody>
      </p:sp>
    </p:spTree>
    <p:extLst>
      <p:ext uri="{BB962C8B-B14F-4D97-AF65-F5344CB8AC3E}">
        <p14:creationId xmlns:p14="http://schemas.microsoft.com/office/powerpoint/2010/main" val="32419904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645920" y="1138428"/>
            <a:ext cx="15087600" cy="5349240"/>
          </a:xfrm>
        </p:spPr>
        <p:txBody>
          <a:bodyPr anchor="b">
            <a:normAutofit/>
          </a:bodyPr>
          <a:lstStyle>
            <a:lvl1pPr algn="l">
              <a:lnSpc>
                <a:spcPct val="85000"/>
              </a:lnSpc>
              <a:defRPr sz="12000" spc="-75"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650077" y="6683430"/>
            <a:ext cx="15087600" cy="1714500"/>
          </a:xfrm>
        </p:spPr>
        <p:txBody>
          <a:bodyPr lIns="91440" rIns="91440">
            <a:normAutofit/>
          </a:bodyPr>
          <a:lstStyle>
            <a:lvl1pPr marL="0" indent="0" algn="l">
              <a:buNone/>
              <a:defRPr sz="3600" cap="all" spc="300" baseline="0">
                <a:solidFill>
                  <a:schemeClr val="tx2"/>
                </a:solidFill>
                <a:latin typeface="+mj-lt"/>
              </a:defRPr>
            </a:lvl1pPr>
            <a:lvl2pPr marL="685800" indent="0" algn="ctr">
              <a:buNone/>
              <a:defRPr sz="3600"/>
            </a:lvl2pPr>
            <a:lvl3pPr marL="1371600" indent="0" algn="ctr">
              <a:buNone/>
              <a:defRPr sz="3600"/>
            </a:lvl3pPr>
            <a:lvl4pPr marL="2057400" indent="0" algn="ctr">
              <a:buNone/>
              <a:defRPr sz="3000"/>
            </a:lvl4pPr>
            <a:lvl5pPr marL="2743200" indent="0" algn="ctr">
              <a:buNone/>
              <a:defRPr sz="3000"/>
            </a:lvl5pPr>
            <a:lvl6pPr marL="3429000" indent="0" algn="ctr">
              <a:buNone/>
              <a:defRPr sz="3000"/>
            </a:lvl6pPr>
            <a:lvl7pPr marL="4114800" indent="0" algn="ctr">
              <a:buNone/>
              <a:defRPr sz="3000"/>
            </a:lvl7pPr>
            <a:lvl8pPr marL="4800600" indent="0" algn="ctr">
              <a:buNone/>
              <a:defRPr sz="3000"/>
            </a:lvl8pPr>
            <a:lvl9pPr marL="5486400" indent="0" algn="ctr">
              <a:buNone/>
              <a:defRPr sz="30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53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6207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3087350" y="622168"/>
            <a:ext cx="3943350" cy="86361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622167"/>
            <a:ext cx="11601450" cy="8636133"/>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0419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7820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1138428"/>
            <a:ext cx="15087600" cy="5349240"/>
          </a:xfrm>
        </p:spPr>
        <p:txBody>
          <a:bodyPr anchor="b" anchorCtr="0">
            <a:normAutofit/>
          </a:bodyPr>
          <a:lstStyle>
            <a:lvl1pPr>
              <a:lnSpc>
                <a:spcPct val="85000"/>
              </a:lnSpc>
              <a:defRPr sz="12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645920" y="6679692"/>
            <a:ext cx="15087600" cy="1714500"/>
          </a:xfrm>
        </p:spPr>
        <p:txBody>
          <a:bodyPr lIns="91440" rIns="91440" anchor="t" anchorCtr="0">
            <a:normAutofit/>
          </a:bodyPr>
          <a:lstStyle>
            <a:lvl1pPr marL="0" indent="0">
              <a:buNone/>
              <a:defRPr sz="3600" cap="all" spc="300" baseline="0">
                <a:solidFill>
                  <a:schemeClr val="tx2"/>
                </a:solidFill>
                <a:latin typeface="+mj-lt"/>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546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645920" y="429905"/>
            <a:ext cx="15087600" cy="2176136"/>
          </a:xfrm>
        </p:spPr>
        <p:txBody>
          <a:bodyPr/>
          <a:lstStyle/>
          <a:p>
            <a:r>
              <a:rPr lang="en-US"/>
              <a:t>Click to edit Master title style</a:t>
            </a:r>
          </a:p>
        </p:txBody>
      </p:sp>
      <p:sp>
        <p:nvSpPr>
          <p:cNvPr id="3" name="Content Placeholder 2"/>
          <p:cNvSpPr>
            <a:spLocks noGrp="1"/>
          </p:cNvSpPr>
          <p:nvPr>
            <p:ph sz="half" idx="1"/>
          </p:nvPr>
        </p:nvSpPr>
        <p:spPr>
          <a:xfrm>
            <a:off x="1645919" y="2768601"/>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26880" y="2768603"/>
            <a:ext cx="7406640" cy="6035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8956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645920" y="429905"/>
            <a:ext cx="15087600" cy="2176136"/>
          </a:xfrm>
        </p:spPr>
        <p:txBody>
          <a:bodyPr/>
          <a:lstStyle/>
          <a:p>
            <a:r>
              <a:rPr lang="en-US"/>
              <a:t>Click to edit Master title style</a:t>
            </a:r>
          </a:p>
        </p:txBody>
      </p:sp>
      <p:sp>
        <p:nvSpPr>
          <p:cNvPr id="3" name="Text Placeholder 2"/>
          <p:cNvSpPr>
            <a:spLocks noGrp="1"/>
          </p:cNvSpPr>
          <p:nvPr>
            <p:ph type="body" idx="1"/>
          </p:nvPr>
        </p:nvSpPr>
        <p:spPr>
          <a:xfrm>
            <a:off x="164592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64592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326880" y="2769078"/>
            <a:ext cx="7406640" cy="1104423"/>
          </a:xfrm>
        </p:spPr>
        <p:txBody>
          <a:bodyPr lIns="91440" rIns="91440" anchor="ctr">
            <a:normAutofit/>
          </a:bodyPr>
          <a:lstStyle>
            <a:lvl1pPr marL="0" indent="0">
              <a:buNone/>
              <a:defRPr sz="3000" b="0" cap="all" baseline="0">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326880" y="3873501"/>
            <a:ext cx="7406640" cy="5067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619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3851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4763"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23"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65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5" y="0"/>
            <a:ext cx="6076187" cy="10287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060107" y="0"/>
            <a:ext cx="96012"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891538"/>
            <a:ext cx="4800600" cy="3429000"/>
          </a:xfrm>
        </p:spPr>
        <p:txBody>
          <a:bodyPr anchor="b">
            <a:normAutofit/>
          </a:bodyPr>
          <a:lstStyle>
            <a:lvl1pPr>
              <a:defRPr sz="5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7200900" y="1097280"/>
            <a:ext cx="9738360" cy="788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389120"/>
            <a:ext cx="4800600" cy="5068686"/>
          </a:xfrm>
        </p:spPr>
        <p:txBody>
          <a:bodyPr lIns="91440" rIns="91440">
            <a:normAutofit/>
          </a:bodyPr>
          <a:lstStyle>
            <a:lvl1pPr marL="0" indent="0">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a:xfrm>
            <a:off x="698268" y="9689678"/>
            <a:ext cx="3927765" cy="547688"/>
          </a:xfrm>
        </p:spPr>
        <p:txBody>
          <a:bodyPr/>
          <a:lstStyle>
            <a:lvl1pPr algn="l">
              <a:defRPr/>
            </a:lvl1p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a:xfrm>
            <a:off x="7200900" y="9689678"/>
            <a:ext cx="6972300" cy="547688"/>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71369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7429500"/>
            <a:ext cx="18283238" cy="2857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3" y="737261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45920" y="7612380"/>
            <a:ext cx="15169896" cy="1234440"/>
          </a:xfrm>
        </p:spPr>
        <p:txBody>
          <a:bodyPr lIns="91440" tIns="0" rIns="91440" bIns="0" anchor="b">
            <a:noAutofit/>
          </a:bodyPr>
          <a:lstStyle>
            <a:lvl1pPr>
              <a:defRPr sz="54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23" y="0"/>
            <a:ext cx="18287978" cy="7372614"/>
          </a:xfrm>
          <a:blipFill>
            <a:blip r:embed="rId2"/>
            <a:stretch>
              <a:fillRect/>
            </a:stretch>
          </a:blipFill>
        </p:spPr>
        <p:txBody>
          <a:bodyPr lIns="457200" tIns="457200" anchor="t"/>
          <a:lstStyle>
            <a:lvl1pPr marL="0" indent="0">
              <a:buNone/>
              <a:defRPr sz="4800">
                <a:solidFill>
                  <a:schemeClr val="bg1"/>
                </a:solidFill>
              </a:defRPr>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645920" y="8860535"/>
            <a:ext cx="15169896" cy="891540"/>
          </a:xfrm>
        </p:spPr>
        <p:txBody>
          <a:bodyPr lIns="91440" tIns="0" rIns="91440" bIns="0">
            <a:normAutofit/>
          </a:bodyPr>
          <a:lstStyle>
            <a:lvl1pPr marL="0" indent="0">
              <a:spcBef>
                <a:spcPts val="0"/>
              </a:spcBef>
              <a:spcAft>
                <a:spcPts val="900"/>
              </a:spcAft>
              <a:buNone/>
              <a:defRPr sz="2250">
                <a:solidFill>
                  <a:srgbClr val="FFFFFF"/>
                </a:solidFill>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874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9501474"/>
            <a:ext cx="18288002" cy="989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645920" y="429905"/>
            <a:ext cx="15087600" cy="217613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645920" y="2768601"/>
            <a:ext cx="15087600" cy="603504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1" y="9689678"/>
            <a:ext cx="3708407" cy="547688"/>
          </a:xfrm>
          <a:prstGeom prst="rect">
            <a:avLst/>
          </a:prstGeom>
        </p:spPr>
        <p:txBody>
          <a:bodyPr vert="horz" lIns="91440" tIns="45720" rIns="91440" bIns="45720" rtlCol="0" anchor="ctr"/>
          <a:lstStyle>
            <a:lvl1pPr algn="l">
              <a:defRPr sz="1350">
                <a:solidFill>
                  <a:srgbClr val="FFFFFF"/>
                </a:solidFill>
              </a:defRPr>
            </a:lvl1pPr>
          </a:lstStyle>
          <a:p>
            <a:fld id="{1D8BD707-D9CF-40AE-B4C6-C98DA3205C09}" type="datetimeFigureOut">
              <a:rPr lang="en-US" smtClean="0"/>
              <a:pPr/>
              <a:t>11/12/2024</a:t>
            </a:fld>
            <a:endParaRPr lang="en-US"/>
          </a:p>
        </p:txBody>
      </p:sp>
      <p:sp>
        <p:nvSpPr>
          <p:cNvPr id="5" name="Footer Placeholder 4"/>
          <p:cNvSpPr>
            <a:spLocks noGrp="1"/>
          </p:cNvSpPr>
          <p:nvPr>
            <p:ph type="ftr" sz="quarter" idx="3"/>
          </p:nvPr>
        </p:nvSpPr>
        <p:spPr>
          <a:xfrm>
            <a:off x="5529278" y="9689678"/>
            <a:ext cx="7234206" cy="547688"/>
          </a:xfrm>
          <a:prstGeom prst="rect">
            <a:avLst/>
          </a:prstGeom>
        </p:spPr>
        <p:txBody>
          <a:bodyPr vert="horz" lIns="91440" tIns="45720" rIns="91440" bIns="45720" rtlCol="0" anchor="ctr"/>
          <a:lstStyle>
            <a:lvl1pPr algn="ctr">
              <a:defRPr sz="135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4850688" y="9689678"/>
            <a:ext cx="1968038" cy="547688"/>
          </a:xfrm>
          <a:prstGeom prst="rect">
            <a:avLst/>
          </a:prstGeom>
        </p:spPr>
        <p:txBody>
          <a:bodyPr vert="horz" lIns="91440" tIns="45720" rIns="91440" bIns="45720" rtlCol="0" anchor="ctr"/>
          <a:lstStyle>
            <a:lvl1pPr algn="r">
              <a:defRPr sz="1575">
                <a:solidFill>
                  <a:srgbClr val="FFFFFF"/>
                </a:solidFill>
              </a:defRPr>
            </a:lvl1pPr>
          </a:lstStyle>
          <a:p>
            <a:fld id="{B6F15528-21DE-4FAA-801E-634DDDAF4B2B}" type="slidenum">
              <a:rPr lang="en-US" smtClean="0"/>
              <a:pPr/>
              <a:t>‹#›</a:t>
            </a:fld>
            <a:endParaRPr lang="en-US"/>
          </a:p>
        </p:txBody>
      </p:sp>
      <p:cxnSp>
        <p:nvCxnSpPr>
          <p:cNvPr id="10" name="Straight Connector 9"/>
          <p:cNvCxnSpPr/>
          <p:nvPr/>
        </p:nvCxnSpPr>
        <p:spPr>
          <a:xfrm>
            <a:off x="1790298" y="2606768"/>
            <a:ext cx="149504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6046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371600" rtl="0" eaLnBrk="1" latinLnBrk="0" hangingPunct="1">
        <a:lnSpc>
          <a:spcPct val="85000"/>
        </a:lnSpc>
        <a:spcBef>
          <a:spcPct val="0"/>
        </a:spcBef>
        <a:buNone/>
        <a:defRPr sz="7200" kern="1200" spc="-75" baseline="0">
          <a:solidFill>
            <a:schemeClr val="tx1">
              <a:lumMod val="75000"/>
              <a:lumOff val="25000"/>
            </a:schemeClr>
          </a:solidFill>
          <a:latin typeface="+mj-lt"/>
          <a:ea typeface="+mj-ea"/>
          <a:cs typeface="+mj-cs"/>
        </a:defRPr>
      </a:lvl1pPr>
    </p:titleStyle>
    <p:body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1027833572/b39ed820fe?share=copy"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5.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027801320/447e399226?share=cop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7144E-70E6-FA1B-C142-F94BA676E3BF}"/>
              </a:ext>
            </a:extLst>
          </p:cNvPr>
          <p:cNvSpPr>
            <a:spLocks noGrp="1"/>
          </p:cNvSpPr>
          <p:nvPr>
            <p:ph type="ctrTitle"/>
          </p:nvPr>
        </p:nvSpPr>
        <p:spPr>
          <a:xfrm>
            <a:off x="1688253" y="1138428"/>
            <a:ext cx="16597489" cy="5349240"/>
          </a:xfrm>
        </p:spPr>
        <p:txBody>
          <a:bodyPr>
            <a:normAutofit/>
          </a:bodyPr>
          <a:lstStyle/>
          <a:p>
            <a:br>
              <a:rPr lang="en-US" sz="10300" b="0" i="0" u="none" strike="noStrike" baseline="0">
                <a:latin typeface="BentonSans" panose="02000603040000020004" pitchFamily="50" charset="0"/>
              </a:rPr>
            </a:br>
            <a:r>
              <a:rPr lang="en-US" sz="10300" b="1" i="0" u="none" strike="noStrike" baseline="0">
                <a:solidFill>
                  <a:schemeClr val="tx1">
                    <a:lumMod val="75000"/>
                    <a:lumOff val="25000"/>
                  </a:schemeClr>
                </a:solidFill>
                <a:latin typeface="BentonSans"/>
              </a:rPr>
              <a:t>Preparing for the </a:t>
            </a:r>
            <a:br>
              <a:rPr lang="en-US" sz="10300" b="1">
                <a:solidFill>
                  <a:schemeClr val="tx1">
                    <a:lumMod val="75000"/>
                    <a:lumOff val="25000"/>
                  </a:schemeClr>
                </a:solidFill>
                <a:latin typeface="BentonSans"/>
              </a:rPr>
            </a:br>
            <a:r>
              <a:rPr lang="en-US" sz="10300" b="1" i="0" u="none" strike="noStrike" baseline="0">
                <a:solidFill>
                  <a:schemeClr val="tx1">
                    <a:lumMod val="75000"/>
                    <a:lumOff val="25000"/>
                  </a:schemeClr>
                </a:solidFill>
                <a:latin typeface="BentonSans"/>
              </a:rPr>
              <a:t>Silver Tsunami </a:t>
            </a:r>
            <a:endParaRPr lang="en-US" sz="200400">
              <a:solidFill>
                <a:schemeClr val="tx1">
                  <a:lumMod val="75000"/>
                  <a:lumOff val="25000"/>
                </a:schemeClr>
              </a:solidFill>
              <a:latin typeface="BentonSans"/>
            </a:endParaRPr>
          </a:p>
        </p:txBody>
      </p:sp>
      <p:sp>
        <p:nvSpPr>
          <p:cNvPr id="4" name="Subtitle 3">
            <a:extLst>
              <a:ext uri="{FF2B5EF4-FFF2-40B4-BE49-F238E27FC236}">
                <a16:creationId xmlns:a16="http://schemas.microsoft.com/office/drawing/2014/main" id="{81BB2AB7-81CA-F352-6384-CC37D296E962}"/>
              </a:ext>
            </a:extLst>
          </p:cNvPr>
          <p:cNvSpPr>
            <a:spLocks noGrp="1"/>
          </p:cNvSpPr>
          <p:nvPr>
            <p:ph type="subTitle" idx="1"/>
          </p:nvPr>
        </p:nvSpPr>
        <p:spPr/>
        <p:txBody>
          <a:bodyPr>
            <a:normAutofit/>
          </a:bodyPr>
          <a:lstStyle/>
          <a:p>
            <a:r>
              <a:rPr lang="en-US" sz="4000" b="1" i="0" u="none" strike="noStrike" baseline="0">
                <a:solidFill>
                  <a:schemeClr val="tx1">
                    <a:lumMod val="75000"/>
                    <a:lumOff val="25000"/>
                  </a:schemeClr>
                </a:solidFill>
                <a:latin typeface="BentonSans Book" panose="02000503040000020004" pitchFamily="50" charset="0"/>
              </a:rPr>
              <a:t>Transportation Solutions for Seniors</a:t>
            </a:r>
            <a:endParaRPr lang="en-US" sz="6600">
              <a:solidFill>
                <a:schemeClr val="tx1">
                  <a:lumMod val="75000"/>
                  <a:lumOff val="25000"/>
                </a:schemeClr>
              </a:solidFill>
              <a:latin typeface="BentonSans Book" panose="02000503040000020004" pitchFamily="50" charset="0"/>
            </a:endParaRPr>
          </a:p>
        </p:txBody>
      </p:sp>
    </p:spTree>
    <p:extLst>
      <p:ext uri="{BB962C8B-B14F-4D97-AF65-F5344CB8AC3E}">
        <p14:creationId xmlns:p14="http://schemas.microsoft.com/office/powerpoint/2010/main" val="553141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3518-6378-CAD1-940D-9C51506F9C0F}"/>
              </a:ext>
            </a:extLst>
          </p:cNvPr>
          <p:cNvSpPr>
            <a:spLocks noGrp="1"/>
          </p:cNvSpPr>
          <p:nvPr>
            <p:ph type="title"/>
          </p:nvPr>
        </p:nvSpPr>
        <p:spPr/>
        <p:txBody>
          <a:bodyPr/>
          <a:lstStyle/>
          <a:p>
            <a:r>
              <a:rPr lang="en-US">
                <a:latin typeface="BentonSans"/>
              </a:rPr>
              <a:t>Transit Adaptations: Multi-Modal Systems</a:t>
            </a:r>
            <a:endParaRPr lang="en-US">
              <a:latin typeface="BentonSans" panose="02000603040000020004" pitchFamily="50" charset="0"/>
            </a:endParaRPr>
          </a:p>
        </p:txBody>
      </p:sp>
      <p:sp>
        <p:nvSpPr>
          <p:cNvPr id="3" name="Content Placeholder 2">
            <a:extLst>
              <a:ext uri="{FF2B5EF4-FFF2-40B4-BE49-F238E27FC236}">
                <a16:creationId xmlns:a16="http://schemas.microsoft.com/office/drawing/2014/main" id="{DBABAFEB-A0B6-BB5F-CB59-29E08E594F92}"/>
              </a:ext>
            </a:extLst>
          </p:cNvPr>
          <p:cNvSpPr>
            <a:spLocks noGrp="1"/>
          </p:cNvSpPr>
          <p:nvPr>
            <p:ph idx="1"/>
          </p:nvPr>
        </p:nvSpPr>
        <p:spPr>
          <a:xfrm>
            <a:off x="1652329" y="2404599"/>
            <a:ext cx="16642829" cy="6634646"/>
          </a:xfrm>
        </p:spPr>
        <p:txBody>
          <a:bodyPr vert="horz" lIns="0" tIns="45720" rIns="0" bIns="45720" rtlCol="0" anchor="t">
            <a:normAutofit lnSpcReduction="10000"/>
          </a:bodyPr>
          <a:lstStyle/>
          <a:p>
            <a:pPr marL="0" indent="0">
              <a:buNone/>
            </a:pPr>
            <a:endParaRPr lang="en-US" sz="4800">
              <a:latin typeface="BentonSans Book"/>
              <a:cs typeface="Calibri" panose="020F0502020204030204"/>
            </a:endParaRPr>
          </a:p>
          <a:p>
            <a:pPr marL="575945" indent="-575945">
              <a:buFont typeface="Arial" panose="020B0604020202020204" pitchFamily="34" charset="0"/>
              <a:buChar char="•"/>
            </a:pPr>
            <a:r>
              <a:rPr lang="en-US" sz="4800">
                <a:latin typeface="BentonSans Book"/>
              </a:rPr>
              <a:t>Public transit involves multiple modes as well</a:t>
            </a:r>
            <a:endParaRPr lang="en-US" sz="4800">
              <a:latin typeface="BentonSans Book"/>
              <a:cs typeface="Calibri" panose="020F0502020204030204"/>
            </a:endParaRPr>
          </a:p>
          <a:p>
            <a:pPr marL="1014730" lvl="1" indent="-575945">
              <a:buFont typeface="Calibri" panose="020B0604020202020204" pitchFamily="34" charset="0"/>
              <a:buChar char="–"/>
            </a:pPr>
            <a:r>
              <a:rPr lang="en-US" sz="4500">
                <a:latin typeface="BentonSans Book"/>
                <a:cs typeface="Calibri" panose="020F0502020204030204"/>
              </a:rPr>
              <a:t>Pedestrian </a:t>
            </a:r>
          </a:p>
          <a:p>
            <a:pPr marL="1014730" lvl="1" indent="-575945">
              <a:buFont typeface="Calibri" panose="020B0604020202020204" pitchFamily="34" charset="0"/>
              <a:buChar char="–"/>
            </a:pPr>
            <a:r>
              <a:rPr lang="en-US" sz="4500">
                <a:latin typeface="BentonSans Book"/>
                <a:cs typeface="Calibri" panose="020F0502020204030204"/>
              </a:rPr>
              <a:t>Bikes</a:t>
            </a:r>
            <a:endParaRPr lang="en-US">
              <a:latin typeface="Calibri" panose="020F0502020204030204"/>
              <a:cs typeface="Calibri" panose="020F0502020204030204"/>
            </a:endParaRPr>
          </a:p>
          <a:p>
            <a:pPr marL="1014730" lvl="1" indent="-575945">
              <a:buFont typeface="Calibri" panose="020B0604020202020204" pitchFamily="34" charset="0"/>
              <a:buChar char="–"/>
            </a:pPr>
            <a:r>
              <a:rPr lang="en-US" sz="4500">
                <a:latin typeface="BentonSans Book"/>
                <a:cs typeface="Calibri" panose="020F0502020204030204"/>
              </a:rPr>
              <a:t>Buses</a:t>
            </a:r>
            <a:endParaRPr lang="en-US">
              <a:latin typeface="Calibri" panose="020F0502020204030204"/>
              <a:cs typeface="Calibri" panose="020F0502020204030204"/>
            </a:endParaRPr>
          </a:p>
          <a:p>
            <a:pPr marL="1014730" lvl="1" indent="-575945">
              <a:buFont typeface="Calibri" panose="020B0604020202020204" pitchFamily="34" charset="0"/>
              <a:buChar char="–"/>
            </a:pPr>
            <a:r>
              <a:rPr lang="en-US" sz="4500">
                <a:latin typeface="BentonSans Book"/>
                <a:cs typeface="Calibri" panose="020F0502020204030204"/>
              </a:rPr>
              <a:t>Light Rail</a:t>
            </a:r>
          </a:p>
          <a:p>
            <a:pPr marL="1014730" lvl="1" indent="-575945">
              <a:buFont typeface="Calibri" panose="020B0604020202020204" pitchFamily="34" charset="0"/>
              <a:buChar char="–"/>
            </a:pPr>
            <a:r>
              <a:rPr lang="en-US" sz="4500">
                <a:latin typeface="BentonSans Book"/>
                <a:cs typeface="Calibri" panose="020F0502020204030204"/>
              </a:rPr>
              <a:t>Rail</a:t>
            </a:r>
          </a:p>
          <a:p>
            <a:pPr marL="1014730" lvl="1" indent="-575945">
              <a:buFont typeface="Calibri" panose="020B0604020202020204" pitchFamily="34" charset="0"/>
              <a:buChar char="–"/>
            </a:pPr>
            <a:r>
              <a:rPr lang="en-US" sz="4500">
                <a:latin typeface="BentonSans Book"/>
                <a:cs typeface="Calibri" panose="020F0502020204030204"/>
              </a:rPr>
              <a:t>Ferries</a:t>
            </a:r>
            <a:endParaRPr lang="en-US">
              <a:latin typeface="Calibri" panose="020F0502020204030204"/>
              <a:cs typeface="Calibri" panose="020F0502020204030204"/>
            </a:endParaRPr>
          </a:p>
          <a:p>
            <a:pPr marL="1014730" lvl="1" indent="-575945">
              <a:buFont typeface="Calibri" panose="020B0604020202020204" pitchFamily="34" charset="0"/>
              <a:buChar char="–"/>
            </a:pPr>
            <a:r>
              <a:rPr lang="en-US" sz="4500">
                <a:latin typeface="BentonSans Book"/>
                <a:cs typeface="Calibri" panose="020F0502020204030204"/>
              </a:rPr>
              <a:t>Transportation Networking Companies</a:t>
            </a:r>
            <a:endParaRPr lang="en-US">
              <a:cs typeface="Calibri"/>
            </a:endParaRPr>
          </a:p>
          <a:p>
            <a:pPr marL="1280160" lvl="2" indent="-571500">
              <a:buFont typeface="Wingdings" panose="020F0502020204030204" pitchFamily="34" charset="0"/>
              <a:buChar char="§"/>
            </a:pPr>
            <a:endParaRPr lang="en-US" sz="3800">
              <a:latin typeface="BentonSans Book" panose="02000503040000020004" pitchFamily="50" charset="0"/>
              <a:cs typeface="Calibri" panose="020F0502020204030204"/>
            </a:endParaRPr>
          </a:p>
          <a:p>
            <a:pPr marL="1005840" lvl="1" indent="-571500">
              <a:buFont typeface="Calibri" panose="020F0502020204030204" pitchFamily="34" charset="0"/>
              <a:buChar char="–"/>
            </a:pPr>
            <a:endParaRPr lang="en-US" sz="4400">
              <a:latin typeface="BentonSans Book"/>
              <a:cs typeface="Calibri" panose="020F0502020204030204"/>
            </a:endParaRPr>
          </a:p>
          <a:p>
            <a:pPr marL="0" indent="0">
              <a:buNone/>
            </a:pPr>
            <a:endParaRPr lang="en-US" sz="4800">
              <a:latin typeface="BentonSans Book"/>
              <a:cs typeface="Calibri" panose="020F0502020204030204"/>
            </a:endParaRPr>
          </a:p>
        </p:txBody>
      </p:sp>
    </p:spTree>
    <p:extLst>
      <p:ext uri="{BB962C8B-B14F-4D97-AF65-F5344CB8AC3E}">
        <p14:creationId xmlns:p14="http://schemas.microsoft.com/office/powerpoint/2010/main" val="4155669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3518-6378-CAD1-940D-9C51506F9C0F}"/>
              </a:ext>
            </a:extLst>
          </p:cNvPr>
          <p:cNvSpPr>
            <a:spLocks noGrp="1"/>
          </p:cNvSpPr>
          <p:nvPr>
            <p:ph type="title"/>
          </p:nvPr>
        </p:nvSpPr>
        <p:spPr/>
        <p:txBody>
          <a:bodyPr/>
          <a:lstStyle/>
          <a:p>
            <a:r>
              <a:rPr lang="en-US">
                <a:latin typeface="BentonSans"/>
              </a:rPr>
              <a:t>Safety</a:t>
            </a:r>
          </a:p>
        </p:txBody>
      </p:sp>
      <p:sp>
        <p:nvSpPr>
          <p:cNvPr id="3" name="Content Placeholder 2">
            <a:extLst>
              <a:ext uri="{FF2B5EF4-FFF2-40B4-BE49-F238E27FC236}">
                <a16:creationId xmlns:a16="http://schemas.microsoft.com/office/drawing/2014/main" id="{DBABAFEB-A0B6-BB5F-CB59-29E08E594F92}"/>
              </a:ext>
            </a:extLst>
          </p:cNvPr>
          <p:cNvSpPr>
            <a:spLocks noGrp="1"/>
          </p:cNvSpPr>
          <p:nvPr>
            <p:ph idx="1"/>
          </p:nvPr>
        </p:nvSpPr>
        <p:spPr>
          <a:xfrm>
            <a:off x="1645920" y="2748512"/>
            <a:ext cx="7864426" cy="6767732"/>
          </a:xfrm>
        </p:spPr>
        <p:txBody>
          <a:bodyPr vert="horz" lIns="0" tIns="45720" rIns="0" bIns="45720" rtlCol="0" anchor="t">
            <a:normAutofit/>
          </a:bodyPr>
          <a:lstStyle/>
          <a:p>
            <a:pPr marL="575945" indent="-575945">
              <a:spcAft>
                <a:spcPts val="1800"/>
              </a:spcAft>
              <a:buFont typeface="Arial" panose="020B0604020202020204" pitchFamily="34" charset="0"/>
              <a:buChar char="•"/>
            </a:pPr>
            <a:r>
              <a:rPr lang="en-US" sz="4800">
                <a:solidFill>
                  <a:schemeClr val="tx1">
                    <a:lumMod val="85000"/>
                    <a:lumOff val="15000"/>
                  </a:schemeClr>
                </a:solidFill>
                <a:latin typeface="BentonSans Book"/>
                <a:ea typeface="+mn-lt"/>
                <a:cs typeface="+mn-lt"/>
              </a:rPr>
              <a:t>GPS location of all transit vehicles </a:t>
            </a:r>
            <a:endParaRPr lang="en-US">
              <a:solidFill>
                <a:schemeClr val="tx1">
                  <a:lumMod val="85000"/>
                  <a:lumOff val="15000"/>
                </a:schemeClr>
              </a:solidFill>
              <a:latin typeface="Calibri" panose="020F0502020204030204"/>
              <a:ea typeface="+mn-lt"/>
              <a:cs typeface="+mn-lt"/>
            </a:endParaRPr>
          </a:p>
          <a:p>
            <a:pPr marL="575945" indent="-575945">
              <a:buFont typeface="Arial" panose="020B0604020202020204" pitchFamily="34" charset="0"/>
              <a:buChar char="•"/>
            </a:pPr>
            <a:r>
              <a:rPr lang="en-US" sz="4800">
                <a:solidFill>
                  <a:schemeClr val="tx1">
                    <a:lumMod val="85000"/>
                    <a:lumOff val="15000"/>
                  </a:schemeClr>
                </a:solidFill>
                <a:latin typeface="BentonSans Book"/>
                <a:ea typeface="+mn-lt"/>
                <a:cs typeface="+mn-lt"/>
              </a:rPr>
              <a:t>Live</a:t>
            </a:r>
            <a:r>
              <a:rPr lang="en-US" sz="4800">
                <a:solidFill>
                  <a:schemeClr val="tx1">
                    <a:lumMod val="85000"/>
                    <a:lumOff val="15000"/>
                  </a:schemeClr>
                </a:solidFill>
                <a:latin typeface="BentonSans Book"/>
              </a:rPr>
              <a:t> audio/visual camera feed from all transit vehicles into transit facility and the Sheriff's Real Time Crime Center</a:t>
            </a:r>
            <a:endParaRPr lang="en-US">
              <a:solidFill>
                <a:schemeClr val="tx1">
                  <a:lumMod val="85000"/>
                  <a:lumOff val="15000"/>
                </a:schemeClr>
              </a:solidFill>
              <a:cs typeface="Calibri"/>
            </a:endParaRPr>
          </a:p>
          <a:p>
            <a:pPr marL="575945" indent="-575945">
              <a:buFont typeface="Arial" panose="020B0604020202020204" pitchFamily="34" charset="0"/>
              <a:buChar char="•"/>
            </a:pPr>
            <a:endParaRPr lang="en-US" sz="4800">
              <a:solidFill>
                <a:srgbClr val="404040"/>
              </a:solidFill>
              <a:latin typeface="BentonSans Book" panose="02000503040000020004" pitchFamily="50" charset="0"/>
              <a:cs typeface="Calibri"/>
            </a:endParaRPr>
          </a:p>
          <a:p>
            <a:pPr marL="575945" indent="-575945">
              <a:buFont typeface="Arial" panose="020B0604020202020204" pitchFamily="34" charset="0"/>
              <a:buChar char="•"/>
            </a:pPr>
            <a:endParaRPr lang="en-US" sz="4000">
              <a:cs typeface="Calibri"/>
            </a:endParaRPr>
          </a:p>
          <a:p>
            <a:endParaRPr lang="en-US">
              <a:cs typeface="Calibri"/>
            </a:endParaRPr>
          </a:p>
        </p:txBody>
      </p:sp>
      <p:pic>
        <p:nvPicPr>
          <p:cNvPr id="6" name="Picture 5" descr="A group of buses parked on the side of a road&#10;&#10;Description automatically generated">
            <a:extLst>
              <a:ext uri="{FF2B5EF4-FFF2-40B4-BE49-F238E27FC236}">
                <a16:creationId xmlns:a16="http://schemas.microsoft.com/office/drawing/2014/main" id="{A5352261-B3E8-51B6-F0B2-A8FE2C6B0951}"/>
              </a:ext>
            </a:extLst>
          </p:cNvPr>
          <p:cNvPicPr>
            <a:picLocks noChangeAspect="1"/>
          </p:cNvPicPr>
          <p:nvPr/>
        </p:nvPicPr>
        <p:blipFill>
          <a:blip r:embed="rId3" cstate="print">
            <a:extLst>
              <a:ext uri="{28A0092B-C50C-407E-A947-70E740481C1C}">
                <a14:useLocalDpi xmlns:a14="http://schemas.microsoft.com/office/drawing/2010/main" val="0"/>
              </a:ext>
            </a:extLst>
          </a:blip>
          <a:srcRect l="7575" t="17061" r="12122" b="23876"/>
          <a:stretch/>
        </p:blipFill>
        <p:spPr>
          <a:xfrm>
            <a:off x="9510346" y="3771900"/>
            <a:ext cx="8450873" cy="4127597"/>
          </a:xfrm>
          <a:prstGeom prst="rect">
            <a:avLst/>
          </a:prstGeom>
        </p:spPr>
      </p:pic>
    </p:spTree>
    <p:extLst>
      <p:ext uri="{BB962C8B-B14F-4D97-AF65-F5344CB8AC3E}">
        <p14:creationId xmlns:p14="http://schemas.microsoft.com/office/powerpoint/2010/main" val="293827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3518-6378-CAD1-940D-9C51506F9C0F}"/>
              </a:ext>
            </a:extLst>
          </p:cNvPr>
          <p:cNvSpPr>
            <a:spLocks noGrp="1"/>
          </p:cNvSpPr>
          <p:nvPr>
            <p:ph type="title"/>
          </p:nvPr>
        </p:nvSpPr>
        <p:spPr/>
        <p:txBody>
          <a:bodyPr/>
          <a:lstStyle/>
          <a:p>
            <a:r>
              <a:rPr lang="en-US">
                <a:latin typeface="BentonSans" panose="02000603040000020004" pitchFamily="50" charset="0"/>
              </a:rPr>
              <a:t>Transit Adaptations: </a:t>
            </a:r>
            <a:br>
              <a:rPr lang="en-US">
                <a:latin typeface="BentonSans" panose="02000603040000020004" pitchFamily="50" charset="0"/>
              </a:rPr>
            </a:br>
            <a:r>
              <a:rPr lang="en-US">
                <a:latin typeface="BentonSans" panose="02000603040000020004" pitchFamily="50" charset="0"/>
              </a:rPr>
              <a:t>Bus Stop Amenities</a:t>
            </a:r>
          </a:p>
        </p:txBody>
      </p:sp>
      <p:sp>
        <p:nvSpPr>
          <p:cNvPr id="3" name="Content Placeholder 2">
            <a:extLst>
              <a:ext uri="{FF2B5EF4-FFF2-40B4-BE49-F238E27FC236}">
                <a16:creationId xmlns:a16="http://schemas.microsoft.com/office/drawing/2014/main" id="{DBABAFEB-A0B6-BB5F-CB59-29E08E594F92}"/>
              </a:ext>
            </a:extLst>
          </p:cNvPr>
          <p:cNvSpPr>
            <a:spLocks noGrp="1"/>
          </p:cNvSpPr>
          <p:nvPr>
            <p:ph idx="1"/>
          </p:nvPr>
        </p:nvSpPr>
        <p:spPr>
          <a:xfrm>
            <a:off x="1645920" y="2768601"/>
            <a:ext cx="9900139" cy="6035040"/>
          </a:xfrm>
        </p:spPr>
        <p:txBody>
          <a:bodyPr vert="horz" lIns="0" tIns="45720" rIns="0" bIns="45720" rtlCol="0" anchor="t">
            <a:normAutofit/>
          </a:bodyPr>
          <a:lstStyle/>
          <a:p>
            <a:pPr marL="575945" indent="-575945">
              <a:buFont typeface="Arial" panose="020B0604020202020204" pitchFamily="34" charset="0"/>
              <a:buChar char="•"/>
            </a:pPr>
            <a:r>
              <a:rPr lang="en-US" sz="4800">
                <a:latin typeface="BentonSans Book"/>
              </a:rPr>
              <a:t>Bus shelters/</a:t>
            </a:r>
            <a:r>
              <a:rPr lang="en-US" sz="4800" err="1">
                <a:latin typeface="BentonSans Book"/>
              </a:rPr>
              <a:t>simmee</a:t>
            </a:r>
            <a:r>
              <a:rPr lang="en-US" sz="4800">
                <a:latin typeface="BentonSans Book"/>
              </a:rPr>
              <a:t> seats</a:t>
            </a:r>
            <a:endParaRPr lang="en-US" sz="4800">
              <a:latin typeface="BentonSans Book"/>
              <a:cs typeface="Calibri"/>
            </a:endParaRPr>
          </a:p>
          <a:p>
            <a:pPr marL="575945" indent="-575945">
              <a:buFont typeface="Arial" panose="020B0604020202020204" pitchFamily="34" charset="0"/>
              <a:buChar char="•"/>
            </a:pPr>
            <a:endParaRPr lang="en-US" sz="4800">
              <a:latin typeface="BentonSans Book"/>
            </a:endParaRPr>
          </a:p>
          <a:p>
            <a:pPr marL="575945" indent="-575945">
              <a:buFont typeface="Arial" panose="020B0604020202020204" pitchFamily="34" charset="0"/>
              <a:buChar char="•"/>
            </a:pPr>
            <a:r>
              <a:rPr lang="en-US" sz="4800">
                <a:latin typeface="BentonSans Book"/>
              </a:rPr>
              <a:t>Solar lighting</a:t>
            </a:r>
            <a:endParaRPr lang="en-US" sz="4800">
              <a:latin typeface="BentonSans Book"/>
              <a:cs typeface="Calibri"/>
            </a:endParaRPr>
          </a:p>
          <a:p>
            <a:pPr marL="575945" indent="-575945">
              <a:buFont typeface="Arial" panose="020B0604020202020204" pitchFamily="34" charset="0"/>
              <a:buChar char="•"/>
            </a:pPr>
            <a:endParaRPr lang="en-US" sz="4800">
              <a:latin typeface="BentonSans Book"/>
            </a:endParaRPr>
          </a:p>
          <a:p>
            <a:pPr marL="575945" indent="-575945">
              <a:buFont typeface="Arial" panose="020B0604020202020204" pitchFamily="34" charset="0"/>
              <a:buChar char="•"/>
            </a:pPr>
            <a:r>
              <a:rPr lang="en-US" sz="4800">
                <a:latin typeface="BentonSans Book"/>
              </a:rPr>
              <a:t>QR codes at all bus stops provide real time bus tracking</a:t>
            </a:r>
            <a:endParaRPr lang="en-US" sz="4800">
              <a:latin typeface="BentonSans Book"/>
              <a:cs typeface="Calibri"/>
            </a:endParaRPr>
          </a:p>
          <a:p>
            <a:pPr marL="1005840" lvl="1" indent="-571500">
              <a:buFont typeface="BentonSans Book" panose="02000503040000020004" pitchFamily="50" charset="0"/>
              <a:buChar char="–"/>
            </a:pPr>
            <a:endParaRPr lang="en-US" sz="4400">
              <a:latin typeface="BentonSans Book"/>
              <a:cs typeface="Calibri"/>
            </a:endParaRPr>
          </a:p>
          <a:p>
            <a:pPr marL="1371600" lvl="2" indent="-575945">
              <a:buFont typeface="Wingdings" panose="020F0502020204030204" pitchFamily="34" charset="0"/>
              <a:buChar char="§"/>
            </a:pPr>
            <a:endParaRPr lang="en-US" sz="4000">
              <a:latin typeface="BentonSans Book" panose="02000503040000020004" pitchFamily="50" charset="0"/>
              <a:cs typeface="Calibri"/>
            </a:endParaRPr>
          </a:p>
          <a:p>
            <a:endParaRPr lang="en-US">
              <a:cs typeface="Calibri" panose="020F0502020204030204"/>
            </a:endParaRPr>
          </a:p>
        </p:txBody>
      </p:sp>
      <p:pic>
        <p:nvPicPr>
          <p:cNvPr id="7" name="Picture 6" descr="A group of people sitting on a bench under a sign&#10;&#10;Description automatically generated">
            <a:extLst>
              <a:ext uri="{FF2B5EF4-FFF2-40B4-BE49-F238E27FC236}">
                <a16:creationId xmlns:a16="http://schemas.microsoft.com/office/drawing/2014/main" id="{41FD5441-18F7-989D-15E6-DEA6072B58D3}"/>
              </a:ext>
            </a:extLst>
          </p:cNvPr>
          <p:cNvPicPr>
            <a:picLocks noChangeAspect="1"/>
          </p:cNvPicPr>
          <p:nvPr/>
        </p:nvPicPr>
        <p:blipFill>
          <a:blip r:embed="rId3">
            <a:extLst>
              <a:ext uri="{28A0092B-C50C-407E-A947-70E740481C1C}">
                <a14:useLocalDpi xmlns:a14="http://schemas.microsoft.com/office/drawing/2010/main" val="0"/>
              </a:ext>
            </a:extLst>
          </a:blip>
          <a:srcRect l="9109" r="11381" b="21212"/>
          <a:stretch/>
        </p:blipFill>
        <p:spPr>
          <a:xfrm>
            <a:off x="11658600" y="429904"/>
            <a:ext cx="5943600" cy="8830491"/>
          </a:xfrm>
          <a:prstGeom prst="rect">
            <a:avLst/>
          </a:prstGeom>
        </p:spPr>
      </p:pic>
    </p:spTree>
    <p:extLst>
      <p:ext uri="{BB962C8B-B14F-4D97-AF65-F5344CB8AC3E}">
        <p14:creationId xmlns:p14="http://schemas.microsoft.com/office/powerpoint/2010/main" val="500162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3518-6378-CAD1-940D-9C51506F9C0F}"/>
              </a:ext>
            </a:extLst>
          </p:cNvPr>
          <p:cNvSpPr>
            <a:spLocks noGrp="1"/>
          </p:cNvSpPr>
          <p:nvPr>
            <p:ph type="title"/>
          </p:nvPr>
        </p:nvSpPr>
        <p:spPr>
          <a:xfrm>
            <a:off x="1645920" y="429905"/>
            <a:ext cx="16640907" cy="2132175"/>
          </a:xfrm>
        </p:spPr>
        <p:txBody>
          <a:bodyPr/>
          <a:lstStyle/>
          <a:p>
            <a:r>
              <a:rPr lang="en-US">
                <a:latin typeface="BentonSans" panose="02000603040000020004" pitchFamily="50" charset="0"/>
              </a:rPr>
              <a:t>Transit Adaptations: Demand Response</a:t>
            </a:r>
          </a:p>
        </p:txBody>
      </p:sp>
      <p:sp>
        <p:nvSpPr>
          <p:cNvPr id="3" name="Content Placeholder 2">
            <a:extLst>
              <a:ext uri="{FF2B5EF4-FFF2-40B4-BE49-F238E27FC236}">
                <a16:creationId xmlns:a16="http://schemas.microsoft.com/office/drawing/2014/main" id="{DBABAFEB-A0B6-BB5F-CB59-29E08E594F92}"/>
              </a:ext>
            </a:extLst>
          </p:cNvPr>
          <p:cNvSpPr>
            <a:spLocks noGrp="1"/>
          </p:cNvSpPr>
          <p:nvPr>
            <p:ph idx="1"/>
          </p:nvPr>
        </p:nvSpPr>
        <p:spPr>
          <a:xfrm>
            <a:off x="1645920" y="2768601"/>
            <a:ext cx="16118173" cy="6705600"/>
          </a:xfrm>
        </p:spPr>
        <p:txBody>
          <a:bodyPr vert="horz" lIns="0" tIns="45720" rIns="0" bIns="45720" rtlCol="0" anchor="t">
            <a:normAutofit/>
          </a:bodyPr>
          <a:lstStyle/>
          <a:p>
            <a:pPr marL="575945" indent="-575945">
              <a:spcAft>
                <a:spcPts val="1800"/>
              </a:spcAft>
              <a:buFont typeface="Arial" panose="020B0604020202020204" pitchFamily="34" charset="0"/>
              <a:buChar char="•"/>
            </a:pPr>
            <a:r>
              <a:rPr lang="en-US" sz="4800">
                <a:latin typeface="BentonSans Book"/>
              </a:rPr>
              <a:t>Curb to Curb vs. Door-to-Door vs. Door-through-door</a:t>
            </a:r>
          </a:p>
          <a:p>
            <a:pPr marL="575945" indent="-575945">
              <a:spcAft>
                <a:spcPts val="600"/>
              </a:spcAft>
              <a:buFont typeface="Arial" panose="020B0604020202020204" pitchFamily="34" charset="0"/>
              <a:buChar char="•"/>
            </a:pPr>
            <a:r>
              <a:rPr lang="en-US" sz="4800">
                <a:latin typeface="BentonSans Book"/>
              </a:rPr>
              <a:t>Using TNCs to fill the gaps</a:t>
            </a:r>
            <a:endParaRPr lang="en-US" sz="4800">
              <a:latin typeface="BentonSans Book"/>
              <a:cs typeface="Calibri"/>
            </a:endParaRPr>
          </a:p>
          <a:p>
            <a:pPr marL="1005840" lvl="1" indent="-575945">
              <a:spcBef>
                <a:spcPts val="1800"/>
              </a:spcBef>
              <a:buFont typeface="BentonSans Book" panose="02000503040000020004" pitchFamily="50" charset="0"/>
              <a:buChar char="–"/>
            </a:pPr>
            <a:r>
              <a:rPr lang="en-US" sz="4400">
                <a:latin typeface="BentonSans Book"/>
              </a:rPr>
              <a:t>First Mile/Last Mile</a:t>
            </a:r>
          </a:p>
          <a:p>
            <a:pPr marL="575945" indent="-575945">
              <a:spcAft>
                <a:spcPts val="600"/>
              </a:spcAft>
              <a:buFont typeface="Arial" panose="020B0604020202020204" pitchFamily="34" charset="0"/>
              <a:buChar char="•"/>
            </a:pPr>
            <a:r>
              <a:rPr lang="en-US" sz="4800">
                <a:latin typeface="BentonSans Book"/>
              </a:rPr>
              <a:t>Microtransit</a:t>
            </a:r>
            <a:endParaRPr lang="en-US" sz="4800">
              <a:latin typeface="BentonSans Book"/>
              <a:cs typeface="Calibri"/>
            </a:endParaRPr>
          </a:p>
          <a:p>
            <a:pPr marL="1005840" lvl="1" indent="-575945">
              <a:spcBef>
                <a:spcPts val="1800"/>
              </a:spcBef>
              <a:buFont typeface="BentonSans Book" panose="02000503040000020004" pitchFamily="50" charset="0"/>
              <a:buChar char="–"/>
            </a:pPr>
            <a:r>
              <a:rPr lang="en-US" sz="4400">
                <a:latin typeface="BentonSans Book"/>
              </a:rPr>
              <a:t>Used where there are transit deserts and underperforming fixed routes</a:t>
            </a:r>
            <a:endParaRPr lang="en-US" sz="4400">
              <a:latin typeface="BentonSans Book"/>
              <a:cs typeface="Calibri" panose="020F0502020204030204"/>
            </a:endParaRPr>
          </a:p>
          <a:p>
            <a:endParaRPr lang="en-US"/>
          </a:p>
        </p:txBody>
      </p:sp>
    </p:spTree>
    <p:extLst>
      <p:ext uri="{BB962C8B-B14F-4D97-AF65-F5344CB8AC3E}">
        <p14:creationId xmlns:p14="http://schemas.microsoft.com/office/powerpoint/2010/main" val="4070027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96FCF2-0661-AF92-8BC2-66B64B89278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BDD9CFB-DB29-FFA8-E282-56AD6C69A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91023293-9A4F-5944-8EB1-787768F4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697F8FC3-2547-F911-B64E-C9742BD888F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9BFF14F5-3D5D-754A-70A7-8D1BA024C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1" cy="1028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DD5C8E8-6FBC-8160-023F-879F950BE450}"/>
              </a:ext>
            </a:extLst>
          </p:cNvPr>
          <p:cNvSpPr txBox="1"/>
          <p:nvPr/>
        </p:nvSpPr>
        <p:spPr>
          <a:xfrm>
            <a:off x="7934631" y="958645"/>
            <a:ext cx="9379975" cy="5529023"/>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11500" spc="-50">
                <a:solidFill>
                  <a:schemeClr val="tx1">
                    <a:lumMod val="85000"/>
                    <a:lumOff val="15000"/>
                  </a:schemeClr>
                </a:solidFill>
                <a:latin typeface="BentonSans" panose="02000603040000020004" pitchFamily="50" charset="0"/>
                <a:ea typeface="+mj-ea"/>
                <a:cs typeface="+mj-cs"/>
              </a:rPr>
              <a:t>Quiz Break #2</a:t>
            </a:r>
          </a:p>
        </p:txBody>
      </p:sp>
      <p:pic>
        <p:nvPicPr>
          <p:cNvPr id="4" name="Picture 3" descr="Sticky notes with question marks">
            <a:extLst>
              <a:ext uri="{FF2B5EF4-FFF2-40B4-BE49-F238E27FC236}">
                <a16:creationId xmlns:a16="http://schemas.microsoft.com/office/drawing/2014/main" id="{131DFB82-3738-DF11-390C-045A68AF6B4F}"/>
              </a:ext>
            </a:extLst>
          </p:cNvPr>
          <p:cNvPicPr>
            <a:picLocks noChangeAspect="1"/>
          </p:cNvPicPr>
          <p:nvPr/>
        </p:nvPicPr>
        <p:blipFill>
          <a:blip r:embed="rId3"/>
          <a:srcRect l="28663" r="26221"/>
          <a:stretch/>
        </p:blipFill>
        <p:spPr>
          <a:xfrm>
            <a:off x="-1" y="10"/>
            <a:ext cx="6952972" cy="10286988"/>
          </a:xfrm>
          <a:prstGeom prst="rect">
            <a:avLst/>
          </a:prstGeom>
        </p:spPr>
      </p:pic>
      <p:cxnSp>
        <p:nvCxnSpPr>
          <p:cNvPr id="16" name="Straight Connector 15">
            <a:extLst>
              <a:ext uri="{FF2B5EF4-FFF2-40B4-BE49-F238E27FC236}">
                <a16:creationId xmlns:a16="http://schemas.microsoft.com/office/drawing/2014/main" id="{39B5669F-C050-1FBB-32D8-8A785353F5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0606" y="6515100"/>
            <a:ext cx="8454161"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4309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5415CD-3034-38DC-C197-4723FAF0C67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961D9B4-FDCE-EC9B-76EA-21A34E6D7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DCB48B89-AF56-3E9D-9034-35F3E2630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7A812236-9109-51B0-475A-855D028065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780FA2F5-69AC-A8DD-00CC-4B4ED1FC09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1" cy="1028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6C92772-B936-9F69-F888-6A0B338D1E37}"/>
              </a:ext>
            </a:extLst>
          </p:cNvPr>
          <p:cNvSpPr txBox="1"/>
          <p:nvPr/>
        </p:nvSpPr>
        <p:spPr>
          <a:xfrm>
            <a:off x="7934631" y="958645"/>
            <a:ext cx="9379975" cy="5529023"/>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endParaRPr lang="en-US" sz="11500" spc="-50">
              <a:solidFill>
                <a:schemeClr val="tx1">
                  <a:lumMod val="85000"/>
                  <a:lumOff val="15000"/>
                </a:schemeClr>
              </a:solidFill>
              <a:latin typeface="BentonSans" panose="02000603040000020004" pitchFamily="50" charset="0"/>
              <a:ea typeface="+mj-ea"/>
              <a:cs typeface="+mj-cs"/>
            </a:endParaRPr>
          </a:p>
        </p:txBody>
      </p:sp>
      <p:pic>
        <p:nvPicPr>
          <p:cNvPr id="4" name="Picture 3" descr="Sticky notes with question marks">
            <a:extLst>
              <a:ext uri="{FF2B5EF4-FFF2-40B4-BE49-F238E27FC236}">
                <a16:creationId xmlns:a16="http://schemas.microsoft.com/office/drawing/2014/main" id="{E7FAFE19-AD48-8698-1838-0B1834D005C6}"/>
              </a:ext>
            </a:extLst>
          </p:cNvPr>
          <p:cNvPicPr>
            <a:picLocks noChangeAspect="1"/>
          </p:cNvPicPr>
          <p:nvPr/>
        </p:nvPicPr>
        <p:blipFill>
          <a:blip r:embed="rId3"/>
          <a:srcRect l="28663" r="26221"/>
          <a:stretch/>
        </p:blipFill>
        <p:spPr>
          <a:xfrm>
            <a:off x="-1" y="10"/>
            <a:ext cx="6952972" cy="10286988"/>
          </a:xfrm>
          <a:prstGeom prst="rect">
            <a:avLst/>
          </a:prstGeom>
        </p:spPr>
      </p:pic>
      <p:cxnSp>
        <p:nvCxnSpPr>
          <p:cNvPr id="16" name="Straight Connector 15">
            <a:extLst>
              <a:ext uri="{FF2B5EF4-FFF2-40B4-BE49-F238E27FC236}">
                <a16:creationId xmlns:a16="http://schemas.microsoft.com/office/drawing/2014/main" id="{AC63A1BB-79C5-FBFD-6E5F-DA47CC138C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0606" y="6515100"/>
            <a:ext cx="8454161"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9B86AF9-99D4-F28D-B736-F68BF2477F4A}"/>
              </a:ext>
            </a:extLst>
          </p:cNvPr>
          <p:cNvSpPr txBox="1"/>
          <p:nvPr/>
        </p:nvSpPr>
        <p:spPr>
          <a:xfrm>
            <a:off x="8133284" y="3146581"/>
            <a:ext cx="9851179" cy="7140416"/>
          </a:xfrm>
          <a:prstGeom prst="rect">
            <a:avLst/>
          </a:prstGeom>
          <a:noFill/>
        </p:spPr>
        <p:txBody>
          <a:bodyPr wrap="square" lIns="91440" tIns="45720" rIns="91440" bIns="45720" rtlCol="0" anchor="t">
            <a:spAutoFit/>
          </a:bodyPr>
          <a:lstStyle/>
          <a:p>
            <a:r>
              <a:rPr lang="en-US" sz="6600">
                <a:latin typeface="BentonSans"/>
              </a:rPr>
              <a:t>How many licensed drivers does Florida have who are age 80+?</a:t>
            </a:r>
          </a:p>
          <a:p>
            <a:endParaRPr lang="en-US" sz="3600">
              <a:latin typeface="BentonSans" panose="02000603040000020004" pitchFamily="50" charset="0"/>
            </a:endParaRPr>
          </a:p>
          <a:p>
            <a:pPr marL="758825" lvl="1" indent="-457200">
              <a:buFont typeface="+mj-lt"/>
              <a:buAutoNum type="alphaLcParenR"/>
            </a:pPr>
            <a:r>
              <a:rPr lang="en-US" sz="5400">
                <a:latin typeface="BentonSans"/>
              </a:rPr>
              <a:t> 803,252</a:t>
            </a:r>
          </a:p>
          <a:p>
            <a:pPr marL="758825" lvl="1" indent="-457200">
              <a:buFont typeface="+mj-lt"/>
              <a:buAutoNum type="alphaLcParenR"/>
            </a:pPr>
            <a:r>
              <a:rPr lang="en-US" sz="5400">
                <a:latin typeface="BentonSans"/>
              </a:rPr>
              <a:t> 906,949</a:t>
            </a:r>
          </a:p>
          <a:p>
            <a:pPr marL="758825" lvl="1" indent="-457200">
              <a:buFont typeface="+mj-lt"/>
              <a:buAutoNum type="alphaLcParenR"/>
            </a:pPr>
            <a:r>
              <a:rPr lang="en-US" sz="5400">
                <a:latin typeface="BentonSans"/>
              </a:rPr>
              <a:t> 598,672</a:t>
            </a:r>
          </a:p>
          <a:p>
            <a:pPr marL="758825" lvl="1" indent="-457200">
              <a:buFont typeface="+mj-lt"/>
              <a:buAutoNum type="alphaLcParenR"/>
            </a:pPr>
            <a:r>
              <a:rPr lang="en-US" sz="5400">
                <a:latin typeface="BentonSans"/>
              </a:rPr>
              <a:t> 710,405</a:t>
            </a:r>
          </a:p>
        </p:txBody>
      </p:sp>
    </p:spTree>
    <p:extLst>
      <p:ext uri="{BB962C8B-B14F-4D97-AF65-F5344CB8AC3E}">
        <p14:creationId xmlns:p14="http://schemas.microsoft.com/office/powerpoint/2010/main" val="2194923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1" cy="1028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3A16189-3AB2-00AF-EEF3-4EAD05C599D5}"/>
              </a:ext>
            </a:extLst>
          </p:cNvPr>
          <p:cNvSpPr txBox="1"/>
          <p:nvPr/>
        </p:nvSpPr>
        <p:spPr>
          <a:xfrm>
            <a:off x="7934631" y="958645"/>
            <a:ext cx="9379975" cy="5529023"/>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11500" spc="-50">
                <a:solidFill>
                  <a:schemeClr val="tx1">
                    <a:lumMod val="85000"/>
                    <a:lumOff val="15000"/>
                  </a:schemeClr>
                </a:solidFill>
                <a:latin typeface="BentonSans" panose="02000603040000020004" pitchFamily="50" charset="0"/>
                <a:ea typeface="+mj-ea"/>
                <a:cs typeface="+mj-cs"/>
              </a:rPr>
              <a:t>Quiz Break #3</a:t>
            </a:r>
          </a:p>
        </p:txBody>
      </p:sp>
      <p:pic>
        <p:nvPicPr>
          <p:cNvPr id="4" name="Picture 3" descr="Sticky notes with question marks">
            <a:extLst>
              <a:ext uri="{FF2B5EF4-FFF2-40B4-BE49-F238E27FC236}">
                <a16:creationId xmlns:a16="http://schemas.microsoft.com/office/drawing/2014/main" id="{BE050624-A124-88FA-D924-A1717E950EFE}"/>
              </a:ext>
            </a:extLst>
          </p:cNvPr>
          <p:cNvPicPr>
            <a:picLocks noChangeAspect="1"/>
          </p:cNvPicPr>
          <p:nvPr/>
        </p:nvPicPr>
        <p:blipFill>
          <a:blip r:embed="rId3"/>
          <a:srcRect l="28663" r="26221"/>
          <a:stretch/>
        </p:blipFill>
        <p:spPr>
          <a:xfrm>
            <a:off x="-1" y="10"/>
            <a:ext cx="6952972" cy="10286988"/>
          </a:xfrm>
          <a:prstGeom prst="rect">
            <a:avLst/>
          </a:prstGeom>
        </p:spPr>
      </p:pic>
      <p:cxnSp>
        <p:nvCxnSpPr>
          <p:cNvPr id="16" name="Straight Connector 15">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0606" y="6515100"/>
            <a:ext cx="8454161"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256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FF6114-EE17-482B-C124-B2331DF92C6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26B8BE7-44DD-4DAA-2F7F-DF2755D2D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2D7A89B8-D9EE-6205-CB1C-6DE1FD3659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3BAE2393-99BA-040E-A31B-19EE16009F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7666562-19C7-403E-0856-6F66F5423A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1" cy="1028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377ACC4-0EAC-68D0-8D11-DC730C56C3D2}"/>
              </a:ext>
            </a:extLst>
          </p:cNvPr>
          <p:cNvSpPr txBox="1"/>
          <p:nvPr/>
        </p:nvSpPr>
        <p:spPr>
          <a:xfrm>
            <a:off x="7934631" y="958645"/>
            <a:ext cx="9379975" cy="5529023"/>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endParaRPr lang="en-US" sz="11500" spc="-50">
              <a:solidFill>
                <a:schemeClr val="tx1">
                  <a:lumMod val="85000"/>
                  <a:lumOff val="15000"/>
                </a:schemeClr>
              </a:solidFill>
              <a:latin typeface="BentonSans" panose="02000603040000020004" pitchFamily="50" charset="0"/>
              <a:ea typeface="+mj-ea"/>
              <a:cs typeface="+mj-cs"/>
            </a:endParaRPr>
          </a:p>
        </p:txBody>
      </p:sp>
      <p:pic>
        <p:nvPicPr>
          <p:cNvPr id="4" name="Picture 3" descr="Sticky notes with question marks">
            <a:extLst>
              <a:ext uri="{FF2B5EF4-FFF2-40B4-BE49-F238E27FC236}">
                <a16:creationId xmlns:a16="http://schemas.microsoft.com/office/drawing/2014/main" id="{516DF501-2C48-981D-70F2-899E667CE6E8}"/>
              </a:ext>
            </a:extLst>
          </p:cNvPr>
          <p:cNvPicPr>
            <a:picLocks noChangeAspect="1"/>
          </p:cNvPicPr>
          <p:nvPr/>
        </p:nvPicPr>
        <p:blipFill>
          <a:blip r:embed="rId3"/>
          <a:srcRect l="28663" r="26221"/>
          <a:stretch/>
        </p:blipFill>
        <p:spPr>
          <a:xfrm>
            <a:off x="-1" y="10"/>
            <a:ext cx="6952972" cy="10286988"/>
          </a:xfrm>
          <a:prstGeom prst="rect">
            <a:avLst/>
          </a:prstGeom>
        </p:spPr>
      </p:pic>
      <p:cxnSp>
        <p:nvCxnSpPr>
          <p:cNvPr id="16" name="Straight Connector 15">
            <a:extLst>
              <a:ext uri="{FF2B5EF4-FFF2-40B4-BE49-F238E27FC236}">
                <a16:creationId xmlns:a16="http://schemas.microsoft.com/office/drawing/2014/main" id="{6E74384F-638B-2978-4E70-1C62BFCD3E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0606" y="6515100"/>
            <a:ext cx="8454161"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44216F4-558E-CFAC-9DE0-23CFBF47C924}"/>
              </a:ext>
            </a:extLst>
          </p:cNvPr>
          <p:cNvSpPr txBox="1"/>
          <p:nvPr/>
        </p:nvSpPr>
        <p:spPr>
          <a:xfrm>
            <a:off x="8170606" y="2375976"/>
            <a:ext cx="9851179" cy="5632311"/>
          </a:xfrm>
          <a:prstGeom prst="rect">
            <a:avLst/>
          </a:prstGeom>
          <a:noFill/>
        </p:spPr>
        <p:txBody>
          <a:bodyPr wrap="square" rtlCol="0">
            <a:spAutoFit/>
          </a:bodyPr>
          <a:lstStyle/>
          <a:p>
            <a:r>
              <a:rPr lang="en-US" sz="6000">
                <a:latin typeface="BentonSans" panose="02000603040000020004" pitchFamily="50" charset="0"/>
              </a:rPr>
              <a:t>In the state of Florida, all drivers must renew their driver’s licenses every eight years.</a:t>
            </a:r>
          </a:p>
          <a:p>
            <a:endParaRPr lang="en-US" sz="6000">
              <a:latin typeface="BentonSans" panose="02000603040000020004" pitchFamily="50" charset="0"/>
            </a:endParaRPr>
          </a:p>
          <a:p>
            <a:r>
              <a:rPr lang="en-US" sz="6000">
                <a:latin typeface="BentonSans" panose="02000603040000020004" pitchFamily="50" charset="0"/>
              </a:rPr>
              <a:t>True/False</a:t>
            </a:r>
          </a:p>
        </p:txBody>
      </p:sp>
    </p:spTree>
    <p:extLst>
      <p:ext uri="{BB962C8B-B14F-4D97-AF65-F5344CB8AC3E}">
        <p14:creationId xmlns:p14="http://schemas.microsoft.com/office/powerpoint/2010/main" val="1279757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7AD21-0B05-8556-2412-107C6EEF59A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9A23600-0E67-6A71-CB41-315A2D56DC48}"/>
              </a:ext>
            </a:extLst>
          </p:cNvPr>
          <p:cNvSpPr>
            <a:spLocks noGrp="1"/>
          </p:cNvSpPr>
          <p:nvPr>
            <p:ph type="title"/>
          </p:nvPr>
        </p:nvSpPr>
        <p:spPr/>
        <p:txBody>
          <a:bodyPr/>
          <a:lstStyle/>
          <a:p>
            <a:pPr algn="l"/>
            <a:r>
              <a:rPr lang="en-US" i="0">
                <a:solidFill>
                  <a:schemeClr val="tx1">
                    <a:lumMod val="85000"/>
                    <a:lumOff val="15000"/>
                  </a:schemeClr>
                </a:solidFill>
                <a:effectLst/>
                <a:latin typeface="BentonSans" panose="02000603040000020004" pitchFamily="50" charset="0"/>
              </a:rPr>
              <a:t>Driver’s</a:t>
            </a:r>
            <a:r>
              <a:rPr lang="en-US" i="0">
                <a:solidFill>
                  <a:srgbClr val="333333"/>
                </a:solidFill>
                <a:effectLst/>
                <a:latin typeface="BentonSans" panose="02000603040000020004" pitchFamily="50" charset="0"/>
              </a:rPr>
              <a:t> License</a:t>
            </a:r>
          </a:p>
        </p:txBody>
      </p:sp>
      <p:sp>
        <p:nvSpPr>
          <p:cNvPr id="4" name="Content Placeholder 3">
            <a:extLst>
              <a:ext uri="{FF2B5EF4-FFF2-40B4-BE49-F238E27FC236}">
                <a16:creationId xmlns:a16="http://schemas.microsoft.com/office/drawing/2014/main" id="{A349FE58-58EE-27E8-B141-AEB119AB6AE2}"/>
              </a:ext>
            </a:extLst>
          </p:cNvPr>
          <p:cNvSpPr>
            <a:spLocks noGrp="1"/>
          </p:cNvSpPr>
          <p:nvPr>
            <p:ph idx="1"/>
          </p:nvPr>
        </p:nvSpPr>
        <p:spPr/>
        <p:txBody>
          <a:bodyPr vert="horz" lIns="0" tIns="45720" rIns="0" bIns="45720" rtlCol="0" anchor="t">
            <a:normAutofit/>
          </a:bodyPr>
          <a:lstStyle/>
          <a:p>
            <a:pPr marL="575945" indent="-575945">
              <a:spcAft>
                <a:spcPts val="600"/>
              </a:spcAft>
              <a:buFont typeface="Arial" panose="020B0604020202020204" pitchFamily="34" charset="0"/>
              <a:buChar char="•"/>
            </a:pPr>
            <a:r>
              <a:rPr lang="en-US" sz="4000" i="0">
                <a:solidFill>
                  <a:schemeClr val="tx1">
                    <a:lumMod val="85000"/>
                    <a:lumOff val="15000"/>
                  </a:schemeClr>
                </a:solidFill>
                <a:effectLst/>
                <a:latin typeface="BentonSans Book"/>
              </a:rPr>
              <a:t>A</a:t>
            </a:r>
            <a:r>
              <a:rPr lang="en-US" sz="4000" b="0" i="0">
                <a:solidFill>
                  <a:schemeClr val="tx1">
                    <a:lumMod val="85000"/>
                    <a:lumOff val="15000"/>
                  </a:schemeClr>
                </a:solidFill>
                <a:effectLst/>
                <a:latin typeface="BentonSans Book"/>
              </a:rPr>
              <a:t> Florida </a:t>
            </a:r>
            <a:r>
              <a:rPr lang="en-US" sz="4000">
                <a:solidFill>
                  <a:schemeClr val="tx1">
                    <a:lumMod val="85000"/>
                    <a:lumOff val="15000"/>
                  </a:schemeClr>
                </a:solidFill>
                <a:latin typeface="BentonSans Book"/>
              </a:rPr>
              <a:t>driver’s</a:t>
            </a:r>
            <a:r>
              <a:rPr lang="en-US" sz="4000" b="0" i="0">
                <a:solidFill>
                  <a:schemeClr val="tx1">
                    <a:lumMod val="85000"/>
                    <a:lumOff val="15000"/>
                  </a:schemeClr>
                </a:solidFill>
                <a:effectLst/>
                <a:latin typeface="BentonSans Book"/>
              </a:rPr>
              <a:t> license must be renewed:</a:t>
            </a:r>
            <a:endParaRPr lang="en-US">
              <a:solidFill>
                <a:schemeClr val="tx1">
                  <a:lumMod val="85000"/>
                  <a:lumOff val="15000"/>
                </a:schemeClr>
              </a:solidFill>
              <a:latin typeface="BentonSans Book"/>
            </a:endParaRPr>
          </a:p>
          <a:p>
            <a:pPr marL="1014730" lvl="1" indent="-575945">
              <a:buFont typeface="Arial" panose="020B0604020202020204" pitchFamily="34" charset="0"/>
              <a:buChar char="•"/>
            </a:pPr>
            <a:r>
              <a:rPr lang="en-US" sz="3600" b="0" i="0">
                <a:solidFill>
                  <a:schemeClr val="tx1">
                    <a:lumMod val="85000"/>
                    <a:lumOff val="15000"/>
                  </a:schemeClr>
                </a:solidFill>
                <a:effectLst/>
                <a:latin typeface="BentonSans Book"/>
              </a:rPr>
              <a:t>Every eight years for drivers 79 years and younger</a:t>
            </a:r>
          </a:p>
          <a:p>
            <a:pPr marL="1014730" lvl="1" indent="-575945">
              <a:spcBef>
                <a:spcPts val="1800"/>
              </a:spcBef>
              <a:buFont typeface="Arial" panose="020B0604020202020204" pitchFamily="34" charset="0"/>
              <a:buChar char="•"/>
            </a:pPr>
            <a:r>
              <a:rPr lang="en-US" sz="3600" b="0" i="0">
                <a:solidFill>
                  <a:schemeClr val="tx1">
                    <a:lumMod val="85000"/>
                    <a:lumOff val="15000"/>
                  </a:schemeClr>
                </a:solidFill>
                <a:effectLst/>
                <a:latin typeface="BentonSans Book"/>
              </a:rPr>
              <a:t>Every six years for drivers 80 years and older</a:t>
            </a:r>
          </a:p>
          <a:p>
            <a:pPr marL="575945" indent="-575945">
              <a:spcAft>
                <a:spcPts val="600"/>
              </a:spcAft>
              <a:buFont typeface="Arial" panose="020B0604020202020204" pitchFamily="34" charset="0"/>
              <a:buChar char="•"/>
            </a:pPr>
            <a:r>
              <a:rPr lang="en-US" sz="4000" b="0" i="0">
                <a:solidFill>
                  <a:schemeClr val="tx1">
                    <a:lumMod val="85000"/>
                    <a:lumOff val="15000"/>
                  </a:schemeClr>
                </a:solidFill>
                <a:effectLst/>
                <a:latin typeface="BentonSans Book"/>
              </a:rPr>
              <a:t>Drivers who are 80+ and are not eligible to renew their driver’s license online are only required to pass a vision test:</a:t>
            </a:r>
          </a:p>
          <a:p>
            <a:pPr marL="1014730" lvl="1" indent="-575945">
              <a:spcBef>
                <a:spcPts val="1800"/>
              </a:spcBef>
              <a:buFont typeface="Arial" panose="020B0604020202020204" pitchFamily="34" charset="0"/>
              <a:buChar char="•"/>
            </a:pPr>
            <a:r>
              <a:rPr lang="en-US" sz="3600" b="0" i="0">
                <a:solidFill>
                  <a:schemeClr val="tx1">
                    <a:lumMod val="85000"/>
                    <a:lumOff val="15000"/>
                  </a:schemeClr>
                </a:solidFill>
                <a:effectLst/>
                <a:latin typeface="BentonSans Book"/>
              </a:rPr>
              <a:t>At</a:t>
            </a:r>
            <a:r>
              <a:rPr lang="en-US" sz="3600">
                <a:solidFill>
                  <a:schemeClr val="tx1">
                    <a:lumMod val="85000"/>
                    <a:lumOff val="15000"/>
                  </a:schemeClr>
                </a:solidFill>
                <a:latin typeface="BentonSans Book"/>
              </a:rPr>
              <a:t> a</a:t>
            </a:r>
            <a:r>
              <a:rPr lang="en-US" sz="3600" b="0" i="0" u="none" strike="noStrike">
                <a:solidFill>
                  <a:schemeClr val="tx1">
                    <a:lumMod val="85000"/>
                    <a:lumOff val="15000"/>
                  </a:schemeClr>
                </a:solidFill>
                <a:effectLst/>
                <a:latin typeface="BentonSans Book"/>
              </a:rPr>
              <a:t> driver’s license service center</a:t>
            </a:r>
            <a:r>
              <a:rPr lang="en-US" sz="3600">
                <a:solidFill>
                  <a:schemeClr val="tx1">
                    <a:lumMod val="85000"/>
                    <a:lumOff val="15000"/>
                  </a:schemeClr>
                </a:solidFill>
                <a:latin typeface="BentonSans Book"/>
              </a:rPr>
              <a:t>,</a:t>
            </a:r>
            <a:r>
              <a:rPr lang="en-US" sz="3600" b="0" i="0">
                <a:solidFill>
                  <a:schemeClr val="tx1">
                    <a:lumMod val="85000"/>
                    <a:lumOff val="15000"/>
                  </a:schemeClr>
                </a:solidFill>
                <a:effectLst/>
                <a:latin typeface="BentonSans Book"/>
              </a:rPr>
              <a:t> or by</a:t>
            </a:r>
            <a:r>
              <a:rPr lang="en-US" sz="3600">
                <a:solidFill>
                  <a:schemeClr val="tx1">
                    <a:lumMod val="85000"/>
                    <a:lumOff val="15000"/>
                  </a:schemeClr>
                </a:solidFill>
                <a:latin typeface="BentonSans Book"/>
              </a:rPr>
              <a:t> their</a:t>
            </a:r>
            <a:r>
              <a:rPr lang="en-US" sz="3600" b="0" i="0">
                <a:solidFill>
                  <a:schemeClr val="tx1">
                    <a:lumMod val="85000"/>
                    <a:lumOff val="15000"/>
                  </a:schemeClr>
                </a:solidFill>
                <a:effectLst/>
                <a:latin typeface="BentonSans Book"/>
              </a:rPr>
              <a:t> medical doctor</a:t>
            </a:r>
            <a:r>
              <a:rPr lang="en-US" sz="3600">
                <a:solidFill>
                  <a:schemeClr val="tx1">
                    <a:lumMod val="85000"/>
                    <a:lumOff val="15000"/>
                  </a:schemeClr>
                </a:solidFill>
                <a:latin typeface="BentonSans Book"/>
              </a:rPr>
              <a:t> </a:t>
            </a:r>
            <a:endParaRPr lang="en-US" sz="3600" b="0" i="0">
              <a:solidFill>
                <a:schemeClr val="tx1">
                  <a:lumMod val="85000"/>
                  <a:lumOff val="15000"/>
                </a:schemeClr>
              </a:solidFill>
              <a:effectLst/>
              <a:latin typeface="BentonSans Book"/>
            </a:endParaRPr>
          </a:p>
        </p:txBody>
      </p:sp>
    </p:spTree>
    <p:extLst>
      <p:ext uri="{BB962C8B-B14F-4D97-AF65-F5344CB8AC3E}">
        <p14:creationId xmlns:p14="http://schemas.microsoft.com/office/powerpoint/2010/main" val="1587738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7DED8-4282-BE06-314B-069D62AC872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77C8DC-A386-0C4D-BEC4-50166C16B8B8}"/>
              </a:ext>
            </a:extLst>
          </p:cNvPr>
          <p:cNvSpPr>
            <a:spLocks noGrp="1"/>
          </p:cNvSpPr>
          <p:nvPr>
            <p:ph idx="1"/>
          </p:nvPr>
        </p:nvSpPr>
        <p:spPr/>
        <p:txBody>
          <a:bodyPr/>
          <a:lstStyle/>
          <a:p>
            <a:endParaRPr lang="en-US">
              <a:latin typeface="BentonSans Book" panose="02000503040000020004" pitchFamily="50" charset="0"/>
            </a:endParaRPr>
          </a:p>
          <a:p>
            <a:endParaRPr lang="en-US">
              <a:latin typeface="BentonSans Book" panose="02000503040000020004" pitchFamily="50" charset="0"/>
            </a:endParaRPr>
          </a:p>
        </p:txBody>
      </p:sp>
      <p:pic>
        <p:nvPicPr>
          <p:cNvPr id="4" name="Picture 3">
            <a:hlinkClick r:id="rId3"/>
            <a:extLst>
              <a:ext uri="{FF2B5EF4-FFF2-40B4-BE49-F238E27FC236}">
                <a16:creationId xmlns:a16="http://schemas.microsoft.com/office/drawing/2014/main" id="{BEF8548E-02CE-82C0-E31C-300C9016AC62}"/>
              </a:ext>
            </a:extLst>
          </p:cNvPr>
          <p:cNvPicPr>
            <a:picLocks noChangeAspect="1"/>
          </p:cNvPicPr>
          <p:nvPr/>
        </p:nvPicPr>
        <p:blipFill>
          <a:blip r:embed="rId4"/>
          <a:stretch>
            <a:fillRect/>
          </a:stretch>
        </p:blipFill>
        <p:spPr>
          <a:xfrm>
            <a:off x="0" y="-32623"/>
            <a:ext cx="18287999" cy="10352245"/>
          </a:xfrm>
          <a:prstGeom prst="rect">
            <a:avLst/>
          </a:prstGeom>
        </p:spPr>
      </p:pic>
    </p:spTree>
    <p:extLst>
      <p:ext uri="{BB962C8B-B14F-4D97-AF65-F5344CB8AC3E}">
        <p14:creationId xmlns:p14="http://schemas.microsoft.com/office/powerpoint/2010/main" val="1489658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1AAB-58DF-9D7A-F569-F5013B8F466F}"/>
              </a:ext>
            </a:extLst>
          </p:cNvPr>
          <p:cNvSpPr>
            <a:spLocks noGrp="1"/>
          </p:cNvSpPr>
          <p:nvPr>
            <p:ph type="title"/>
          </p:nvPr>
        </p:nvSpPr>
        <p:spPr/>
        <p:txBody>
          <a:bodyPr/>
          <a:lstStyle/>
          <a:p>
            <a:r>
              <a:rPr lang="en-US">
                <a:latin typeface="BentonSans" panose="02000603040000020004" pitchFamily="50" charset="0"/>
              </a:rPr>
              <a:t>About Senior Resource Association</a:t>
            </a:r>
          </a:p>
        </p:txBody>
      </p:sp>
      <p:sp>
        <p:nvSpPr>
          <p:cNvPr id="3" name="Content Placeholder 2">
            <a:extLst>
              <a:ext uri="{FF2B5EF4-FFF2-40B4-BE49-F238E27FC236}">
                <a16:creationId xmlns:a16="http://schemas.microsoft.com/office/drawing/2014/main" id="{AFED9710-A2D0-6B5C-B53C-5D02E5ED70F7}"/>
              </a:ext>
            </a:extLst>
          </p:cNvPr>
          <p:cNvSpPr>
            <a:spLocks noGrp="1"/>
          </p:cNvSpPr>
          <p:nvPr>
            <p:ph idx="1"/>
          </p:nvPr>
        </p:nvSpPr>
        <p:spPr>
          <a:xfrm>
            <a:off x="1645920" y="2768601"/>
            <a:ext cx="15087600" cy="5499099"/>
          </a:xfrm>
        </p:spPr>
        <p:txBody>
          <a:bodyPr vert="horz" lIns="0" tIns="45720" rIns="0" bIns="45720" rtlCol="0" anchor="t">
            <a:noAutofit/>
          </a:bodyPr>
          <a:lstStyle/>
          <a:p>
            <a:pPr marL="575945" indent="-575945">
              <a:buFont typeface="Arial" panose="020B0604020202020204" pitchFamily="34" charset="0"/>
              <a:buChar char="•"/>
            </a:pPr>
            <a:r>
              <a:rPr lang="en-US" sz="3600">
                <a:solidFill>
                  <a:schemeClr val="tx1">
                    <a:lumMod val="85000"/>
                    <a:lumOff val="15000"/>
                  </a:schemeClr>
                </a:solidFill>
                <a:latin typeface="BentonSans Book"/>
              </a:rPr>
              <a:t>Located in Indian River County since 1974</a:t>
            </a:r>
            <a:endParaRPr lang="en-US" sz="3600">
              <a:solidFill>
                <a:schemeClr val="tx1">
                  <a:lumMod val="85000"/>
                  <a:lumOff val="15000"/>
                </a:schemeClr>
              </a:solidFill>
              <a:latin typeface="BentonSans Book"/>
              <a:cs typeface="Calibri"/>
            </a:endParaRPr>
          </a:p>
          <a:p>
            <a:pPr marL="575945" indent="-575945">
              <a:buFont typeface="Arial" panose="020B0604020202020204" pitchFamily="34" charset="0"/>
              <a:buChar char="•"/>
            </a:pPr>
            <a:r>
              <a:rPr lang="en-US" sz="3600">
                <a:solidFill>
                  <a:schemeClr val="tx1">
                    <a:lumMod val="85000"/>
                    <a:lumOff val="15000"/>
                  </a:schemeClr>
                </a:solidFill>
                <a:latin typeface="BentonSans Book"/>
              </a:rPr>
              <a:t>501(c)3 non-profit governed by a Board of Directors</a:t>
            </a:r>
            <a:endParaRPr lang="en-US" sz="3600">
              <a:solidFill>
                <a:schemeClr val="tx1">
                  <a:lumMod val="85000"/>
                  <a:lumOff val="15000"/>
                </a:schemeClr>
              </a:solidFill>
              <a:latin typeface="BentonSans Book"/>
              <a:cs typeface="Calibri"/>
            </a:endParaRPr>
          </a:p>
          <a:p>
            <a:pPr marL="575945" indent="-575945">
              <a:buFont typeface="Arial" panose="020B0604020202020204" pitchFamily="34" charset="0"/>
              <a:buChar char="•"/>
            </a:pPr>
            <a:r>
              <a:rPr lang="en-US" sz="3600">
                <a:solidFill>
                  <a:schemeClr val="tx1">
                    <a:lumMod val="85000"/>
                    <a:lumOff val="15000"/>
                  </a:schemeClr>
                </a:solidFill>
                <a:latin typeface="BentonSans Book"/>
              </a:rPr>
              <a:t>Provides Senior Services </a:t>
            </a:r>
          </a:p>
          <a:p>
            <a:pPr marL="1014730" lvl="1" indent="-575945">
              <a:buFont typeface="BentonSans Book" panose="02000503040000020004" pitchFamily="50" charset="0"/>
              <a:buChar char="–"/>
            </a:pPr>
            <a:r>
              <a:rPr lang="en-US" sz="3300">
                <a:solidFill>
                  <a:schemeClr val="tx1">
                    <a:lumMod val="85000"/>
                    <a:lumOff val="15000"/>
                  </a:schemeClr>
                </a:solidFill>
                <a:latin typeface="BentonSans Book"/>
                <a:cs typeface="Calibri"/>
              </a:rPr>
              <a:t>Meals on Wheels</a:t>
            </a:r>
          </a:p>
          <a:p>
            <a:pPr marL="1014730" lvl="1" indent="-575945">
              <a:buFont typeface="BentonSans Book" panose="02000503040000020004" pitchFamily="50" charset="0"/>
              <a:buChar char="–"/>
            </a:pPr>
            <a:r>
              <a:rPr lang="en-US" sz="3300">
                <a:solidFill>
                  <a:schemeClr val="tx1">
                    <a:lumMod val="85000"/>
                    <a:lumOff val="15000"/>
                  </a:schemeClr>
                </a:solidFill>
                <a:latin typeface="BentonSans Book"/>
                <a:cs typeface="Calibri"/>
              </a:rPr>
              <a:t>Adult Daycare</a:t>
            </a:r>
          </a:p>
          <a:p>
            <a:pPr marL="1014730" lvl="1" indent="-575945">
              <a:buFont typeface="BentonSans Book" panose="02000503040000020004" pitchFamily="50" charset="0"/>
              <a:buChar char="–"/>
            </a:pPr>
            <a:r>
              <a:rPr lang="en-US" sz="3300">
                <a:solidFill>
                  <a:schemeClr val="tx1">
                    <a:lumMod val="85000"/>
                    <a:lumOff val="15000"/>
                  </a:schemeClr>
                </a:solidFill>
                <a:latin typeface="BentonSans Book"/>
                <a:cs typeface="Calibri"/>
              </a:rPr>
              <a:t>In-Home Services</a:t>
            </a:r>
          </a:p>
          <a:p>
            <a:pPr marL="1014730" lvl="1" indent="-575945">
              <a:buFont typeface="BentonSans Book" panose="02000503040000020004" pitchFamily="50" charset="0"/>
              <a:buChar char="–"/>
            </a:pPr>
            <a:r>
              <a:rPr lang="en-US" sz="3300">
                <a:solidFill>
                  <a:schemeClr val="tx1">
                    <a:lumMod val="85000"/>
                    <a:lumOff val="15000"/>
                  </a:schemeClr>
                </a:solidFill>
                <a:latin typeface="BentonSans Book"/>
                <a:cs typeface="Calibri"/>
              </a:rPr>
              <a:t>Guardianship</a:t>
            </a:r>
          </a:p>
          <a:p>
            <a:pPr marL="1014730" lvl="1" indent="-575945">
              <a:buFont typeface="BentonSans Book" panose="02000503040000020004" pitchFamily="50" charset="0"/>
              <a:buChar char="–"/>
            </a:pPr>
            <a:r>
              <a:rPr lang="en-US" sz="3300">
                <a:solidFill>
                  <a:schemeClr val="tx1">
                    <a:lumMod val="85000"/>
                    <a:lumOff val="15000"/>
                  </a:schemeClr>
                </a:solidFill>
                <a:latin typeface="BentonSans Book"/>
                <a:cs typeface="Calibri"/>
              </a:rPr>
              <a:t>Transportation</a:t>
            </a:r>
          </a:p>
        </p:txBody>
      </p:sp>
    </p:spTree>
    <p:extLst>
      <p:ext uri="{BB962C8B-B14F-4D97-AF65-F5344CB8AC3E}">
        <p14:creationId xmlns:p14="http://schemas.microsoft.com/office/powerpoint/2010/main" val="946872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F1061-C87D-B433-5F43-AC77F78DD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DD642-A736-3CBC-0A9A-58D379A015D1}"/>
              </a:ext>
            </a:extLst>
          </p:cNvPr>
          <p:cNvSpPr>
            <a:spLocks noGrp="1"/>
          </p:cNvSpPr>
          <p:nvPr>
            <p:ph type="title"/>
          </p:nvPr>
        </p:nvSpPr>
        <p:spPr/>
        <p:txBody>
          <a:bodyPr/>
          <a:lstStyle/>
          <a:p>
            <a:r>
              <a:rPr lang="en-US">
                <a:latin typeface="BentonSans"/>
              </a:rPr>
              <a:t>Mobility Resources</a:t>
            </a:r>
          </a:p>
        </p:txBody>
      </p:sp>
      <p:graphicFrame>
        <p:nvGraphicFramePr>
          <p:cNvPr id="4" name="Content Placeholder 3">
            <a:extLst>
              <a:ext uri="{FF2B5EF4-FFF2-40B4-BE49-F238E27FC236}">
                <a16:creationId xmlns:a16="http://schemas.microsoft.com/office/drawing/2014/main" id="{3CEF2A17-7EF8-7679-9521-962E9A9DB7A9}"/>
              </a:ext>
            </a:extLst>
          </p:cNvPr>
          <p:cNvGraphicFramePr>
            <a:graphicFrameLocks noGrp="1"/>
          </p:cNvGraphicFramePr>
          <p:nvPr>
            <p:ph idx="1"/>
            <p:extLst>
              <p:ext uri="{D42A27DB-BD31-4B8C-83A1-F6EECF244321}">
                <p14:modId xmlns:p14="http://schemas.microsoft.com/office/powerpoint/2010/main" val="2683048557"/>
              </p:ext>
            </p:extLst>
          </p:nvPr>
        </p:nvGraphicFramePr>
        <p:xfrm>
          <a:off x="1646238" y="2768600"/>
          <a:ext cx="15087600" cy="603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1832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7994E9-7C5B-F3AA-A955-F010295B8076}"/>
              </a:ext>
            </a:extLst>
          </p:cNvPr>
          <p:cNvSpPr>
            <a:spLocks noGrp="1"/>
          </p:cNvSpPr>
          <p:nvPr>
            <p:ph idx="1"/>
          </p:nvPr>
        </p:nvSpPr>
        <p:spPr/>
        <p:txBody>
          <a:bodyPr vert="horz" lIns="0" tIns="45720" rIns="0" bIns="45720" rtlCol="0" anchor="t">
            <a:normAutofit/>
          </a:bodyPr>
          <a:lstStyle/>
          <a:p>
            <a:r>
              <a:rPr lang="en-US">
                <a:cs typeface="Calibri"/>
              </a:rPr>
              <a:t>Find a ride </a:t>
            </a:r>
            <a:r>
              <a:rPr lang="en-US" err="1">
                <a:cs typeface="Calibri"/>
              </a:rPr>
              <a:t>screensho</a:t>
            </a:r>
            <a:endParaRPr lang="en-US" err="1"/>
          </a:p>
        </p:txBody>
      </p:sp>
      <p:pic>
        <p:nvPicPr>
          <p:cNvPr id="4" name="Picture 3" descr="A screenshot of a computer&#10;&#10;Description automatically generated">
            <a:extLst>
              <a:ext uri="{FF2B5EF4-FFF2-40B4-BE49-F238E27FC236}">
                <a16:creationId xmlns:a16="http://schemas.microsoft.com/office/drawing/2014/main" id="{0B7E73F7-15C8-3B7F-52EF-218AB111ECDB}"/>
              </a:ext>
            </a:extLst>
          </p:cNvPr>
          <p:cNvPicPr>
            <a:picLocks noChangeAspect="1"/>
          </p:cNvPicPr>
          <p:nvPr/>
        </p:nvPicPr>
        <p:blipFill>
          <a:blip r:embed="rId3"/>
          <a:srcRect t="2783" r="-460"/>
          <a:stretch/>
        </p:blipFill>
        <p:spPr>
          <a:xfrm>
            <a:off x="-207603" y="-3748"/>
            <a:ext cx="18628190" cy="10294285"/>
          </a:xfrm>
          <a:prstGeom prst="rect">
            <a:avLst/>
          </a:prstGeom>
        </p:spPr>
      </p:pic>
    </p:spTree>
    <p:extLst>
      <p:ext uri="{BB962C8B-B14F-4D97-AF65-F5344CB8AC3E}">
        <p14:creationId xmlns:p14="http://schemas.microsoft.com/office/powerpoint/2010/main" val="379708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85E3-AD44-A30D-30C8-417325CDE039}"/>
              </a:ext>
            </a:extLst>
          </p:cNvPr>
          <p:cNvSpPr>
            <a:spLocks noGrp="1"/>
          </p:cNvSpPr>
          <p:nvPr>
            <p:ph type="title"/>
          </p:nvPr>
        </p:nvSpPr>
        <p:spPr/>
        <p:txBody>
          <a:bodyPr>
            <a:normAutofit/>
          </a:bodyPr>
          <a:lstStyle/>
          <a:p>
            <a:r>
              <a:rPr lang="en-US" i="0">
                <a:solidFill>
                  <a:schemeClr val="tx1">
                    <a:lumMod val="85000"/>
                    <a:lumOff val="15000"/>
                  </a:schemeClr>
                </a:solidFill>
                <a:effectLst/>
                <a:latin typeface="BentonSans"/>
              </a:rPr>
              <a:t>Recommendations for </a:t>
            </a:r>
            <a:br>
              <a:rPr lang="en-US">
                <a:solidFill>
                  <a:schemeClr val="tx1">
                    <a:lumMod val="85000"/>
                    <a:lumOff val="15000"/>
                  </a:schemeClr>
                </a:solidFill>
                <a:latin typeface="BentonSans"/>
              </a:rPr>
            </a:br>
            <a:r>
              <a:rPr lang="en-US">
                <a:solidFill>
                  <a:schemeClr val="tx1">
                    <a:lumMod val="85000"/>
                    <a:lumOff val="15000"/>
                  </a:schemeClr>
                </a:solidFill>
                <a:latin typeface="BentonSans"/>
              </a:rPr>
              <a:t>Local Improvements</a:t>
            </a:r>
            <a:endParaRPr lang="en-US">
              <a:solidFill>
                <a:schemeClr val="tx1">
                  <a:lumMod val="85000"/>
                  <a:lumOff val="15000"/>
                </a:schemeClr>
              </a:solidFill>
              <a:latin typeface="BentonSans" panose="02000603040000020004" pitchFamily="50" charset="0"/>
            </a:endParaRPr>
          </a:p>
        </p:txBody>
      </p:sp>
      <p:sp>
        <p:nvSpPr>
          <p:cNvPr id="3" name="Content Placeholder 2">
            <a:extLst>
              <a:ext uri="{FF2B5EF4-FFF2-40B4-BE49-F238E27FC236}">
                <a16:creationId xmlns:a16="http://schemas.microsoft.com/office/drawing/2014/main" id="{84A49003-B3BE-481E-EF37-F860D7A3C721}"/>
              </a:ext>
            </a:extLst>
          </p:cNvPr>
          <p:cNvSpPr>
            <a:spLocks noGrp="1"/>
          </p:cNvSpPr>
          <p:nvPr>
            <p:ph idx="1"/>
          </p:nvPr>
        </p:nvSpPr>
        <p:spPr>
          <a:xfrm>
            <a:off x="1645920" y="3311994"/>
            <a:ext cx="15087600" cy="6035040"/>
          </a:xfrm>
        </p:spPr>
        <p:txBody>
          <a:bodyPr vert="horz" lIns="0" tIns="45720" rIns="0" bIns="45720" rtlCol="0" anchor="t">
            <a:normAutofit fontScale="92500" lnSpcReduction="20000"/>
          </a:bodyPr>
          <a:lstStyle/>
          <a:p>
            <a:pPr marL="575945" indent="-575945" algn="l">
              <a:spcAft>
                <a:spcPts val="600"/>
              </a:spcAft>
              <a:buFont typeface="Arial" panose="020B0604020202020204" pitchFamily="34" charset="0"/>
              <a:buChar char="•"/>
            </a:pPr>
            <a:r>
              <a:rPr lang="en-US" sz="5400" b="1">
                <a:solidFill>
                  <a:schemeClr val="tx1">
                    <a:lumMod val="85000"/>
                    <a:lumOff val="15000"/>
                  </a:schemeClr>
                </a:solidFill>
                <a:latin typeface="BentonSans Book"/>
              </a:rPr>
              <a:t>Enhanced Public Transit</a:t>
            </a:r>
            <a:endParaRPr lang="en-US" sz="5400" b="0" i="0">
              <a:solidFill>
                <a:schemeClr val="tx1">
                  <a:lumMod val="85000"/>
                  <a:lumOff val="15000"/>
                </a:schemeClr>
              </a:solidFill>
              <a:effectLst/>
              <a:latin typeface="BentonSans Book"/>
            </a:endParaRPr>
          </a:p>
          <a:p>
            <a:pPr marL="575945" indent="-575945">
              <a:spcAft>
                <a:spcPts val="600"/>
              </a:spcAft>
              <a:buFont typeface="Arial" panose="020B0604020202020204" pitchFamily="34" charset="0"/>
              <a:buChar char="•"/>
            </a:pPr>
            <a:endParaRPr lang="en-US" sz="5400" b="1">
              <a:solidFill>
                <a:schemeClr val="tx1">
                  <a:lumMod val="85000"/>
                  <a:lumOff val="15000"/>
                </a:schemeClr>
              </a:solidFill>
              <a:latin typeface="BentonSans Book"/>
            </a:endParaRPr>
          </a:p>
          <a:p>
            <a:pPr marL="575945" indent="-575945">
              <a:spcAft>
                <a:spcPts val="600"/>
              </a:spcAft>
              <a:buFont typeface="Arial" panose="020B0604020202020204" pitchFamily="34" charset="0"/>
              <a:buChar char="•"/>
            </a:pPr>
            <a:r>
              <a:rPr lang="en-US" sz="5400" b="1">
                <a:solidFill>
                  <a:schemeClr val="tx1">
                    <a:lumMod val="85000"/>
                    <a:lumOff val="15000"/>
                  </a:schemeClr>
                </a:solidFill>
                <a:latin typeface="BentonSans Book"/>
              </a:rPr>
              <a:t>Subsidized Transportation</a:t>
            </a:r>
            <a:r>
              <a:rPr lang="en-US" sz="5400">
                <a:solidFill>
                  <a:schemeClr val="tx1">
                    <a:lumMod val="85000"/>
                    <a:lumOff val="15000"/>
                  </a:schemeClr>
                </a:solidFill>
                <a:latin typeface="BentonSans Book"/>
              </a:rPr>
              <a:t> </a:t>
            </a:r>
          </a:p>
          <a:p>
            <a:pPr marL="575945" indent="-575945">
              <a:spcAft>
                <a:spcPts val="600"/>
              </a:spcAft>
              <a:buFont typeface="Arial" panose="020B0604020202020204" pitchFamily="34" charset="0"/>
              <a:buChar char="•"/>
            </a:pPr>
            <a:endParaRPr lang="en-US" sz="5400">
              <a:solidFill>
                <a:schemeClr val="tx1">
                  <a:lumMod val="85000"/>
                  <a:lumOff val="15000"/>
                </a:schemeClr>
              </a:solidFill>
              <a:latin typeface="BentonSans Book"/>
            </a:endParaRPr>
          </a:p>
          <a:p>
            <a:pPr marL="575945" indent="-575945">
              <a:spcAft>
                <a:spcPts val="600"/>
              </a:spcAft>
              <a:buFont typeface="Arial" panose="020B0604020202020204" pitchFamily="34" charset="0"/>
              <a:buChar char="•"/>
            </a:pPr>
            <a:r>
              <a:rPr lang="en-US" sz="5400" b="1">
                <a:solidFill>
                  <a:schemeClr val="tx1">
                    <a:lumMod val="85000"/>
                    <a:lumOff val="15000"/>
                  </a:schemeClr>
                </a:solidFill>
                <a:latin typeface="BentonSans Book"/>
              </a:rPr>
              <a:t>Infrastructure Improvements</a:t>
            </a:r>
            <a:endParaRPr lang="en-US" sz="5400">
              <a:solidFill>
                <a:schemeClr val="tx1">
                  <a:lumMod val="85000"/>
                  <a:lumOff val="15000"/>
                </a:schemeClr>
              </a:solidFill>
              <a:latin typeface="BentonSans Book"/>
              <a:cs typeface="Calibri" panose="020F0502020204030204"/>
            </a:endParaRPr>
          </a:p>
          <a:p>
            <a:pPr marL="575945" indent="-575945">
              <a:spcAft>
                <a:spcPts val="600"/>
              </a:spcAft>
              <a:buFont typeface="Arial" panose="020B0604020202020204" pitchFamily="34" charset="0"/>
              <a:buChar char="•"/>
            </a:pPr>
            <a:endParaRPr lang="en-US" sz="5400" b="1">
              <a:solidFill>
                <a:schemeClr val="tx1">
                  <a:lumMod val="85000"/>
                  <a:lumOff val="15000"/>
                </a:schemeClr>
              </a:solidFill>
              <a:latin typeface="BentonSans Book"/>
            </a:endParaRPr>
          </a:p>
          <a:p>
            <a:pPr marL="575945" indent="-575945" algn="l">
              <a:spcAft>
                <a:spcPts val="600"/>
              </a:spcAft>
              <a:buFont typeface="Arial" panose="020B0604020202020204" pitchFamily="34" charset="0"/>
              <a:buChar char="•"/>
            </a:pPr>
            <a:r>
              <a:rPr lang="en-US" sz="5400" b="1">
                <a:solidFill>
                  <a:schemeClr val="tx1">
                    <a:lumMod val="85000"/>
                    <a:lumOff val="15000"/>
                  </a:schemeClr>
                </a:solidFill>
                <a:latin typeface="BentonSans Book"/>
              </a:rPr>
              <a:t>Technology Integration</a:t>
            </a:r>
            <a:endParaRPr lang="en-US" sz="5400" b="0" i="0">
              <a:solidFill>
                <a:schemeClr val="tx1">
                  <a:lumMod val="85000"/>
                  <a:lumOff val="15000"/>
                </a:schemeClr>
              </a:solidFill>
              <a:effectLst/>
              <a:latin typeface="BentonSans Book"/>
              <a:cs typeface="Calibri" panose="020F0502020204030204"/>
            </a:endParaRPr>
          </a:p>
          <a:p>
            <a:endParaRPr lang="en-US"/>
          </a:p>
        </p:txBody>
      </p:sp>
    </p:spTree>
    <p:extLst>
      <p:ext uri="{BB962C8B-B14F-4D97-AF65-F5344CB8AC3E}">
        <p14:creationId xmlns:p14="http://schemas.microsoft.com/office/powerpoint/2010/main" val="2133247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E0AE0-22B8-2567-E800-0C0CCDE951F0}"/>
              </a:ext>
            </a:extLst>
          </p:cNvPr>
          <p:cNvSpPr>
            <a:spLocks noGrp="1"/>
          </p:cNvSpPr>
          <p:nvPr>
            <p:ph type="title"/>
          </p:nvPr>
        </p:nvSpPr>
        <p:spPr>
          <a:xfrm>
            <a:off x="203117" y="-937947"/>
            <a:ext cx="15087600" cy="2176136"/>
          </a:xfrm>
        </p:spPr>
        <p:txBody>
          <a:bodyPr>
            <a:normAutofit/>
          </a:bodyPr>
          <a:lstStyle/>
          <a:p>
            <a:r>
              <a:rPr lang="en-US" b="1">
                <a:solidFill>
                  <a:schemeClr val="tx1">
                    <a:lumMod val="85000"/>
                    <a:lumOff val="15000"/>
                  </a:schemeClr>
                </a:solidFill>
                <a:latin typeface="BentonSans Book"/>
              </a:rPr>
              <a:t>Enhanced Public Transit</a:t>
            </a:r>
            <a:endParaRPr lang="en-US">
              <a:solidFill>
                <a:schemeClr val="tx1">
                  <a:lumMod val="85000"/>
                  <a:lumOff val="15000"/>
                </a:schemeClr>
              </a:solidFill>
            </a:endParaRPr>
          </a:p>
        </p:txBody>
      </p:sp>
      <p:pic>
        <p:nvPicPr>
          <p:cNvPr id="4" name="Picture 3" descr="A map of a city&#10;&#10;Description automatically generated">
            <a:extLst>
              <a:ext uri="{FF2B5EF4-FFF2-40B4-BE49-F238E27FC236}">
                <a16:creationId xmlns:a16="http://schemas.microsoft.com/office/drawing/2014/main" id="{4396C9E8-8322-4FF9-565A-DAA5F9F44F96}"/>
              </a:ext>
            </a:extLst>
          </p:cNvPr>
          <p:cNvPicPr>
            <a:picLocks noChangeAspect="1"/>
          </p:cNvPicPr>
          <p:nvPr/>
        </p:nvPicPr>
        <p:blipFill>
          <a:blip r:embed="rId3"/>
          <a:stretch>
            <a:fillRect/>
          </a:stretch>
        </p:blipFill>
        <p:spPr>
          <a:xfrm>
            <a:off x="-1" y="1243120"/>
            <a:ext cx="18287999" cy="9037447"/>
          </a:xfrm>
          <a:prstGeom prst="rect">
            <a:avLst/>
          </a:prstGeom>
        </p:spPr>
      </p:pic>
    </p:spTree>
    <p:extLst>
      <p:ext uri="{BB962C8B-B14F-4D97-AF65-F5344CB8AC3E}">
        <p14:creationId xmlns:p14="http://schemas.microsoft.com/office/powerpoint/2010/main" val="1758157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F3518-6378-CAD1-940D-9C51506F9C0F}"/>
              </a:ext>
            </a:extLst>
          </p:cNvPr>
          <p:cNvSpPr>
            <a:spLocks noGrp="1"/>
          </p:cNvSpPr>
          <p:nvPr>
            <p:ph type="title"/>
          </p:nvPr>
        </p:nvSpPr>
        <p:spPr/>
        <p:txBody>
          <a:bodyPr/>
          <a:lstStyle/>
          <a:p>
            <a:r>
              <a:rPr lang="en-US">
                <a:latin typeface="BentonSans"/>
              </a:rPr>
              <a:t>SRA's Multi-Modal System </a:t>
            </a:r>
            <a:endParaRPr lang="en-US">
              <a:latin typeface="BentonSans" panose="02000603040000020004" pitchFamily="50" charset="0"/>
            </a:endParaRPr>
          </a:p>
        </p:txBody>
      </p:sp>
      <p:sp>
        <p:nvSpPr>
          <p:cNvPr id="3" name="Content Placeholder 2">
            <a:extLst>
              <a:ext uri="{FF2B5EF4-FFF2-40B4-BE49-F238E27FC236}">
                <a16:creationId xmlns:a16="http://schemas.microsoft.com/office/drawing/2014/main" id="{DBABAFEB-A0B6-BB5F-CB59-29E08E594F92}"/>
              </a:ext>
            </a:extLst>
          </p:cNvPr>
          <p:cNvSpPr>
            <a:spLocks noGrp="1"/>
          </p:cNvSpPr>
          <p:nvPr>
            <p:ph idx="1"/>
          </p:nvPr>
        </p:nvSpPr>
        <p:spPr>
          <a:xfrm>
            <a:off x="1600200" y="2753361"/>
            <a:ext cx="15087600" cy="6035040"/>
          </a:xfrm>
        </p:spPr>
        <p:txBody>
          <a:bodyPr vert="horz" lIns="0" tIns="45720" rIns="0" bIns="45720" rtlCol="0" anchor="t">
            <a:normAutofit/>
          </a:bodyPr>
          <a:lstStyle/>
          <a:p>
            <a:pPr marL="567055" indent="-571500">
              <a:buFont typeface="Arial,Sans-Serif" panose="020B0604020202020204" pitchFamily="34" charset="0"/>
              <a:buChar char="•"/>
            </a:pPr>
            <a:r>
              <a:rPr lang="en-US" sz="5400">
                <a:latin typeface="BentonSans Book"/>
                <a:cs typeface="Calibri" panose="020F0502020204030204"/>
              </a:rPr>
              <a:t>Pedestrian-friendly stops and routes</a:t>
            </a:r>
            <a:endParaRPr lang="en-US" sz="5400">
              <a:solidFill>
                <a:srgbClr val="000000"/>
              </a:solidFill>
              <a:latin typeface="BentonSans Book"/>
              <a:cs typeface="Calibri" panose="020F0502020204030204"/>
            </a:endParaRPr>
          </a:p>
          <a:p>
            <a:pPr marL="575945" indent="-575945">
              <a:buFont typeface="Arial" panose="020B0604020202020204" pitchFamily="34" charset="0"/>
              <a:buChar char="•"/>
            </a:pPr>
            <a:r>
              <a:rPr lang="en-US" sz="5400">
                <a:latin typeface="BentonSans Book"/>
                <a:cs typeface="Calibri" panose="020F0502020204030204"/>
              </a:rPr>
              <a:t>Routes that connect to neighboring counties</a:t>
            </a:r>
          </a:p>
          <a:p>
            <a:pPr marL="575945" indent="-575945">
              <a:buFont typeface="Arial" panose="020B0604020202020204" pitchFamily="34" charset="0"/>
              <a:buChar char="•"/>
            </a:pPr>
            <a:r>
              <a:rPr lang="en-US" sz="5400">
                <a:latin typeface="BentonSans Book"/>
                <a:cs typeface="Calibri" panose="020F0502020204030204"/>
              </a:rPr>
              <a:t>All buses are ADA Compliant (wheelchair lifts and ramps, low floors, voice-</a:t>
            </a:r>
            <a:r>
              <a:rPr lang="en-US" sz="5400">
                <a:latin typeface="BentonSans Book"/>
                <a:ea typeface="+mn-lt"/>
                <a:cs typeface="+mn-lt"/>
              </a:rPr>
              <a:t>annunciators at stops)</a:t>
            </a:r>
            <a:endParaRPr lang="en-US" sz="5400">
              <a:latin typeface="BentonSans Book"/>
              <a:cs typeface="Calibri" panose="020F0502020204030204"/>
            </a:endParaRPr>
          </a:p>
          <a:p>
            <a:pPr marL="575945" indent="-575945">
              <a:buFont typeface="Arial" panose="020B0604020202020204" pitchFamily="34" charset="0"/>
              <a:buChar char="•"/>
            </a:pPr>
            <a:r>
              <a:rPr lang="en-US" sz="5400">
                <a:latin typeface="BentonSans Book"/>
              </a:rPr>
              <a:t>Bike racks on every bus</a:t>
            </a:r>
          </a:p>
          <a:p>
            <a:pPr marL="575945" indent="-575945">
              <a:buFont typeface="Arial" panose="020B0604020202020204" pitchFamily="34" charset="0"/>
              <a:buChar char="•"/>
            </a:pPr>
            <a:endParaRPr lang="en-US" sz="4800">
              <a:latin typeface="BentonSans Book"/>
              <a:cs typeface="Calibri"/>
            </a:endParaRPr>
          </a:p>
        </p:txBody>
      </p:sp>
    </p:spTree>
    <p:extLst>
      <p:ext uri="{BB962C8B-B14F-4D97-AF65-F5344CB8AC3E}">
        <p14:creationId xmlns:p14="http://schemas.microsoft.com/office/powerpoint/2010/main" val="3162110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F1061-C87D-B433-5F43-AC77F78DD1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7DD642-A736-3CBC-0A9A-58D379A015D1}"/>
              </a:ext>
            </a:extLst>
          </p:cNvPr>
          <p:cNvSpPr>
            <a:spLocks noGrp="1"/>
          </p:cNvSpPr>
          <p:nvPr>
            <p:ph type="title"/>
          </p:nvPr>
        </p:nvSpPr>
        <p:spPr/>
        <p:txBody>
          <a:bodyPr/>
          <a:lstStyle/>
          <a:p>
            <a:r>
              <a:rPr lang="en-US">
                <a:latin typeface="BentonSans"/>
              </a:rPr>
              <a:t>Subsidized Transportation</a:t>
            </a:r>
          </a:p>
        </p:txBody>
      </p:sp>
      <p:graphicFrame>
        <p:nvGraphicFramePr>
          <p:cNvPr id="4" name="Content Placeholder 3">
            <a:extLst>
              <a:ext uri="{FF2B5EF4-FFF2-40B4-BE49-F238E27FC236}">
                <a16:creationId xmlns:a16="http://schemas.microsoft.com/office/drawing/2014/main" id="{3CEF2A17-7EF8-7679-9521-962E9A9DB7A9}"/>
              </a:ext>
            </a:extLst>
          </p:cNvPr>
          <p:cNvGraphicFramePr>
            <a:graphicFrameLocks noGrp="1"/>
          </p:cNvGraphicFramePr>
          <p:nvPr>
            <p:ph idx="1"/>
            <p:extLst>
              <p:ext uri="{D42A27DB-BD31-4B8C-83A1-F6EECF244321}">
                <p14:modId xmlns:p14="http://schemas.microsoft.com/office/powerpoint/2010/main" val="219298257"/>
              </p:ext>
            </p:extLst>
          </p:nvPr>
        </p:nvGraphicFramePr>
        <p:xfrm>
          <a:off x="1646238" y="2768600"/>
          <a:ext cx="15087600" cy="603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4289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0DAFC-3A69-1BA5-0BA1-76278C928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2C57A-F313-E1B9-0A9F-80343401615B}"/>
              </a:ext>
            </a:extLst>
          </p:cNvPr>
          <p:cNvSpPr>
            <a:spLocks noGrp="1"/>
          </p:cNvSpPr>
          <p:nvPr>
            <p:ph type="title"/>
          </p:nvPr>
        </p:nvSpPr>
        <p:spPr/>
        <p:txBody>
          <a:bodyPr/>
          <a:lstStyle/>
          <a:p>
            <a:r>
              <a:rPr lang="en-US">
                <a:latin typeface="BentonSans"/>
              </a:rPr>
              <a:t>Infrastructure Improvements</a:t>
            </a:r>
            <a:endParaRPr lang="en-US"/>
          </a:p>
        </p:txBody>
      </p:sp>
      <p:graphicFrame>
        <p:nvGraphicFramePr>
          <p:cNvPr id="6" name="Content Placeholder 5">
            <a:extLst>
              <a:ext uri="{FF2B5EF4-FFF2-40B4-BE49-F238E27FC236}">
                <a16:creationId xmlns:a16="http://schemas.microsoft.com/office/drawing/2014/main" id="{9923DD38-E28C-0455-B6FB-B25F0A0443E8}"/>
              </a:ext>
            </a:extLst>
          </p:cNvPr>
          <p:cNvGraphicFramePr>
            <a:graphicFrameLocks noGrp="1"/>
          </p:cNvGraphicFramePr>
          <p:nvPr>
            <p:ph idx="1"/>
            <p:extLst>
              <p:ext uri="{D42A27DB-BD31-4B8C-83A1-F6EECF244321}">
                <p14:modId xmlns:p14="http://schemas.microsoft.com/office/powerpoint/2010/main" val="2657113162"/>
              </p:ext>
            </p:extLst>
          </p:nvPr>
        </p:nvGraphicFramePr>
        <p:xfrm>
          <a:off x="1646238" y="2768600"/>
          <a:ext cx="15087600" cy="6489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580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834BE-FBFF-EF44-EFF8-CD49B37DF253}"/>
              </a:ext>
            </a:extLst>
          </p:cNvPr>
          <p:cNvSpPr>
            <a:spLocks noGrp="1"/>
          </p:cNvSpPr>
          <p:nvPr>
            <p:ph type="title"/>
          </p:nvPr>
        </p:nvSpPr>
        <p:spPr/>
        <p:txBody>
          <a:bodyPr>
            <a:normAutofit/>
          </a:bodyPr>
          <a:lstStyle/>
          <a:p>
            <a:r>
              <a:rPr lang="en-US" sz="6600" b="1">
                <a:solidFill>
                  <a:schemeClr val="tx1">
                    <a:lumMod val="85000"/>
                    <a:lumOff val="15000"/>
                  </a:schemeClr>
                </a:solidFill>
                <a:latin typeface="BentonSans Book"/>
              </a:rPr>
              <a:t>Technology Integration</a:t>
            </a:r>
            <a:endParaRPr lang="en-US" sz="5400">
              <a:solidFill>
                <a:schemeClr val="tx1">
                  <a:lumMod val="85000"/>
                  <a:lumOff val="15000"/>
                </a:schemeClr>
              </a:solidFill>
              <a:cs typeface="Calibri Light" panose="020F0302020204030204"/>
            </a:endParaRPr>
          </a:p>
        </p:txBody>
      </p:sp>
      <p:pic>
        <p:nvPicPr>
          <p:cNvPr id="4" name="Picture 3" descr="A phone with a qr code&#10;&#10;Description automatically generated">
            <a:extLst>
              <a:ext uri="{FF2B5EF4-FFF2-40B4-BE49-F238E27FC236}">
                <a16:creationId xmlns:a16="http://schemas.microsoft.com/office/drawing/2014/main" id="{96CBFF1D-1DF7-CC25-1D9F-511FB4B434DD}"/>
              </a:ext>
            </a:extLst>
          </p:cNvPr>
          <p:cNvPicPr>
            <a:picLocks noChangeAspect="1"/>
          </p:cNvPicPr>
          <p:nvPr/>
        </p:nvPicPr>
        <p:blipFill>
          <a:blip r:embed="rId3"/>
          <a:stretch>
            <a:fillRect/>
          </a:stretch>
        </p:blipFill>
        <p:spPr>
          <a:xfrm rot="660000">
            <a:off x="10163015" y="-602273"/>
            <a:ext cx="8607997" cy="11488346"/>
          </a:xfrm>
          <a:prstGeom prst="rect">
            <a:avLst/>
          </a:prstGeom>
        </p:spPr>
      </p:pic>
      <p:sp>
        <p:nvSpPr>
          <p:cNvPr id="5" name="Content Placeholder 2">
            <a:extLst>
              <a:ext uri="{FF2B5EF4-FFF2-40B4-BE49-F238E27FC236}">
                <a16:creationId xmlns:a16="http://schemas.microsoft.com/office/drawing/2014/main" id="{F91CBA43-7492-A98E-9323-11308E887B20}"/>
              </a:ext>
            </a:extLst>
          </p:cNvPr>
          <p:cNvSpPr>
            <a:spLocks noGrp="1"/>
          </p:cNvSpPr>
          <p:nvPr>
            <p:ph idx="1"/>
          </p:nvPr>
        </p:nvSpPr>
        <p:spPr>
          <a:xfrm>
            <a:off x="1644161" y="2973169"/>
            <a:ext cx="9050216" cy="6035040"/>
          </a:xfrm>
        </p:spPr>
        <p:txBody>
          <a:bodyPr vert="horz" lIns="0" tIns="45720" rIns="0" bIns="45720" rtlCol="0" anchor="t">
            <a:normAutofit/>
          </a:bodyPr>
          <a:lstStyle/>
          <a:p>
            <a:pPr marL="567055" indent="-571500">
              <a:buFont typeface="Arial,Sans-Serif" panose="020B0604020202020204" pitchFamily="34" charset="0"/>
              <a:buChar char="•"/>
            </a:pPr>
            <a:r>
              <a:rPr lang="en-US" sz="4800">
                <a:latin typeface="BentonSans Book"/>
                <a:cs typeface="Calibri"/>
              </a:rPr>
              <a:t>Real time bus locations</a:t>
            </a:r>
            <a:endParaRPr lang="en-US" sz="4800">
              <a:solidFill>
                <a:srgbClr val="404040"/>
              </a:solidFill>
              <a:latin typeface="BentonSans Book"/>
              <a:cs typeface="Calibri" panose="020F0502020204030204"/>
            </a:endParaRPr>
          </a:p>
          <a:p>
            <a:pPr marL="575945" indent="-575945">
              <a:buFont typeface="Arial" panose="020B0604020202020204" pitchFamily="34" charset="0"/>
              <a:buChar char="•"/>
            </a:pPr>
            <a:r>
              <a:rPr lang="en-US" sz="4800">
                <a:latin typeface="BentonSans Book"/>
                <a:cs typeface="Calibri"/>
              </a:rPr>
              <a:t>Used for booking demand-response trips</a:t>
            </a:r>
          </a:p>
          <a:p>
            <a:pPr marL="575945" indent="-575945">
              <a:buFont typeface="Arial" panose="020B0604020202020204" pitchFamily="34" charset="0"/>
              <a:buChar char="•"/>
            </a:pPr>
            <a:r>
              <a:rPr lang="en-US" sz="4800">
                <a:latin typeface="BentonSans Book"/>
                <a:cs typeface="Calibri"/>
              </a:rPr>
              <a:t>Same day trip requests</a:t>
            </a:r>
          </a:p>
          <a:p>
            <a:pPr marL="575945" indent="-575945">
              <a:buFont typeface="Arial" panose="020B0604020202020204" pitchFamily="34" charset="0"/>
              <a:buChar char="•"/>
            </a:pPr>
            <a:r>
              <a:rPr lang="en-US" sz="4800">
                <a:latin typeface="BentonSans Book"/>
                <a:cs typeface="Calibri"/>
              </a:rPr>
              <a:t>To leave comments/contact transportation office</a:t>
            </a:r>
          </a:p>
          <a:p>
            <a:pPr marL="575945" indent="-575945">
              <a:buFont typeface="Arial" panose="020B0604020202020204" pitchFamily="34" charset="0"/>
              <a:buChar char="•"/>
            </a:pPr>
            <a:endParaRPr lang="en-US" sz="4800">
              <a:latin typeface="BentonSans Book"/>
              <a:cs typeface="Calibri"/>
            </a:endParaRPr>
          </a:p>
        </p:txBody>
      </p:sp>
    </p:spTree>
    <p:extLst>
      <p:ext uri="{BB962C8B-B14F-4D97-AF65-F5344CB8AC3E}">
        <p14:creationId xmlns:p14="http://schemas.microsoft.com/office/powerpoint/2010/main" val="378226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2B24E-002A-6F66-6A57-6CA9E6FC17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68C73-EBE1-462A-DEFE-9A06C77159A5}"/>
              </a:ext>
            </a:extLst>
          </p:cNvPr>
          <p:cNvSpPr>
            <a:spLocks noGrp="1"/>
          </p:cNvSpPr>
          <p:nvPr>
            <p:ph type="title"/>
          </p:nvPr>
        </p:nvSpPr>
        <p:spPr>
          <a:xfrm>
            <a:off x="1600200" y="394657"/>
            <a:ext cx="15087600" cy="2176136"/>
          </a:xfrm>
        </p:spPr>
        <p:txBody>
          <a:bodyPr>
            <a:normAutofit/>
          </a:bodyPr>
          <a:lstStyle/>
          <a:p>
            <a:r>
              <a:rPr lang="en-US" sz="7000" i="0">
                <a:effectLst/>
                <a:latin typeface="BentonSans" panose="02000603040000020004" pitchFamily="50" charset="0"/>
              </a:rPr>
              <a:t>Recommendations for Improvement</a:t>
            </a:r>
            <a:endParaRPr lang="en-US" sz="7000">
              <a:latin typeface="BentonSans" panose="02000603040000020004" pitchFamily="50" charset="0"/>
            </a:endParaRPr>
          </a:p>
        </p:txBody>
      </p:sp>
      <p:graphicFrame>
        <p:nvGraphicFramePr>
          <p:cNvPr id="4" name="Content Placeholder 3">
            <a:extLst>
              <a:ext uri="{FF2B5EF4-FFF2-40B4-BE49-F238E27FC236}">
                <a16:creationId xmlns:a16="http://schemas.microsoft.com/office/drawing/2014/main" id="{B071BC0B-4BA8-B67A-2CB0-ABEEE486DFD5}"/>
              </a:ext>
            </a:extLst>
          </p:cNvPr>
          <p:cNvGraphicFramePr>
            <a:graphicFrameLocks noGrp="1"/>
          </p:cNvGraphicFramePr>
          <p:nvPr>
            <p:ph idx="1"/>
            <p:extLst>
              <p:ext uri="{D42A27DB-BD31-4B8C-83A1-F6EECF244321}">
                <p14:modId xmlns:p14="http://schemas.microsoft.com/office/powerpoint/2010/main" val="4049254514"/>
              </p:ext>
            </p:extLst>
          </p:nvPr>
        </p:nvGraphicFramePr>
        <p:xfrm>
          <a:off x="1646238" y="2768600"/>
          <a:ext cx="15087600" cy="603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4583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Yellow question mark">
            <a:extLst>
              <a:ext uri="{FF2B5EF4-FFF2-40B4-BE49-F238E27FC236}">
                <a16:creationId xmlns:a16="http://schemas.microsoft.com/office/drawing/2014/main" id="{8A326229-A6BC-79CB-379F-E7089BE80BD9}"/>
              </a:ext>
            </a:extLst>
          </p:cNvPr>
          <p:cNvPicPr>
            <a:picLocks noChangeAspect="1"/>
          </p:cNvPicPr>
          <p:nvPr/>
        </p:nvPicPr>
        <p:blipFill>
          <a:blip r:embed="rId3">
            <a:duotone>
              <a:schemeClr val="bg2">
                <a:shade val="45000"/>
                <a:satMod val="135000"/>
              </a:schemeClr>
              <a:prstClr val="white"/>
            </a:duotone>
            <a:alphaModFix amt="35000"/>
          </a:blip>
          <a:srcRect b="6250"/>
          <a:stretch/>
        </p:blipFill>
        <p:spPr>
          <a:xfrm>
            <a:off x="20" y="0"/>
            <a:ext cx="18287980" cy="10286990"/>
          </a:xfrm>
          <a:prstGeom prst="rect">
            <a:avLst/>
          </a:prstGeom>
        </p:spPr>
      </p:pic>
      <p:cxnSp>
        <p:nvCxnSpPr>
          <p:cNvPr id="18" name="Straight Connector 17">
            <a:extLst>
              <a:ext uri="{FF2B5EF4-FFF2-40B4-BE49-F238E27FC236}">
                <a16:creationId xmlns:a16="http://schemas.microsoft.com/office/drawing/2014/main" id="{E9F7CBA9-9D9B-479F-AAB5-BF785971CD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0298" y="2606767"/>
            <a:ext cx="1495044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634299A-1D22-61CB-0A24-B06030510291}"/>
              </a:ext>
            </a:extLst>
          </p:cNvPr>
          <p:cNvSpPr>
            <a:spLocks noGrp="1"/>
          </p:cNvSpPr>
          <p:nvPr>
            <p:ph idx="1"/>
          </p:nvPr>
        </p:nvSpPr>
        <p:spPr>
          <a:xfrm>
            <a:off x="1645920" y="2768601"/>
            <a:ext cx="15087600" cy="6035040"/>
          </a:xfrm>
        </p:spPr>
        <p:txBody>
          <a:bodyPr>
            <a:normAutofit/>
          </a:bodyPr>
          <a:lstStyle/>
          <a:p>
            <a:pPr algn="ctr"/>
            <a:r>
              <a:rPr lang="en-US" sz="9600">
                <a:latin typeface="BentonSans" panose="02000603040000020004" pitchFamily="50" charset="0"/>
              </a:rPr>
              <a:t>Questions?</a:t>
            </a:r>
          </a:p>
        </p:txBody>
      </p:sp>
      <p:sp>
        <p:nvSpPr>
          <p:cNvPr id="20" name="Rectangle 19">
            <a:extLst>
              <a:ext uri="{FF2B5EF4-FFF2-40B4-BE49-F238E27FC236}">
                <a16:creationId xmlns:a16="http://schemas.microsoft.com/office/drawing/2014/main" id="{154480E5-678B-478F-9170-46502C5FB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 y="9501474"/>
            <a:ext cx="18287978" cy="997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B598D875-841B-47A7-B4C8-237DBCE2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601200"/>
            <a:ext cx="18288000"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90264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1AAB-58DF-9D7A-F569-F5013B8F466F}"/>
              </a:ext>
            </a:extLst>
          </p:cNvPr>
          <p:cNvSpPr>
            <a:spLocks noGrp="1"/>
          </p:cNvSpPr>
          <p:nvPr>
            <p:ph type="title"/>
          </p:nvPr>
        </p:nvSpPr>
        <p:spPr>
          <a:xfrm>
            <a:off x="1870772" y="429905"/>
            <a:ext cx="16417977" cy="2138661"/>
          </a:xfrm>
        </p:spPr>
        <p:txBody>
          <a:bodyPr>
            <a:normAutofit/>
          </a:bodyPr>
          <a:lstStyle/>
          <a:p>
            <a:r>
              <a:rPr lang="en-US" sz="6000">
                <a:latin typeface="BentonSans"/>
              </a:rPr>
              <a:t>Senior Resource Association Transportation</a:t>
            </a:r>
          </a:p>
        </p:txBody>
      </p:sp>
      <p:sp>
        <p:nvSpPr>
          <p:cNvPr id="3" name="Content Placeholder 2">
            <a:extLst>
              <a:ext uri="{FF2B5EF4-FFF2-40B4-BE49-F238E27FC236}">
                <a16:creationId xmlns:a16="http://schemas.microsoft.com/office/drawing/2014/main" id="{AFED9710-A2D0-6B5C-B53C-5D02E5ED70F7}"/>
              </a:ext>
            </a:extLst>
          </p:cNvPr>
          <p:cNvSpPr>
            <a:spLocks noGrp="1"/>
          </p:cNvSpPr>
          <p:nvPr>
            <p:ph idx="1"/>
          </p:nvPr>
        </p:nvSpPr>
        <p:spPr>
          <a:xfrm>
            <a:off x="1645920" y="2768601"/>
            <a:ext cx="15087600" cy="7511415"/>
          </a:xfrm>
        </p:spPr>
        <p:txBody>
          <a:bodyPr vert="horz" lIns="0" tIns="45720" rIns="0" bIns="45720" rtlCol="0" anchor="t">
            <a:noAutofit/>
          </a:bodyPr>
          <a:lstStyle/>
          <a:p>
            <a:pPr marL="575945" indent="-575945">
              <a:buFont typeface="Arial" panose="020B0604020202020204" pitchFamily="34" charset="0"/>
              <a:buChar char="•"/>
            </a:pPr>
            <a:r>
              <a:rPr lang="en-US" sz="3600">
                <a:solidFill>
                  <a:schemeClr val="tx1">
                    <a:lumMod val="85000"/>
                    <a:lumOff val="15000"/>
                  </a:schemeClr>
                </a:solidFill>
                <a:latin typeface="BentonSans Book"/>
              </a:rPr>
              <a:t>Community Transportation Coordinator (CTC)  for Indian River County and Martin County: </a:t>
            </a:r>
            <a:endParaRPr lang="en-US" sz="3600">
              <a:solidFill>
                <a:schemeClr val="tx1">
                  <a:lumMod val="85000"/>
                  <a:lumOff val="15000"/>
                </a:schemeClr>
              </a:solidFill>
              <a:latin typeface="BentonSans Book"/>
              <a:cs typeface="Calibri"/>
            </a:endParaRPr>
          </a:p>
          <a:p>
            <a:pPr marL="1014730" lvl="1" indent="-575945">
              <a:buFont typeface="Calibri" panose="020B0604020202020204" pitchFamily="34" charset="0"/>
              <a:buChar char="–"/>
            </a:pPr>
            <a:r>
              <a:rPr lang="en-US" sz="3300">
                <a:solidFill>
                  <a:schemeClr val="tx1">
                    <a:lumMod val="85000"/>
                    <a:lumOff val="15000"/>
                  </a:schemeClr>
                </a:solidFill>
                <a:latin typeface="BentonSans Book"/>
              </a:rPr>
              <a:t>Providing Transportation since 1976</a:t>
            </a:r>
            <a:endParaRPr lang="en-US" sz="3300">
              <a:solidFill>
                <a:schemeClr val="tx1">
                  <a:lumMod val="85000"/>
                  <a:lumOff val="15000"/>
                </a:schemeClr>
              </a:solidFill>
              <a:latin typeface="BentonSans Book"/>
              <a:cs typeface="Calibri"/>
            </a:endParaRPr>
          </a:p>
          <a:p>
            <a:pPr marL="575945" indent="-575945">
              <a:spcAft>
                <a:spcPts val="600"/>
              </a:spcAft>
              <a:buFont typeface="Arial" panose="020B0604020202020204" pitchFamily="34" charset="0"/>
              <a:buChar char="•"/>
            </a:pPr>
            <a:r>
              <a:rPr lang="en-US" sz="3600">
                <a:solidFill>
                  <a:schemeClr val="tx1">
                    <a:lumMod val="85000"/>
                    <a:lumOff val="15000"/>
                  </a:schemeClr>
                </a:solidFill>
                <a:latin typeface="BentonSans Book"/>
              </a:rPr>
              <a:t>Operates the fare-free fixed route system in Indian River (</a:t>
            </a:r>
            <a:r>
              <a:rPr lang="en-US" sz="3600" err="1">
                <a:solidFill>
                  <a:schemeClr val="tx1">
                    <a:lumMod val="85000"/>
                    <a:lumOff val="15000"/>
                  </a:schemeClr>
                </a:solidFill>
                <a:latin typeface="BentonSans Book"/>
              </a:rPr>
              <a:t>GoLine</a:t>
            </a:r>
            <a:r>
              <a:rPr lang="en-US" sz="3600">
                <a:solidFill>
                  <a:schemeClr val="tx1">
                    <a:lumMod val="85000"/>
                    <a:lumOff val="15000"/>
                  </a:schemeClr>
                </a:solidFill>
                <a:latin typeface="BentonSans Book"/>
              </a:rPr>
              <a:t>)</a:t>
            </a:r>
            <a:endParaRPr lang="en-US" sz="3600">
              <a:solidFill>
                <a:schemeClr val="tx1">
                  <a:lumMod val="85000"/>
                  <a:lumOff val="15000"/>
                </a:schemeClr>
              </a:solidFill>
              <a:latin typeface="BentonSans Book"/>
              <a:cs typeface="Calibri"/>
            </a:endParaRPr>
          </a:p>
          <a:p>
            <a:pPr marL="1005840" lvl="1" indent="-571500">
              <a:spcBef>
                <a:spcPts val="1800"/>
              </a:spcBef>
              <a:spcAft>
                <a:spcPts val="300"/>
              </a:spcAft>
              <a:buFont typeface="Calibri" panose="020F0502020204030204" pitchFamily="34" charset="0"/>
              <a:buChar char="–"/>
            </a:pPr>
            <a:r>
              <a:rPr lang="en-US" sz="3400">
                <a:solidFill>
                  <a:schemeClr val="tx1">
                    <a:lumMod val="85000"/>
                    <a:lumOff val="15000"/>
                  </a:schemeClr>
                </a:solidFill>
                <a:latin typeface="BentonSans Book"/>
                <a:cs typeface="Calibri"/>
              </a:rPr>
              <a:t>Provided 1.35 million trips in FY 23/24</a:t>
            </a:r>
          </a:p>
          <a:p>
            <a:pPr marL="575945" indent="-575945">
              <a:buFont typeface="Arial" panose="020B0604020202020204" pitchFamily="34" charset="0"/>
              <a:buChar char="•"/>
            </a:pPr>
            <a:r>
              <a:rPr lang="en-US" sz="3600">
                <a:solidFill>
                  <a:schemeClr val="tx1">
                    <a:lumMod val="85000"/>
                    <a:lumOff val="15000"/>
                  </a:schemeClr>
                </a:solidFill>
                <a:latin typeface="BentonSans Book"/>
                <a:cs typeface="Calibri"/>
              </a:rPr>
              <a:t>Demand Response Programs for the elderly and disabled</a:t>
            </a:r>
          </a:p>
          <a:p>
            <a:pPr marL="1005840" indent="-575945">
              <a:buFont typeface="Calibri" panose="020F0502020204030204" pitchFamily="34" charset="0"/>
              <a:buChar char="–"/>
            </a:pPr>
            <a:r>
              <a:rPr lang="en-US" sz="3400">
                <a:solidFill>
                  <a:schemeClr val="tx1">
                    <a:lumMod val="85000"/>
                    <a:lumOff val="15000"/>
                  </a:schemeClr>
                </a:solidFill>
                <a:latin typeface="BentonSans Book"/>
                <a:cs typeface="Calibri"/>
              </a:rPr>
              <a:t>46,000 trips in FY 23/24: Indian River County</a:t>
            </a:r>
          </a:p>
          <a:p>
            <a:pPr marL="1005840" indent="-575945">
              <a:buFont typeface="Calibri" panose="020F0502020204030204" pitchFamily="34" charset="0"/>
              <a:buChar char="–"/>
            </a:pPr>
            <a:r>
              <a:rPr lang="en-US" sz="3400">
                <a:solidFill>
                  <a:schemeClr val="tx1">
                    <a:lumMod val="85000"/>
                    <a:lumOff val="15000"/>
                  </a:schemeClr>
                </a:solidFill>
                <a:latin typeface="BentonSans Book"/>
                <a:cs typeface="Calibri"/>
              </a:rPr>
              <a:t>28,000 trips in FY 23/24: Martin County</a:t>
            </a:r>
          </a:p>
        </p:txBody>
      </p:sp>
    </p:spTree>
    <p:extLst>
      <p:ext uri="{BB962C8B-B14F-4D97-AF65-F5344CB8AC3E}">
        <p14:creationId xmlns:p14="http://schemas.microsoft.com/office/powerpoint/2010/main" val="1223922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bright="40000" contrast="40000"/>
                    </a14:imgEffect>
                  </a14:imgLayer>
                </a14:imgProps>
              </a:ext>
            </a:extLst>
          </a:blip>
          <a:srcRect l="1925" r="1925"/>
          <a:stretch>
            <a:fillRect/>
          </a:stretch>
        </p:blipFill>
        <p:spPr>
          <a:xfrm>
            <a:off x="0" y="0"/>
            <a:ext cx="18288000" cy="9486900"/>
          </a:xfrm>
          <a:prstGeom prst="rect">
            <a:avLst/>
          </a:prstGeom>
        </p:spPr>
      </p:pic>
      <p:grpSp>
        <p:nvGrpSpPr>
          <p:cNvPr id="3" name="Group 3"/>
          <p:cNvGrpSpPr/>
          <p:nvPr/>
        </p:nvGrpSpPr>
        <p:grpSpPr>
          <a:xfrm>
            <a:off x="1903037" y="365044"/>
            <a:ext cx="14984720" cy="9202561"/>
            <a:chOff x="-10322394" y="0"/>
            <a:chExt cx="19979626" cy="12270084"/>
          </a:xfrm>
        </p:grpSpPr>
        <p:sp>
          <p:nvSpPr>
            <p:cNvPr id="4" name="TextBox 4"/>
            <p:cNvSpPr txBox="1"/>
            <p:nvPr/>
          </p:nvSpPr>
          <p:spPr>
            <a:xfrm>
              <a:off x="0" y="282391"/>
              <a:ext cx="9657232" cy="715580"/>
            </a:xfrm>
            <a:prstGeom prst="rect">
              <a:avLst/>
            </a:prstGeom>
          </p:spPr>
          <p:txBody>
            <a:bodyPr lIns="0" tIns="0" rIns="0" bIns="0" rtlCol="0" anchor="t">
              <a:spAutoFit/>
            </a:bodyPr>
            <a:lstStyle/>
            <a:p>
              <a:pPr>
                <a:lnSpc>
                  <a:spcPts val="4480"/>
                </a:lnSpc>
              </a:pPr>
              <a:r>
                <a:rPr lang="en-US" sz="3200" spc="224">
                  <a:solidFill>
                    <a:srgbClr val="6DB3BC"/>
                  </a:solidFill>
                  <a:latin typeface="BentonSans"/>
                </a:rPr>
                <a:t>Senior Resource Association</a:t>
              </a:r>
              <a:endParaRPr lang="en-US"/>
            </a:p>
          </p:txBody>
        </p:sp>
        <p:sp>
          <p:nvSpPr>
            <p:cNvPr id="7" name="TextBox 7"/>
            <p:cNvSpPr txBox="1"/>
            <p:nvPr/>
          </p:nvSpPr>
          <p:spPr>
            <a:xfrm>
              <a:off x="0" y="1091407"/>
              <a:ext cx="9657232" cy="1455271"/>
            </a:xfrm>
            <a:prstGeom prst="rect">
              <a:avLst/>
            </a:prstGeom>
          </p:spPr>
          <p:txBody>
            <a:bodyPr lIns="0" tIns="0" rIns="0" bIns="0" rtlCol="0" anchor="t">
              <a:spAutoFit/>
            </a:bodyPr>
            <a:lstStyle/>
            <a:p>
              <a:pPr>
                <a:lnSpc>
                  <a:spcPts val="4499"/>
                </a:lnSpc>
              </a:pPr>
              <a:r>
                <a:rPr lang="en-US" sz="2999" spc="30">
                  <a:latin typeface="BentonSans Book" panose="02000503040000020004" pitchFamily="50" charset="0"/>
                </a:rPr>
                <a:t>4385 43</a:t>
              </a:r>
              <a:r>
                <a:rPr lang="en-US" sz="2999" spc="30" baseline="30000">
                  <a:latin typeface="BentonSans Book" panose="02000503040000020004" pitchFamily="50" charset="0"/>
                </a:rPr>
                <a:t>rd</a:t>
              </a:r>
              <a:r>
                <a:rPr lang="en-US" sz="2999" spc="30">
                  <a:latin typeface="BentonSans Book" panose="02000503040000020004" pitchFamily="50" charset="0"/>
                </a:rPr>
                <a:t> Avenue</a:t>
              </a:r>
            </a:p>
            <a:p>
              <a:pPr>
                <a:lnSpc>
                  <a:spcPts val="4500"/>
                </a:lnSpc>
              </a:pPr>
              <a:r>
                <a:rPr lang="en-US" sz="3000" spc="29">
                  <a:latin typeface="BentonSans Book" panose="02000503040000020004" pitchFamily="50" charset="0"/>
                </a:rPr>
                <a:t>Vero Beach, FL 32967</a:t>
              </a:r>
            </a:p>
          </p:txBody>
        </p:sp>
        <p:sp>
          <p:nvSpPr>
            <p:cNvPr id="8" name="TextBox 8"/>
            <p:cNvSpPr txBox="1"/>
            <p:nvPr/>
          </p:nvSpPr>
          <p:spPr>
            <a:xfrm>
              <a:off x="-10322394" y="10045372"/>
              <a:ext cx="9657232" cy="2224712"/>
            </a:xfrm>
            <a:prstGeom prst="rect">
              <a:avLst/>
            </a:prstGeom>
          </p:spPr>
          <p:txBody>
            <a:bodyPr lIns="0" tIns="0" rIns="0" bIns="0" rtlCol="0" anchor="t">
              <a:spAutoFit/>
            </a:bodyPr>
            <a:lstStyle/>
            <a:p>
              <a:pPr>
                <a:lnSpc>
                  <a:spcPts val="4500"/>
                </a:lnSpc>
              </a:pPr>
              <a:r>
                <a:rPr lang="en-US" sz="3000" spc="30">
                  <a:latin typeface="BentonSans Book"/>
                </a:rPr>
                <a:t>Karen </a:t>
              </a:r>
              <a:r>
                <a:rPr lang="en-US" sz="3000" spc="30" err="1">
                  <a:latin typeface="BentonSans Book"/>
                </a:rPr>
                <a:t>Deigl</a:t>
              </a:r>
              <a:endParaRPr lang="en-US" err="1"/>
            </a:p>
            <a:p>
              <a:pPr>
                <a:lnSpc>
                  <a:spcPts val="4500"/>
                </a:lnSpc>
              </a:pPr>
              <a:r>
                <a:rPr lang="en-US" sz="3000" u="sng" spc="30">
                  <a:solidFill>
                    <a:srgbClr val="0000FF"/>
                  </a:solidFill>
                  <a:latin typeface="BentonSans Book"/>
                </a:rPr>
                <a:t>kdeigl@sramail.org</a:t>
              </a:r>
              <a:endParaRPr lang="en-US" u="sng">
                <a:solidFill>
                  <a:srgbClr val="0000FF"/>
                </a:solidFill>
              </a:endParaRPr>
            </a:p>
            <a:p>
              <a:pPr>
                <a:lnSpc>
                  <a:spcPts val="4500"/>
                </a:lnSpc>
              </a:pPr>
              <a:endParaRPr lang="en-US" sz="3000" spc="30">
                <a:latin typeface="BentonSans Book" panose="02000503040000020004" pitchFamily="50" charset="0"/>
              </a:endParaRPr>
            </a:p>
          </p:txBody>
        </p:sp>
        <p:sp>
          <p:nvSpPr>
            <p:cNvPr id="9" name="TextBox 9"/>
            <p:cNvSpPr txBox="1"/>
            <p:nvPr/>
          </p:nvSpPr>
          <p:spPr>
            <a:xfrm>
              <a:off x="0" y="7662015"/>
              <a:ext cx="9657232" cy="685829"/>
            </a:xfrm>
            <a:prstGeom prst="rect">
              <a:avLst/>
            </a:prstGeom>
          </p:spPr>
          <p:txBody>
            <a:bodyPr lIns="0" tIns="0" rIns="0" bIns="0" rtlCol="0" anchor="t">
              <a:spAutoFit/>
            </a:bodyPr>
            <a:lstStyle/>
            <a:p>
              <a:pPr>
                <a:lnSpc>
                  <a:spcPts val="4500"/>
                </a:lnSpc>
              </a:pPr>
              <a:endParaRPr lang="en-US" sz="3000" spc="30">
                <a:latin typeface="BentonSans Book" panose="02000503040000020004" pitchFamily="50" charset="0"/>
              </a:endParaRPr>
            </a:p>
          </p:txBody>
        </p:sp>
        <p:sp>
          <p:nvSpPr>
            <p:cNvPr id="10" name="AutoShape 10"/>
            <p:cNvSpPr/>
            <p:nvPr/>
          </p:nvSpPr>
          <p:spPr>
            <a:xfrm>
              <a:off x="0" y="0"/>
              <a:ext cx="1016000" cy="152400"/>
            </a:xfrm>
            <a:prstGeom prst="rect">
              <a:avLst/>
            </a:prstGeom>
            <a:solidFill>
              <a:srgbClr val="17161C"/>
            </a:solidFill>
          </p:spPr>
          <p:txBody>
            <a:bodyPr/>
            <a:lstStyle/>
            <a:p>
              <a:endParaRPr lang="en-US"/>
            </a:p>
          </p:txBody>
        </p:sp>
      </p:grpSp>
      <p:sp>
        <p:nvSpPr>
          <p:cNvPr id="13" name="TextBox 13"/>
          <p:cNvSpPr txBox="1"/>
          <p:nvPr/>
        </p:nvSpPr>
        <p:spPr>
          <a:xfrm>
            <a:off x="-357766" y="702482"/>
            <a:ext cx="7615976" cy="1034415"/>
          </a:xfrm>
          <a:prstGeom prst="rect">
            <a:avLst/>
          </a:prstGeom>
        </p:spPr>
        <p:txBody>
          <a:bodyPr lIns="0" tIns="0" rIns="0" bIns="0" rtlCol="0" anchor="t">
            <a:spAutoFit/>
          </a:bodyPr>
          <a:lstStyle/>
          <a:p>
            <a:pPr algn="r">
              <a:lnSpc>
                <a:spcPts val="7920"/>
              </a:lnSpc>
            </a:pPr>
            <a:r>
              <a:rPr lang="en-US" sz="8000" spc="-72">
                <a:solidFill>
                  <a:srgbClr val="6DB3BC"/>
                </a:solidFill>
                <a:latin typeface="BentonSans"/>
              </a:rPr>
              <a:t>CONTACT US</a:t>
            </a:r>
          </a:p>
        </p:txBody>
      </p:sp>
      <p:sp>
        <p:nvSpPr>
          <p:cNvPr id="15" name="TextBox 7">
            <a:extLst>
              <a:ext uri="{FF2B5EF4-FFF2-40B4-BE49-F238E27FC236}">
                <a16:creationId xmlns:a16="http://schemas.microsoft.com/office/drawing/2014/main" id="{6E29440D-8B6B-DCA9-9F70-3FF52F119A86}"/>
              </a:ext>
            </a:extLst>
          </p:cNvPr>
          <p:cNvSpPr txBox="1"/>
          <p:nvPr/>
        </p:nvSpPr>
        <p:spPr>
          <a:xfrm>
            <a:off x="10917331" y="7893154"/>
            <a:ext cx="7242924" cy="1090170"/>
          </a:xfrm>
          <a:prstGeom prst="rect">
            <a:avLst/>
          </a:prstGeom>
        </p:spPr>
        <p:txBody>
          <a:bodyPr lIns="0" tIns="0" rIns="0" bIns="0" rtlCol="0" anchor="t">
            <a:spAutoFit/>
          </a:bodyPr>
          <a:lstStyle/>
          <a:p>
            <a:pPr>
              <a:lnSpc>
                <a:spcPts val="4499"/>
              </a:lnSpc>
            </a:pPr>
            <a:r>
              <a:rPr lang="en-US" sz="2950" spc="30">
                <a:latin typeface="BentonSans Book"/>
              </a:rPr>
              <a:t>Chris Stephenson</a:t>
            </a:r>
            <a:endParaRPr lang="en-US">
              <a:latin typeface="Calibri" panose="020F0502020204030204"/>
              <a:cs typeface="Calibri" panose="020F0502020204030204"/>
            </a:endParaRPr>
          </a:p>
          <a:p>
            <a:pPr>
              <a:lnSpc>
                <a:spcPts val="4499"/>
              </a:lnSpc>
            </a:pPr>
            <a:r>
              <a:rPr lang="en-US" sz="2950" u="sng" spc="30">
                <a:solidFill>
                  <a:srgbClr val="0000FF"/>
                </a:solidFill>
                <a:latin typeface="BentonSans Book"/>
              </a:rPr>
              <a:t>cstephenson@sramail.org</a:t>
            </a:r>
          </a:p>
        </p:txBody>
      </p:sp>
      <p:sp>
        <p:nvSpPr>
          <p:cNvPr id="16" name="TextBox 7">
            <a:extLst>
              <a:ext uri="{FF2B5EF4-FFF2-40B4-BE49-F238E27FC236}">
                <a16:creationId xmlns:a16="http://schemas.microsoft.com/office/drawing/2014/main" id="{D67AFBDB-7FFC-6F56-FF82-0802AD8E5040}"/>
              </a:ext>
            </a:extLst>
          </p:cNvPr>
          <p:cNvSpPr txBox="1"/>
          <p:nvPr/>
        </p:nvSpPr>
        <p:spPr>
          <a:xfrm>
            <a:off x="9644833" y="1183599"/>
            <a:ext cx="7242924" cy="1091453"/>
          </a:xfrm>
          <a:prstGeom prst="rect">
            <a:avLst/>
          </a:prstGeom>
        </p:spPr>
        <p:txBody>
          <a:bodyPr lIns="0" tIns="0" rIns="0" bIns="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ts val="4499"/>
              </a:lnSpc>
            </a:pPr>
            <a:r>
              <a:rPr lang="en-US" sz="2999" spc="30">
                <a:latin typeface="BentonSans Book" panose="02000503040000020004" pitchFamily="50" charset="0"/>
              </a:rPr>
              <a:t>4385 43</a:t>
            </a:r>
            <a:r>
              <a:rPr lang="en-US" sz="2999" spc="30" baseline="30000">
                <a:latin typeface="BentonSans Book" panose="02000503040000020004" pitchFamily="50" charset="0"/>
              </a:rPr>
              <a:t>rd</a:t>
            </a:r>
            <a:r>
              <a:rPr lang="en-US" sz="2999" spc="30">
                <a:latin typeface="BentonSans Book" panose="02000503040000020004" pitchFamily="50" charset="0"/>
              </a:rPr>
              <a:t> Avenue</a:t>
            </a:r>
          </a:p>
          <a:p>
            <a:pPr>
              <a:lnSpc>
                <a:spcPts val="4500"/>
              </a:lnSpc>
            </a:pPr>
            <a:r>
              <a:rPr lang="en-US" sz="3000" spc="29">
                <a:latin typeface="BentonSans Book" panose="02000503040000020004" pitchFamily="50" charset="0"/>
              </a:rPr>
              <a:t>Vero Beach, FL 32967</a:t>
            </a:r>
          </a:p>
        </p:txBody>
      </p:sp>
      <p:pic>
        <p:nvPicPr>
          <p:cNvPr id="17" name="Picture 16" descr="A qr code on a white background&#10;&#10;Description automatically generated">
            <a:extLst>
              <a:ext uri="{FF2B5EF4-FFF2-40B4-BE49-F238E27FC236}">
                <a16:creationId xmlns:a16="http://schemas.microsoft.com/office/drawing/2014/main" id="{9D4C4006-5383-BA66-C509-0BEA622930A2}"/>
              </a:ext>
            </a:extLst>
          </p:cNvPr>
          <p:cNvPicPr>
            <a:picLocks noChangeAspect="1"/>
          </p:cNvPicPr>
          <p:nvPr/>
        </p:nvPicPr>
        <p:blipFill>
          <a:blip r:embed="rId5"/>
          <a:srcRect l="12437" t="13565" r="12607" b="11014"/>
          <a:stretch/>
        </p:blipFill>
        <p:spPr>
          <a:xfrm>
            <a:off x="1852724" y="2932245"/>
            <a:ext cx="4675373" cy="4655099"/>
          </a:xfrm>
          <a:prstGeom prst="rect">
            <a:avLst/>
          </a:prstGeom>
        </p:spPr>
      </p:pic>
      <p:pic>
        <p:nvPicPr>
          <p:cNvPr id="18" name="Picture 17" descr="A qr code on a white background&#10;&#10;Description automatically generated">
            <a:extLst>
              <a:ext uri="{FF2B5EF4-FFF2-40B4-BE49-F238E27FC236}">
                <a16:creationId xmlns:a16="http://schemas.microsoft.com/office/drawing/2014/main" id="{F7E8FED0-DBA7-002E-5A9A-03689E9AE26C}"/>
              </a:ext>
            </a:extLst>
          </p:cNvPr>
          <p:cNvPicPr>
            <a:picLocks noChangeAspect="1"/>
          </p:cNvPicPr>
          <p:nvPr/>
        </p:nvPicPr>
        <p:blipFill>
          <a:blip r:embed="rId5">
            <a:alphaModFix amt="94000"/>
          </a:blip>
          <a:srcRect l="12437" t="13565" r="12607" b="11014"/>
          <a:stretch/>
        </p:blipFill>
        <p:spPr>
          <a:xfrm>
            <a:off x="10918009" y="2910416"/>
            <a:ext cx="4675373" cy="465509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E4D464-A859-4B25-16A9-F0D857854B1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72310BA-0CCC-2A5D-7286-916D6E7D6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8327AE73-4497-E107-C8A3-FFB52127B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5DB9CC5-40B9-19EB-797B-3CCEEBBBC6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2CBBC1DE-E2C9-F5A1-AC88-8177F0947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1" cy="1028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4C5ABA8-D216-374E-6E82-FA20C7747AB2}"/>
              </a:ext>
            </a:extLst>
          </p:cNvPr>
          <p:cNvSpPr txBox="1"/>
          <p:nvPr/>
        </p:nvSpPr>
        <p:spPr>
          <a:xfrm>
            <a:off x="7934631" y="958645"/>
            <a:ext cx="9379975" cy="5529023"/>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11500" spc="-50">
                <a:solidFill>
                  <a:schemeClr val="tx1">
                    <a:lumMod val="85000"/>
                    <a:lumOff val="15000"/>
                  </a:schemeClr>
                </a:solidFill>
                <a:latin typeface="BentonSans" panose="02000603040000020004" pitchFamily="50" charset="0"/>
                <a:ea typeface="+mj-ea"/>
                <a:cs typeface="+mj-cs"/>
              </a:rPr>
              <a:t>Quiz Break #1</a:t>
            </a:r>
          </a:p>
        </p:txBody>
      </p:sp>
      <p:pic>
        <p:nvPicPr>
          <p:cNvPr id="4" name="Picture 3" descr="Sticky notes with question marks">
            <a:extLst>
              <a:ext uri="{FF2B5EF4-FFF2-40B4-BE49-F238E27FC236}">
                <a16:creationId xmlns:a16="http://schemas.microsoft.com/office/drawing/2014/main" id="{32B1A8B0-C4D7-19D9-FEB4-808D4455726A}"/>
              </a:ext>
            </a:extLst>
          </p:cNvPr>
          <p:cNvPicPr>
            <a:picLocks noChangeAspect="1"/>
          </p:cNvPicPr>
          <p:nvPr/>
        </p:nvPicPr>
        <p:blipFill>
          <a:blip r:embed="rId3"/>
          <a:srcRect l="28663" r="26221"/>
          <a:stretch/>
        </p:blipFill>
        <p:spPr>
          <a:xfrm>
            <a:off x="-1" y="10"/>
            <a:ext cx="6952972" cy="10286988"/>
          </a:xfrm>
          <a:prstGeom prst="rect">
            <a:avLst/>
          </a:prstGeom>
        </p:spPr>
      </p:pic>
      <p:cxnSp>
        <p:nvCxnSpPr>
          <p:cNvPr id="16" name="Straight Connector 15">
            <a:extLst>
              <a:ext uri="{FF2B5EF4-FFF2-40B4-BE49-F238E27FC236}">
                <a16:creationId xmlns:a16="http://schemas.microsoft.com/office/drawing/2014/main" id="{14FB6FF0-3A7E-E046-F3D3-F973A0BF24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0606" y="6515100"/>
            <a:ext cx="8454161"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707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F542DF-5ECE-ACEF-E843-FCEEC9CACF0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64C8FA6D-D8BE-10A4-1E5D-D6FE8DB0C9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2" y="9601200"/>
            <a:ext cx="18283238"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16BEB1A2-D751-1D97-5940-7E38858D7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 y="9501474"/>
            <a:ext cx="18283238" cy="96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0E73E038-45CC-0EBE-5A75-330FA356D1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1487" y="6515100"/>
            <a:ext cx="148132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9A790381-FFF6-B92B-1358-68D251152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8001" cy="10286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0923E26-7673-2574-0B0A-05D8B7751336}"/>
              </a:ext>
            </a:extLst>
          </p:cNvPr>
          <p:cNvSpPr txBox="1"/>
          <p:nvPr/>
        </p:nvSpPr>
        <p:spPr>
          <a:xfrm>
            <a:off x="7934631" y="958645"/>
            <a:ext cx="9379975" cy="5529023"/>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endParaRPr lang="en-US" sz="11500" spc="-50">
              <a:solidFill>
                <a:schemeClr val="tx1">
                  <a:lumMod val="85000"/>
                  <a:lumOff val="15000"/>
                </a:schemeClr>
              </a:solidFill>
              <a:latin typeface="BentonSans" panose="02000603040000020004" pitchFamily="50" charset="0"/>
              <a:ea typeface="+mj-ea"/>
              <a:cs typeface="+mj-cs"/>
            </a:endParaRPr>
          </a:p>
        </p:txBody>
      </p:sp>
      <p:pic>
        <p:nvPicPr>
          <p:cNvPr id="4" name="Picture 3" descr="Sticky notes with question marks">
            <a:extLst>
              <a:ext uri="{FF2B5EF4-FFF2-40B4-BE49-F238E27FC236}">
                <a16:creationId xmlns:a16="http://schemas.microsoft.com/office/drawing/2014/main" id="{6BE770CD-C569-8B3C-C538-1586B5C8B273}"/>
              </a:ext>
            </a:extLst>
          </p:cNvPr>
          <p:cNvPicPr>
            <a:picLocks noChangeAspect="1"/>
          </p:cNvPicPr>
          <p:nvPr/>
        </p:nvPicPr>
        <p:blipFill>
          <a:blip r:embed="rId3"/>
          <a:srcRect l="28663" r="26221"/>
          <a:stretch/>
        </p:blipFill>
        <p:spPr>
          <a:xfrm>
            <a:off x="-1" y="10"/>
            <a:ext cx="6952972" cy="10286988"/>
          </a:xfrm>
          <a:prstGeom prst="rect">
            <a:avLst/>
          </a:prstGeom>
        </p:spPr>
      </p:pic>
      <p:cxnSp>
        <p:nvCxnSpPr>
          <p:cNvPr id="16" name="Straight Connector 15">
            <a:extLst>
              <a:ext uri="{FF2B5EF4-FFF2-40B4-BE49-F238E27FC236}">
                <a16:creationId xmlns:a16="http://schemas.microsoft.com/office/drawing/2014/main" id="{D760C019-5CA1-CFB8-32F2-0F6035ABBF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70606" y="6515100"/>
            <a:ext cx="8454161"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276A6CD-B94D-5C5B-1C9C-40FE8DE32D89}"/>
              </a:ext>
            </a:extLst>
          </p:cNvPr>
          <p:cNvSpPr txBox="1"/>
          <p:nvPr/>
        </p:nvSpPr>
        <p:spPr>
          <a:xfrm>
            <a:off x="7698166" y="1315310"/>
            <a:ext cx="9851179" cy="2554545"/>
          </a:xfrm>
          <a:prstGeom prst="rect">
            <a:avLst/>
          </a:prstGeom>
          <a:noFill/>
        </p:spPr>
        <p:txBody>
          <a:bodyPr wrap="square" lIns="91440" tIns="45720" rIns="91440" bIns="45720" rtlCol="0" anchor="t">
            <a:spAutoFit/>
          </a:bodyPr>
          <a:lstStyle/>
          <a:p>
            <a:pPr>
              <a:spcAft>
                <a:spcPts val="600"/>
              </a:spcAft>
            </a:pPr>
            <a:r>
              <a:rPr lang="en-US" sz="8000" dirty="0">
                <a:solidFill>
                  <a:schemeClr val="tx1">
                    <a:lumMod val="85000"/>
                    <a:lumOff val="15000"/>
                  </a:schemeClr>
                </a:solidFill>
                <a:latin typeface="BentonSans Book"/>
              </a:rPr>
              <a:t>How did you get here today?</a:t>
            </a:r>
            <a:endParaRPr lang="en-US" sz="8000" dirty="0">
              <a:solidFill>
                <a:schemeClr val="tx1">
                  <a:lumMod val="85000"/>
                  <a:lumOff val="15000"/>
                </a:schemeClr>
              </a:solidFill>
            </a:endParaRPr>
          </a:p>
        </p:txBody>
      </p:sp>
    </p:spTree>
    <p:extLst>
      <p:ext uri="{BB962C8B-B14F-4D97-AF65-F5344CB8AC3E}">
        <p14:creationId xmlns:p14="http://schemas.microsoft.com/office/powerpoint/2010/main" val="4277246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95070-09A8-636F-CBE8-89191B7EAF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54E01-08F8-110A-CC91-E55225ACA3D4}"/>
              </a:ext>
            </a:extLst>
          </p:cNvPr>
          <p:cNvSpPr>
            <a:spLocks noGrp="1"/>
          </p:cNvSpPr>
          <p:nvPr>
            <p:ph type="title"/>
          </p:nvPr>
        </p:nvSpPr>
        <p:spPr/>
        <p:txBody>
          <a:bodyPr/>
          <a:lstStyle/>
          <a:p>
            <a:r>
              <a:rPr lang="en-US">
                <a:solidFill>
                  <a:schemeClr val="tx1">
                    <a:lumMod val="85000"/>
                    <a:lumOff val="15000"/>
                  </a:schemeClr>
                </a:solidFill>
                <a:latin typeface="BentonSans" panose="02000603040000020004" pitchFamily="50" charset="0"/>
              </a:rPr>
              <a:t>Transportation for Seniors</a:t>
            </a:r>
          </a:p>
        </p:txBody>
      </p:sp>
      <p:sp>
        <p:nvSpPr>
          <p:cNvPr id="3" name="Content Placeholder 2">
            <a:extLst>
              <a:ext uri="{FF2B5EF4-FFF2-40B4-BE49-F238E27FC236}">
                <a16:creationId xmlns:a16="http://schemas.microsoft.com/office/drawing/2014/main" id="{104A443E-C767-3F9A-0B59-1A828D957FBA}"/>
              </a:ext>
            </a:extLst>
          </p:cNvPr>
          <p:cNvSpPr>
            <a:spLocks noGrp="1"/>
          </p:cNvSpPr>
          <p:nvPr>
            <p:ph idx="1"/>
          </p:nvPr>
        </p:nvSpPr>
        <p:spPr>
          <a:xfrm>
            <a:off x="1602788" y="3014122"/>
            <a:ext cx="15087600" cy="6035040"/>
          </a:xfrm>
        </p:spPr>
        <p:txBody>
          <a:bodyPr vert="horz" lIns="0" tIns="45720" rIns="0" bIns="45720" rtlCol="0" anchor="t">
            <a:normAutofit/>
          </a:bodyPr>
          <a:lstStyle/>
          <a:p>
            <a:pPr marL="575945" indent="-575945">
              <a:spcAft>
                <a:spcPts val="1800"/>
              </a:spcAft>
              <a:buFont typeface="Arial" panose="020B0604020202020204" pitchFamily="34" charset="0"/>
              <a:buChar char="•"/>
            </a:pPr>
            <a:r>
              <a:rPr lang="en-US" sz="4800">
                <a:solidFill>
                  <a:schemeClr val="tx1">
                    <a:lumMod val="85000"/>
                    <a:lumOff val="15000"/>
                  </a:schemeClr>
                </a:solidFill>
                <a:latin typeface="BentonSans Book"/>
              </a:rPr>
              <a:t>Efficient transportation options are vital as our population grows and ages</a:t>
            </a:r>
            <a:endParaRPr lang="en-US" sz="4800">
              <a:solidFill>
                <a:schemeClr val="tx1">
                  <a:lumMod val="85000"/>
                  <a:lumOff val="15000"/>
                </a:schemeClr>
              </a:solidFill>
              <a:latin typeface="BentonSans Book" panose="02000503040000020004" pitchFamily="50" charset="0"/>
            </a:endParaRPr>
          </a:p>
          <a:p>
            <a:pPr marL="575945" indent="-575945">
              <a:spcAft>
                <a:spcPts val="600"/>
              </a:spcAft>
              <a:buFont typeface="Arial" panose="020B0604020202020204" pitchFamily="34" charset="0"/>
              <a:buChar char="•"/>
            </a:pPr>
            <a:r>
              <a:rPr lang="en-US" sz="4800">
                <a:solidFill>
                  <a:schemeClr val="tx1">
                    <a:lumMod val="85000"/>
                    <a:lumOff val="15000"/>
                  </a:schemeClr>
                </a:solidFill>
                <a:latin typeface="BentonSans Book"/>
              </a:rPr>
              <a:t>Transportation should never be a barrier to someone's quality of life</a:t>
            </a:r>
          </a:p>
        </p:txBody>
      </p:sp>
    </p:spTree>
    <p:extLst>
      <p:ext uri="{BB962C8B-B14F-4D97-AF65-F5344CB8AC3E}">
        <p14:creationId xmlns:p14="http://schemas.microsoft.com/office/powerpoint/2010/main" val="4274098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67BF-EE88-EE13-7615-FEF39881F079}"/>
              </a:ext>
            </a:extLst>
          </p:cNvPr>
          <p:cNvSpPr>
            <a:spLocks noGrp="1"/>
          </p:cNvSpPr>
          <p:nvPr>
            <p:ph type="title"/>
          </p:nvPr>
        </p:nvSpPr>
        <p:spPr/>
        <p:txBody>
          <a:bodyPr>
            <a:normAutofit/>
          </a:bodyPr>
          <a:lstStyle/>
          <a:p>
            <a:r>
              <a:rPr lang="en-US">
                <a:solidFill>
                  <a:schemeClr val="tx1">
                    <a:lumMod val="85000"/>
                    <a:lumOff val="15000"/>
                  </a:schemeClr>
                </a:solidFill>
                <a:latin typeface="BentonSans"/>
              </a:rPr>
              <a:t>What We’ve Learned About Seniors</a:t>
            </a:r>
            <a:endParaRPr lang="en-US">
              <a:solidFill>
                <a:schemeClr val="tx1">
                  <a:lumMod val="85000"/>
                  <a:lumOff val="15000"/>
                </a:schemeClr>
              </a:solidFill>
              <a:latin typeface="BentonSans" panose="02000603040000020004" pitchFamily="50" charset="0"/>
            </a:endParaRPr>
          </a:p>
        </p:txBody>
      </p:sp>
      <p:sp>
        <p:nvSpPr>
          <p:cNvPr id="3" name="Content Placeholder 2">
            <a:extLst>
              <a:ext uri="{FF2B5EF4-FFF2-40B4-BE49-F238E27FC236}">
                <a16:creationId xmlns:a16="http://schemas.microsoft.com/office/drawing/2014/main" id="{F3B56522-D8C2-31B7-CD9C-20411A3931CB}"/>
              </a:ext>
            </a:extLst>
          </p:cNvPr>
          <p:cNvSpPr>
            <a:spLocks noGrp="1"/>
          </p:cNvSpPr>
          <p:nvPr>
            <p:ph idx="1"/>
          </p:nvPr>
        </p:nvSpPr>
        <p:spPr>
          <a:xfrm>
            <a:off x="1645920" y="2781300"/>
            <a:ext cx="15087600" cy="6035040"/>
          </a:xfrm>
        </p:spPr>
        <p:txBody>
          <a:bodyPr vert="horz" lIns="0" tIns="45720" rIns="0" bIns="45720" rtlCol="0" anchor="t">
            <a:normAutofit/>
          </a:bodyPr>
          <a:lstStyle/>
          <a:p>
            <a:pPr marL="575945" lvl="1" indent="-575945">
              <a:spcBef>
                <a:spcPts val="1800"/>
              </a:spcBef>
              <a:spcAft>
                <a:spcPts val="1800"/>
              </a:spcAft>
              <a:buClr>
                <a:srgbClr val="FFC000"/>
              </a:buClr>
              <a:buFont typeface="Arial" panose="020B0604020202020204" pitchFamily="34" charset="0"/>
              <a:buChar char="•"/>
            </a:pPr>
            <a:r>
              <a:rPr lang="en-US" sz="4800" spc="24">
                <a:solidFill>
                  <a:schemeClr val="tx1">
                    <a:lumMod val="85000"/>
                    <a:lumOff val="15000"/>
                  </a:schemeClr>
                </a:solidFill>
                <a:latin typeface="BentonSans Book"/>
              </a:rPr>
              <a:t>Isolation is a huge factor in senior health </a:t>
            </a:r>
          </a:p>
          <a:p>
            <a:pPr marL="575945" lvl="1" indent="-575945">
              <a:spcBef>
                <a:spcPts val="1800"/>
              </a:spcBef>
              <a:buClr>
                <a:srgbClr val="FFC000"/>
              </a:buClr>
              <a:buFont typeface="Arial" panose="020B0604020202020204" pitchFamily="34" charset="0"/>
              <a:buChar char="•"/>
            </a:pPr>
            <a:r>
              <a:rPr lang="en-US" sz="4800">
                <a:latin typeface="BentonSans Book"/>
              </a:rPr>
              <a:t>Researchers conducting studies on social isolation found loneliness in seniors to have as many profound health consequences as smoking 15 cigarettes a day</a:t>
            </a:r>
            <a:endParaRPr lang="en-US" sz="4800">
              <a:solidFill>
                <a:schemeClr val="tx1">
                  <a:lumMod val="85000"/>
                  <a:lumOff val="15000"/>
                </a:schemeClr>
              </a:solidFill>
              <a:latin typeface="BentonSans Book"/>
            </a:endParaRPr>
          </a:p>
        </p:txBody>
      </p:sp>
    </p:spTree>
    <p:extLst>
      <p:ext uri="{BB962C8B-B14F-4D97-AF65-F5344CB8AC3E}">
        <p14:creationId xmlns:p14="http://schemas.microsoft.com/office/powerpoint/2010/main" val="3055238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585E3-E0C5-B08F-F18A-4F172173AE9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46B00F-BD91-933A-1491-B467045DCF6F}"/>
              </a:ext>
            </a:extLst>
          </p:cNvPr>
          <p:cNvSpPr>
            <a:spLocks noGrp="1"/>
          </p:cNvSpPr>
          <p:nvPr>
            <p:ph idx="1"/>
          </p:nvPr>
        </p:nvSpPr>
        <p:spPr/>
        <p:txBody>
          <a:bodyPr/>
          <a:lstStyle/>
          <a:p>
            <a:endParaRPr lang="en-US">
              <a:latin typeface="BentonSans Book" panose="02000503040000020004" pitchFamily="50" charset="0"/>
            </a:endParaRPr>
          </a:p>
          <a:p>
            <a:endParaRPr lang="en-US">
              <a:latin typeface="BentonSans Book" panose="02000503040000020004" pitchFamily="50" charset="0"/>
            </a:endParaRPr>
          </a:p>
        </p:txBody>
      </p:sp>
      <p:pic>
        <p:nvPicPr>
          <p:cNvPr id="4" name="Picture 3">
            <a:hlinkClick r:id="rId3"/>
            <a:extLst>
              <a:ext uri="{FF2B5EF4-FFF2-40B4-BE49-F238E27FC236}">
                <a16:creationId xmlns:a16="http://schemas.microsoft.com/office/drawing/2014/main" id="{CD091BF5-1070-E8FF-A1F4-B77036646C32}"/>
              </a:ext>
            </a:extLst>
          </p:cNvPr>
          <p:cNvPicPr>
            <a:picLocks noChangeAspect="1"/>
          </p:cNvPicPr>
          <p:nvPr/>
        </p:nvPicPr>
        <p:blipFill>
          <a:blip r:embed="rId4"/>
          <a:stretch>
            <a:fillRect/>
          </a:stretch>
        </p:blipFill>
        <p:spPr>
          <a:xfrm>
            <a:off x="-1" y="0"/>
            <a:ext cx="18345771" cy="10287000"/>
          </a:xfrm>
          <a:prstGeom prst="rect">
            <a:avLst/>
          </a:prstGeom>
        </p:spPr>
      </p:pic>
    </p:spTree>
    <p:extLst>
      <p:ext uri="{BB962C8B-B14F-4D97-AF65-F5344CB8AC3E}">
        <p14:creationId xmlns:p14="http://schemas.microsoft.com/office/powerpoint/2010/main" val="3476318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B2CA7-E27F-4C12-F0CB-895D55058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E0095-785B-C4A2-C997-FFA9349E166F}"/>
              </a:ext>
            </a:extLst>
          </p:cNvPr>
          <p:cNvSpPr>
            <a:spLocks noGrp="1"/>
          </p:cNvSpPr>
          <p:nvPr>
            <p:ph type="title"/>
          </p:nvPr>
        </p:nvSpPr>
        <p:spPr/>
        <p:txBody>
          <a:bodyPr/>
          <a:lstStyle/>
          <a:p>
            <a:r>
              <a:rPr lang="en-US">
                <a:latin typeface="BentonSans" panose="02000603040000020004" pitchFamily="50" charset="0"/>
              </a:rPr>
              <a:t>Transportation Barriers</a:t>
            </a:r>
          </a:p>
        </p:txBody>
      </p:sp>
      <p:graphicFrame>
        <p:nvGraphicFramePr>
          <p:cNvPr id="4" name="Content Placeholder 3">
            <a:extLst>
              <a:ext uri="{FF2B5EF4-FFF2-40B4-BE49-F238E27FC236}">
                <a16:creationId xmlns:a16="http://schemas.microsoft.com/office/drawing/2014/main" id="{9EE3A95B-B31A-5E91-1596-EA1688A9142E}"/>
              </a:ext>
            </a:extLst>
          </p:cNvPr>
          <p:cNvGraphicFramePr>
            <a:graphicFrameLocks noGrp="1"/>
          </p:cNvGraphicFramePr>
          <p:nvPr>
            <p:ph idx="1"/>
            <p:extLst>
              <p:ext uri="{D42A27DB-BD31-4B8C-83A1-F6EECF244321}">
                <p14:modId xmlns:p14="http://schemas.microsoft.com/office/powerpoint/2010/main" val="611209818"/>
              </p:ext>
            </p:extLst>
          </p:nvPr>
        </p:nvGraphicFramePr>
        <p:xfrm>
          <a:off x="1646238" y="2768600"/>
          <a:ext cx="15087600" cy="6035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9964534"/>
      </p:ext>
    </p:extLst>
  </p:cSld>
  <p:clrMapOvr>
    <a:masterClrMapping/>
  </p:clrMapOvr>
</p:sld>
</file>

<file path=ppt/theme/theme1.xml><?xml version="1.0" encoding="utf-8"?>
<a:theme xmlns:a="http://schemas.openxmlformats.org/drawingml/2006/main" name="Retrospect">
  <a:themeElements>
    <a:clrScheme name="Custom 5">
      <a:dk1>
        <a:sysClr val="windowText" lastClr="000000"/>
      </a:dk1>
      <a:lt1>
        <a:sysClr val="window" lastClr="FFFFFF"/>
      </a:lt1>
      <a:dk2>
        <a:srgbClr val="44546A"/>
      </a:dk2>
      <a:lt2>
        <a:srgbClr val="E7E6E6"/>
      </a:lt2>
      <a:accent1>
        <a:srgbClr val="FFC000"/>
      </a:accent1>
      <a:accent2>
        <a:srgbClr val="6DB3BC"/>
      </a:accent2>
      <a:accent3>
        <a:srgbClr val="567397"/>
      </a:accent3>
      <a:accent4>
        <a:srgbClr val="E54D36"/>
      </a:accent4>
      <a:accent5>
        <a:srgbClr val="4B3D52"/>
      </a:accent5>
      <a:accent6>
        <a:srgbClr val="9DB944"/>
      </a:accent6>
      <a:hlink>
        <a:srgbClr val="0000FF"/>
      </a:hlink>
      <a:folHlink>
        <a:srgbClr val="954F7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50</TotalTime>
  <Words>1937</Words>
  <Application>Microsoft Office PowerPoint</Application>
  <PresentationFormat>Custom</PresentationFormat>
  <Paragraphs>286</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BentonSans</vt:lpstr>
      <vt:lpstr>Wingdings</vt:lpstr>
      <vt:lpstr>BentonSans Book</vt:lpstr>
      <vt:lpstr>Calibri Light</vt:lpstr>
      <vt:lpstr>Arial,Sans-Serif</vt:lpstr>
      <vt:lpstr>Arial</vt:lpstr>
      <vt:lpstr>Calibri</vt:lpstr>
      <vt:lpstr>Retrospect</vt:lpstr>
      <vt:lpstr> Preparing for the  Silver Tsunami </vt:lpstr>
      <vt:lpstr>About Senior Resource Association</vt:lpstr>
      <vt:lpstr>Senior Resource Association Transportation</vt:lpstr>
      <vt:lpstr>PowerPoint Presentation</vt:lpstr>
      <vt:lpstr>PowerPoint Presentation</vt:lpstr>
      <vt:lpstr>Transportation for Seniors</vt:lpstr>
      <vt:lpstr>What We’ve Learned About Seniors</vt:lpstr>
      <vt:lpstr>PowerPoint Presentation</vt:lpstr>
      <vt:lpstr>Transportation Barriers</vt:lpstr>
      <vt:lpstr>Transit Adaptations: Multi-Modal Systems</vt:lpstr>
      <vt:lpstr>Safety</vt:lpstr>
      <vt:lpstr>Transit Adaptations:  Bus Stop Amenities</vt:lpstr>
      <vt:lpstr>Transit Adaptations: Demand Response</vt:lpstr>
      <vt:lpstr>PowerPoint Presentation</vt:lpstr>
      <vt:lpstr>PowerPoint Presentation</vt:lpstr>
      <vt:lpstr>PowerPoint Presentation</vt:lpstr>
      <vt:lpstr>PowerPoint Presentation</vt:lpstr>
      <vt:lpstr>Driver’s License</vt:lpstr>
      <vt:lpstr>PowerPoint Presentation</vt:lpstr>
      <vt:lpstr>Mobility Resources</vt:lpstr>
      <vt:lpstr>PowerPoint Presentation</vt:lpstr>
      <vt:lpstr>Recommendations for  Local Improvements</vt:lpstr>
      <vt:lpstr>Enhanced Public Transit</vt:lpstr>
      <vt:lpstr>SRA's Multi-Modal System </vt:lpstr>
      <vt:lpstr>Subsidized Transportation</vt:lpstr>
      <vt:lpstr>Infrastructure Improvements</vt:lpstr>
      <vt:lpstr>Technology Integration</vt:lpstr>
      <vt:lpstr>Recommendations for Improvement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Transportation Options</dc:title>
  <dc:creator>Chris Stephenson</dc:creator>
  <cp:lastModifiedBy>Chris Stephenson</cp:lastModifiedBy>
  <cp:revision>4</cp:revision>
  <dcterms:created xsi:type="dcterms:W3CDTF">2006-08-16T00:00:00Z</dcterms:created>
  <dcterms:modified xsi:type="dcterms:W3CDTF">2024-11-12T21:57:29Z</dcterms:modified>
  <dc:identifier>DAELthKLCF4</dc:identifier>
</cp:coreProperties>
</file>