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16406C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16406C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16406C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16406C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942848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8180" y="634206"/>
            <a:ext cx="6186170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16406C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8180" y="1405611"/>
            <a:ext cx="7098030" cy="43599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12179935" cy="6858000"/>
            <a:chOff x="0" y="0"/>
            <a:chExt cx="12179935" cy="685800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" y="0"/>
              <a:ext cx="12179332" cy="6858000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7668120" cy="6858000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74866" y="1354541"/>
            <a:ext cx="531939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="1">
                <a:latin typeface="Century Gothic"/>
                <a:cs typeface="Century Gothic"/>
              </a:rPr>
              <a:t>PREPARING</a:t>
            </a:r>
            <a:r>
              <a:rPr dirty="0" spc="-105" b="1">
                <a:latin typeface="Century Gothic"/>
                <a:cs typeface="Century Gothic"/>
              </a:rPr>
              <a:t> </a:t>
            </a:r>
            <a:r>
              <a:rPr dirty="0" b="1">
                <a:latin typeface="Century Gothic"/>
                <a:cs typeface="Century Gothic"/>
              </a:rPr>
              <a:t>FOR</a:t>
            </a:r>
            <a:r>
              <a:rPr dirty="0" spc="-65" b="1">
                <a:latin typeface="Century Gothic"/>
                <a:cs typeface="Century Gothic"/>
              </a:rPr>
              <a:t> </a:t>
            </a:r>
            <a:r>
              <a:rPr dirty="0" spc="-25" b="1">
                <a:latin typeface="Century Gothic"/>
                <a:cs typeface="Century Gothic"/>
              </a:rPr>
              <a:t>THE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674866" y="1958034"/>
            <a:ext cx="7662545" cy="4131945"/>
          </a:xfrm>
          <a:prstGeom prst="rect">
            <a:avLst/>
          </a:prstGeom>
        </p:spPr>
        <p:txBody>
          <a:bodyPr wrap="square" lIns="0" tIns="80645" rIns="0" bIns="0" rtlCol="0" vert="horz">
            <a:spAutoFit/>
          </a:bodyPr>
          <a:lstStyle/>
          <a:p>
            <a:pPr marL="12700" marR="5080">
              <a:lnSpc>
                <a:spcPct val="89900"/>
              </a:lnSpc>
              <a:spcBef>
                <a:spcPts val="635"/>
              </a:spcBef>
            </a:pPr>
            <a:r>
              <a:rPr dirty="0" sz="4400" b="1">
                <a:solidFill>
                  <a:srgbClr val="16406C"/>
                </a:solidFill>
                <a:latin typeface="Century Gothic"/>
                <a:cs typeface="Century Gothic"/>
              </a:rPr>
              <a:t>SILVER</a:t>
            </a:r>
            <a:r>
              <a:rPr dirty="0" sz="4400" spc="-60" b="1">
                <a:solidFill>
                  <a:srgbClr val="16406C"/>
                </a:solidFill>
                <a:latin typeface="Century Gothic"/>
                <a:cs typeface="Century Gothic"/>
              </a:rPr>
              <a:t> </a:t>
            </a:r>
            <a:r>
              <a:rPr dirty="0" sz="4400" b="1">
                <a:solidFill>
                  <a:srgbClr val="16406C"/>
                </a:solidFill>
                <a:latin typeface="Century Gothic"/>
                <a:cs typeface="Century Gothic"/>
              </a:rPr>
              <a:t>TSUNAMI:</a:t>
            </a:r>
            <a:r>
              <a:rPr dirty="0" sz="4400" spc="-70" b="1">
                <a:solidFill>
                  <a:srgbClr val="16406C"/>
                </a:solidFill>
                <a:latin typeface="Century Gothic"/>
                <a:cs typeface="Century Gothic"/>
              </a:rPr>
              <a:t> </a:t>
            </a:r>
            <a:r>
              <a:rPr dirty="0" sz="4400" spc="-10" b="1">
                <a:solidFill>
                  <a:srgbClr val="16406C"/>
                </a:solidFill>
                <a:latin typeface="Century Gothic"/>
                <a:cs typeface="Century Gothic"/>
              </a:rPr>
              <a:t>PLANNING </a:t>
            </a:r>
            <a:r>
              <a:rPr dirty="0" sz="4400" b="1">
                <a:solidFill>
                  <a:srgbClr val="16406C"/>
                </a:solidFill>
                <a:latin typeface="Century Gothic"/>
                <a:cs typeface="Century Gothic"/>
              </a:rPr>
              <a:t>AND</a:t>
            </a:r>
            <a:r>
              <a:rPr dirty="0" sz="4400" spc="-50" b="1">
                <a:solidFill>
                  <a:srgbClr val="16406C"/>
                </a:solidFill>
                <a:latin typeface="Century Gothic"/>
                <a:cs typeface="Century Gothic"/>
              </a:rPr>
              <a:t> </a:t>
            </a:r>
            <a:r>
              <a:rPr dirty="0" sz="4400" b="1">
                <a:solidFill>
                  <a:srgbClr val="16406C"/>
                </a:solidFill>
                <a:latin typeface="Century Gothic"/>
                <a:cs typeface="Century Gothic"/>
              </a:rPr>
              <a:t>POLICY</a:t>
            </a:r>
            <a:r>
              <a:rPr dirty="0" sz="4400" spc="-55" b="1">
                <a:solidFill>
                  <a:srgbClr val="16406C"/>
                </a:solidFill>
                <a:latin typeface="Century Gothic"/>
                <a:cs typeface="Century Gothic"/>
              </a:rPr>
              <a:t> </a:t>
            </a:r>
            <a:r>
              <a:rPr dirty="0" sz="4400" b="1">
                <a:solidFill>
                  <a:srgbClr val="16406C"/>
                </a:solidFill>
                <a:latin typeface="Century Gothic"/>
                <a:cs typeface="Century Gothic"/>
              </a:rPr>
              <a:t>SOLUTIONS</a:t>
            </a:r>
            <a:r>
              <a:rPr dirty="0" sz="4400" spc="-45" b="1">
                <a:solidFill>
                  <a:srgbClr val="16406C"/>
                </a:solidFill>
                <a:latin typeface="Century Gothic"/>
                <a:cs typeface="Century Gothic"/>
              </a:rPr>
              <a:t> </a:t>
            </a:r>
            <a:r>
              <a:rPr dirty="0" sz="4400" spc="-25" b="1">
                <a:solidFill>
                  <a:srgbClr val="16406C"/>
                </a:solidFill>
                <a:latin typeface="Century Gothic"/>
                <a:cs typeface="Century Gothic"/>
              </a:rPr>
              <a:t>FOR </a:t>
            </a:r>
            <a:r>
              <a:rPr dirty="0" sz="4400" b="1">
                <a:solidFill>
                  <a:srgbClr val="16406C"/>
                </a:solidFill>
                <a:latin typeface="Century Gothic"/>
                <a:cs typeface="Century Gothic"/>
              </a:rPr>
              <a:t>SOUTHEAST</a:t>
            </a:r>
            <a:r>
              <a:rPr dirty="0" sz="4400" spc="-70" b="1">
                <a:solidFill>
                  <a:srgbClr val="16406C"/>
                </a:solidFill>
                <a:latin typeface="Century Gothic"/>
                <a:cs typeface="Century Gothic"/>
              </a:rPr>
              <a:t> </a:t>
            </a:r>
            <a:r>
              <a:rPr dirty="0" sz="4400" spc="-10" b="1">
                <a:solidFill>
                  <a:srgbClr val="16406C"/>
                </a:solidFill>
                <a:latin typeface="Century Gothic"/>
                <a:cs typeface="Century Gothic"/>
              </a:rPr>
              <a:t>FLORIDA’S COMMUNITIES</a:t>
            </a:r>
            <a:endParaRPr sz="4400">
              <a:latin typeface="Century Gothic"/>
              <a:cs typeface="Century Gothic"/>
            </a:endParaRPr>
          </a:p>
          <a:p>
            <a:pPr marL="91440" marR="2263775">
              <a:lnSpc>
                <a:spcPts val="2590"/>
              </a:lnSpc>
              <a:spcBef>
                <a:spcPts val="4075"/>
              </a:spcBef>
            </a:pPr>
            <a:r>
              <a:rPr dirty="0" sz="2400">
                <a:solidFill>
                  <a:srgbClr val="16406C"/>
                </a:solidFill>
                <a:latin typeface="Century Gothic"/>
                <a:cs typeface="Century Gothic"/>
              </a:rPr>
              <a:t>PRESENTATION</a:t>
            </a:r>
            <a:r>
              <a:rPr dirty="0" sz="2400" spc="-35">
                <a:solidFill>
                  <a:srgbClr val="16406C"/>
                </a:solidFill>
                <a:latin typeface="Century Gothic"/>
                <a:cs typeface="Century Gothic"/>
              </a:rPr>
              <a:t> </a:t>
            </a:r>
            <a:r>
              <a:rPr dirty="0" sz="2400">
                <a:solidFill>
                  <a:srgbClr val="16406C"/>
                </a:solidFill>
                <a:latin typeface="Century Gothic"/>
                <a:cs typeface="Century Gothic"/>
              </a:rPr>
              <a:t>TO</a:t>
            </a:r>
            <a:r>
              <a:rPr dirty="0" sz="2400" spc="-80">
                <a:solidFill>
                  <a:srgbClr val="16406C"/>
                </a:solidFill>
                <a:latin typeface="Century Gothic"/>
                <a:cs typeface="Century Gothic"/>
              </a:rPr>
              <a:t> </a:t>
            </a:r>
            <a:r>
              <a:rPr dirty="0" sz="2400">
                <a:solidFill>
                  <a:srgbClr val="16406C"/>
                </a:solidFill>
                <a:latin typeface="Century Gothic"/>
                <a:cs typeface="Century Gothic"/>
              </a:rPr>
              <a:t>THE</a:t>
            </a:r>
            <a:r>
              <a:rPr dirty="0" sz="2400" spc="-70">
                <a:solidFill>
                  <a:srgbClr val="16406C"/>
                </a:solidFill>
                <a:latin typeface="Century Gothic"/>
                <a:cs typeface="Century Gothic"/>
              </a:rPr>
              <a:t> </a:t>
            </a:r>
            <a:r>
              <a:rPr dirty="0" sz="2400" spc="-10">
                <a:solidFill>
                  <a:srgbClr val="16406C"/>
                </a:solidFill>
                <a:latin typeface="Century Gothic"/>
                <a:cs typeface="Century Gothic"/>
              </a:rPr>
              <a:t>TCRPC/SFRPC </a:t>
            </a:r>
            <a:r>
              <a:rPr dirty="0" sz="2400">
                <a:solidFill>
                  <a:srgbClr val="16406C"/>
                </a:solidFill>
                <a:latin typeface="Century Gothic"/>
                <a:cs typeface="Century Gothic"/>
              </a:rPr>
              <a:t>REGIONAL</a:t>
            </a:r>
            <a:r>
              <a:rPr dirty="0" sz="2400" spc="-100">
                <a:solidFill>
                  <a:srgbClr val="16406C"/>
                </a:solidFill>
                <a:latin typeface="Century Gothic"/>
                <a:cs typeface="Century Gothic"/>
              </a:rPr>
              <a:t> </a:t>
            </a:r>
            <a:r>
              <a:rPr dirty="0" sz="2400" spc="-10">
                <a:solidFill>
                  <a:srgbClr val="16406C"/>
                </a:solidFill>
                <a:latin typeface="Century Gothic"/>
                <a:cs typeface="Century Gothic"/>
              </a:rPr>
              <a:t>CONFERENCE</a:t>
            </a:r>
            <a:endParaRPr sz="2400">
              <a:latin typeface="Century Gothic"/>
              <a:cs typeface="Century Gothic"/>
            </a:endParaRPr>
          </a:p>
          <a:p>
            <a:pPr marL="91440">
              <a:lnSpc>
                <a:spcPct val="100000"/>
              </a:lnSpc>
              <a:spcBef>
                <a:spcPts val="670"/>
              </a:spcBef>
            </a:pPr>
            <a:r>
              <a:rPr dirty="0" sz="2400">
                <a:solidFill>
                  <a:srgbClr val="16406C"/>
                </a:solidFill>
                <a:latin typeface="Century Gothic"/>
                <a:cs typeface="Century Gothic"/>
              </a:rPr>
              <a:t>NOVEMBER</a:t>
            </a:r>
            <a:r>
              <a:rPr dirty="0" sz="2400" spc="-45">
                <a:solidFill>
                  <a:srgbClr val="16406C"/>
                </a:solidFill>
                <a:latin typeface="Century Gothic"/>
                <a:cs typeface="Century Gothic"/>
              </a:rPr>
              <a:t> </a:t>
            </a:r>
            <a:r>
              <a:rPr dirty="0" sz="2400">
                <a:solidFill>
                  <a:srgbClr val="16406C"/>
                </a:solidFill>
                <a:latin typeface="Century Gothic"/>
                <a:cs typeface="Century Gothic"/>
              </a:rPr>
              <a:t>15,</a:t>
            </a:r>
            <a:r>
              <a:rPr dirty="0" sz="2400" spc="-70">
                <a:solidFill>
                  <a:srgbClr val="16406C"/>
                </a:solidFill>
                <a:latin typeface="Century Gothic"/>
                <a:cs typeface="Century Gothic"/>
              </a:rPr>
              <a:t> </a:t>
            </a:r>
            <a:r>
              <a:rPr dirty="0" sz="2400" spc="-20">
                <a:solidFill>
                  <a:srgbClr val="16406C"/>
                </a:solidFill>
                <a:latin typeface="Century Gothic"/>
                <a:cs typeface="Century Gothic"/>
              </a:rPr>
              <a:t>2024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Senior</a:t>
            </a:r>
            <a:r>
              <a:rPr dirty="0" spc="-65"/>
              <a:t> </a:t>
            </a:r>
            <a:r>
              <a:rPr dirty="0"/>
              <a:t>Housing</a:t>
            </a:r>
            <a:r>
              <a:rPr dirty="0" spc="-60"/>
              <a:t> </a:t>
            </a:r>
            <a:r>
              <a:rPr dirty="0" spc="-10"/>
              <a:t>Options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82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dirty="0" spc="-10"/>
              <a:t>HOMEOWNERSHIP</a:t>
            </a:r>
          </a:p>
          <a:p>
            <a:pPr marL="356870" indent="-344170">
              <a:lnSpc>
                <a:spcPct val="100000"/>
              </a:lnSpc>
              <a:spcBef>
                <a:spcPts val="915"/>
              </a:spcBef>
              <a:buFont typeface="Arial"/>
              <a:buChar char="•"/>
              <a:tabLst>
                <a:tab pos="356870" algn="l"/>
              </a:tabLst>
            </a:pPr>
            <a:r>
              <a:rPr dirty="0"/>
              <a:t>Single</a:t>
            </a:r>
            <a:r>
              <a:rPr dirty="0" spc="-55"/>
              <a:t> </a:t>
            </a:r>
            <a:r>
              <a:rPr dirty="0"/>
              <a:t>Family</a:t>
            </a:r>
            <a:r>
              <a:rPr dirty="0" spc="-65"/>
              <a:t> </a:t>
            </a:r>
            <a:r>
              <a:rPr dirty="0"/>
              <a:t>Homes</a:t>
            </a:r>
            <a:r>
              <a:rPr dirty="0" spc="-25"/>
              <a:t> </a:t>
            </a:r>
            <a:r>
              <a:rPr dirty="0"/>
              <a:t>-</a:t>
            </a:r>
            <a:r>
              <a:rPr dirty="0" spc="-25"/>
              <a:t> </a:t>
            </a:r>
            <a:r>
              <a:rPr dirty="0" spc="-10"/>
              <a:t>General</a:t>
            </a:r>
          </a:p>
          <a:p>
            <a:pPr marL="356870" indent="-344170">
              <a:lnSpc>
                <a:spcPct val="100000"/>
              </a:lnSpc>
              <a:spcBef>
                <a:spcPts val="910"/>
              </a:spcBef>
              <a:buFont typeface="Arial"/>
              <a:buChar char="•"/>
              <a:tabLst>
                <a:tab pos="356870" algn="l"/>
              </a:tabLst>
            </a:pPr>
            <a:r>
              <a:rPr dirty="0"/>
              <a:t>55+</a:t>
            </a:r>
            <a:r>
              <a:rPr dirty="0" spc="-20"/>
              <a:t> </a:t>
            </a:r>
            <a:r>
              <a:rPr dirty="0" spc="-10"/>
              <a:t>Communities:</a:t>
            </a:r>
          </a:p>
          <a:p>
            <a:pPr lvl="1" marL="1111885" indent="-184785">
              <a:lnSpc>
                <a:spcPct val="100000"/>
              </a:lnSpc>
              <a:spcBef>
                <a:spcPts val="910"/>
              </a:spcBef>
              <a:buChar char="-"/>
              <a:tabLst>
                <a:tab pos="1111885" algn="l"/>
              </a:tabLst>
            </a:pPr>
            <a:r>
              <a:rPr dirty="0" sz="2400">
                <a:latin typeface="Century Gothic"/>
                <a:cs typeface="Century Gothic"/>
              </a:rPr>
              <a:t>Some</a:t>
            </a:r>
            <a:r>
              <a:rPr dirty="0" sz="2400" spc="-6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branded</a:t>
            </a:r>
            <a:r>
              <a:rPr dirty="0" sz="2400" spc="-4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–</a:t>
            </a:r>
            <a:r>
              <a:rPr dirty="0" sz="2400" spc="-6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Margaritaville</a:t>
            </a:r>
            <a:r>
              <a:rPr dirty="0" sz="2400" spc="-85">
                <a:latin typeface="Century Gothic"/>
                <a:cs typeface="Century Gothic"/>
              </a:rPr>
              <a:t> </a:t>
            </a:r>
            <a:r>
              <a:rPr dirty="0" sz="2400" spc="-10">
                <a:latin typeface="Century Gothic"/>
                <a:cs typeface="Century Gothic"/>
              </a:rPr>
              <a:t>Latitudes</a:t>
            </a:r>
            <a:endParaRPr sz="2400">
              <a:latin typeface="Century Gothic"/>
              <a:cs typeface="Century Gothic"/>
            </a:endParaRPr>
          </a:p>
          <a:p>
            <a:pPr lvl="1" marL="1111885" indent="-184785">
              <a:lnSpc>
                <a:spcPct val="100000"/>
              </a:lnSpc>
              <a:spcBef>
                <a:spcPts val="915"/>
              </a:spcBef>
              <a:buChar char="-"/>
              <a:tabLst>
                <a:tab pos="1111885" algn="l"/>
              </a:tabLst>
            </a:pPr>
            <a:r>
              <a:rPr dirty="0" sz="2400">
                <a:latin typeface="Century Gothic"/>
                <a:cs typeface="Century Gothic"/>
              </a:rPr>
              <a:t>Club</a:t>
            </a:r>
            <a:r>
              <a:rPr dirty="0" sz="2400" spc="-65">
                <a:latin typeface="Century Gothic"/>
                <a:cs typeface="Century Gothic"/>
              </a:rPr>
              <a:t> </a:t>
            </a:r>
            <a:r>
              <a:rPr dirty="0" sz="2400" spc="-10">
                <a:latin typeface="Century Gothic"/>
                <a:cs typeface="Century Gothic"/>
              </a:rPr>
              <a:t>Communities</a:t>
            </a:r>
            <a:endParaRPr sz="2400">
              <a:latin typeface="Century Gothic"/>
              <a:cs typeface="Century Gothic"/>
            </a:endParaRPr>
          </a:p>
          <a:p>
            <a:pPr marL="240029" indent="-227329">
              <a:lnSpc>
                <a:spcPct val="100000"/>
              </a:lnSpc>
              <a:spcBef>
                <a:spcPts val="910"/>
              </a:spcBef>
              <a:buFont typeface="Arial"/>
              <a:buChar char="•"/>
              <a:tabLst>
                <a:tab pos="240029" algn="l"/>
              </a:tabLst>
            </a:pPr>
            <a:r>
              <a:rPr dirty="0" spc="-10"/>
              <a:t>Condominiums</a:t>
            </a:r>
          </a:p>
          <a:p>
            <a:pPr lvl="1" marL="1111885" indent="-184785">
              <a:lnSpc>
                <a:spcPct val="100000"/>
              </a:lnSpc>
              <a:spcBef>
                <a:spcPts val="915"/>
              </a:spcBef>
              <a:buChar char="-"/>
              <a:tabLst>
                <a:tab pos="1111885" algn="l"/>
              </a:tabLst>
            </a:pPr>
            <a:r>
              <a:rPr dirty="0" sz="2400">
                <a:latin typeface="Century Gothic"/>
                <a:cs typeface="Century Gothic"/>
              </a:rPr>
              <a:t>Stress</a:t>
            </a:r>
            <a:r>
              <a:rPr dirty="0" sz="2400" spc="-3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from</a:t>
            </a:r>
            <a:r>
              <a:rPr dirty="0" sz="2400" spc="-4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new</a:t>
            </a:r>
            <a:r>
              <a:rPr dirty="0" sz="2400" spc="-3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law</a:t>
            </a:r>
            <a:r>
              <a:rPr dirty="0" sz="2400" spc="-5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re</a:t>
            </a:r>
            <a:r>
              <a:rPr dirty="0" sz="2400" spc="-3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capital</a:t>
            </a:r>
            <a:r>
              <a:rPr dirty="0" sz="2400" spc="-80">
                <a:latin typeface="Century Gothic"/>
                <a:cs typeface="Century Gothic"/>
              </a:rPr>
              <a:t> </a:t>
            </a:r>
            <a:r>
              <a:rPr dirty="0" sz="2400" spc="-10">
                <a:latin typeface="Century Gothic"/>
                <a:cs typeface="Century Gothic"/>
              </a:rPr>
              <a:t>reserves</a:t>
            </a:r>
            <a:endParaRPr sz="2400">
              <a:latin typeface="Century Gothic"/>
              <a:cs typeface="Century Gothic"/>
            </a:endParaRPr>
          </a:p>
          <a:p>
            <a:pPr marL="240029" indent="-227329">
              <a:lnSpc>
                <a:spcPct val="100000"/>
              </a:lnSpc>
              <a:spcBef>
                <a:spcPts val="910"/>
              </a:spcBef>
              <a:buFont typeface="Arial"/>
              <a:buChar char="•"/>
              <a:tabLst>
                <a:tab pos="240029" algn="l"/>
              </a:tabLst>
            </a:pPr>
            <a:r>
              <a:rPr dirty="0"/>
              <a:t>Mobile</a:t>
            </a:r>
            <a:r>
              <a:rPr dirty="0" spc="-55"/>
              <a:t> </a:t>
            </a:r>
            <a:r>
              <a:rPr dirty="0" spc="-10"/>
              <a:t>Homes</a:t>
            </a:r>
          </a:p>
          <a:p>
            <a:pPr lvl="1" marL="1111885" indent="-184785">
              <a:lnSpc>
                <a:spcPct val="100000"/>
              </a:lnSpc>
              <a:spcBef>
                <a:spcPts val="910"/>
              </a:spcBef>
              <a:buChar char="-"/>
              <a:tabLst>
                <a:tab pos="1111885" algn="l"/>
              </a:tabLst>
            </a:pPr>
            <a:r>
              <a:rPr dirty="0" sz="2400">
                <a:latin typeface="Century Gothic"/>
                <a:cs typeface="Century Gothic"/>
              </a:rPr>
              <a:t>Can</a:t>
            </a:r>
            <a:r>
              <a:rPr dirty="0" sz="2400" spc="-4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be</a:t>
            </a:r>
            <a:r>
              <a:rPr dirty="0" sz="2400" spc="-1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fee</a:t>
            </a:r>
            <a:r>
              <a:rPr dirty="0" sz="2400" spc="-2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simple</a:t>
            </a:r>
            <a:r>
              <a:rPr dirty="0" sz="2400" spc="-5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or</a:t>
            </a:r>
            <a:r>
              <a:rPr dirty="0" sz="2400" spc="-30">
                <a:latin typeface="Century Gothic"/>
                <a:cs typeface="Century Gothic"/>
              </a:rPr>
              <a:t> </a:t>
            </a:r>
            <a:r>
              <a:rPr dirty="0" sz="2400" spc="-10">
                <a:latin typeface="Century Gothic"/>
                <a:cs typeface="Century Gothic"/>
              </a:rPr>
              <a:t>rental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Senior</a:t>
            </a:r>
            <a:r>
              <a:rPr dirty="0" spc="-65"/>
              <a:t> </a:t>
            </a:r>
            <a:r>
              <a:rPr dirty="0"/>
              <a:t>Housing</a:t>
            </a:r>
            <a:r>
              <a:rPr dirty="0" spc="-60"/>
              <a:t> </a:t>
            </a:r>
            <a:r>
              <a:rPr dirty="0" spc="-10"/>
              <a:t>Options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78180" y="1405611"/>
            <a:ext cx="6990715" cy="5323205"/>
          </a:xfrm>
          <a:prstGeom prst="rect">
            <a:avLst/>
          </a:prstGeom>
        </p:spPr>
        <p:txBody>
          <a:bodyPr wrap="square" lIns="0" tIns="1282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dirty="0" sz="2400" spc="-10">
                <a:latin typeface="Century Gothic"/>
                <a:cs typeface="Century Gothic"/>
              </a:rPr>
              <a:t>RENTAL</a:t>
            </a:r>
            <a:endParaRPr sz="2400">
              <a:latin typeface="Century Gothic"/>
              <a:cs typeface="Century Gothic"/>
            </a:endParaRPr>
          </a:p>
          <a:p>
            <a:pPr marL="356870" indent="-344170">
              <a:lnSpc>
                <a:spcPct val="100000"/>
              </a:lnSpc>
              <a:spcBef>
                <a:spcPts val="915"/>
              </a:spcBef>
              <a:buFont typeface="Arial"/>
              <a:buChar char="•"/>
              <a:tabLst>
                <a:tab pos="356870" algn="l"/>
              </a:tabLst>
            </a:pPr>
            <a:r>
              <a:rPr dirty="0" sz="2400">
                <a:latin typeface="Century Gothic"/>
                <a:cs typeface="Century Gothic"/>
              </a:rPr>
              <a:t>Supportive</a:t>
            </a:r>
            <a:r>
              <a:rPr dirty="0" sz="2400" spc="-7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Service</a:t>
            </a:r>
            <a:r>
              <a:rPr dirty="0" sz="2400" spc="-7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–</a:t>
            </a:r>
            <a:r>
              <a:rPr dirty="0" sz="2400" spc="-4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ALFs</a:t>
            </a:r>
            <a:r>
              <a:rPr dirty="0" sz="2400" spc="-3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and</a:t>
            </a:r>
            <a:r>
              <a:rPr dirty="0" sz="2400" spc="-4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Nursing</a:t>
            </a:r>
            <a:r>
              <a:rPr dirty="0" sz="2400" spc="-75">
                <a:latin typeface="Century Gothic"/>
                <a:cs typeface="Century Gothic"/>
              </a:rPr>
              <a:t> </a:t>
            </a:r>
            <a:r>
              <a:rPr dirty="0" sz="2400" spc="-10">
                <a:latin typeface="Century Gothic"/>
                <a:cs typeface="Century Gothic"/>
              </a:rPr>
              <a:t>Homes</a:t>
            </a:r>
            <a:endParaRPr sz="2400">
              <a:latin typeface="Century Gothic"/>
              <a:cs typeface="Century Gothic"/>
            </a:endParaRPr>
          </a:p>
          <a:p>
            <a:pPr marL="469900">
              <a:lnSpc>
                <a:spcPct val="100000"/>
              </a:lnSpc>
              <a:spcBef>
                <a:spcPts val="910"/>
              </a:spcBef>
            </a:pPr>
            <a:r>
              <a:rPr dirty="0" sz="2000">
                <a:latin typeface="Century Gothic"/>
                <a:cs typeface="Century Gothic"/>
              </a:rPr>
              <a:t>-</a:t>
            </a:r>
            <a:r>
              <a:rPr dirty="0" sz="2000" spc="-4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Housing</a:t>
            </a:r>
            <a:r>
              <a:rPr dirty="0" sz="2400" spc="-7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costs</a:t>
            </a:r>
            <a:r>
              <a:rPr dirty="0" sz="2400" spc="-4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and</a:t>
            </a:r>
            <a:r>
              <a:rPr dirty="0" sz="2400" spc="-4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additional</a:t>
            </a:r>
            <a:r>
              <a:rPr dirty="0" sz="2400" spc="-8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fees</a:t>
            </a:r>
            <a:r>
              <a:rPr dirty="0" sz="2400" spc="-4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for</a:t>
            </a:r>
            <a:r>
              <a:rPr dirty="0" sz="2400" spc="-30">
                <a:latin typeface="Century Gothic"/>
                <a:cs typeface="Century Gothic"/>
              </a:rPr>
              <a:t> </a:t>
            </a:r>
            <a:r>
              <a:rPr dirty="0" sz="2400" spc="-20">
                <a:latin typeface="Century Gothic"/>
                <a:cs typeface="Century Gothic"/>
              </a:rPr>
              <a:t>care</a:t>
            </a:r>
            <a:endParaRPr sz="2400">
              <a:latin typeface="Century Gothic"/>
              <a:cs typeface="Century Gothic"/>
            </a:endParaRPr>
          </a:p>
          <a:p>
            <a:pPr marL="356870" indent="-344170">
              <a:lnSpc>
                <a:spcPct val="100000"/>
              </a:lnSpc>
              <a:spcBef>
                <a:spcPts val="910"/>
              </a:spcBef>
              <a:buFont typeface="Arial"/>
              <a:buChar char="•"/>
              <a:tabLst>
                <a:tab pos="356870" algn="l"/>
              </a:tabLst>
            </a:pPr>
            <a:r>
              <a:rPr dirty="0" sz="2400">
                <a:latin typeface="Century Gothic"/>
                <a:cs typeface="Century Gothic"/>
              </a:rPr>
              <a:t>Continuing</a:t>
            </a:r>
            <a:r>
              <a:rPr dirty="0" sz="2400" spc="-10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Care</a:t>
            </a:r>
            <a:r>
              <a:rPr dirty="0" sz="2400" spc="-7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Retirement</a:t>
            </a:r>
            <a:r>
              <a:rPr dirty="0" sz="2400" spc="-90">
                <a:latin typeface="Century Gothic"/>
                <a:cs typeface="Century Gothic"/>
              </a:rPr>
              <a:t> </a:t>
            </a:r>
            <a:r>
              <a:rPr dirty="0" sz="2400" spc="-10">
                <a:latin typeface="Century Gothic"/>
                <a:cs typeface="Century Gothic"/>
              </a:rPr>
              <a:t>Centers</a:t>
            </a:r>
            <a:endParaRPr sz="2400">
              <a:latin typeface="Century Gothic"/>
              <a:cs typeface="Century Gothic"/>
            </a:endParaRPr>
          </a:p>
          <a:p>
            <a:pPr lvl="1" marL="1111885" indent="-184785">
              <a:lnSpc>
                <a:spcPct val="100000"/>
              </a:lnSpc>
              <a:spcBef>
                <a:spcPts val="915"/>
              </a:spcBef>
              <a:buSzPct val="120000"/>
              <a:buChar char="-"/>
              <a:tabLst>
                <a:tab pos="1111885" algn="l"/>
              </a:tabLst>
            </a:pPr>
            <a:r>
              <a:rPr dirty="0" sz="2000">
                <a:latin typeface="Century Gothic"/>
                <a:cs typeface="Century Gothic"/>
              </a:rPr>
              <a:t>Hybrid</a:t>
            </a:r>
            <a:r>
              <a:rPr dirty="0" sz="2000" spc="-25">
                <a:latin typeface="Century Gothic"/>
                <a:cs typeface="Century Gothic"/>
              </a:rPr>
              <a:t> </a:t>
            </a:r>
            <a:r>
              <a:rPr dirty="0" sz="2000">
                <a:latin typeface="Century Gothic"/>
                <a:cs typeface="Century Gothic"/>
              </a:rPr>
              <a:t>–</a:t>
            </a:r>
            <a:r>
              <a:rPr dirty="0" sz="2000" spc="-25">
                <a:latin typeface="Century Gothic"/>
                <a:cs typeface="Century Gothic"/>
              </a:rPr>
              <a:t> </a:t>
            </a:r>
            <a:r>
              <a:rPr dirty="0" sz="2000">
                <a:latin typeface="Century Gothic"/>
                <a:cs typeface="Century Gothic"/>
              </a:rPr>
              <a:t>membership</a:t>
            </a:r>
            <a:r>
              <a:rPr dirty="0" sz="2000" spc="-50">
                <a:latin typeface="Century Gothic"/>
                <a:cs typeface="Century Gothic"/>
              </a:rPr>
              <a:t> </a:t>
            </a:r>
            <a:r>
              <a:rPr dirty="0" sz="2000">
                <a:latin typeface="Century Gothic"/>
                <a:cs typeface="Century Gothic"/>
              </a:rPr>
              <a:t>fee</a:t>
            </a:r>
            <a:r>
              <a:rPr dirty="0" sz="2000" spc="-40">
                <a:latin typeface="Century Gothic"/>
                <a:cs typeface="Century Gothic"/>
              </a:rPr>
              <a:t> </a:t>
            </a:r>
            <a:r>
              <a:rPr dirty="0" sz="2000">
                <a:latin typeface="Century Gothic"/>
                <a:cs typeface="Century Gothic"/>
              </a:rPr>
              <a:t>+</a:t>
            </a:r>
            <a:r>
              <a:rPr dirty="0" sz="2000" spc="-20">
                <a:latin typeface="Century Gothic"/>
                <a:cs typeface="Century Gothic"/>
              </a:rPr>
              <a:t> </a:t>
            </a:r>
            <a:r>
              <a:rPr dirty="0" sz="2000">
                <a:latin typeface="Century Gothic"/>
                <a:cs typeface="Century Gothic"/>
              </a:rPr>
              <a:t>monthly</a:t>
            </a:r>
            <a:r>
              <a:rPr dirty="0" sz="2000" spc="-45">
                <a:latin typeface="Century Gothic"/>
                <a:cs typeface="Century Gothic"/>
              </a:rPr>
              <a:t> </a:t>
            </a:r>
            <a:r>
              <a:rPr dirty="0" sz="2000" spc="-10">
                <a:latin typeface="Century Gothic"/>
                <a:cs typeface="Century Gothic"/>
              </a:rPr>
              <a:t>payments</a:t>
            </a:r>
            <a:endParaRPr sz="2000">
              <a:latin typeface="Century Gothic"/>
              <a:cs typeface="Century Gothic"/>
            </a:endParaRPr>
          </a:p>
          <a:p>
            <a:pPr lvl="1" marL="1111885" indent="-184785">
              <a:lnSpc>
                <a:spcPct val="100000"/>
              </a:lnSpc>
              <a:spcBef>
                <a:spcPts val="910"/>
              </a:spcBef>
              <a:buSzPct val="120000"/>
              <a:buChar char="-"/>
              <a:tabLst>
                <a:tab pos="1111885" algn="l"/>
              </a:tabLst>
            </a:pPr>
            <a:r>
              <a:rPr dirty="0" sz="2000">
                <a:latin typeface="Century Gothic"/>
                <a:cs typeface="Century Gothic"/>
              </a:rPr>
              <a:t>Independent</a:t>
            </a:r>
            <a:r>
              <a:rPr dirty="0" sz="2000" spc="-80">
                <a:latin typeface="Century Gothic"/>
                <a:cs typeface="Century Gothic"/>
              </a:rPr>
              <a:t> </a:t>
            </a:r>
            <a:r>
              <a:rPr dirty="0" sz="2000">
                <a:latin typeface="Century Gothic"/>
                <a:cs typeface="Century Gothic"/>
              </a:rPr>
              <a:t>living,</a:t>
            </a:r>
            <a:r>
              <a:rPr dirty="0" sz="2000" spc="-55">
                <a:latin typeface="Century Gothic"/>
                <a:cs typeface="Century Gothic"/>
              </a:rPr>
              <a:t> </a:t>
            </a:r>
            <a:r>
              <a:rPr dirty="0" sz="2000">
                <a:latin typeface="Century Gothic"/>
                <a:cs typeface="Century Gothic"/>
              </a:rPr>
              <a:t>ALF,</a:t>
            </a:r>
            <a:r>
              <a:rPr dirty="0" sz="2000" spc="-45">
                <a:latin typeface="Century Gothic"/>
                <a:cs typeface="Century Gothic"/>
              </a:rPr>
              <a:t> </a:t>
            </a:r>
            <a:r>
              <a:rPr dirty="0" sz="2000">
                <a:latin typeface="Century Gothic"/>
                <a:cs typeface="Century Gothic"/>
              </a:rPr>
              <a:t>Memory</a:t>
            </a:r>
            <a:r>
              <a:rPr dirty="0" sz="2000" spc="-45">
                <a:latin typeface="Century Gothic"/>
                <a:cs typeface="Century Gothic"/>
              </a:rPr>
              <a:t> </a:t>
            </a:r>
            <a:r>
              <a:rPr dirty="0" sz="2000" spc="-20">
                <a:latin typeface="Century Gothic"/>
                <a:cs typeface="Century Gothic"/>
              </a:rPr>
              <a:t>Care</a:t>
            </a:r>
            <a:endParaRPr sz="2000">
              <a:latin typeface="Century Gothic"/>
              <a:cs typeface="Century Gothic"/>
            </a:endParaRPr>
          </a:p>
          <a:p>
            <a:pPr marL="240029" indent="-227329">
              <a:lnSpc>
                <a:spcPct val="100000"/>
              </a:lnSpc>
              <a:spcBef>
                <a:spcPts val="915"/>
              </a:spcBef>
              <a:buFont typeface="Arial"/>
              <a:buChar char="•"/>
              <a:tabLst>
                <a:tab pos="240029" algn="l"/>
              </a:tabLst>
            </a:pPr>
            <a:r>
              <a:rPr dirty="0" sz="2400">
                <a:latin typeface="Century Gothic"/>
                <a:cs typeface="Century Gothic"/>
              </a:rPr>
              <a:t>Active</a:t>
            </a:r>
            <a:r>
              <a:rPr dirty="0" sz="2400" spc="-8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Adult</a:t>
            </a:r>
            <a:r>
              <a:rPr dirty="0" sz="2400" spc="-4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(55+)</a:t>
            </a:r>
            <a:r>
              <a:rPr dirty="0" sz="2400" spc="-8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–</a:t>
            </a:r>
            <a:r>
              <a:rPr dirty="0" sz="2400" spc="-4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independent</a:t>
            </a:r>
            <a:r>
              <a:rPr dirty="0" sz="2400" spc="-55">
                <a:latin typeface="Century Gothic"/>
                <a:cs typeface="Century Gothic"/>
              </a:rPr>
              <a:t> </a:t>
            </a:r>
            <a:r>
              <a:rPr dirty="0" sz="2400" spc="-10">
                <a:latin typeface="Century Gothic"/>
                <a:cs typeface="Century Gothic"/>
              </a:rPr>
              <a:t>living</a:t>
            </a:r>
            <a:endParaRPr sz="2400">
              <a:latin typeface="Century Gothic"/>
              <a:cs typeface="Century Gothic"/>
            </a:endParaRPr>
          </a:p>
          <a:p>
            <a:pPr marL="240029" indent="-227329">
              <a:lnSpc>
                <a:spcPct val="100000"/>
              </a:lnSpc>
              <a:spcBef>
                <a:spcPts val="910"/>
              </a:spcBef>
              <a:buFont typeface="Arial"/>
              <a:buChar char="•"/>
              <a:tabLst>
                <a:tab pos="240029" algn="l"/>
              </a:tabLst>
            </a:pPr>
            <a:r>
              <a:rPr dirty="0" sz="2400">
                <a:latin typeface="Century Gothic"/>
                <a:cs typeface="Century Gothic"/>
              </a:rPr>
              <a:t>Affordable</a:t>
            </a:r>
            <a:r>
              <a:rPr dirty="0" sz="2400" spc="-4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Senior</a:t>
            </a:r>
            <a:r>
              <a:rPr dirty="0" sz="2400" spc="-5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Rental</a:t>
            </a:r>
            <a:r>
              <a:rPr dirty="0" sz="2400" spc="-5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(62+)</a:t>
            </a:r>
            <a:r>
              <a:rPr dirty="0" sz="2400" spc="-7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–</a:t>
            </a:r>
            <a:r>
              <a:rPr dirty="0" sz="2400" spc="-40">
                <a:latin typeface="Century Gothic"/>
                <a:cs typeface="Century Gothic"/>
              </a:rPr>
              <a:t> </a:t>
            </a:r>
            <a:r>
              <a:rPr dirty="0" sz="2400" spc="-10">
                <a:latin typeface="Century Gothic"/>
                <a:cs typeface="Century Gothic"/>
              </a:rPr>
              <a:t>independent</a:t>
            </a:r>
            <a:endParaRPr sz="2400">
              <a:latin typeface="Century Gothic"/>
              <a:cs typeface="Century Gothic"/>
            </a:endParaRPr>
          </a:p>
          <a:p>
            <a:pPr lvl="1" marL="697865" indent="-227965">
              <a:lnSpc>
                <a:spcPct val="100000"/>
              </a:lnSpc>
              <a:spcBef>
                <a:spcPts val="910"/>
              </a:spcBef>
              <a:buChar char="-"/>
              <a:tabLst>
                <a:tab pos="697865" algn="l"/>
              </a:tabLst>
            </a:pPr>
            <a:r>
              <a:rPr dirty="0" sz="2400">
                <a:latin typeface="Century Gothic"/>
                <a:cs typeface="Century Gothic"/>
              </a:rPr>
              <a:t>Often</a:t>
            </a:r>
            <a:r>
              <a:rPr dirty="0" sz="2400" spc="-6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financed</a:t>
            </a:r>
            <a:r>
              <a:rPr dirty="0" sz="2400" spc="-7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through</a:t>
            </a:r>
            <a:r>
              <a:rPr dirty="0" sz="2400" spc="-60">
                <a:latin typeface="Century Gothic"/>
                <a:cs typeface="Century Gothic"/>
              </a:rPr>
              <a:t> </a:t>
            </a:r>
            <a:r>
              <a:rPr dirty="0" sz="2400" spc="-10">
                <a:latin typeface="Century Gothic"/>
                <a:cs typeface="Century Gothic"/>
              </a:rPr>
              <a:t>LIHTCs</a:t>
            </a:r>
            <a:endParaRPr sz="2400">
              <a:latin typeface="Century Gothic"/>
              <a:cs typeface="Century Gothic"/>
            </a:endParaRPr>
          </a:p>
          <a:p>
            <a:pPr marL="240029" indent="-227329">
              <a:lnSpc>
                <a:spcPct val="100000"/>
              </a:lnSpc>
              <a:spcBef>
                <a:spcPts val="915"/>
              </a:spcBef>
              <a:buFont typeface="Arial"/>
              <a:buChar char="•"/>
              <a:tabLst>
                <a:tab pos="240029" algn="l"/>
              </a:tabLst>
            </a:pPr>
            <a:r>
              <a:rPr dirty="0" sz="2400">
                <a:latin typeface="Century Gothic"/>
                <a:cs typeface="Century Gothic"/>
              </a:rPr>
              <a:t>Public</a:t>
            </a:r>
            <a:r>
              <a:rPr dirty="0" sz="2400" spc="-60">
                <a:latin typeface="Century Gothic"/>
                <a:cs typeface="Century Gothic"/>
              </a:rPr>
              <a:t> </a:t>
            </a:r>
            <a:r>
              <a:rPr dirty="0" sz="2400" spc="-10">
                <a:latin typeface="Century Gothic"/>
                <a:cs typeface="Century Gothic"/>
              </a:rPr>
              <a:t>Housing/Nonprofits</a:t>
            </a:r>
            <a:endParaRPr sz="2400">
              <a:latin typeface="Century Gothic"/>
              <a:cs typeface="Century Gothic"/>
            </a:endParaRPr>
          </a:p>
          <a:p>
            <a:pPr lvl="1" marL="1111885" indent="-184785">
              <a:lnSpc>
                <a:spcPct val="100000"/>
              </a:lnSpc>
              <a:spcBef>
                <a:spcPts val="910"/>
              </a:spcBef>
              <a:buChar char="-"/>
              <a:tabLst>
                <a:tab pos="1111885" algn="l"/>
              </a:tabLst>
            </a:pPr>
            <a:r>
              <a:rPr dirty="0" sz="2400">
                <a:latin typeface="Century Gothic"/>
                <a:cs typeface="Century Gothic"/>
              </a:rPr>
              <a:t>Deeper</a:t>
            </a:r>
            <a:r>
              <a:rPr dirty="0" sz="2400" spc="-4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income</a:t>
            </a:r>
            <a:r>
              <a:rPr dirty="0" sz="2400" spc="-9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targeting,</a:t>
            </a:r>
            <a:r>
              <a:rPr dirty="0" sz="2400" spc="-95">
                <a:latin typeface="Century Gothic"/>
                <a:cs typeface="Century Gothic"/>
              </a:rPr>
              <a:t> </a:t>
            </a:r>
            <a:r>
              <a:rPr dirty="0" sz="2400" spc="-10">
                <a:latin typeface="Century Gothic"/>
                <a:cs typeface="Century Gothic"/>
              </a:rPr>
              <a:t>serivces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8180" y="490611"/>
            <a:ext cx="357441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CHALLENGES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78180" y="1278021"/>
            <a:ext cx="7094855" cy="5323205"/>
          </a:xfrm>
          <a:prstGeom prst="rect">
            <a:avLst/>
          </a:prstGeom>
        </p:spPr>
        <p:txBody>
          <a:bodyPr wrap="square" lIns="0" tIns="128270" rIns="0" bIns="0" rtlCol="0" vert="horz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10"/>
              </a:spcBef>
              <a:buFont typeface="Arial"/>
              <a:buChar char="•"/>
              <a:tabLst>
                <a:tab pos="356870" algn="l"/>
              </a:tabLst>
            </a:pPr>
            <a:r>
              <a:rPr dirty="0" sz="2400">
                <a:latin typeface="Century Gothic"/>
                <a:cs typeface="Century Gothic"/>
              </a:rPr>
              <a:t>Goal</a:t>
            </a:r>
            <a:r>
              <a:rPr dirty="0" sz="2400" spc="-6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–</a:t>
            </a:r>
            <a:r>
              <a:rPr dirty="0" sz="2400" spc="-4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Increase</a:t>
            </a:r>
            <a:r>
              <a:rPr dirty="0" sz="2400" spc="-3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Production</a:t>
            </a:r>
            <a:r>
              <a:rPr dirty="0" sz="2400" spc="-4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of</a:t>
            </a:r>
            <a:r>
              <a:rPr dirty="0" sz="2400" spc="-4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Senior</a:t>
            </a:r>
            <a:r>
              <a:rPr dirty="0" sz="2400" spc="-75">
                <a:latin typeface="Century Gothic"/>
                <a:cs typeface="Century Gothic"/>
              </a:rPr>
              <a:t> </a:t>
            </a:r>
            <a:r>
              <a:rPr dirty="0" sz="2400" spc="-10">
                <a:latin typeface="Century Gothic"/>
                <a:cs typeface="Century Gothic"/>
              </a:rPr>
              <a:t>Housing</a:t>
            </a:r>
            <a:endParaRPr sz="2400">
              <a:latin typeface="Century Gothic"/>
              <a:cs typeface="Century Gothic"/>
            </a:endParaRPr>
          </a:p>
          <a:p>
            <a:pPr lvl="1" marL="1111885" indent="-184785">
              <a:lnSpc>
                <a:spcPct val="100000"/>
              </a:lnSpc>
              <a:spcBef>
                <a:spcPts val="915"/>
              </a:spcBef>
              <a:buChar char="-"/>
              <a:tabLst>
                <a:tab pos="1111885" algn="l"/>
              </a:tabLst>
            </a:pPr>
            <a:r>
              <a:rPr dirty="0" sz="2400">
                <a:latin typeface="Century Gothic"/>
                <a:cs typeface="Century Gothic"/>
              </a:rPr>
              <a:t>Particular</a:t>
            </a:r>
            <a:r>
              <a:rPr dirty="0" sz="2400" spc="-8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Focus</a:t>
            </a:r>
            <a:r>
              <a:rPr dirty="0" sz="2400" spc="-5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–</a:t>
            </a:r>
            <a:r>
              <a:rPr dirty="0" sz="2400" spc="-5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Lower</a:t>
            </a:r>
            <a:r>
              <a:rPr dirty="0" sz="2400" spc="-2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Income</a:t>
            </a:r>
            <a:r>
              <a:rPr dirty="0" sz="2400" spc="-50">
                <a:latin typeface="Century Gothic"/>
                <a:cs typeface="Century Gothic"/>
              </a:rPr>
              <a:t> </a:t>
            </a:r>
            <a:r>
              <a:rPr dirty="0" sz="2400" spc="-25">
                <a:latin typeface="Century Gothic"/>
                <a:cs typeface="Century Gothic"/>
              </a:rPr>
              <a:t>HHs</a:t>
            </a:r>
            <a:endParaRPr sz="2400">
              <a:latin typeface="Century Gothic"/>
              <a:cs typeface="Century Gothic"/>
            </a:endParaRPr>
          </a:p>
          <a:p>
            <a:pPr marL="356870" indent="-344170">
              <a:lnSpc>
                <a:spcPct val="100000"/>
              </a:lnSpc>
              <a:spcBef>
                <a:spcPts val="910"/>
              </a:spcBef>
              <a:buFont typeface="Arial"/>
              <a:buChar char="•"/>
              <a:tabLst>
                <a:tab pos="356870" algn="l"/>
              </a:tabLst>
            </a:pPr>
            <a:r>
              <a:rPr dirty="0" sz="2400">
                <a:latin typeface="Century Gothic"/>
                <a:cs typeface="Century Gothic"/>
              </a:rPr>
              <a:t>Finding</a:t>
            </a:r>
            <a:r>
              <a:rPr dirty="0" sz="2400" spc="-6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Sites</a:t>
            </a:r>
            <a:r>
              <a:rPr dirty="0" sz="2400" spc="-4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(i.e.</a:t>
            </a:r>
            <a:r>
              <a:rPr dirty="0" sz="2400" spc="-5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Land)</a:t>
            </a:r>
            <a:r>
              <a:rPr dirty="0" sz="2400" spc="-2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in</a:t>
            </a:r>
            <a:r>
              <a:rPr dirty="0" sz="2400" spc="-6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So.</a:t>
            </a:r>
            <a:r>
              <a:rPr dirty="0" sz="2400" spc="-2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Florida</a:t>
            </a:r>
            <a:r>
              <a:rPr dirty="0" sz="2400" spc="-45">
                <a:latin typeface="Century Gothic"/>
                <a:cs typeface="Century Gothic"/>
              </a:rPr>
              <a:t> </a:t>
            </a:r>
            <a:r>
              <a:rPr dirty="0" sz="2400" spc="-10">
                <a:latin typeface="Century Gothic"/>
                <a:cs typeface="Century Gothic"/>
              </a:rPr>
              <a:t>difficult</a:t>
            </a:r>
            <a:endParaRPr sz="2400">
              <a:latin typeface="Century Gothic"/>
              <a:cs typeface="Century Gothic"/>
            </a:endParaRPr>
          </a:p>
          <a:p>
            <a:pPr lvl="1" marL="1111885" indent="-184785">
              <a:lnSpc>
                <a:spcPct val="100000"/>
              </a:lnSpc>
              <a:spcBef>
                <a:spcPts val="910"/>
              </a:spcBef>
              <a:buChar char="-"/>
              <a:tabLst>
                <a:tab pos="1111885" algn="l"/>
              </a:tabLst>
            </a:pPr>
            <a:r>
              <a:rPr dirty="0" sz="2400">
                <a:latin typeface="Century Gothic"/>
                <a:cs typeface="Century Gothic"/>
              </a:rPr>
              <a:t>Increased</a:t>
            </a:r>
            <a:r>
              <a:rPr dirty="0" sz="2400" spc="-5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Emphasis</a:t>
            </a:r>
            <a:r>
              <a:rPr dirty="0" sz="2400" spc="-10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on</a:t>
            </a:r>
            <a:r>
              <a:rPr dirty="0" sz="2400" spc="-55">
                <a:latin typeface="Century Gothic"/>
                <a:cs typeface="Century Gothic"/>
              </a:rPr>
              <a:t> </a:t>
            </a:r>
            <a:r>
              <a:rPr dirty="0" sz="2400" spc="-10">
                <a:latin typeface="Century Gothic"/>
                <a:cs typeface="Century Gothic"/>
              </a:rPr>
              <a:t>Redevelopment</a:t>
            </a:r>
            <a:endParaRPr sz="2400">
              <a:latin typeface="Century Gothic"/>
              <a:cs typeface="Century Gothic"/>
            </a:endParaRPr>
          </a:p>
          <a:p>
            <a:pPr marL="324485" indent="-311785">
              <a:lnSpc>
                <a:spcPct val="100000"/>
              </a:lnSpc>
              <a:spcBef>
                <a:spcPts val="915"/>
              </a:spcBef>
              <a:buFont typeface="Arial"/>
              <a:buChar char="•"/>
              <a:tabLst>
                <a:tab pos="324485" algn="l"/>
              </a:tabLst>
            </a:pPr>
            <a:r>
              <a:rPr dirty="0" sz="2400" spc="-10">
                <a:latin typeface="Century Gothic"/>
                <a:cs typeface="Century Gothic"/>
              </a:rPr>
              <a:t>Costs</a:t>
            </a:r>
            <a:endParaRPr sz="2400">
              <a:latin typeface="Century Gothic"/>
              <a:cs typeface="Century Gothic"/>
            </a:endParaRPr>
          </a:p>
          <a:p>
            <a:pPr marL="927100">
              <a:lnSpc>
                <a:spcPct val="100000"/>
              </a:lnSpc>
              <a:spcBef>
                <a:spcPts val="910"/>
              </a:spcBef>
            </a:pPr>
            <a:r>
              <a:rPr dirty="0" sz="2400">
                <a:latin typeface="Century Gothic"/>
                <a:cs typeface="Century Gothic"/>
              </a:rPr>
              <a:t>–</a:t>
            </a:r>
            <a:r>
              <a:rPr dirty="0" sz="2400" spc="-6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Development:</a:t>
            </a:r>
            <a:r>
              <a:rPr dirty="0" sz="2400" spc="-8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Construction</a:t>
            </a:r>
            <a:r>
              <a:rPr dirty="0" sz="2400" spc="-8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&amp;</a:t>
            </a:r>
            <a:r>
              <a:rPr dirty="0" sz="2400" spc="-60">
                <a:latin typeface="Century Gothic"/>
                <a:cs typeface="Century Gothic"/>
              </a:rPr>
              <a:t> </a:t>
            </a:r>
            <a:r>
              <a:rPr dirty="0" sz="2400" spc="-10">
                <a:latin typeface="Century Gothic"/>
                <a:cs typeface="Century Gothic"/>
              </a:rPr>
              <a:t>Insurance</a:t>
            </a:r>
            <a:endParaRPr sz="2400">
              <a:latin typeface="Century Gothic"/>
              <a:cs typeface="Century Gothic"/>
            </a:endParaRPr>
          </a:p>
          <a:p>
            <a:pPr marL="927100">
              <a:lnSpc>
                <a:spcPct val="100000"/>
              </a:lnSpc>
              <a:spcBef>
                <a:spcPts val="915"/>
              </a:spcBef>
            </a:pPr>
            <a:r>
              <a:rPr dirty="0" sz="2400">
                <a:latin typeface="Century Gothic"/>
                <a:cs typeface="Century Gothic"/>
              </a:rPr>
              <a:t>-</a:t>
            </a:r>
            <a:r>
              <a:rPr dirty="0" sz="2400" spc="-4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Operating:</a:t>
            </a:r>
            <a:r>
              <a:rPr dirty="0" sz="2400" spc="-7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Insurance</a:t>
            </a:r>
            <a:r>
              <a:rPr dirty="0" sz="2400" spc="-3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&amp;</a:t>
            </a:r>
            <a:r>
              <a:rPr dirty="0" sz="2400" spc="-35">
                <a:latin typeface="Century Gothic"/>
                <a:cs typeface="Century Gothic"/>
              </a:rPr>
              <a:t> </a:t>
            </a:r>
            <a:r>
              <a:rPr dirty="0" sz="2400" spc="-10">
                <a:latin typeface="Century Gothic"/>
                <a:cs typeface="Century Gothic"/>
              </a:rPr>
              <a:t>Payroll</a:t>
            </a:r>
            <a:endParaRPr sz="2400">
              <a:latin typeface="Century Gothic"/>
              <a:cs typeface="Century Gothic"/>
            </a:endParaRPr>
          </a:p>
          <a:p>
            <a:pPr marL="240029" indent="-227329">
              <a:lnSpc>
                <a:spcPct val="100000"/>
              </a:lnSpc>
              <a:spcBef>
                <a:spcPts val="910"/>
              </a:spcBef>
              <a:buFont typeface="Arial"/>
              <a:buChar char="•"/>
              <a:tabLst>
                <a:tab pos="240029" algn="l"/>
              </a:tabLst>
            </a:pPr>
            <a:r>
              <a:rPr dirty="0" sz="2400">
                <a:latin typeface="Century Gothic"/>
                <a:cs typeface="Century Gothic"/>
              </a:rPr>
              <a:t>Financing</a:t>
            </a:r>
            <a:r>
              <a:rPr dirty="0" sz="2400" spc="-6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–</a:t>
            </a:r>
            <a:r>
              <a:rPr dirty="0" sz="2400" spc="-3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Cost</a:t>
            </a:r>
            <a:r>
              <a:rPr dirty="0" sz="2400" spc="-3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(Interest</a:t>
            </a:r>
            <a:r>
              <a:rPr dirty="0" sz="2400" spc="-2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Rates)</a:t>
            </a:r>
            <a:r>
              <a:rPr dirty="0" sz="2400" spc="-3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&amp;</a:t>
            </a:r>
            <a:r>
              <a:rPr dirty="0" sz="2400" spc="-40">
                <a:latin typeface="Century Gothic"/>
                <a:cs typeface="Century Gothic"/>
              </a:rPr>
              <a:t> </a:t>
            </a:r>
            <a:r>
              <a:rPr dirty="0" sz="2400" spc="-10">
                <a:latin typeface="Century Gothic"/>
                <a:cs typeface="Century Gothic"/>
              </a:rPr>
              <a:t>Access</a:t>
            </a:r>
            <a:endParaRPr sz="2400">
              <a:latin typeface="Century Gothic"/>
              <a:cs typeface="Century Gothic"/>
            </a:endParaRPr>
          </a:p>
          <a:p>
            <a:pPr marL="240029" indent="-227329">
              <a:lnSpc>
                <a:spcPct val="100000"/>
              </a:lnSpc>
              <a:spcBef>
                <a:spcPts val="910"/>
              </a:spcBef>
              <a:buFont typeface="Arial"/>
              <a:buChar char="•"/>
              <a:tabLst>
                <a:tab pos="240029" algn="l"/>
              </a:tabLst>
            </a:pPr>
            <a:r>
              <a:rPr dirty="0" sz="2400">
                <a:latin typeface="Century Gothic"/>
                <a:cs typeface="Century Gothic"/>
              </a:rPr>
              <a:t>Development</a:t>
            </a:r>
            <a:r>
              <a:rPr dirty="0" sz="2400" spc="-145">
                <a:latin typeface="Century Gothic"/>
                <a:cs typeface="Century Gothic"/>
              </a:rPr>
              <a:t> </a:t>
            </a:r>
            <a:r>
              <a:rPr dirty="0" sz="2400" spc="-10">
                <a:latin typeface="Century Gothic"/>
                <a:cs typeface="Century Gothic"/>
              </a:rPr>
              <a:t>Regulations</a:t>
            </a:r>
            <a:endParaRPr sz="2400">
              <a:latin typeface="Century Gothic"/>
              <a:cs typeface="Century Gothic"/>
            </a:endParaRPr>
          </a:p>
          <a:p>
            <a:pPr lvl="1" marL="697865" indent="-227965">
              <a:lnSpc>
                <a:spcPct val="100000"/>
              </a:lnSpc>
              <a:spcBef>
                <a:spcPts val="915"/>
              </a:spcBef>
              <a:buChar char="-"/>
              <a:tabLst>
                <a:tab pos="697865" algn="l"/>
              </a:tabLst>
            </a:pPr>
            <a:r>
              <a:rPr dirty="0" sz="2400">
                <a:latin typeface="Century Gothic"/>
                <a:cs typeface="Century Gothic"/>
              </a:rPr>
              <a:t>Restrictions</a:t>
            </a:r>
            <a:r>
              <a:rPr dirty="0" sz="2400" spc="-7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re</a:t>
            </a:r>
            <a:r>
              <a:rPr dirty="0" sz="2400" spc="-5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density</a:t>
            </a:r>
            <a:r>
              <a:rPr dirty="0" sz="2400" spc="-8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and</a:t>
            </a:r>
            <a:r>
              <a:rPr dirty="0" sz="2400" spc="-60">
                <a:latin typeface="Century Gothic"/>
                <a:cs typeface="Century Gothic"/>
              </a:rPr>
              <a:t> </a:t>
            </a:r>
            <a:r>
              <a:rPr dirty="0" sz="2400" spc="-10">
                <a:latin typeface="Century Gothic"/>
                <a:cs typeface="Century Gothic"/>
              </a:rPr>
              <a:t>compatibility</a:t>
            </a:r>
            <a:endParaRPr sz="2400">
              <a:latin typeface="Century Gothic"/>
              <a:cs typeface="Century Gothic"/>
            </a:endParaRPr>
          </a:p>
          <a:p>
            <a:pPr lvl="1" marL="697865" indent="-227965">
              <a:lnSpc>
                <a:spcPct val="100000"/>
              </a:lnSpc>
              <a:spcBef>
                <a:spcPts val="910"/>
              </a:spcBef>
              <a:buChar char="-"/>
              <a:tabLst>
                <a:tab pos="697865" algn="l"/>
              </a:tabLst>
            </a:pPr>
            <a:r>
              <a:rPr dirty="0" sz="2400">
                <a:latin typeface="Century Gothic"/>
                <a:cs typeface="Century Gothic"/>
              </a:rPr>
              <a:t>Support</a:t>
            </a:r>
            <a:r>
              <a:rPr dirty="0" sz="2400" spc="-6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for</a:t>
            </a:r>
            <a:r>
              <a:rPr dirty="0" sz="2400" spc="-6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innovative</a:t>
            </a:r>
            <a:r>
              <a:rPr dirty="0" sz="2400" spc="-105">
                <a:latin typeface="Century Gothic"/>
                <a:cs typeface="Century Gothic"/>
              </a:rPr>
              <a:t> </a:t>
            </a:r>
            <a:r>
              <a:rPr dirty="0" sz="2400" spc="-10">
                <a:latin typeface="Century Gothic"/>
                <a:cs typeface="Century Gothic"/>
              </a:rPr>
              <a:t>infill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8180" y="490611"/>
            <a:ext cx="295719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SOLUTIONS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78180" y="1278021"/>
            <a:ext cx="7044690" cy="5323205"/>
          </a:xfrm>
          <a:prstGeom prst="rect">
            <a:avLst/>
          </a:prstGeom>
        </p:spPr>
        <p:txBody>
          <a:bodyPr wrap="square" lIns="0" tIns="128270" rIns="0" bIns="0" rtlCol="0" vert="horz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1010"/>
              </a:spcBef>
              <a:buFont typeface="Arial"/>
              <a:buChar char="•"/>
              <a:tabLst>
                <a:tab pos="240029" algn="l"/>
              </a:tabLst>
            </a:pPr>
            <a:r>
              <a:rPr dirty="0" sz="2400">
                <a:latin typeface="Century Gothic"/>
                <a:cs typeface="Century Gothic"/>
              </a:rPr>
              <a:t>Identifying</a:t>
            </a:r>
            <a:r>
              <a:rPr dirty="0" sz="2400" spc="-70">
                <a:latin typeface="Century Gothic"/>
                <a:cs typeface="Century Gothic"/>
              </a:rPr>
              <a:t> </a:t>
            </a:r>
            <a:r>
              <a:rPr dirty="0" sz="2400" spc="-10">
                <a:latin typeface="Century Gothic"/>
                <a:cs typeface="Century Gothic"/>
              </a:rPr>
              <a:t>Redevelopment</a:t>
            </a:r>
            <a:r>
              <a:rPr dirty="0" sz="2400" spc="-90">
                <a:latin typeface="Century Gothic"/>
                <a:cs typeface="Century Gothic"/>
              </a:rPr>
              <a:t> </a:t>
            </a:r>
            <a:r>
              <a:rPr dirty="0" sz="2400" spc="-10">
                <a:latin typeface="Century Gothic"/>
                <a:cs typeface="Century Gothic"/>
              </a:rPr>
              <a:t>Sites</a:t>
            </a:r>
            <a:endParaRPr sz="2400">
              <a:latin typeface="Century Gothic"/>
              <a:cs typeface="Century Gothic"/>
            </a:endParaRPr>
          </a:p>
          <a:p>
            <a:pPr lvl="1" marL="697865" indent="-227965">
              <a:lnSpc>
                <a:spcPct val="100000"/>
              </a:lnSpc>
              <a:spcBef>
                <a:spcPts val="915"/>
              </a:spcBef>
              <a:buChar char="-"/>
              <a:tabLst>
                <a:tab pos="697865" algn="l"/>
              </a:tabLst>
            </a:pPr>
            <a:r>
              <a:rPr dirty="0" sz="2400">
                <a:latin typeface="Century Gothic"/>
                <a:cs typeface="Century Gothic"/>
              </a:rPr>
              <a:t>Churches,</a:t>
            </a:r>
            <a:r>
              <a:rPr dirty="0" sz="2400" spc="-9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Hotels,</a:t>
            </a:r>
            <a:r>
              <a:rPr dirty="0" sz="2400" spc="-9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Shopping</a:t>
            </a:r>
            <a:r>
              <a:rPr dirty="0" sz="2400" spc="-105">
                <a:latin typeface="Century Gothic"/>
                <a:cs typeface="Century Gothic"/>
              </a:rPr>
              <a:t> </a:t>
            </a:r>
            <a:r>
              <a:rPr dirty="0" sz="2400" spc="-10">
                <a:latin typeface="Century Gothic"/>
                <a:cs typeface="Century Gothic"/>
              </a:rPr>
              <a:t>Centers</a:t>
            </a:r>
            <a:endParaRPr sz="2400">
              <a:latin typeface="Century Gothic"/>
              <a:cs typeface="Century Gothic"/>
            </a:endParaRPr>
          </a:p>
          <a:p>
            <a:pPr lvl="1" marL="697865" indent="-227965">
              <a:lnSpc>
                <a:spcPct val="100000"/>
              </a:lnSpc>
              <a:spcBef>
                <a:spcPts val="910"/>
              </a:spcBef>
              <a:buChar char="-"/>
              <a:tabLst>
                <a:tab pos="697865" algn="l"/>
              </a:tabLst>
            </a:pPr>
            <a:r>
              <a:rPr dirty="0" sz="2400">
                <a:latin typeface="Century Gothic"/>
                <a:cs typeface="Century Gothic"/>
              </a:rPr>
              <a:t>Transit</a:t>
            </a:r>
            <a:r>
              <a:rPr dirty="0" sz="2400" spc="-5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Hubs</a:t>
            </a:r>
            <a:r>
              <a:rPr dirty="0" sz="2400" spc="-3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&amp;</a:t>
            </a:r>
            <a:r>
              <a:rPr dirty="0" sz="2400" spc="-40">
                <a:latin typeface="Century Gothic"/>
                <a:cs typeface="Century Gothic"/>
              </a:rPr>
              <a:t> </a:t>
            </a:r>
            <a:r>
              <a:rPr dirty="0" sz="2400" spc="-10">
                <a:latin typeface="Century Gothic"/>
                <a:cs typeface="Century Gothic"/>
              </a:rPr>
              <a:t>Walkability</a:t>
            </a:r>
            <a:endParaRPr sz="2400">
              <a:latin typeface="Century Gothic"/>
              <a:cs typeface="Century Gothic"/>
            </a:endParaRPr>
          </a:p>
          <a:p>
            <a:pPr marL="240029" indent="-227329">
              <a:lnSpc>
                <a:spcPct val="100000"/>
              </a:lnSpc>
              <a:spcBef>
                <a:spcPts val="910"/>
              </a:spcBef>
              <a:buFont typeface="Arial"/>
              <a:buChar char="•"/>
              <a:tabLst>
                <a:tab pos="240029" algn="l"/>
              </a:tabLst>
            </a:pPr>
            <a:r>
              <a:rPr dirty="0" sz="2400">
                <a:latin typeface="Century Gothic"/>
                <a:cs typeface="Century Gothic"/>
              </a:rPr>
              <a:t>Development</a:t>
            </a:r>
            <a:r>
              <a:rPr dirty="0" sz="2400" spc="-145">
                <a:latin typeface="Century Gothic"/>
                <a:cs typeface="Century Gothic"/>
              </a:rPr>
              <a:t> </a:t>
            </a:r>
            <a:r>
              <a:rPr dirty="0" sz="2400" spc="-10">
                <a:latin typeface="Century Gothic"/>
                <a:cs typeface="Century Gothic"/>
              </a:rPr>
              <a:t>Regulations</a:t>
            </a:r>
            <a:endParaRPr sz="2400">
              <a:latin typeface="Century Gothic"/>
              <a:cs typeface="Century Gothic"/>
            </a:endParaRPr>
          </a:p>
          <a:p>
            <a:pPr lvl="1" marL="697865" indent="-227965">
              <a:lnSpc>
                <a:spcPct val="100000"/>
              </a:lnSpc>
              <a:spcBef>
                <a:spcPts val="915"/>
              </a:spcBef>
              <a:buChar char="-"/>
              <a:tabLst>
                <a:tab pos="697865" algn="l"/>
              </a:tabLst>
            </a:pPr>
            <a:r>
              <a:rPr dirty="0" sz="2400">
                <a:latin typeface="Century Gothic"/>
                <a:cs typeface="Century Gothic"/>
              </a:rPr>
              <a:t>Accessory</a:t>
            </a:r>
            <a:r>
              <a:rPr dirty="0" sz="2400" spc="-3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Dwelling</a:t>
            </a:r>
            <a:r>
              <a:rPr dirty="0" sz="2400" spc="-8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Units</a:t>
            </a:r>
            <a:r>
              <a:rPr dirty="0" sz="2400" spc="-5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&amp;</a:t>
            </a:r>
            <a:r>
              <a:rPr dirty="0" sz="2400" spc="-5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Community</a:t>
            </a:r>
            <a:r>
              <a:rPr dirty="0" sz="2400" spc="-85">
                <a:latin typeface="Century Gothic"/>
                <a:cs typeface="Century Gothic"/>
              </a:rPr>
              <a:t> </a:t>
            </a:r>
            <a:r>
              <a:rPr dirty="0" sz="2400" spc="-10">
                <a:latin typeface="Century Gothic"/>
                <a:cs typeface="Century Gothic"/>
              </a:rPr>
              <a:t>Infill</a:t>
            </a:r>
            <a:endParaRPr sz="2400">
              <a:latin typeface="Century Gothic"/>
              <a:cs typeface="Century Gothic"/>
            </a:endParaRPr>
          </a:p>
          <a:p>
            <a:pPr lvl="1" marL="697865" indent="-227965">
              <a:lnSpc>
                <a:spcPct val="100000"/>
              </a:lnSpc>
              <a:spcBef>
                <a:spcPts val="910"/>
              </a:spcBef>
              <a:buChar char="-"/>
              <a:tabLst>
                <a:tab pos="697865" algn="l"/>
              </a:tabLst>
            </a:pPr>
            <a:r>
              <a:rPr dirty="0" sz="2400">
                <a:latin typeface="Century Gothic"/>
                <a:cs typeface="Century Gothic"/>
              </a:rPr>
              <a:t>Land</a:t>
            </a:r>
            <a:r>
              <a:rPr dirty="0" sz="2400" spc="-6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Use</a:t>
            </a:r>
            <a:r>
              <a:rPr dirty="0" sz="2400" spc="-3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that</a:t>
            </a:r>
            <a:r>
              <a:rPr dirty="0" sz="2400" spc="-8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promotes</a:t>
            </a:r>
            <a:r>
              <a:rPr dirty="0" sz="2400" spc="-50">
                <a:latin typeface="Century Gothic"/>
                <a:cs typeface="Century Gothic"/>
              </a:rPr>
              <a:t> </a:t>
            </a:r>
            <a:r>
              <a:rPr dirty="0" sz="2400" spc="-10">
                <a:latin typeface="Century Gothic"/>
                <a:cs typeface="Century Gothic"/>
              </a:rPr>
              <a:t>redevelopment</a:t>
            </a:r>
            <a:endParaRPr sz="2400">
              <a:latin typeface="Century Gothic"/>
              <a:cs typeface="Century Gothic"/>
            </a:endParaRPr>
          </a:p>
          <a:p>
            <a:pPr lvl="1" marL="697865" indent="-227965">
              <a:lnSpc>
                <a:spcPct val="100000"/>
              </a:lnSpc>
              <a:spcBef>
                <a:spcPts val="915"/>
              </a:spcBef>
              <a:buChar char="-"/>
              <a:tabLst>
                <a:tab pos="697865" algn="l"/>
              </a:tabLst>
            </a:pPr>
            <a:r>
              <a:rPr dirty="0" sz="2400">
                <a:latin typeface="Century Gothic"/>
                <a:cs typeface="Century Gothic"/>
              </a:rPr>
              <a:t>Bonus</a:t>
            </a:r>
            <a:r>
              <a:rPr dirty="0" sz="2400" spc="-5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density</a:t>
            </a:r>
            <a:r>
              <a:rPr dirty="0" sz="2400" spc="-7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and</a:t>
            </a:r>
            <a:r>
              <a:rPr dirty="0" sz="2400" spc="-5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flexible</a:t>
            </a:r>
            <a:r>
              <a:rPr dirty="0" sz="2400" spc="-70">
                <a:latin typeface="Century Gothic"/>
                <a:cs typeface="Century Gothic"/>
              </a:rPr>
              <a:t> </a:t>
            </a:r>
            <a:r>
              <a:rPr dirty="0" sz="2400" spc="-10">
                <a:latin typeface="Century Gothic"/>
                <a:cs typeface="Century Gothic"/>
              </a:rPr>
              <a:t>compatibility</a:t>
            </a:r>
            <a:endParaRPr sz="2400">
              <a:latin typeface="Century Gothic"/>
              <a:cs typeface="Century Gothic"/>
            </a:endParaRPr>
          </a:p>
          <a:p>
            <a:pPr marL="240029" indent="-227329">
              <a:lnSpc>
                <a:spcPct val="100000"/>
              </a:lnSpc>
              <a:spcBef>
                <a:spcPts val="910"/>
              </a:spcBef>
              <a:buFont typeface="Arial"/>
              <a:buChar char="•"/>
              <a:tabLst>
                <a:tab pos="240029" algn="l"/>
              </a:tabLst>
            </a:pPr>
            <a:r>
              <a:rPr dirty="0" sz="2400">
                <a:latin typeface="Century Gothic"/>
                <a:cs typeface="Century Gothic"/>
              </a:rPr>
              <a:t>Financing</a:t>
            </a:r>
            <a:r>
              <a:rPr dirty="0" sz="2400" spc="-50">
                <a:latin typeface="Century Gothic"/>
                <a:cs typeface="Century Gothic"/>
              </a:rPr>
              <a:t> </a:t>
            </a:r>
            <a:r>
              <a:rPr dirty="0" sz="2400" spc="-20">
                <a:latin typeface="Century Gothic"/>
                <a:cs typeface="Century Gothic"/>
              </a:rPr>
              <a:t>Tools</a:t>
            </a:r>
            <a:endParaRPr sz="2400">
              <a:latin typeface="Century Gothic"/>
              <a:cs typeface="Century Gothic"/>
            </a:endParaRPr>
          </a:p>
          <a:p>
            <a:pPr lvl="1" marL="1111885" indent="-184785">
              <a:lnSpc>
                <a:spcPct val="100000"/>
              </a:lnSpc>
              <a:spcBef>
                <a:spcPts val="910"/>
              </a:spcBef>
              <a:buChar char="-"/>
              <a:tabLst>
                <a:tab pos="1111885" algn="l"/>
              </a:tabLst>
            </a:pPr>
            <a:r>
              <a:rPr dirty="0" sz="2400">
                <a:latin typeface="Century Gothic"/>
                <a:cs typeface="Century Gothic"/>
              </a:rPr>
              <a:t>Federal</a:t>
            </a:r>
            <a:r>
              <a:rPr dirty="0" sz="2400" spc="-6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–</a:t>
            </a:r>
            <a:r>
              <a:rPr dirty="0" sz="2400" spc="-5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expand</a:t>
            </a:r>
            <a:r>
              <a:rPr dirty="0" sz="2400" spc="-60">
                <a:latin typeface="Century Gothic"/>
                <a:cs typeface="Century Gothic"/>
              </a:rPr>
              <a:t> </a:t>
            </a:r>
            <a:r>
              <a:rPr dirty="0" sz="2400" spc="-10">
                <a:latin typeface="Century Gothic"/>
                <a:cs typeface="Century Gothic"/>
              </a:rPr>
              <a:t>LIHTCs</a:t>
            </a:r>
            <a:endParaRPr sz="2400">
              <a:latin typeface="Century Gothic"/>
              <a:cs typeface="Century Gothic"/>
            </a:endParaRPr>
          </a:p>
          <a:p>
            <a:pPr lvl="1" marL="1111885" indent="-184785">
              <a:lnSpc>
                <a:spcPct val="100000"/>
              </a:lnSpc>
              <a:spcBef>
                <a:spcPts val="915"/>
              </a:spcBef>
              <a:buChar char="-"/>
              <a:tabLst>
                <a:tab pos="1111885" algn="l"/>
              </a:tabLst>
            </a:pPr>
            <a:r>
              <a:rPr dirty="0" sz="2400">
                <a:latin typeface="Century Gothic"/>
                <a:cs typeface="Century Gothic"/>
              </a:rPr>
              <a:t>State</a:t>
            </a:r>
            <a:r>
              <a:rPr dirty="0" sz="2400" spc="-5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–</a:t>
            </a:r>
            <a:r>
              <a:rPr dirty="0" sz="2400" spc="-4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increase</a:t>
            </a:r>
            <a:r>
              <a:rPr dirty="0" sz="2400" spc="-5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SAIL</a:t>
            </a:r>
            <a:r>
              <a:rPr dirty="0" sz="2400" spc="-35">
                <a:latin typeface="Century Gothic"/>
                <a:cs typeface="Century Gothic"/>
              </a:rPr>
              <a:t> </a:t>
            </a:r>
            <a:r>
              <a:rPr dirty="0" sz="2400" spc="-10">
                <a:latin typeface="Century Gothic"/>
                <a:cs typeface="Century Gothic"/>
              </a:rPr>
              <a:t>funding</a:t>
            </a:r>
            <a:endParaRPr sz="2400">
              <a:latin typeface="Century Gothic"/>
              <a:cs typeface="Century Gothic"/>
            </a:endParaRPr>
          </a:p>
          <a:p>
            <a:pPr lvl="1" marL="1111885" indent="-184785">
              <a:lnSpc>
                <a:spcPct val="100000"/>
              </a:lnSpc>
              <a:spcBef>
                <a:spcPts val="910"/>
              </a:spcBef>
              <a:buChar char="-"/>
              <a:tabLst>
                <a:tab pos="1111885" algn="l"/>
              </a:tabLst>
            </a:pPr>
            <a:r>
              <a:rPr dirty="0" sz="2400">
                <a:latin typeface="Century Gothic"/>
                <a:cs typeface="Century Gothic"/>
              </a:rPr>
              <a:t>Local</a:t>
            </a:r>
            <a:r>
              <a:rPr dirty="0" sz="2400" spc="-3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–</a:t>
            </a:r>
            <a:r>
              <a:rPr dirty="0" sz="2400" spc="-3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Fee</a:t>
            </a:r>
            <a:r>
              <a:rPr dirty="0" sz="2400" spc="-20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Waivers,</a:t>
            </a:r>
            <a:r>
              <a:rPr dirty="0" sz="2400" spc="-55">
                <a:latin typeface="Century Gothic"/>
                <a:cs typeface="Century Gothic"/>
              </a:rPr>
              <a:t> </a:t>
            </a:r>
            <a:r>
              <a:rPr dirty="0" sz="2400">
                <a:latin typeface="Century Gothic"/>
                <a:cs typeface="Century Gothic"/>
              </a:rPr>
              <a:t>Gap</a:t>
            </a:r>
            <a:r>
              <a:rPr dirty="0" sz="2400" spc="-35">
                <a:latin typeface="Century Gothic"/>
                <a:cs typeface="Century Gothic"/>
              </a:rPr>
              <a:t> </a:t>
            </a:r>
            <a:r>
              <a:rPr dirty="0" sz="2400" spc="-10">
                <a:latin typeface="Century Gothic"/>
                <a:cs typeface="Century Gothic"/>
              </a:rPr>
              <a:t>Financing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USER</dc:creator>
  <dc:title>Palm Beach County Housing Plan</dc:title>
  <dcterms:created xsi:type="dcterms:W3CDTF">2024-11-15T11:18:02Z</dcterms:created>
  <dcterms:modified xsi:type="dcterms:W3CDTF">2024-11-15T11:18:02Z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2024-11-14T00:00:00Z</vt:filetime>
  </property>
  <property fmtid="{D5CDD505-2E9C-101B-9397-08002B2CF9AE}" pid="3" name="Creator">
    <vt:lpwstr>Acrobat PDFMaker 17 for PowerPoint</vt:lpwstr>
  </property>
  <property fmtid="{D5CDD505-2E9C-101B-9397-08002B2CF9AE}" pid="4" name="LastSaved">
    <vt:filetime>2024-11-15T00:00:00Z</vt:filetime>
  </property>
  <property fmtid="{D5CDD505-2E9C-101B-9397-08002B2CF9AE}" pid="5" name="Producer">
    <vt:lpwstr>Adobe PDF Library 17.11.238</vt:lpwstr>
  </property>
</Properties>
</file>