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9" r:id="rId2"/>
    <p:sldMasterId id="2147483702" r:id="rId3"/>
    <p:sldMasterId id="2147483716" r:id="rId4"/>
  </p:sldMasterIdLst>
  <p:notesMasterIdLst>
    <p:notesMasterId r:id="rId23"/>
  </p:notesMasterIdLst>
  <p:handoutMasterIdLst>
    <p:handoutMasterId r:id="rId24"/>
  </p:handoutMasterIdLst>
  <p:sldIdLst>
    <p:sldId id="1507" r:id="rId5"/>
    <p:sldId id="342" r:id="rId6"/>
    <p:sldId id="267" r:id="rId7"/>
    <p:sldId id="1493" r:id="rId8"/>
    <p:sldId id="1515" r:id="rId9"/>
    <p:sldId id="1516" r:id="rId10"/>
    <p:sldId id="1489" r:id="rId11"/>
    <p:sldId id="1490" r:id="rId12"/>
    <p:sldId id="1494" r:id="rId13"/>
    <p:sldId id="1485" r:id="rId14"/>
    <p:sldId id="1502" r:id="rId15"/>
    <p:sldId id="1517" r:id="rId16"/>
    <p:sldId id="1518" r:id="rId17"/>
    <p:sldId id="1519" r:id="rId18"/>
    <p:sldId id="1520" r:id="rId19"/>
    <p:sldId id="1508" r:id="rId20"/>
    <p:sldId id="1503" r:id="rId21"/>
    <p:sldId id="259"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B9BD5"/>
    <a:srgbClr val="CBCED7"/>
    <a:srgbClr val="0121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263" autoAdjust="0"/>
    <p:restoredTop sz="87415" autoAdjust="0"/>
  </p:normalViewPr>
  <p:slideViewPr>
    <p:cSldViewPr snapToGrid="0">
      <p:cViewPr varScale="1">
        <p:scale>
          <a:sx n="97" d="100"/>
          <a:sy n="97" d="100"/>
        </p:scale>
        <p:origin x="582" y="66"/>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5" d="100"/>
          <a:sy n="85" d="100"/>
        </p:scale>
        <p:origin x="3846"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5B24EDD-95E0-4B84-B2E9-2350792F0313}" type="datetimeFigureOut">
              <a:rPr lang="en-US" smtClean="0"/>
              <a:t>11/8/2024</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10D8F26F-3697-4825-96CE-2DF4766C517D}" type="slidenum">
              <a:rPr lang="en-US" smtClean="0"/>
              <a:t>‹#›</a:t>
            </a:fld>
            <a:endParaRPr lang="en-US"/>
          </a:p>
        </p:txBody>
      </p:sp>
    </p:spTree>
    <p:extLst>
      <p:ext uri="{BB962C8B-B14F-4D97-AF65-F5344CB8AC3E}">
        <p14:creationId xmlns:p14="http://schemas.microsoft.com/office/powerpoint/2010/main" val="28680841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6435"/>
          </a:xfrm>
          <a:prstGeom prst="rect">
            <a:avLst/>
          </a:prstGeom>
        </p:spPr>
        <p:txBody>
          <a:bodyPr vert="horz" lIns="93175" tIns="46587" rIns="93175" bIns="46587" rtlCol="0"/>
          <a:lstStyle>
            <a:lvl1pPr algn="r">
              <a:defRPr sz="1200"/>
            </a:lvl1pPr>
          </a:lstStyle>
          <a:p>
            <a:fld id="{744CC471-D846-4751-A681-977B9196259C}" type="datetimeFigureOut">
              <a:rPr lang="en-US" smtClean="0"/>
              <a:t>11/8/2024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73892"/>
            <a:ext cx="5608320" cy="3660457"/>
          </a:xfrm>
          <a:prstGeom prst="rect">
            <a:avLst/>
          </a:prstGeom>
        </p:spPr>
        <p:txBody>
          <a:bodyPr vert="horz" lIns="93175" tIns="46587" rIns="93175" bIns="4658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3175" tIns="46587" rIns="93175" bIns="46587" rtlCol="0" anchor="b"/>
          <a:lstStyle>
            <a:lvl1pPr algn="r">
              <a:defRPr sz="1200"/>
            </a:lvl1pPr>
          </a:lstStyle>
          <a:p>
            <a:fld id="{DE38BF97-8D40-458C-8F76-AD50C8FE87F8}" type="slidenum">
              <a:rPr lang="en-US" smtClean="0"/>
              <a:t>‹#›</a:t>
            </a:fld>
            <a:endParaRPr lang="en-US"/>
          </a:p>
        </p:txBody>
      </p:sp>
    </p:spTree>
    <p:extLst>
      <p:ext uri="{BB962C8B-B14F-4D97-AF65-F5344CB8AC3E}">
        <p14:creationId xmlns:p14="http://schemas.microsoft.com/office/powerpoint/2010/main" val="1804289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notes"/>
          <p:cNvSpPr>
            <a:spLocks noGrp="1" noRot="1" noChangeAspect="1"/>
          </p:cNvSpPr>
          <p:nvPr>
            <p:ph type="sldImg" idx="2"/>
          </p:nvPr>
        </p:nvSpPr>
        <p:spPr>
          <a:xfrm>
            <a:off x="690563" y="1144588"/>
            <a:ext cx="5489575" cy="3089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1: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endParaRPr/>
          </a:p>
        </p:txBody>
      </p:sp>
      <p:sp>
        <p:nvSpPr>
          <p:cNvPr id="278" name="Google Shape;278;p1:notes"/>
          <p:cNvSpPr txBox="1">
            <a:spLocks noGrp="1"/>
          </p:cNvSpPr>
          <p:nvPr>
            <p:ph type="sldNum" idx="12"/>
          </p:nvPr>
        </p:nvSpPr>
        <p:spPr>
          <a:xfrm>
            <a:off x="3884614" y="8685214"/>
            <a:ext cx="2971800" cy="459000"/>
          </a:xfrm>
          <a:prstGeom prst="rect">
            <a:avLst/>
          </a:prstGeom>
          <a:noFill/>
          <a:ln>
            <a:noFill/>
          </a:ln>
        </p:spPr>
        <p:txBody>
          <a:bodyPr spcFirstLastPara="1" wrap="square" lIns="91325" tIns="45650" rIns="91325" bIns="456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F4184B7-25B6-4C43-9EE9-B63BB32B6D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0470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38BF97-8D40-458C-8F76-AD50C8FE87F8}" type="slidenum">
              <a:rPr kumimoji="0" lang="en-US"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690952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38BF97-8D40-458C-8F76-AD50C8FE87F8}" type="slidenum">
              <a:rPr kumimoji="0" lang="en-US"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41037613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38BF97-8D40-458C-8F76-AD50C8FE87F8}" type="slidenum">
              <a:rPr kumimoji="0" lang="en-US"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1853990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F4184B7-25B6-4C43-9EE9-B63BB32B6D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3253404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F4184B7-25B6-4C43-9EE9-B63BB32B6D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50037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F4184B7-25B6-4C43-9EE9-B63BB32B6D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7934141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38BF97-8D40-458C-8F76-AD50C8FE87F8}" type="slidenum">
              <a:rPr lang="en-US" smtClean="0"/>
              <a:t>18</a:t>
            </a:fld>
            <a:endParaRPr lang="en-US"/>
          </a:p>
        </p:txBody>
      </p:sp>
    </p:spTree>
    <p:extLst>
      <p:ext uri="{BB962C8B-B14F-4D97-AF65-F5344CB8AC3E}">
        <p14:creationId xmlns:p14="http://schemas.microsoft.com/office/powerpoint/2010/main" val="1574196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38BF97-8D40-458C-8F76-AD50C8FE87F8}" type="slidenum">
              <a:rPr lang="en-US" smtClean="0"/>
              <a:t>2</a:t>
            </a:fld>
            <a:endParaRPr lang="en-US"/>
          </a:p>
        </p:txBody>
      </p:sp>
    </p:spTree>
    <p:extLst>
      <p:ext uri="{BB962C8B-B14F-4D97-AF65-F5344CB8AC3E}">
        <p14:creationId xmlns:p14="http://schemas.microsoft.com/office/powerpoint/2010/main" val="892379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F4184B7-25B6-4C43-9EE9-B63BB32B6D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7776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38BF97-8D40-458C-8F76-AD50C8FE87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150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38BF97-8D40-458C-8F76-AD50C8FE87F8}" type="slidenum">
              <a:rPr kumimoji="0" lang="en-US"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3977631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38BF97-8D40-458C-8F76-AD50C8FE87F8}" type="slidenum">
              <a:rPr kumimoji="0" lang="en-US"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3529431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38BF97-8D40-458C-8F76-AD50C8FE87F8}" type="slidenum">
              <a:rPr lang="en-US" smtClean="0"/>
              <a:t>7</a:t>
            </a:fld>
            <a:endParaRPr lang="en-US"/>
          </a:p>
        </p:txBody>
      </p:sp>
    </p:spTree>
    <p:extLst>
      <p:ext uri="{BB962C8B-B14F-4D97-AF65-F5344CB8AC3E}">
        <p14:creationId xmlns:p14="http://schemas.microsoft.com/office/powerpoint/2010/main" val="3719810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38BF97-8D40-458C-8F76-AD50C8FE87F8}" type="slidenum">
              <a:rPr lang="en-US" smtClean="0"/>
              <a:t>8</a:t>
            </a:fld>
            <a:endParaRPr lang="en-US"/>
          </a:p>
        </p:txBody>
      </p:sp>
    </p:spTree>
    <p:extLst>
      <p:ext uri="{BB962C8B-B14F-4D97-AF65-F5344CB8AC3E}">
        <p14:creationId xmlns:p14="http://schemas.microsoft.com/office/powerpoint/2010/main" val="82606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F4184B7-25B6-4C43-9EE9-B63BB32B6D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126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@Georgetown University. All rights reserved.</a:t>
            </a:r>
          </a:p>
        </p:txBody>
      </p:sp>
      <p:sp>
        <p:nvSpPr>
          <p:cNvPr id="6" name="Slide Number Placeholder 5"/>
          <p:cNvSpPr>
            <a:spLocks noGrp="1"/>
          </p:cNvSpPr>
          <p:nvPr>
            <p:ph type="sldNum" sz="quarter" idx="12"/>
          </p:nvPr>
        </p:nvSpPr>
        <p:spPr/>
        <p:txBody>
          <a:bodyPr/>
          <a:lstStyle/>
          <a:p>
            <a:fld id="{AC1AAA7B-DB29-4E61-B102-962D16325785}" type="slidenum">
              <a:rPr lang="en-US" smtClean="0"/>
              <a:t>‹#›</a:t>
            </a:fld>
            <a:endParaRPr lang="en-US"/>
          </a:p>
        </p:txBody>
      </p:sp>
    </p:spTree>
    <p:extLst>
      <p:ext uri="{BB962C8B-B14F-4D97-AF65-F5344CB8AC3E}">
        <p14:creationId xmlns:p14="http://schemas.microsoft.com/office/powerpoint/2010/main" val="590174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@Georgetown University. All rights reserved.</a:t>
            </a:r>
          </a:p>
        </p:txBody>
      </p:sp>
      <p:sp>
        <p:nvSpPr>
          <p:cNvPr id="6" name="Slide Number Placeholder 5"/>
          <p:cNvSpPr>
            <a:spLocks noGrp="1"/>
          </p:cNvSpPr>
          <p:nvPr>
            <p:ph type="sldNum" sz="quarter" idx="12"/>
          </p:nvPr>
        </p:nvSpPr>
        <p:spPr/>
        <p:txBody>
          <a:bodyPr/>
          <a:lstStyle/>
          <a:p>
            <a:fld id="{AC1AAA7B-DB29-4E61-B102-962D16325785}" type="slidenum">
              <a:rPr lang="en-US" smtClean="0"/>
              <a:t>‹#›</a:t>
            </a:fld>
            <a:endParaRPr lang="en-US"/>
          </a:p>
        </p:txBody>
      </p:sp>
    </p:spTree>
    <p:extLst>
      <p:ext uri="{BB962C8B-B14F-4D97-AF65-F5344CB8AC3E}">
        <p14:creationId xmlns:p14="http://schemas.microsoft.com/office/powerpoint/2010/main" val="2767533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@Georgetown University. All rights reserved.</a:t>
            </a:r>
          </a:p>
        </p:txBody>
      </p:sp>
      <p:sp>
        <p:nvSpPr>
          <p:cNvPr id="6" name="Slide Number Placeholder 5"/>
          <p:cNvSpPr>
            <a:spLocks noGrp="1"/>
          </p:cNvSpPr>
          <p:nvPr>
            <p:ph type="sldNum" sz="quarter" idx="12"/>
          </p:nvPr>
        </p:nvSpPr>
        <p:spPr/>
        <p:txBody>
          <a:bodyPr/>
          <a:lstStyle/>
          <a:p>
            <a:fld id="{AC1AAA7B-DB29-4E61-B102-962D16325785}" type="slidenum">
              <a:rPr lang="en-US" smtClean="0"/>
              <a:t>‹#›</a:t>
            </a:fld>
            <a:endParaRPr lang="en-US"/>
          </a:p>
        </p:txBody>
      </p:sp>
    </p:spTree>
    <p:extLst>
      <p:ext uri="{BB962C8B-B14F-4D97-AF65-F5344CB8AC3E}">
        <p14:creationId xmlns:p14="http://schemas.microsoft.com/office/powerpoint/2010/main" val="215915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6227E41-CF17-A040-AB5A-3A7EE4AC4202}" type="datetimeFigureOut">
              <a:rPr lang="en-US" smtClean="0"/>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F0742E-8165-5E41-B688-9A8128ABF0CC}" type="slidenum">
              <a:rPr lang="en-US" smtClean="0"/>
              <a:t>‹#›</a:t>
            </a:fld>
            <a:endParaRPr lang="en-US"/>
          </a:p>
        </p:txBody>
      </p:sp>
    </p:spTree>
    <p:extLst>
      <p:ext uri="{BB962C8B-B14F-4D97-AF65-F5344CB8AC3E}">
        <p14:creationId xmlns:p14="http://schemas.microsoft.com/office/powerpoint/2010/main" val="34060556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227E41-CF17-A040-AB5A-3A7EE4AC4202}" type="datetimeFigureOut">
              <a:rPr lang="en-US" smtClean="0"/>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F0742E-8165-5E41-B688-9A8128ABF0CC}" type="slidenum">
              <a:rPr lang="en-US" smtClean="0"/>
              <a:t>‹#›</a:t>
            </a:fld>
            <a:endParaRPr lang="en-US"/>
          </a:p>
        </p:txBody>
      </p:sp>
    </p:spTree>
    <p:extLst>
      <p:ext uri="{BB962C8B-B14F-4D97-AF65-F5344CB8AC3E}">
        <p14:creationId xmlns:p14="http://schemas.microsoft.com/office/powerpoint/2010/main" val="3171384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227E41-CF17-A040-AB5A-3A7EE4AC4202}" type="datetimeFigureOut">
              <a:rPr lang="en-US" smtClean="0"/>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F0742E-8165-5E41-B688-9A8128ABF0CC}" type="slidenum">
              <a:rPr lang="en-US" smtClean="0"/>
              <a:t>‹#›</a:t>
            </a:fld>
            <a:endParaRPr lang="en-US"/>
          </a:p>
        </p:txBody>
      </p:sp>
    </p:spTree>
    <p:extLst>
      <p:ext uri="{BB962C8B-B14F-4D97-AF65-F5344CB8AC3E}">
        <p14:creationId xmlns:p14="http://schemas.microsoft.com/office/powerpoint/2010/main" val="15476896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6227E41-CF17-A040-AB5A-3A7EE4AC4202}" type="datetimeFigureOut">
              <a:rPr lang="en-US" smtClean="0"/>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F0742E-8165-5E41-B688-9A8128ABF0CC}" type="slidenum">
              <a:rPr lang="en-US" smtClean="0"/>
              <a:t>‹#›</a:t>
            </a:fld>
            <a:endParaRPr lang="en-US"/>
          </a:p>
        </p:txBody>
      </p:sp>
    </p:spTree>
    <p:extLst>
      <p:ext uri="{BB962C8B-B14F-4D97-AF65-F5344CB8AC3E}">
        <p14:creationId xmlns:p14="http://schemas.microsoft.com/office/powerpoint/2010/main" val="24317218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6227E41-CF17-A040-AB5A-3A7EE4AC4202}" type="datetimeFigureOut">
              <a:rPr lang="en-US" smtClean="0"/>
              <a:t>11/8/2024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F0742E-8165-5E41-B688-9A8128ABF0CC}" type="slidenum">
              <a:rPr lang="en-US" smtClean="0"/>
              <a:t>‹#›</a:t>
            </a:fld>
            <a:endParaRPr lang="en-US"/>
          </a:p>
        </p:txBody>
      </p:sp>
    </p:spTree>
    <p:extLst>
      <p:ext uri="{BB962C8B-B14F-4D97-AF65-F5344CB8AC3E}">
        <p14:creationId xmlns:p14="http://schemas.microsoft.com/office/powerpoint/2010/main" val="1106906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6227E41-CF17-A040-AB5A-3A7EE4AC4202}" type="datetimeFigureOut">
              <a:rPr lang="en-US" smtClean="0"/>
              <a:t>11/8/2024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F0742E-8165-5E41-B688-9A8128ABF0CC}" type="slidenum">
              <a:rPr lang="en-US" smtClean="0"/>
              <a:t>‹#›</a:t>
            </a:fld>
            <a:endParaRPr lang="en-US"/>
          </a:p>
        </p:txBody>
      </p:sp>
    </p:spTree>
    <p:extLst>
      <p:ext uri="{BB962C8B-B14F-4D97-AF65-F5344CB8AC3E}">
        <p14:creationId xmlns:p14="http://schemas.microsoft.com/office/powerpoint/2010/main" val="14907634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27E41-CF17-A040-AB5A-3A7EE4AC4202}" type="datetimeFigureOut">
              <a:rPr lang="en-US" smtClean="0"/>
              <a:t>11/8/2024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F0742E-8165-5E41-B688-9A8128ABF0CC}" type="slidenum">
              <a:rPr lang="en-US" smtClean="0"/>
              <a:t>‹#›</a:t>
            </a:fld>
            <a:endParaRPr lang="en-US"/>
          </a:p>
        </p:txBody>
      </p:sp>
    </p:spTree>
    <p:extLst>
      <p:ext uri="{BB962C8B-B14F-4D97-AF65-F5344CB8AC3E}">
        <p14:creationId xmlns:p14="http://schemas.microsoft.com/office/powerpoint/2010/main" val="17194411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D6227E41-CF17-A040-AB5A-3A7EE4AC4202}" type="datetimeFigureOut">
              <a:rPr lang="en-US" smtClean="0"/>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F0742E-8165-5E41-B688-9A8128ABF0CC}" type="slidenum">
              <a:rPr lang="en-US" smtClean="0"/>
              <a:t>‹#›</a:t>
            </a:fld>
            <a:endParaRPr lang="en-US"/>
          </a:p>
        </p:txBody>
      </p:sp>
    </p:spTree>
    <p:extLst>
      <p:ext uri="{BB962C8B-B14F-4D97-AF65-F5344CB8AC3E}">
        <p14:creationId xmlns:p14="http://schemas.microsoft.com/office/powerpoint/2010/main" val="2588425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@Georgetown University. All rights reserved.</a:t>
            </a:r>
          </a:p>
        </p:txBody>
      </p:sp>
      <p:sp>
        <p:nvSpPr>
          <p:cNvPr id="6" name="Slide Number Placeholder 5"/>
          <p:cNvSpPr>
            <a:spLocks noGrp="1"/>
          </p:cNvSpPr>
          <p:nvPr>
            <p:ph type="sldNum" sz="quarter" idx="12"/>
          </p:nvPr>
        </p:nvSpPr>
        <p:spPr/>
        <p:txBody>
          <a:bodyPr/>
          <a:lstStyle/>
          <a:p>
            <a:fld id="{AC1AAA7B-DB29-4E61-B102-962D16325785}" type="slidenum">
              <a:rPr lang="en-US" smtClean="0"/>
              <a:t>‹#›</a:t>
            </a:fld>
            <a:endParaRPr lang="en-US"/>
          </a:p>
        </p:txBody>
      </p:sp>
    </p:spTree>
    <p:extLst>
      <p:ext uri="{BB962C8B-B14F-4D97-AF65-F5344CB8AC3E}">
        <p14:creationId xmlns:p14="http://schemas.microsoft.com/office/powerpoint/2010/main" val="23228425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D6227E41-CF17-A040-AB5A-3A7EE4AC4202}" type="datetimeFigureOut">
              <a:rPr lang="en-US" smtClean="0"/>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F0742E-8165-5E41-B688-9A8128ABF0CC}" type="slidenum">
              <a:rPr lang="en-US" smtClean="0"/>
              <a:t>‹#›</a:t>
            </a:fld>
            <a:endParaRPr lang="en-US"/>
          </a:p>
        </p:txBody>
      </p:sp>
    </p:spTree>
    <p:extLst>
      <p:ext uri="{BB962C8B-B14F-4D97-AF65-F5344CB8AC3E}">
        <p14:creationId xmlns:p14="http://schemas.microsoft.com/office/powerpoint/2010/main" val="19002112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227E41-CF17-A040-AB5A-3A7EE4AC4202}" type="datetimeFigureOut">
              <a:rPr lang="en-US" smtClean="0"/>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F0742E-8165-5E41-B688-9A8128ABF0CC}" type="slidenum">
              <a:rPr lang="en-US" smtClean="0"/>
              <a:t>‹#›</a:t>
            </a:fld>
            <a:endParaRPr lang="en-US"/>
          </a:p>
        </p:txBody>
      </p:sp>
    </p:spTree>
    <p:extLst>
      <p:ext uri="{BB962C8B-B14F-4D97-AF65-F5344CB8AC3E}">
        <p14:creationId xmlns:p14="http://schemas.microsoft.com/office/powerpoint/2010/main" val="18013630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227E41-CF17-A040-AB5A-3A7EE4AC4202}" type="datetimeFigureOut">
              <a:rPr lang="en-US" smtClean="0"/>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F0742E-8165-5E41-B688-9A8128ABF0CC}" type="slidenum">
              <a:rPr lang="en-US" smtClean="0"/>
              <a:t>‹#›</a:t>
            </a:fld>
            <a:endParaRPr lang="en-US"/>
          </a:p>
        </p:txBody>
      </p:sp>
    </p:spTree>
    <p:extLst>
      <p:ext uri="{BB962C8B-B14F-4D97-AF65-F5344CB8AC3E}">
        <p14:creationId xmlns:p14="http://schemas.microsoft.com/office/powerpoint/2010/main" val="2783351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70527" y="530103"/>
            <a:ext cx="7023541" cy="1731951"/>
          </a:xfrm>
        </p:spPr>
        <p:txBody>
          <a:bodyPr/>
          <a:lstStyle>
            <a:lvl1pPr algn="l">
              <a:defRPr b="1" i="0">
                <a:solidFill>
                  <a:schemeClr val="bg1"/>
                </a:solidFill>
                <a:latin typeface="Helvetica Neue"/>
                <a:cs typeface="Helvetica Neue"/>
              </a:defRPr>
            </a:lvl1pPr>
          </a:lstStyle>
          <a:p>
            <a:r>
              <a:rPr lang="en-US" dirty="0"/>
              <a:t>Click to edit Master title style</a:t>
            </a:r>
          </a:p>
        </p:txBody>
      </p:sp>
      <p:sp>
        <p:nvSpPr>
          <p:cNvPr id="3" name="Subtitle 2"/>
          <p:cNvSpPr>
            <a:spLocks noGrp="1"/>
          </p:cNvSpPr>
          <p:nvPr>
            <p:ph type="subTitle" idx="1"/>
          </p:nvPr>
        </p:nvSpPr>
        <p:spPr>
          <a:xfrm>
            <a:off x="570527" y="2479367"/>
            <a:ext cx="7023540" cy="978607"/>
          </a:xfrm>
        </p:spPr>
        <p:txBody>
          <a:bodyPr>
            <a:normAutofit/>
          </a:bodyPr>
          <a:lstStyle>
            <a:lvl1pPr marL="0" indent="0" algn="l">
              <a:buNone/>
              <a:defRPr sz="2250" b="1" i="0">
                <a:solidFill>
                  <a:schemeClr val="bg1"/>
                </a:solidFill>
                <a:latin typeface="Helvetica Neue"/>
                <a:cs typeface="Helvetica Neue"/>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a:xfrm>
            <a:off x="570528" y="6124651"/>
            <a:ext cx="524129" cy="365125"/>
          </a:xfrm>
        </p:spPr>
        <p:txBody>
          <a:bodyPr/>
          <a:lstStyle/>
          <a:p>
            <a:fld id="{A11F1ED6-03CA-FF41-BAAB-392506A14B1E}" type="slidenum">
              <a:rPr lang="en-US" smtClean="0"/>
              <a:pPr/>
              <a:t>‹#›</a:t>
            </a:fld>
            <a:endParaRPr lang="en-US"/>
          </a:p>
        </p:txBody>
      </p:sp>
    </p:spTree>
    <p:extLst>
      <p:ext uri="{BB962C8B-B14F-4D97-AF65-F5344CB8AC3E}">
        <p14:creationId xmlns:p14="http://schemas.microsoft.com/office/powerpoint/2010/main" val="11685333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045855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6"/>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416736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11F1ED6-03CA-FF41-BAAB-392506A14B1E}" type="slidenum">
              <a:rPr lang="en-US" smtClean="0"/>
              <a:pPr/>
              <a:t>‹#›</a:t>
            </a:fld>
            <a:endParaRPr lang="en-US" dirty="0"/>
          </a:p>
        </p:txBody>
      </p:sp>
    </p:spTree>
    <p:extLst>
      <p:ext uri="{BB962C8B-B14F-4D97-AF65-F5344CB8AC3E}">
        <p14:creationId xmlns:p14="http://schemas.microsoft.com/office/powerpoint/2010/main" val="41960532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11F1ED6-03CA-FF41-BAAB-392506A14B1E}" type="slidenum">
              <a:rPr lang="en-US" smtClean="0"/>
              <a:pPr/>
              <a:t>‹#›</a:t>
            </a:fld>
            <a:endParaRPr lang="en-US" dirty="0"/>
          </a:p>
        </p:txBody>
      </p:sp>
    </p:spTree>
    <p:extLst>
      <p:ext uri="{BB962C8B-B14F-4D97-AF65-F5344CB8AC3E}">
        <p14:creationId xmlns:p14="http://schemas.microsoft.com/office/powerpoint/2010/main" val="19136310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6"/>
            <a:ext cx="2844800" cy="365125"/>
          </a:xfrm>
          <a:prstGeom prst="rect">
            <a:avLst/>
          </a:prstGeom>
        </p:spPr>
        <p:txBody>
          <a:bodyPr/>
          <a:lstStyle/>
          <a:p>
            <a:fld id="{B86A9B72-EFE5-0C44-9856-127B83BB47D0}" type="datetimeFigureOut">
              <a:rPr lang="en-US" smtClean="0"/>
              <a:pPr/>
              <a:t>11/8/2024</a:t>
            </a:fld>
            <a:endParaRPr lang="en-US"/>
          </a:p>
        </p:txBody>
      </p:sp>
      <p:sp>
        <p:nvSpPr>
          <p:cNvPr id="6" name="Footer Placeholder 5"/>
          <p:cNvSpPr>
            <a:spLocks noGrp="1"/>
          </p:cNvSpPr>
          <p:nvPr>
            <p:ph type="ftr" sz="quarter" idx="11"/>
          </p:nvPr>
        </p:nvSpPr>
        <p:spPr>
          <a:xfrm>
            <a:off x="4165601" y="6356356"/>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11F1ED6-03CA-FF41-BAAB-392506A14B1E}" type="slidenum">
              <a:rPr lang="en-US" smtClean="0"/>
              <a:pPr/>
              <a:t>‹#›</a:t>
            </a:fld>
            <a:endParaRPr lang="en-US"/>
          </a:p>
        </p:txBody>
      </p:sp>
    </p:spTree>
    <p:extLst>
      <p:ext uri="{BB962C8B-B14F-4D97-AF65-F5344CB8AC3E}">
        <p14:creationId xmlns:p14="http://schemas.microsoft.com/office/powerpoint/2010/main" val="20115883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6"/>
            <a:ext cx="2844800" cy="365125"/>
          </a:xfrm>
          <a:prstGeom prst="rect">
            <a:avLst/>
          </a:prstGeom>
        </p:spPr>
        <p:txBody>
          <a:bodyPr/>
          <a:lstStyle/>
          <a:p>
            <a:fld id="{B86A9B72-EFE5-0C44-9856-127B83BB47D0}" type="datetimeFigureOut">
              <a:rPr lang="en-US" smtClean="0"/>
              <a:pPr/>
              <a:t>11/8/2024</a:t>
            </a:fld>
            <a:endParaRPr lang="en-US"/>
          </a:p>
        </p:txBody>
      </p:sp>
      <p:sp>
        <p:nvSpPr>
          <p:cNvPr id="8" name="Footer Placeholder 7"/>
          <p:cNvSpPr>
            <a:spLocks noGrp="1"/>
          </p:cNvSpPr>
          <p:nvPr>
            <p:ph type="ftr" sz="quarter" idx="11"/>
          </p:nvPr>
        </p:nvSpPr>
        <p:spPr>
          <a:xfrm>
            <a:off x="4165601" y="6356356"/>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A11F1ED6-03CA-FF41-BAAB-392506A14B1E}" type="slidenum">
              <a:rPr lang="en-US" smtClean="0"/>
              <a:pPr/>
              <a:t>‹#›</a:t>
            </a:fld>
            <a:endParaRPr lang="en-US"/>
          </a:p>
        </p:txBody>
      </p:sp>
    </p:spTree>
    <p:extLst>
      <p:ext uri="{BB962C8B-B14F-4D97-AF65-F5344CB8AC3E}">
        <p14:creationId xmlns:p14="http://schemas.microsoft.com/office/powerpoint/2010/main" val="1025850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@Georgetown University. All rights reserved.</a:t>
            </a:r>
          </a:p>
        </p:txBody>
      </p:sp>
      <p:sp>
        <p:nvSpPr>
          <p:cNvPr id="6" name="Slide Number Placeholder 5"/>
          <p:cNvSpPr>
            <a:spLocks noGrp="1"/>
          </p:cNvSpPr>
          <p:nvPr>
            <p:ph type="sldNum" sz="quarter" idx="12"/>
          </p:nvPr>
        </p:nvSpPr>
        <p:spPr/>
        <p:txBody>
          <a:bodyPr/>
          <a:lstStyle/>
          <a:p>
            <a:fld id="{AC1AAA7B-DB29-4E61-B102-962D16325785}" type="slidenum">
              <a:rPr lang="en-US" smtClean="0"/>
              <a:t>‹#›</a:t>
            </a:fld>
            <a:endParaRPr lang="en-US"/>
          </a:p>
        </p:txBody>
      </p:sp>
    </p:spTree>
    <p:extLst>
      <p:ext uri="{BB962C8B-B14F-4D97-AF65-F5344CB8AC3E}">
        <p14:creationId xmlns:p14="http://schemas.microsoft.com/office/powerpoint/2010/main" val="33674919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6"/>
            <a:ext cx="2844800" cy="365125"/>
          </a:xfrm>
          <a:prstGeom prst="rect">
            <a:avLst/>
          </a:prstGeom>
        </p:spPr>
        <p:txBody>
          <a:bodyPr/>
          <a:lstStyle/>
          <a:p>
            <a:fld id="{B86A9B72-EFE5-0C44-9856-127B83BB47D0}" type="datetimeFigureOut">
              <a:rPr lang="en-US" smtClean="0"/>
              <a:pPr/>
              <a:t>11/8/2024</a:t>
            </a:fld>
            <a:endParaRPr lang="en-US"/>
          </a:p>
        </p:txBody>
      </p:sp>
      <p:sp>
        <p:nvSpPr>
          <p:cNvPr id="4" name="Footer Placeholder 3"/>
          <p:cNvSpPr>
            <a:spLocks noGrp="1"/>
          </p:cNvSpPr>
          <p:nvPr>
            <p:ph type="ftr" sz="quarter" idx="11"/>
          </p:nvPr>
        </p:nvSpPr>
        <p:spPr>
          <a:xfrm>
            <a:off x="4165601" y="6356356"/>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A11F1ED6-03CA-FF41-BAAB-392506A14B1E}" type="slidenum">
              <a:rPr lang="en-US" smtClean="0"/>
              <a:pPr/>
              <a:t>‹#›</a:t>
            </a:fld>
            <a:endParaRPr lang="en-US"/>
          </a:p>
        </p:txBody>
      </p:sp>
    </p:spTree>
    <p:extLst>
      <p:ext uri="{BB962C8B-B14F-4D97-AF65-F5344CB8AC3E}">
        <p14:creationId xmlns:p14="http://schemas.microsoft.com/office/powerpoint/2010/main" val="42027022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6"/>
            <a:ext cx="2844800" cy="365125"/>
          </a:xfrm>
          <a:prstGeom prst="rect">
            <a:avLst/>
          </a:prstGeom>
        </p:spPr>
        <p:txBody>
          <a:bodyPr/>
          <a:lstStyle/>
          <a:p>
            <a:fld id="{B86A9B72-EFE5-0C44-9856-127B83BB47D0}" type="datetimeFigureOut">
              <a:rPr lang="en-US" smtClean="0"/>
              <a:pPr/>
              <a:t>11/8/2024</a:t>
            </a:fld>
            <a:endParaRPr lang="en-US"/>
          </a:p>
        </p:txBody>
      </p:sp>
      <p:sp>
        <p:nvSpPr>
          <p:cNvPr id="3" name="Footer Placeholder 2"/>
          <p:cNvSpPr>
            <a:spLocks noGrp="1"/>
          </p:cNvSpPr>
          <p:nvPr>
            <p:ph type="ftr" sz="quarter" idx="11"/>
          </p:nvPr>
        </p:nvSpPr>
        <p:spPr>
          <a:xfrm>
            <a:off x="4165601" y="6356356"/>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A11F1ED6-03CA-FF41-BAAB-392506A14B1E}" type="slidenum">
              <a:rPr lang="en-US" smtClean="0"/>
              <a:pPr/>
              <a:t>‹#›</a:t>
            </a:fld>
            <a:endParaRPr lang="en-US"/>
          </a:p>
        </p:txBody>
      </p:sp>
    </p:spTree>
    <p:extLst>
      <p:ext uri="{BB962C8B-B14F-4D97-AF65-F5344CB8AC3E}">
        <p14:creationId xmlns:p14="http://schemas.microsoft.com/office/powerpoint/2010/main" val="3147757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6"/>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609600" y="6356356"/>
            <a:ext cx="2844800" cy="365125"/>
          </a:xfrm>
          <a:prstGeom prst="rect">
            <a:avLst/>
          </a:prstGeom>
        </p:spPr>
        <p:txBody>
          <a:bodyPr/>
          <a:lstStyle/>
          <a:p>
            <a:fld id="{B86A9B72-EFE5-0C44-9856-127B83BB47D0}" type="datetimeFigureOut">
              <a:rPr lang="en-US" smtClean="0"/>
              <a:pPr/>
              <a:t>11/8/2024</a:t>
            </a:fld>
            <a:endParaRPr lang="en-US"/>
          </a:p>
        </p:txBody>
      </p:sp>
      <p:sp>
        <p:nvSpPr>
          <p:cNvPr id="6" name="Footer Placeholder 5"/>
          <p:cNvSpPr>
            <a:spLocks noGrp="1"/>
          </p:cNvSpPr>
          <p:nvPr>
            <p:ph type="ftr" sz="quarter" idx="11"/>
          </p:nvPr>
        </p:nvSpPr>
        <p:spPr>
          <a:xfrm>
            <a:off x="4165601" y="6356356"/>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11F1ED6-03CA-FF41-BAAB-392506A14B1E}" type="slidenum">
              <a:rPr lang="en-US" smtClean="0"/>
              <a:pPr/>
              <a:t>‹#›</a:t>
            </a:fld>
            <a:endParaRPr lang="en-US"/>
          </a:p>
        </p:txBody>
      </p:sp>
    </p:spTree>
    <p:extLst>
      <p:ext uri="{BB962C8B-B14F-4D97-AF65-F5344CB8AC3E}">
        <p14:creationId xmlns:p14="http://schemas.microsoft.com/office/powerpoint/2010/main" val="15836068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9"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9"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2389719"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609600" y="6356356"/>
            <a:ext cx="2844800" cy="365125"/>
          </a:xfrm>
          <a:prstGeom prst="rect">
            <a:avLst/>
          </a:prstGeom>
        </p:spPr>
        <p:txBody>
          <a:bodyPr/>
          <a:lstStyle/>
          <a:p>
            <a:fld id="{B86A9B72-EFE5-0C44-9856-127B83BB47D0}" type="datetimeFigureOut">
              <a:rPr lang="en-US" smtClean="0"/>
              <a:pPr/>
              <a:t>11/8/2024</a:t>
            </a:fld>
            <a:endParaRPr lang="en-US"/>
          </a:p>
        </p:txBody>
      </p:sp>
      <p:sp>
        <p:nvSpPr>
          <p:cNvPr id="6" name="Footer Placeholder 5"/>
          <p:cNvSpPr>
            <a:spLocks noGrp="1"/>
          </p:cNvSpPr>
          <p:nvPr>
            <p:ph type="ftr" sz="quarter" idx="11"/>
          </p:nvPr>
        </p:nvSpPr>
        <p:spPr>
          <a:xfrm>
            <a:off x="4165601" y="6356356"/>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11F1ED6-03CA-FF41-BAAB-392506A14B1E}" type="slidenum">
              <a:rPr lang="en-US" smtClean="0"/>
              <a:pPr/>
              <a:t>‹#›</a:t>
            </a:fld>
            <a:endParaRPr lang="en-US"/>
          </a:p>
        </p:txBody>
      </p:sp>
    </p:spTree>
    <p:extLst>
      <p:ext uri="{BB962C8B-B14F-4D97-AF65-F5344CB8AC3E}">
        <p14:creationId xmlns:p14="http://schemas.microsoft.com/office/powerpoint/2010/main" val="21717334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6"/>
            <a:ext cx="2844800" cy="365125"/>
          </a:xfrm>
          <a:prstGeom prst="rect">
            <a:avLst/>
          </a:prstGeom>
        </p:spPr>
        <p:txBody>
          <a:bodyPr/>
          <a:lstStyle/>
          <a:p>
            <a:fld id="{B86A9B72-EFE5-0C44-9856-127B83BB47D0}" type="datetimeFigureOut">
              <a:rPr lang="en-US" smtClean="0"/>
              <a:pPr/>
              <a:t>11/8/2024</a:t>
            </a:fld>
            <a:endParaRPr lang="en-US"/>
          </a:p>
        </p:txBody>
      </p:sp>
      <p:sp>
        <p:nvSpPr>
          <p:cNvPr id="5" name="Footer Placeholder 4"/>
          <p:cNvSpPr>
            <a:spLocks noGrp="1"/>
          </p:cNvSpPr>
          <p:nvPr>
            <p:ph type="ftr" sz="quarter" idx="11"/>
          </p:nvPr>
        </p:nvSpPr>
        <p:spPr>
          <a:xfrm>
            <a:off x="4165601" y="6356356"/>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11F1ED6-03CA-FF41-BAAB-392506A14B1E}" type="slidenum">
              <a:rPr lang="en-US" smtClean="0"/>
              <a:pPr/>
              <a:t>‹#›</a:t>
            </a:fld>
            <a:endParaRPr lang="en-US"/>
          </a:p>
        </p:txBody>
      </p:sp>
    </p:spTree>
    <p:extLst>
      <p:ext uri="{BB962C8B-B14F-4D97-AF65-F5344CB8AC3E}">
        <p14:creationId xmlns:p14="http://schemas.microsoft.com/office/powerpoint/2010/main" val="32032926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4"/>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4"/>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6"/>
            <a:ext cx="2844800" cy="365125"/>
          </a:xfrm>
          <a:prstGeom prst="rect">
            <a:avLst/>
          </a:prstGeom>
        </p:spPr>
        <p:txBody>
          <a:bodyPr/>
          <a:lstStyle/>
          <a:p>
            <a:fld id="{B86A9B72-EFE5-0C44-9856-127B83BB47D0}" type="datetimeFigureOut">
              <a:rPr lang="en-US" smtClean="0"/>
              <a:pPr/>
              <a:t>11/8/2024</a:t>
            </a:fld>
            <a:endParaRPr lang="en-US"/>
          </a:p>
        </p:txBody>
      </p:sp>
      <p:sp>
        <p:nvSpPr>
          <p:cNvPr id="5" name="Footer Placeholder 4"/>
          <p:cNvSpPr>
            <a:spLocks noGrp="1"/>
          </p:cNvSpPr>
          <p:nvPr>
            <p:ph type="ftr" sz="quarter" idx="11"/>
          </p:nvPr>
        </p:nvSpPr>
        <p:spPr>
          <a:xfrm>
            <a:off x="4165601" y="6356356"/>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11F1ED6-03CA-FF41-BAAB-392506A14B1E}" type="slidenum">
              <a:rPr lang="en-US" smtClean="0"/>
              <a:pPr/>
              <a:t>‹#›</a:t>
            </a:fld>
            <a:endParaRPr lang="en-US"/>
          </a:p>
        </p:txBody>
      </p:sp>
    </p:spTree>
    <p:extLst>
      <p:ext uri="{BB962C8B-B14F-4D97-AF65-F5344CB8AC3E}">
        <p14:creationId xmlns:p14="http://schemas.microsoft.com/office/powerpoint/2010/main" val="35616448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69"/>
        <p:cNvGrpSpPr/>
        <p:nvPr/>
      </p:nvGrpSpPr>
      <p:grpSpPr>
        <a:xfrm>
          <a:off x="0" y="0"/>
          <a:ext cx="0" cy="0"/>
          <a:chOff x="0" y="0"/>
          <a:chExt cx="0" cy="0"/>
        </a:xfrm>
      </p:grpSpPr>
      <p:sp>
        <p:nvSpPr>
          <p:cNvPr id="170" name="Google Shape;170;p55"/>
          <p:cNvSpPr txBox="1">
            <a:spLocks noGrp="1"/>
          </p:cNvSpPr>
          <p:nvPr>
            <p:ph type="title"/>
          </p:nvPr>
        </p:nvSpPr>
        <p:spPr>
          <a:xfrm>
            <a:off x="609600" y="274637"/>
            <a:ext cx="10972800" cy="1143000"/>
          </a:xfrm>
          <a:prstGeom prst="rect">
            <a:avLst/>
          </a:prstGeom>
          <a:noFill/>
          <a:ln>
            <a:noFill/>
          </a:ln>
        </p:spPr>
        <p:txBody>
          <a:bodyPr spcFirstLastPara="1" wrap="square" lIns="68575" tIns="34275" rIns="68575" bIns="34275" anchor="ctr" anchorCtr="0">
            <a:normAutofit/>
          </a:bodyPr>
          <a:lstStyle>
            <a:lvl1pPr lvl="0" algn="ctr">
              <a:lnSpc>
                <a:spcPct val="10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1" name="Google Shape;171;p55"/>
          <p:cNvSpPr txBox="1">
            <a:spLocks noGrp="1"/>
          </p:cNvSpPr>
          <p:nvPr>
            <p:ph type="body" idx="1"/>
          </p:nvPr>
        </p:nvSpPr>
        <p:spPr>
          <a:xfrm>
            <a:off x="609600" y="1600201"/>
            <a:ext cx="5384800" cy="4525963"/>
          </a:xfrm>
          <a:prstGeom prst="rect">
            <a:avLst/>
          </a:prstGeom>
          <a:noFill/>
          <a:ln>
            <a:noFill/>
          </a:ln>
        </p:spPr>
        <p:txBody>
          <a:bodyPr spcFirstLastPara="1" wrap="square" lIns="68575" tIns="34275" rIns="68575" bIns="34275" anchor="t" anchorCtr="0">
            <a:normAutofit/>
          </a:bodyPr>
          <a:lstStyle>
            <a:lvl1pPr marL="609585" lvl="0" indent="-482588" algn="l">
              <a:lnSpc>
                <a:spcPct val="100000"/>
              </a:lnSpc>
              <a:spcBef>
                <a:spcPts val="533"/>
              </a:spcBef>
              <a:spcAft>
                <a:spcPts val="0"/>
              </a:spcAft>
              <a:buClr>
                <a:schemeClr val="dk1"/>
              </a:buClr>
              <a:buSzPts val="2100"/>
              <a:buChar char="•"/>
              <a:defRPr sz="2800"/>
            </a:lvl1pPr>
            <a:lvl2pPr marL="1219170" lvl="1" indent="-457189" algn="l">
              <a:lnSpc>
                <a:spcPct val="100000"/>
              </a:lnSpc>
              <a:spcBef>
                <a:spcPts val="533"/>
              </a:spcBef>
              <a:spcAft>
                <a:spcPts val="0"/>
              </a:spcAft>
              <a:buClr>
                <a:schemeClr val="dk1"/>
              </a:buClr>
              <a:buSzPts val="1800"/>
              <a:buChar char="–"/>
              <a:defRPr sz="2400"/>
            </a:lvl2pPr>
            <a:lvl3pPr marL="1828754" lvl="2" indent="-431789" algn="l">
              <a:lnSpc>
                <a:spcPct val="100000"/>
              </a:lnSpc>
              <a:spcBef>
                <a:spcPts val="400"/>
              </a:spcBef>
              <a:spcAft>
                <a:spcPts val="0"/>
              </a:spcAft>
              <a:buClr>
                <a:schemeClr val="dk1"/>
              </a:buClr>
              <a:buSzPts val="1500"/>
              <a:buChar char="•"/>
              <a:defRPr sz="2000"/>
            </a:lvl3pPr>
            <a:lvl4pPr marL="2438339" lvl="3" indent="-423323" algn="l">
              <a:lnSpc>
                <a:spcPct val="100000"/>
              </a:lnSpc>
              <a:spcBef>
                <a:spcPts val="400"/>
              </a:spcBef>
              <a:spcAft>
                <a:spcPts val="0"/>
              </a:spcAft>
              <a:buClr>
                <a:schemeClr val="dk1"/>
              </a:buClr>
              <a:buSzPts val="1400"/>
              <a:buChar char="–"/>
              <a:defRPr sz="1867"/>
            </a:lvl4pPr>
            <a:lvl5pPr marL="3047924" lvl="4" indent="-423323" algn="l">
              <a:lnSpc>
                <a:spcPct val="100000"/>
              </a:lnSpc>
              <a:spcBef>
                <a:spcPts val="400"/>
              </a:spcBef>
              <a:spcAft>
                <a:spcPts val="0"/>
              </a:spcAft>
              <a:buClr>
                <a:schemeClr val="dk1"/>
              </a:buClr>
              <a:buSzPts val="1400"/>
              <a:buChar char="»"/>
              <a:defRPr sz="1867"/>
            </a:lvl5pPr>
            <a:lvl6pPr marL="3657509" lvl="5" indent="-423323" algn="l">
              <a:lnSpc>
                <a:spcPct val="100000"/>
              </a:lnSpc>
              <a:spcBef>
                <a:spcPts val="400"/>
              </a:spcBef>
              <a:spcAft>
                <a:spcPts val="0"/>
              </a:spcAft>
              <a:buClr>
                <a:schemeClr val="dk1"/>
              </a:buClr>
              <a:buSzPts val="1400"/>
              <a:buChar char="•"/>
              <a:defRPr sz="1867"/>
            </a:lvl6pPr>
            <a:lvl7pPr marL="4267093" lvl="6" indent="-423323" algn="l">
              <a:lnSpc>
                <a:spcPct val="100000"/>
              </a:lnSpc>
              <a:spcBef>
                <a:spcPts val="400"/>
              </a:spcBef>
              <a:spcAft>
                <a:spcPts val="0"/>
              </a:spcAft>
              <a:buClr>
                <a:schemeClr val="dk1"/>
              </a:buClr>
              <a:buSzPts val="1400"/>
              <a:buChar char="•"/>
              <a:defRPr sz="1867"/>
            </a:lvl7pPr>
            <a:lvl8pPr marL="4876678" lvl="7" indent="-423323" algn="l">
              <a:lnSpc>
                <a:spcPct val="100000"/>
              </a:lnSpc>
              <a:spcBef>
                <a:spcPts val="400"/>
              </a:spcBef>
              <a:spcAft>
                <a:spcPts val="0"/>
              </a:spcAft>
              <a:buClr>
                <a:schemeClr val="dk1"/>
              </a:buClr>
              <a:buSzPts val="1400"/>
              <a:buChar char="•"/>
              <a:defRPr sz="1867"/>
            </a:lvl8pPr>
            <a:lvl9pPr marL="5486263" lvl="8" indent="-423323" algn="l">
              <a:lnSpc>
                <a:spcPct val="100000"/>
              </a:lnSpc>
              <a:spcBef>
                <a:spcPts val="400"/>
              </a:spcBef>
              <a:spcAft>
                <a:spcPts val="0"/>
              </a:spcAft>
              <a:buClr>
                <a:schemeClr val="dk1"/>
              </a:buClr>
              <a:buSzPts val="1400"/>
              <a:buChar char="•"/>
              <a:defRPr sz="1867"/>
            </a:lvl9pPr>
          </a:lstStyle>
          <a:p>
            <a:endParaRPr/>
          </a:p>
        </p:txBody>
      </p:sp>
      <p:sp>
        <p:nvSpPr>
          <p:cNvPr id="172" name="Google Shape;172;p55"/>
          <p:cNvSpPr txBox="1">
            <a:spLocks noGrp="1"/>
          </p:cNvSpPr>
          <p:nvPr>
            <p:ph type="body" idx="2"/>
          </p:nvPr>
        </p:nvSpPr>
        <p:spPr>
          <a:xfrm>
            <a:off x="6197600" y="1600201"/>
            <a:ext cx="5384800" cy="4525963"/>
          </a:xfrm>
          <a:prstGeom prst="rect">
            <a:avLst/>
          </a:prstGeom>
          <a:noFill/>
          <a:ln>
            <a:noFill/>
          </a:ln>
        </p:spPr>
        <p:txBody>
          <a:bodyPr spcFirstLastPara="1" wrap="square" lIns="68575" tIns="34275" rIns="68575" bIns="34275" anchor="t" anchorCtr="0">
            <a:normAutofit/>
          </a:bodyPr>
          <a:lstStyle>
            <a:lvl1pPr marL="609585" lvl="0" indent="-482588" algn="l">
              <a:lnSpc>
                <a:spcPct val="100000"/>
              </a:lnSpc>
              <a:spcBef>
                <a:spcPts val="533"/>
              </a:spcBef>
              <a:spcAft>
                <a:spcPts val="0"/>
              </a:spcAft>
              <a:buClr>
                <a:schemeClr val="dk1"/>
              </a:buClr>
              <a:buSzPts val="2100"/>
              <a:buChar char="•"/>
              <a:defRPr sz="2800"/>
            </a:lvl1pPr>
            <a:lvl2pPr marL="1219170" lvl="1" indent="-457189" algn="l">
              <a:lnSpc>
                <a:spcPct val="100000"/>
              </a:lnSpc>
              <a:spcBef>
                <a:spcPts val="533"/>
              </a:spcBef>
              <a:spcAft>
                <a:spcPts val="0"/>
              </a:spcAft>
              <a:buClr>
                <a:schemeClr val="dk1"/>
              </a:buClr>
              <a:buSzPts val="1800"/>
              <a:buChar char="–"/>
              <a:defRPr sz="2400"/>
            </a:lvl2pPr>
            <a:lvl3pPr marL="1828754" lvl="2" indent="-431789" algn="l">
              <a:lnSpc>
                <a:spcPct val="100000"/>
              </a:lnSpc>
              <a:spcBef>
                <a:spcPts val="400"/>
              </a:spcBef>
              <a:spcAft>
                <a:spcPts val="0"/>
              </a:spcAft>
              <a:buClr>
                <a:schemeClr val="dk1"/>
              </a:buClr>
              <a:buSzPts val="1500"/>
              <a:buChar char="•"/>
              <a:defRPr sz="2000"/>
            </a:lvl3pPr>
            <a:lvl4pPr marL="2438339" lvl="3" indent="-423323" algn="l">
              <a:lnSpc>
                <a:spcPct val="100000"/>
              </a:lnSpc>
              <a:spcBef>
                <a:spcPts val="400"/>
              </a:spcBef>
              <a:spcAft>
                <a:spcPts val="0"/>
              </a:spcAft>
              <a:buClr>
                <a:schemeClr val="dk1"/>
              </a:buClr>
              <a:buSzPts val="1400"/>
              <a:buChar char="–"/>
              <a:defRPr sz="1867"/>
            </a:lvl4pPr>
            <a:lvl5pPr marL="3047924" lvl="4" indent="-423323" algn="l">
              <a:lnSpc>
                <a:spcPct val="100000"/>
              </a:lnSpc>
              <a:spcBef>
                <a:spcPts val="400"/>
              </a:spcBef>
              <a:spcAft>
                <a:spcPts val="0"/>
              </a:spcAft>
              <a:buClr>
                <a:schemeClr val="dk1"/>
              </a:buClr>
              <a:buSzPts val="1400"/>
              <a:buChar char="»"/>
              <a:defRPr sz="1867"/>
            </a:lvl5pPr>
            <a:lvl6pPr marL="3657509" lvl="5" indent="-423323" algn="l">
              <a:lnSpc>
                <a:spcPct val="100000"/>
              </a:lnSpc>
              <a:spcBef>
                <a:spcPts val="400"/>
              </a:spcBef>
              <a:spcAft>
                <a:spcPts val="0"/>
              </a:spcAft>
              <a:buClr>
                <a:schemeClr val="dk1"/>
              </a:buClr>
              <a:buSzPts val="1400"/>
              <a:buChar char="•"/>
              <a:defRPr sz="1867"/>
            </a:lvl6pPr>
            <a:lvl7pPr marL="4267093" lvl="6" indent="-423323" algn="l">
              <a:lnSpc>
                <a:spcPct val="100000"/>
              </a:lnSpc>
              <a:spcBef>
                <a:spcPts val="400"/>
              </a:spcBef>
              <a:spcAft>
                <a:spcPts val="0"/>
              </a:spcAft>
              <a:buClr>
                <a:schemeClr val="dk1"/>
              </a:buClr>
              <a:buSzPts val="1400"/>
              <a:buChar char="•"/>
              <a:defRPr sz="1867"/>
            </a:lvl7pPr>
            <a:lvl8pPr marL="4876678" lvl="7" indent="-423323" algn="l">
              <a:lnSpc>
                <a:spcPct val="100000"/>
              </a:lnSpc>
              <a:spcBef>
                <a:spcPts val="400"/>
              </a:spcBef>
              <a:spcAft>
                <a:spcPts val="0"/>
              </a:spcAft>
              <a:buClr>
                <a:schemeClr val="dk1"/>
              </a:buClr>
              <a:buSzPts val="1400"/>
              <a:buChar char="•"/>
              <a:defRPr sz="1867"/>
            </a:lvl8pPr>
            <a:lvl9pPr marL="5486263" lvl="8" indent="-423323" algn="l">
              <a:lnSpc>
                <a:spcPct val="100000"/>
              </a:lnSpc>
              <a:spcBef>
                <a:spcPts val="400"/>
              </a:spcBef>
              <a:spcAft>
                <a:spcPts val="0"/>
              </a:spcAft>
              <a:buClr>
                <a:schemeClr val="dk1"/>
              </a:buClr>
              <a:buSzPts val="1400"/>
              <a:buChar char="•"/>
              <a:defRPr sz="1867"/>
            </a:lvl9pPr>
          </a:lstStyle>
          <a:p>
            <a:endParaRPr/>
          </a:p>
        </p:txBody>
      </p:sp>
      <p:sp>
        <p:nvSpPr>
          <p:cNvPr id="173" name="Google Shape;173;p55"/>
          <p:cNvSpPr txBox="1">
            <a:spLocks noGrp="1"/>
          </p:cNvSpPr>
          <p:nvPr>
            <p:ph type="dt" idx="10"/>
          </p:nvPr>
        </p:nvSpPr>
        <p:spPr>
          <a:xfrm>
            <a:off x="609600" y="6356351"/>
            <a:ext cx="2844800" cy="365125"/>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4" name="Google Shape;174;p55"/>
          <p:cNvSpPr txBox="1">
            <a:spLocks noGrp="1"/>
          </p:cNvSpPr>
          <p:nvPr>
            <p:ph type="ftr" idx="11"/>
          </p:nvPr>
        </p:nvSpPr>
        <p:spPr>
          <a:xfrm>
            <a:off x="4165600" y="6356351"/>
            <a:ext cx="3860800" cy="365125"/>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5" name="Google Shape;175;p55"/>
          <p:cNvSpPr txBox="1">
            <a:spLocks noGrp="1"/>
          </p:cNvSpPr>
          <p:nvPr>
            <p:ph type="sldNum" idx="12"/>
          </p:nvPr>
        </p:nvSpPr>
        <p:spPr>
          <a:xfrm>
            <a:off x="8737600" y="6356351"/>
            <a:ext cx="2844800" cy="365125"/>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5090571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76"/>
        <p:cNvGrpSpPr/>
        <p:nvPr/>
      </p:nvGrpSpPr>
      <p:grpSpPr>
        <a:xfrm>
          <a:off x="0" y="0"/>
          <a:ext cx="0" cy="0"/>
          <a:chOff x="0" y="0"/>
          <a:chExt cx="0" cy="0"/>
        </a:xfrm>
      </p:grpSpPr>
      <p:sp>
        <p:nvSpPr>
          <p:cNvPr id="177" name="Google Shape;177;p56"/>
          <p:cNvSpPr txBox="1">
            <a:spLocks noGrp="1"/>
          </p:cNvSpPr>
          <p:nvPr>
            <p:ph type="title"/>
          </p:nvPr>
        </p:nvSpPr>
        <p:spPr>
          <a:xfrm>
            <a:off x="609600" y="274637"/>
            <a:ext cx="10972800" cy="1143000"/>
          </a:xfrm>
          <a:prstGeom prst="rect">
            <a:avLst/>
          </a:prstGeom>
          <a:noFill/>
          <a:ln>
            <a:noFill/>
          </a:ln>
        </p:spPr>
        <p:txBody>
          <a:bodyPr spcFirstLastPara="1" wrap="square" lIns="68575" tIns="34275" rIns="68575" bIns="34275" anchor="ctr" anchorCtr="0">
            <a:normAutofit/>
          </a:bodyPr>
          <a:lstStyle>
            <a:lvl1pPr lvl="0" algn="ctr">
              <a:lnSpc>
                <a:spcPct val="100000"/>
              </a:lnSpc>
              <a:spcBef>
                <a:spcPts val="0"/>
              </a:spcBef>
              <a:spcAft>
                <a:spcPts val="0"/>
              </a:spcAft>
              <a:buClr>
                <a:schemeClr val="dk1"/>
              </a:buClr>
              <a:buSzPts val="3300"/>
              <a:buFont typeface="Calibri"/>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8" name="Google Shape;178;p56"/>
          <p:cNvSpPr txBox="1">
            <a:spLocks noGrp="1"/>
          </p:cNvSpPr>
          <p:nvPr>
            <p:ph type="body" idx="1"/>
          </p:nvPr>
        </p:nvSpPr>
        <p:spPr>
          <a:xfrm>
            <a:off x="609600" y="1535113"/>
            <a:ext cx="5386917" cy="639763"/>
          </a:xfrm>
          <a:prstGeom prst="rect">
            <a:avLst/>
          </a:prstGeom>
          <a:noFill/>
          <a:ln>
            <a:noFill/>
          </a:ln>
        </p:spPr>
        <p:txBody>
          <a:bodyPr spcFirstLastPara="1" wrap="square" lIns="68575" tIns="34275" rIns="68575" bIns="34275" anchor="b" anchorCtr="0">
            <a:normAutofit/>
          </a:bodyPr>
          <a:lstStyle>
            <a:lvl1pPr marL="609585" lvl="0" indent="-304792" algn="l">
              <a:lnSpc>
                <a:spcPct val="100000"/>
              </a:lnSpc>
              <a:spcBef>
                <a:spcPts val="533"/>
              </a:spcBef>
              <a:spcAft>
                <a:spcPts val="0"/>
              </a:spcAft>
              <a:buClr>
                <a:schemeClr val="dk1"/>
              </a:buClr>
              <a:buSzPts val="1800"/>
              <a:buNone/>
              <a:defRPr sz="2400" b="1"/>
            </a:lvl1pPr>
            <a:lvl2pPr marL="1219170" lvl="1" indent="-304792" algn="l">
              <a:lnSpc>
                <a:spcPct val="100000"/>
              </a:lnSpc>
              <a:spcBef>
                <a:spcPts val="400"/>
              </a:spcBef>
              <a:spcAft>
                <a:spcPts val="0"/>
              </a:spcAft>
              <a:buClr>
                <a:schemeClr val="dk1"/>
              </a:buClr>
              <a:buSzPts val="1500"/>
              <a:buNone/>
              <a:defRPr sz="2000" b="1"/>
            </a:lvl2pPr>
            <a:lvl3pPr marL="1828754" lvl="2" indent="-304792" algn="l">
              <a:lnSpc>
                <a:spcPct val="100000"/>
              </a:lnSpc>
              <a:spcBef>
                <a:spcPts val="400"/>
              </a:spcBef>
              <a:spcAft>
                <a:spcPts val="0"/>
              </a:spcAft>
              <a:buClr>
                <a:schemeClr val="dk1"/>
              </a:buClr>
              <a:buSzPts val="1400"/>
              <a:buNone/>
              <a:defRPr sz="1867" b="1"/>
            </a:lvl3pPr>
            <a:lvl4pPr marL="2438339" lvl="3" indent="-304792" algn="l">
              <a:lnSpc>
                <a:spcPct val="100000"/>
              </a:lnSpc>
              <a:spcBef>
                <a:spcPts val="267"/>
              </a:spcBef>
              <a:spcAft>
                <a:spcPts val="0"/>
              </a:spcAft>
              <a:buClr>
                <a:schemeClr val="dk1"/>
              </a:buClr>
              <a:buSzPts val="1200"/>
              <a:buNone/>
              <a:defRPr sz="1600" b="1"/>
            </a:lvl4pPr>
            <a:lvl5pPr marL="3047924" lvl="4" indent="-304792" algn="l">
              <a:lnSpc>
                <a:spcPct val="100000"/>
              </a:lnSpc>
              <a:spcBef>
                <a:spcPts val="267"/>
              </a:spcBef>
              <a:spcAft>
                <a:spcPts val="0"/>
              </a:spcAft>
              <a:buClr>
                <a:schemeClr val="dk1"/>
              </a:buClr>
              <a:buSzPts val="1200"/>
              <a:buNone/>
              <a:defRPr sz="1600" b="1"/>
            </a:lvl5pPr>
            <a:lvl6pPr marL="3657509" lvl="5" indent="-304792" algn="l">
              <a:lnSpc>
                <a:spcPct val="100000"/>
              </a:lnSpc>
              <a:spcBef>
                <a:spcPts val="267"/>
              </a:spcBef>
              <a:spcAft>
                <a:spcPts val="0"/>
              </a:spcAft>
              <a:buClr>
                <a:schemeClr val="dk1"/>
              </a:buClr>
              <a:buSzPts val="1200"/>
              <a:buNone/>
              <a:defRPr sz="1600" b="1"/>
            </a:lvl6pPr>
            <a:lvl7pPr marL="4267093" lvl="6" indent="-304792" algn="l">
              <a:lnSpc>
                <a:spcPct val="100000"/>
              </a:lnSpc>
              <a:spcBef>
                <a:spcPts val="267"/>
              </a:spcBef>
              <a:spcAft>
                <a:spcPts val="0"/>
              </a:spcAft>
              <a:buClr>
                <a:schemeClr val="dk1"/>
              </a:buClr>
              <a:buSzPts val="1200"/>
              <a:buNone/>
              <a:defRPr sz="1600" b="1"/>
            </a:lvl7pPr>
            <a:lvl8pPr marL="4876678" lvl="7" indent="-304792" algn="l">
              <a:lnSpc>
                <a:spcPct val="100000"/>
              </a:lnSpc>
              <a:spcBef>
                <a:spcPts val="267"/>
              </a:spcBef>
              <a:spcAft>
                <a:spcPts val="0"/>
              </a:spcAft>
              <a:buClr>
                <a:schemeClr val="dk1"/>
              </a:buClr>
              <a:buSzPts val="1200"/>
              <a:buNone/>
              <a:defRPr sz="1600" b="1"/>
            </a:lvl8pPr>
            <a:lvl9pPr marL="5486263" lvl="8" indent="-304792" algn="l">
              <a:lnSpc>
                <a:spcPct val="100000"/>
              </a:lnSpc>
              <a:spcBef>
                <a:spcPts val="267"/>
              </a:spcBef>
              <a:spcAft>
                <a:spcPts val="0"/>
              </a:spcAft>
              <a:buClr>
                <a:schemeClr val="dk1"/>
              </a:buClr>
              <a:buSzPts val="1200"/>
              <a:buNone/>
              <a:defRPr sz="1600" b="1"/>
            </a:lvl9pPr>
          </a:lstStyle>
          <a:p>
            <a:endParaRPr/>
          </a:p>
        </p:txBody>
      </p:sp>
      <p:sp>
        <p:nvSpPr>
          <p:cNvPr id="179" name="Google Shape;179;p56"/>
          <p:cNvSpPr txBox="1">
            <a:spLocks noGrp="1"/>
          </p:cNvSpPr>
          <p:nvPr>
            <p:ph type="body" idx="2"/>
          </p:nvPr>
        </p:nvSpPr>
        <p:spPr>
          <a:xfrm>
            <a:off x="609600" y="2174875"/>
            <a:ext cx="5386917" cy="3951288"/>
          </a:xfrm>
          <a:prstGeom prst="rect">
            <a:avLst/>
          </a:prstGeom>
          <a:noFill/>
          <a:ln>
            <a:noFill/>
          </a:ln>
        </p:spPr>
        <p:txBody>
          <a:bodyPr spcFirstLastPara="1" wrap="square" lIns="68575" tIns="34275" rIns="68575" bIns="34275" anchor="t" anchorCtr="0">
            <a:normAutofit/>
          </a:bodyPr>
          <a:lstStyle>
            <a:lvl1pPr marL="609585" lvl="0" indent="-457189" algn="l">
              <a:lnSpc>
                <a:spcPct val="100000"/>
              </a:lnSpc>
              <a:spcBef>
                <a:spcPts val="533"/>
              </a:spcBef>
              <a:spcAft>
                <a:spcPts val="0"/>
              </a:spcAft>
              <a:buClr>
                <a:schemeClr val="dk1"/>
              </a:buClr>
              <a:buSzPts val="1800"/>
              <a:buChar char="•"/>
              <a:defRPr sz="2400"/>
            </a:lvl1pPr>
            <a:lvl2pPr marL="1219170" lvl="1" indent="-431789" algn="l">
              <a:lnSpc>
                <a:spcPct val="100000"/>
              </a:lnSpc>
              <a:spcBef>
                <a:spcPts val="400"/>
              </a:spcBef>
              <a:spcAft>
                <a:spcPts val="0"/>
              </a:spcAft>
              <a:buClr>
                <a:schemeClr val="dk1"/>
              </a:buClr>
              <a:buSzPts val="1500"/>
              <a:buChar char="–"/>
              <a:defRPr sz="2000"/>
            </a:lvl2pPr>
            <a:lvl3pPr marL="1828754" lvl="2" indent="-423323" algn="l">
              <a:lnSpc>
                <a:spcPct val="100000"/>
              </a:lnSpc>
              <a:spcBef>
                <a:spcPts val="400"/>
              </a:spcBef>
              <a:spcAft>
                <a:spcPts val="0"/>
              </a:spcAft>
              <a:buClr>
                <a:schemeClr val="dk1"/>
              </a:buClr>
              <a:buSzPts val="1400"/>
              <a:buChar char="•"/>
              <a:defRPr sz="1867"/>
            </a:lvl3pPr>
            <a:lvl4pPr marL="2438339" lvl="3" indent="-406390" algn="l">
              <a:lnSpc>
                <a:spcPct val="100000"/>
              </a:lnSpc>
              <a:spcBef>
                <a:spcPts val="267"/>
              </a:spcBef>
              <a:spcAft>
                <a:spcPts val="0"/>
              </a:spcAft>
              <a:buClr>
                <a:schemeClr val="dk1"/>
              </a:buClr>
              <a:buSzPts val="1200"/>
              <a:buChar char="–"/>
              <a:defRPr sz="1600"/>
            </a:lvl4pPr>
            <a:lvl5pPr marL="3047924" lvl="4" indent="-406390" algn="l">
              <a:lnSpc>
                <a:spcPct val="100000"/>
              </a:lnSpc>
              <a:spcBef>
                <a:spcPts val="267"/>
              </a:spcBef>
              <a:spcAft>
                <a:spcPts val="0"/>
              </a:spcAft>
              <a:buClr>
                <a:schemeClr val="dk1"/>
              </a:buClr>
              <a:buSzPts val="1200"/>
              <a:buChar char="»"/>
              <a:defRPr sz="1600"/>
            </a:lvl5pPr>
            <a:lvl6pPr marL="3657509" lvl="5" indent="-406390" algn="l">
              <a:lnSpc>
                <a:spcPct val="100000"/>
              </a:lnSpc>
              <a:spcBef>
                <a:spcPts val="267"/>
              </a:spcBef>
              <a:spcAft>
                <a:spcPts val="0"/>
              </a:spcAft>
              <a:buClr>
                <a:schemeClr val="dk1"/>
              </a:buClr>
              <a:buSzPts val="1200"/>
              <a:buChar char="•"/>
              <a:defRPr sz="1600"/>
            </a:lvl6pPr>
            <a:lvl7pPr marL="4267093" lvl="6" indent="-406390" algn="l">
              <a:lnSpc>
                <a:spcPct val="100000"/>
              </a:lnSpc>
              <a:spcBef>
                <a:spcPts val="267"/>
              </a:spcBef>
              <a:spcAft>
                <a:spcPts val="0"/>
              </a:spcAft>
              <a:buClr>
                <a:schemeClr val="dk1"/>
              </a:buClr>
              <a:buSzPts val="1200"/>
              <a:buChar char="•"/>
              <a:defRPr sz="1600"/>
            </a:lvl7pPr>
            <a:lvl8pPr marL="4876678" lvl="7" indent="-406390" algn="l">
              <a:lnSpc>
                <a:spcPct val="100000"/>
              </a:lnSpc>
              <a:spcBef>
                <a:spcPts val="267"/>
              </a:spcBef>
              <a:spcAft>
                <a:spcPts val="0"/>
              </a:spcAft>
              <a:buClr>
                <a:schemeClr val="dk1"/>
              </a:buClr>
              <a:buSzPts val="1200"/>
              <a:buChar char="•"/>
              <a:defRPr sz="1600"/>
            </a:lvl8pPr>
            <a:lvl9pPr marL="5486263" lvl="8" indent="-406390" algn="l">
              <a:lnSpc>
                <a:spcPct val="100000"/>
              </a:lnSpc>
              <a:spcBef>
                <a:spcPts val="267"/>
              </a:spcBef>
              <a:spcAft>
                <a:spcPts val="0"/>
              </a:spcAft>
              <a:buClr>
                <a:schemeClr val="dk1"/>
              </a:buClr>
              <a:buSzPts val="1200"/>
              <a:buChar char="•"/>
              <a:defRPr sz="1600"/>
            </a:lvl9pPr>
          </a:lstStyle>
          <a:p>
            <a:endParaRPr/>
          </a:p>
        </p:txBody>
      </p:sp>
      <p:sp>
        <p:nvSpPr>
          <p:cNvPr id="180" name="Google Shape;180;p56"/>
          <p:cNvSpPr txBox="1">
            <a:spLocks noGrp="1"/>
          </p:cNvSpPr>
          <p:nvPr>
            <p:ph type="body" idx="3"/>
          </p:nvPr>
        </p:nvSpPr>
        <p:spPr>
          <a:xfrm>
            <a:off x="6193369" y="1535113"/>
            <a:ext cx="5389033" cy="639763"/>
          </a:xfrm>
          <a:prstGeom prst="rect">
            <a:avLst/>
          </a:prstGeom>
          <a:noFill/>
          <a:ln>
            <a:noFill/>
          </a:ln>
        </p:spPr>
        <p:txBody>
          <a:bodyPr spcFirstLastPara="1" wrap="square" lIns="68575" tIns="34275" rIns="68575" bIns="34275" anchor="b" anchorCtr="0">
            <a:normAutofit/>
          </a:bodyPr>
          <a:lstStyle>
            <a:lvl1pPr marL="609585" lvl="0" indent="-304792" algn="l">
              <a:lnSpc>
                <a:spcPct val="100000"/>
              </a:lnSpc>
              <a:spcBef>
                <a:spcPts val="533"/>
              </a:spcBef>
              <a:spcAft>
                <a:spcPts val="0"/>
              </a:spcAft>
              <a:buClr>
                <a:schemeClr val="dk1"/>
              </a:buClr>
              <a:buSzPts val="1800"/>
              <a:buNone/>
              <a:defRPr sz="2400" b="1"/>
            </a:lvl1pPr>
            <a:lvl2pPr marL="1219170" lvl="1" indent="-304792" algn="l">
              <a:lnSpc>
                <a:spcPct val="100000"/>
              </a:lnSpc>
              <a:spcBef>
                <a:spcPts val="400"/>
              </a:spcBef>
              <a:spcAft>
                <a:spcPts val="0"/>
              </a:spcAft>
              <a:buClr>
                <a:schemeClr val="dk1"/>
              </a:buClr>
              <a:buSzPts val="1500"/>
              <a:buNone/>
              <a:defRPr sz="2000" b="1"/>
            </a:lvl2pPr>
            <a:lvl3pPr marL="1828754" lvl="2" indent="-304792" algn="l">
              <a:lnSpc>
                <a:spcPct val="100000"/>
              </a:lnSpc>
              <a:spcBef>
                <a:spcPts val="400"/>
              </a:spcBef>
              <a:spcAft>
                <a:spcPts val="0"/>
              </a:spcAft>
              <a:buClr>
                <a:schemeClr val="dk1"/>
              </a:buClr>
              <a:buSzPts val="1400"/>
              <a:buNone/>
              <a:defRPr sz="1867" b="1"/>
            </a:lvl3pPr>
            <a:lvl4pPr marL="2438339" lvl="3" indent="-304792" algn="l">
              <a:lnSpc>
                <a:spcPct val="100000"/>
              </a:lnSpc>
              <a:spcBef>
                <a:spcPts val="267"/>
              </a:spcBef>
              <a:spcAft>
                <a:spcPts val="0"/>
              </a:spcAft>
              <a:buClr>
                <a:schemeClr val="dk1"/>
              </a:buClr>
              <a:buSzPts val="1200"/>
              <a:buNone/>
              <a:defRPr sz="1600" b="1"/>
            </a:lvl4pPr>
            <a:lvl5pPr marL="3047924" lvl="4" indent="-304792" algn="l">
              <a:lnSpc>
                <a:spcPct val="100000"/>
              </a:lnSpc>
              <a:spcBef>
                <a:spcPts val="267"/>
              </a:spcBef>
              <a:spcAft>
                <a:spcPts val="0"/>
              </a:spcAft>
              <a:buClr>
                <a:schemeClr val="dk1"/>
              </a:buClr>
              <a:buSzPts val="1200"/>
              <a:buNone/>
              <a:defRPr sz="1600" b="1"/>
            </a:lvl5pPr>
            <a:lvl6pPr marL="3657509" lvl="5" indent="-304792" algn="l">
              <a:lnSpc>
                <a:spcPct val="100000"/>
              </a:lnSpc>
              <a:spcBef>
                <a:spcPts val="267"/>
              </a:spcBef>
              <a:spcAft>
                <a:spcPts val="0"/>
              </a:spcAft>
              <a:buClr>
                <a:schemeClr val="dk1"/>
              </a:buClr>
              <a:buSzPts val="1200"/>
              <a:buNone/>
              <a:defRPr sz="1600" b="1"/>
            </a:lvl6pPr>
            <a:lvl7pPr marL="4267093" lvl="6" indent="-304792" algn="l">
              <a:lnSpc>
                <a:spcPct val="100000"/>
              </a:lnSpc>
              <a:spcBef>
                <a:spcPts val="267"/>
              </a:spcBef>
              <a:spcAft>
                <a:spcPts val="0"/>
              </a:spcAft>
              <a:buClr>
                <a:schemeClr val="dk1"/>
              </a:buClr>
              <a:buSzPts val="1200"/>
              <a:buNone/>
              <a:defRPr sz="1600" b="1"/>
            </a:lvl7pPr>
            <a:lvl8pPr marL="4876678" lvl="7" indent="-304792" algn="l">
              <a:lnSpc>
                <a:spcPct val="100000"/>
              </a:lnSpc>
              <a:spcBef>
                <a:spcPts val="267"/>
              </a:spcBef>
              <a:spcAft>
                <a:spcPts val="0"/>
              </a:spcAft>
              <a:buClr>
                <a:schemeClr val="dk1"/>
              </a:buClr>
              <a:buSzPts val="1200"/>
              <a:buNone/>
              <a:defRPr sz="1600" b="1"/>
            </a:lvl8pPr>
            <a:lvl9pPr marL="5486263" lvl="8" indent="-304792" algn="l">
              <a:lnSpc>
                <a:spcPct val="100000"/>
              </a:lnSpc>
              <a:spcBef>
                <a:spcPts val="267"/>
              </a:spcBef>
              <a:spcAft>
                <a:spcPts val="0"/>
              </a:spcAft>
              <a:buClr>
                <a:schemeClr val="dk1"/>
              </a:buClr>
              <a:buSzPts val="1200"/>
              <a:buNone/>
              <a:defRPr sz="1600" b="1"/>
            </a:lvl9pPr>
          </a:lstStyle>
          <a:p>
            <a:endParaRPr/>
          </a:p>
        </p:txBody>
      </p:sp>
      <p:sp>
        <p:nvSpPr>
          <p:cNvPr id="181" name="Google Shape;181;p56"/>
          <p:cNvSpPr txBox="1">
            <a:spLocks noGrp="1"/>
          </p:cNvSpPr>
          <p:nvPr>
            <p:ph type="body" idx="4"/>
          </p:nvPr>
        </p:nvSpPr>
        <p:spPr>
          <a:xfrm>
            <a:off x="6193369" y="2174875"/>
            <a:ext cx="5389033" cy="3951288"/>
          </a:xfrm>
          <a:prstGeom prst="rect">
            <a:avLst/>
          </a:prstGeom>
          <a:noFill/>
          <a:ln>
            <a:noFill/>
          </a:ln>
        </p:spPr>
        <p:txBody>
          <a:bodyPr spcFirstLastPara="1" wrap="square" lIns="68575" tIns="34275" rIns="68575" bIns="34275" anchor="t" anchorCtr="0">
            <a:normAutofit/>
          </a:bodyPr>
          <a:lstStyle>
            <a:lvl1pPr marL="609585" lvl="0" indent="-457189" algn="l">
              <a:lnSpc>
                <a:spcPct val="100000"/>
              </a:lnSpc>
              <a:spcBef>
                <a:spcPts val="533"/>
              </a:spcBef>
              <a:spcAft>
                <a:spcPts val="0"/>
              </a:spcAft>
              <a:buClr>
                <a:schemeClr val="dk1"/>
              </a:buClr>
              <a:buSzPts val="1800"/>
              <a:buChar char="•"/>
              <a:defRPr sz="2400"/>
            </a:lvl1pPr>
            <a:lvl2pPr marL="1219170" lvl="1" indent="-431789" algn="l">
              <a:lnSpc>
                <a:spcPct val="100000"/>
              </a:lnSpc>
              <a:spcBef>
                <a:spcPts val="400"/>
              </a:spcBef>
              <a:spcAft>
                <a:spcPts val="0"/>
              </a:spcAft>
              <a:buClr>
                <a:schemeClr val="dk1"/>
              </a:buClr>
              <a:buSzPts val="1500"/>
              <a:buChar char="–"/>
              <a:defRPr sz="2000"/>
            </a:lvl2pPr>
            <a:lvl3pPr marL="1828754" lvl="2" indent="-423323" algn="l">
              <a:lnSpc>
                <a:spcPct val="100000"/>
              </a:lnSpc>
              <a:spcBef>
                <a:spcPts val="400"/>
              </a:spcBef>
              <a:spcAft>
                <a:spcPts val="0"/>
              </a:spcAft>
              <a:buClr>
                <a:schemeClr val="dk1"/>
              </a:buClr>
              <a:buSzPts val="1400"/>
              <a:buChar char="•"/>
              <a:defRPr sz="1867"/>
            </a:lvl3pPr>
            <a:lvl4pPr marL="2438339" lvl="3" indent="-406390" algn="l">
              <a:lnSpc>
                <a:spcPct val="100000"/>
              </a:lnSpc>
              <a:spcBef>
                <a:spcPts val="267"/>
              </a:spcBef>
              <a:spcAft>
                <a:spcPts val="0"/>
              </a:spcAft>
              <a:buClr>
                <a:schemeClr val="dk1"/>
              </a:buClr>
              <a:buSzPts val="1200"/>
              <a:buChar char="–"/>
              <a:defRPr sz="1600"/>
            </a:lvl4pPr>
            <a:lvl5pPr marL="3047924" lvl="4" indent="-406390" algn="l">
              <a:lnSpc>
                <a:spcPct val="100000"/>
              </a:lnSpc>
              <a:spcBef>
                <a:spcPts val="267"/>
              </a:spcBef>
              <a:spcAft>
                <a:spcPts val="0"/>
              </a:spcAft>
              <a:buClr>
                <a:schemeClr val="dk1"/>
              </a:buClr>
              <a:buSzPts val="1200"/>
              <a:buChar char="»"/>
              <a:defRPr sz="1600"/>
            </a:lvl5pPr>
            <a:lvl6pPr marL="3657509" lvl="5" indent="-406390" algn="l">
              <a:lnSpc>
                <a:spcPct val="100000"/>
              </a:lnSpc>
              <a:spcBef>
                <a:spcPts val="267"/>
              </a:spcBef>
              <a:spcAft>
                <a:spcPts val="0"/>
              </a:spcAft>
              <a:buClr>
                <a:schemeClr val="dk1"/>
              </a:buClr>
              <a:buSzPts val="1200"/>
              <a:buChar char="•"/>
              <a:defRPr sz="1600"/>
            </a:lvl6pPr>
            <a:lvl7pPr marL="4267093" lvl="6" indent="-406390" algn="l">
              <a:lnSpc>
                <a:spcPct val="100000"/>
              </a:lnSpc>
              <a:spcBef>
                <a:spcPts val="267"/>
              </a:spcBef>
              <a:spcAft>
                <a:spcPts val="0"/>
              </a:spcAft>
              <a:buClr>
                <a:schemeClr val="dk1"/>
              </a:buClr>
              <a:buSzPts val="1200"/>
              <a:buChar char="•"/>
              <a:defRPr sz="1600"/>
            </a:lvl7pPr>
            <a:lvl8pPr marL="4876678" lvl="7" indent="-406390" algn="l">
              <a:lnSpc>
                <a:spcPct val="100000"/>
              </a:lnSpc>
              <a:spcBef>
                <a:spcPts val="267"/>
              </a:spcBef>
              <a:spcAft>
                <a:spcPts val="0"/>
              </a:spcAft>
              <a:buClr>
                <a:schemeClr val="dk1"/>
              </a:buClr>
              <a:buSzPts val="1200"/>
              <a:buChar char="•"/>
              <a:defRPr sz="1600"/>
            </a:lvl8pPr>
            <a:lvl9pPr marL="5486263" lvl="8" indent="-406390" algn="l">
              <a:lnSpc>
                <a:spcPct val="100000"/>
              </a:lnSpc>
              <a:spcBef>
                <a:spcPts val="267"/>
              </a:spcBef>
              <a:spcAft>
                <a:spcPts val="0"/>
              </a:spcAft>
              <a:buClr>
                <a:schemeClr val="dk1"/>
              </a:buClr>
              <a:buSzPts val="1200"/>
              <a:buChar char="•"/>
              <a:defRPr sz="1600"/>
            </a:lvl9pPr>
          </a:lstStyle>
          <a:p>
            <a:endParaRPr/>
          </a:p>
        </p:txBody>
      </p:sp>
      <p:sp>
        <p:nvSpPr>
          <p:cNvPr id="182" name="Google Shape;182;p56"/>
          <p:cNvSpPr txBox="1">
            <a:spLocks noGrp="1"/>
          </p:cNvSpPr>
          <p:nvPr>
            <p:ph type="dt" idx="10"/>
          </p:nvPr>
        </p:nvSpPr>
        <p:spPr>
          <a:xfrm>
            <a:off x="609600" y="6356351"/>
            <a:ext cx="2844800" cy="365125"/>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3" name="Google Shape;183;p56"/>
          <p:cNvSpPr txBox="1">
            <a:spLocks noGrp="1"/>
          </p:cNvSpPr>
          <p:nvPr>
            <p:ph type="ftr" idx="11"/>
          </p:nvPr>
        </p:nvSpPr>
        <p:spPr>
          <a:xfrm>
            <a:off x="4165600" y="6356351"/>
            <a:ext cx="3860800" cy="365125"/>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4" name="Google Shape;184;p56"/>
          <p:cNvSpPr txBox="1">
            <a:spLocks noGrp="1"/>
          </p:cNvSpPr>
          <p:nvPr>
            <p:ph type="sldNum" idx="12"/>
          </p:nvPr>
        </p:nvSpPr>
        <p:spPr>
          <a:xfrm>
            <a:off x="8737600" y="6356351"/>
            <a:ext cx="2844800" cy="365125"/>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4009660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85"/>
        <p:cNvGrpSpPr/>
        <p:nvPr/>
      </p:nvGrpSpPr>
      <p:grpSpPr>
        <a:xfrm>
          <a:off x="0" y="0"/>
          <a:ext cx="0" cy="0"/>
          <a:chOff x="0" y="0"/>
          <a:chExt cx="0" cy="0"/>
        </a:xfrm>
      </p:grpSpPr>
      <p:sp>
        <p:nvSpPr>
          <p:cNvPr id="186" name="Google Shape;186;p57"/>
          <p:cNvSpPr txBox="1">
            <a:spLocks noGrp="1"/>
          </p:cNvSpPr>
          <p:nvPr>
            <p:ph type="title"/>
          </p:nvPr>
        </p:nvSpPr>
        <p:spPr>
          <a:xfrm>
            <a:off x="609600" y="274637"/>
            <a:ext cx="10972800" cy="1143000"/>
          </a:xfrm>
          <a:prstGeom prst="rect">
            <a:avLst/>
          </a:prstGeom>
          <a:noFill/>
          <a:ln>
            <a:noFill/>
          </a:ln>
        </p:spPr>
        <p:txBody>
          <a:bodyPr spcFirstLastPara="1" wrap="square" lIns="68575" tIns="34275" rIns="68575" bIns="34275" anchor="ctr" anchorCtr="0">
            <a:normAutofit/>
          </a:bodyPr>
          <a:lstStyle>
            <a:lvl1pPr lvl="0" algn="ctr">
              <a:lnSpc>
                <a:spcPct val="10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7" name="Google Shape;187;p57"/>
          <p:cNvSpPr txBox="1">
            <a:spLocks noGrp="1"/>
          </p:cNvSpPr>
          <p:nvPr>
            <p:ph type="dt" idx="10"/>
          </p:nvPr>
        </p:nvSpPr>
        <p:spPr>
          <a:xfrm>
            <a:off x="609600" y="6356351"/>
            <a:ext cx="2844800" cy="365125"/>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8" name="Google Shape;188;p57"/>
          <p:cNvSpPr txBox="1">
            <a:spLocks noGrp="1"/>
          </p:cNvSpPr>
          <p:nvPr>
            <p:ph type="ftr" idx="11"/>
          </p:nvPr>
        </p:nvSpPr>
        <p:spPr>
          <a:xfrm>
            <a:off x="4165600" y="6356351"/>
            <a:ext cx="3860800" cy="365125"/>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9" name="Google Shape;189;p57"/>
          <p:cNvSpPr txBox="1">
            <a:spLocks noGrp="1"/>
          </p:cNvSpPr>
          <p:nvPr>
            <p:ph type="sldNum" idx="12"/>
          </p:nvPr>
        </p:nvSpPr>
        <p:spPr>
          <a:xfrm>
            <a:off x="8737600" y="6356351"/>
            <a:ext cx="2844800" cy="365125"/>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1724315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94"/>
        <p:cNvGrpSpPr/>
        <p:nvPr/>
      </p:nvGrpSpPr>
      <p:grpSpPr>
        <a:xfrm>
          <a:off x="0" y="0"/>
          <a:ext cx="0" cy="0"/>
          <a:chOff x="0" y="0"/>
          <a:chExt cx="0" cy="0"/>
        </a:xfrm>
      </p:grpSpPr>
      <p:sp>
        <p:nvSpPr>
          <p:cNvPr id="195" name="Google Shape;195;p59"/>
          <p:cNvSpPr txBox="1">
            <a:spLocks noGrp="1"/>
          </p:cNvSpPr>
          <p:nvPr>
            <p:ph type="title"/>
          </p:nvPr>
        </p:nvSpPr>
        <p:spPr>
          <a:xfrm>
            <a:off x="609602" y="273052"/>
            <a:ext cx="4011084" cy="1162049"/>
          </a:xfrm>
          <a:prstGeom prst="rect">
            <a:avLst/>
          </a:prstGeom>
          <a:noFill/>
          <a:ln>
            <a:noFill/>
          </a:ln>
        </p:spPr>
        <p:txBody>
          <a:bodyPr spcFirstLastPara="1" wrap="square" lIns="68575" tIns="34275" rIns="68575" bIns="34275" anchor="b" anchorCtr="0">
            <a:normAutofit/>
          </a:bodyPr>
          <a:lstStyle>
            <a:lvl1pPr lvl="0" algn="l">
              <a:lnSpc>
                <a:spcPct val="100000"/>
              </a:lnSpc>
              <a:spcBef>
                <a:spcPts val="0"/>
              </a:spcBef>
              <a:spcAft>
                <a:spcPts val="0"/>
              </a:spcAft>
              <a:buClr>
                <a:schemeClr val="dk1"/>
              </a:buClr>
              <a:buSzPts val="1500"/>
              <a:buFont typeface="Calibri"/>
              <a:buNone/>
              <a:defRPr sz="2000" b="1"/>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6" name="Google Shape;196;p59"/>
          <p:cNvSpPr txBox="1">
            <a:spLocks noGrp="1"/>
          </p:cNvSpPr>
          <p:nvPr>
            <p:ph type="body" idx="1"/>
          </p:nvPr>
        </p:nvSpPr>
        <p:spPr>
          <a:xfrm>
            <a:off x="4766733" y="273052"/>
            <a:ext cx="6815667" cy="5853113"/>
          </a:xfrm>
          <a:prstGeom prst="rect">
            <a:avLst/>
          </a:prstGeom>
          <a:noFill/>
          <a:ln>
            <a:noFill/>
          </a:ln>
        </p:spPr>
        <p:txBody>
          <a:bodyPr spcFirstLastPara="1" wrap="square" lIns="68575" tIns="34275" rIns="68575" bIns="34275" anchor="t" anchorCtr="0">
            <a:normAutofit/>
          </a:bodyPr>
          <a:lstStyle>
            <a:lvl1pPr marL="609585" lvl="0" indent="-507987" algn="l">
              <a:lnSpc>
                <a:spcPct val="100000"/>
              </a:lnSpc>
              <a:spcBef>
                <a:spcPts val="667"/>
              </a:spcBef>
              <a:spcAft>
                <a:spcPts val="0"/>
              </a:spcAft>
              <a:buClr>
                <a:schemeClr val="dk1"/>
              </a:buClr>
              <a:buSzPts val="2400"/>
              <a:buChar char="•"/>
              <a:defRPr sz="3200"/>
            </a:lvl1pPr>
            <a:lvl2pPr marL="1219170" lvl="1" indent="-482588" algn="l">
              <a:lnSpc>
                <a:spcPct val="100000"/>
              </a:lnSpc>
              <a:spcBef>
                <a:spcPts val="533"/>
              </a:spcBef>
              <a:spcAft>
                <a:spcPts val="0"/>
              </a:spcAft>
              <a:buClr>
                <a:schemeClr val="dk1"/>
              </a:buClr>
              <a:buSzPts val="2100"/>
              <a:buChar char="–"/>
              <a:defRPr sz="2800"/>
            </a:lvl2pPr>
            <a:lvl3pPr marL="1828754" lvl="2" indent="-457189" algn="l">
              <a:lnSpc>
                <a:spcPct val="100000"/>
              </a:lnSpc>
              <a:spcBef>
                <a:spcPts val="533"/>
              </a:spcBef>
              <a:spcAft>
                <a:spcPts val="0"/>
              </a:spcAft>
              <a:buClr>
                <a:schemeClr val="dk1"/>
              </a:buClr>
              <a:buSzPts val="1800"/>
              <a:buChar char="•"/>
              <a:defRPr sz="2400"/>
            </a:lvl3pPr>
            <a:lvl4pPr marL="2438339" lvl="3" indent="-431789" algn="l">
              <a:lnSpc>
                <a:spcPct val="100000"/>
              </a:lnSpc>
              <a:spcBef>
                <a:spcPts val="400"/>
              </a:spcBef>
              <a:spcAft>
                <a:spcPts val="0"/>
              </a:spcAft>
              <a:buClr>
                <a:schemeClr val="dk1"/>
              </a:buClr>
              <a:buSzPts val="1500"/>
              <a:buChar char="–"/>
              <a:defRPr sz="2000"/>
            </a:lvl4pPr>
            <a:lvl5pPr marL="3047924" lvl="4" indent="-431789" algn="l">
              <a:lnSpc>
                <a:spcPct val="100000"/>
              </a:lnSpc>
              <a:spcBef>
                <a:spcPts val="400"/>
              </a:spcBef>
              <a:spcAft>
                <a:spcPts val="0"/>
              </a:spcAft>
              <a:buClr>
                <a:schemeClr val="dk1"/>
              </a:buClr>
              <a:buSzPts val="1500"/>
              <a:buChar char="»"/>
              <a:defRPr sz="2000"/>
            </a:lvl5pPr>
            <a:lvl6pPr marL="3657509" lvl="5" indent="-431789" algn="l">
              <a:lnSpc>
                <a:spcPct val="100000"/>
              </a:lnSpc>
              <a:spcBef>
                <a:spcPts val="400"/>
              </a:spcBef>
              <a:spcAft>
                <a:spcPts val="0"/>
              </a:spcAft>
              <a:buClr>
                <a:schemeClr val="dk1"/>
              </a:buClr>
              <a:buSzPts val="1500"/>
              <a:buChar char="•"/>
              <a:defRPr sz="2000"/>
            </a:lvl6pPr>
            <a:lvl7pPr marL="4267093" lvl="6" indent="-431789" algn="l">
              <a:lnSpc>
                <a:spcPct val="100000"/>
              </a:lnSpc>
              <a:spcBef>
                <a:spcPts val="400"/>
              </a:spcBef>
              <a:spcAft>
                <a:spcPts val="0"/>
              </a:spcAft>
              <a:buClr>
                <a:schemeClr val="dk1"/>
              </a:buClr>
              <a:buSzPts val="1500"/>
              <a:buChar char="•"/>
              <a:defRPr sz="2000"/>
            </a:lvl7pPr>
            <a:lvl8pPr marL="4876678" lvl="7" indent="-431789" algn="l">
              <a:lnSpc>
                <a:spcPct val="100000"/>
              </a:lnSpc>
              <a:spcBef>
                <a:spcPts val="400"/>
              </a:spcBef>
              <a:spcAft>
                <a:spcPts val="0"/>
              </a:spcAft>
              <a:buClr>
                <a:schemeClr val="dk1"/>
              </a:buClr>
              <a:buSzPts val="1500"/>
              <a:buChar char="•"/>
              <a:defRPr sz="2000"/>
            </a:lvl8pPr>
            <a:lvl9pPr marL="5486263" lvl="8" indent="-431789" algn="l">
              <a:lnSpc>
                <a:spcPct val="100000"/>
              </a:lnSpc>
              <a:spcBef>
                <a:spcPts val="400"/>
              </a:spcBef>
              <a:spcAft>
                <a:spcPts val="0"/>
              </a:spcAft>
              <a:buClr>
                <a:schemeClr val="dk1"/>
              </a:buClr>
              <a:buSzPts val="1500"/>
              <a:buChar char="•"/>
              <a:defRPr sz="2000"/>
            </a:lvl9pPr>
          </a:lstStyle>
          <a:p>
            <a:endParaRPr/>
          </a:p>
        </p:txBody>
      </p:sp>
      <p:sp>
        <p:nvSpPr>
          <p:cNvPr id="197" name="Google Shape;197;p59"/>
          <p:cNvSpPr txBox="1">
            <a:spLocks noGrp="1"/>
          </p:cNvSpPr>
          <p:nvPr>
            <p:ph type="body" idx="2"/>
          </p:nvPr>
        </p:nvSpPr>
        <p:spPr>
          <a:xfrm>
            <a:off x="609602" y="1435102"/>
            <a:ext cx="4011084" cy="4691063"/>
          </a:xfrm>
          <a:prstGeom prst="rect">
            <a:avLst/>
          </a:prstGeom>
          <a:noFill/>
          <a:ln>
            <a:noFill/>
          </a:ln>
        </p:spPr>
        <p:txBody>
          <a:bodyPr spcFirstLastPara="1" wrap="square" lIns="68575" tIns="34275" rIns="68575" bIns="34275" anchor="t" anchorCtr="0">
            <a:normAutofit/>
          </a:bodyPr>
          <a:lstStyle>
            <a:lvl1pPr marL="609585" lvl="0" indent="-304792" algn="l">
              <a:lnSpc>
                <a:spcPct val="100000"/>
              </a:lnSpc>
              <a:spcBef>
                <a:spcPts val="267"/>
              </a:spcBef>
              <a:spcAft>
                <a:spcPts val="0"/>
              </a:spcAft>
              <a:buClr>
                <a:schemeClr val="dk1"/>
              </a:buClr>
              <a:buSzPts val="1100"/>
              <a:buNone/>
              <a:defRPr sz="1467"/>
            </a:lvl1pPr>
            <a:lvl2pPr marL="1219170" lvl="1" indent="-304792" algn="l">
              <a:lnSpc>
                <a:spcPct val="100000"/>
              </a:lnSpc>
              <a:spcBef>
                <a:spcPts val="267"/>
              </a:spcBef>
              <a:spcAft>
                <a:spcPts val="0"/>
              </a:spcAft>
              <a:buClr>
                <a:schemeClr val="dk1"/>
              </a:buClr>
              <a:buSzPts val="900"/>
              <a:buNone/>
              <a:defRPr sz="1200"/>
            </a:lvl2pPr>
            <a:lvl3pPr marL="1828754" lvl="2" indent="-304792" algn="l">
              <a:lnSpc>
                <a:spcPct val="100000"/>
              </a:lnSpc>
              <a:spcBef>
                <a:spcPts val="267"/>
              </a:spcBef>
              <a:spcAft>
                <a:spcPts val="0"/>
              </a:spcAft>
              <a:buClr>
                <a:schemeClr val="dk1"/>
              </a:buClr>
              <a:buSzPts val="800"/>
              <a:buNone/>
              <a:defRPr sz="1067"/>
            </a:lvl3pPr>
            <a:lvl4pPr marL="2438339" lvl="3" indent="-304792" algn="l">
              <a:lnSpc>
                <a:spcPct val="100000"/>
              </a:lnSpc>
              <a:spcBef>
                <a:spcPts val="133"/>
              </a:spcBef>
              <a:spcAft>
                <a:spcPts val="0"/>
              </a:spcAft>
              <a:buClr>
                <a:schemeClr val="dk1"/>
              </a:buClr>
              <a:buSzPts val="700"/>
              <a:buNone/>
              <a:defRPr sz="933"/>
            </a:lvl4pPr>
            <a:lvl5pPr marL="3047924" lvl="4" indent="-304792" algn="l">
              <a:lnSpc>
                <a:spcPct val="100000"/>
              </a:lnSpc>
              <a:spcBef>
                <a:spcPts val="133"/>
              </a:spcBef>
              <a:spcAft>
                <a:spcPts val="0"/>
              </a:spcAft>
              <a:buClr>
                <a:schemeClr val="dk1"/>
              </a:buClr>
              <a:buSzPts val="700"/>
              <a:buNone/>
              <a:defRPr sz="933"/>
            </a:lvl5pPr>
            <a:lvl6pPr marL="3657509" lvl="5" indent="-304792" algn="l">
              <a:lnSpc>
                <a:spcPct val="100000"/>
              </a:lnSpc>
              <a:spcBef>
                <a:spcPts val="133"/>
              </a:spcBef>
              <a:spcAft>
                <a:spcPts val="0"/>
              </a:spcAft>
              <a:buClr>
                <a:schemeClr val="dk1"/>
              </a:buClr>
              <a:buSzPts val="700"/>
              <a:buNone/>
              <a:defRPr sz="933"/>
            </a:lvl6pPr>
            <a:lvl7pPr marL="4267093" lvl="6" indent="-304792" algn="l">
              <a:lnSpc>
                <a:spcPct val="100000"/>
              </a:lnSpc>
              <a:spcBef>
                <a:spcPts val="133"/>
              </a:spcBef>
              <a:spcAft>
                <a:spcPts val="0"/>
              </a:spcAft>
              <a:buClr>
                <a:schemeClr val="dk1"/>
              </a:buClr>
              <a:buSzPts val="700"/>
              <a:buNone/>
              <a:defRPr sz="933"/>
            </a:lvl7pPr>
            <a:lvl8pPr marL="4876678" lvl="7" indent="-304792" algn="l">
              <a:lnSpc>
                <a:spcPct val="100000"/>
              </a:lnSpc>
              <a:spcBef>
                <a:spcPts val="133"/>
              </a:spcBef>
              <a:spcAft>
                <a:spcPts val="0"/>
              </a:spcAft>
              <a:buClr>
                <a:schemeClr val="dk1"/>
              </a:buClr>
              <a:buSzPts val="700"/>
              <a:buNone/>
              <a:defRPr sz="933"/>
            </a:lvl8pPr>
            <a:lvl9pPr marL="5486263" lvl="8" indent="-304792" algn="l">
              <a:lnSpc>
                <a:spcPct val="100000"/>
              </a:lnSpc>
              <a:spcBef>
                <a:spcPts val="133"/>
              </a:spcBef>
              <a:spcAft>
                <a:spcPts val="0"/>
              </a:spcAft>
              <a:buClr>
                <a:schemeClr val="dk1"/>
              </a:buClr>
              <a:buSzPts val="700"/>
              <a:buNone/>
              <a:defRPr sz="933"/>
            </a:lvl9pPr>
          </a:lstStyle>
          <a:p>
            <a:endParaRPr/>
          </a:p>
        </p:txBody>
      </p:sp>
      <p:sp>
        <p:nvSpPr>
          <p:cNvPr id="198" name="Google Shape;198;p59"/>
          <p:cNvSpPr txBox="1">
            <a:spLocks noGrp="1"/>
          </p:cNvSpPr>
          <p:nvPr>
            <p:ph type="dt" idx="10"/>
          </p:nvPr>
        </p:nvSpPr>
        <p:spPr>
          <a:xfrm>
            <a:off x="609600" y="6356351"/>
            <a:ext cx="2844800" cy="365125"/>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9" name="Google Shape;199;p59"/>
          <p:cNvSpPr txBox="1">
            <a:spLocks noGrp="1"/>
          </p:cNvSpPr>
          <p:nvPr>
            <p:ph type="ftr" idx="11"/>
          </p:nvPr>
        </p:nvSpPr>
        <p:spPr>
          <a:xfrm>
            <a:off x="4165600" y="6356351"/>
            <a:ext cx="3860800" cy="365125"/>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0" name="Google Shape;200;p59"/>
          <p:cNvSpPr txBox="1">
            <a:spLocks noGrp="1"/>
          </p:cNvSpPr>
          <p:nvPr>
            <p:ph type="sldNum" idx="12"/>
          </p:nvPr>
        </p:nvSpPr>
        <p:spPr>
          <a:xfrm>
            <a:off x="8737600" y="6356351"/>
            <a:ext cx="2844800" cy="365125"/>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946303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@Georgetown University. All rights reserved.</a:t>
            </a:r>
          </a:p>
        </p:txBody>
      </p:sp>
      <p:sp>
        <p:nvSpPr>
          <p:cNvPr id="7" name="Slide Number Placeholder 6"/>
          <p:cNvSpPr>
            <a:spLocks noGrp="1"/>
          </p:cNvSpPr>
          <p:nvPr>
            <p:ph type="sldNum" sz="quarter" idx="12"/>
          </p:nvPr>
        </p:nvSpPr>
        <p:spPr/>
        <p:txBody>
          <a:bodyPr/>
          <a:lstStyle/>
          <a:p>
            <a:fld id="{AC1AAA7B-DB29-4E61-B102-962D16325785}" type="slidenum">
              <a:rPr lang="en-US" smtClean="0"/>
              <a:t>‹#›</a:t>
            </a:fld>
            <a:endParaRPr lang="en-US"/>
          </a:p>
        </p:txBody>
      </p:sp>
    </p:spTree>
    <p:extLst>
      <p:ext uri="{BB962C8B-B14F-4D97-AF65-F5344CB8AC3E}">
        <p14:creationId xmlns:p14="http://schemas.microsoft.com/office/powerpoint/2010/main" val="9126186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201"/>
        <p:cNvGrpSpPr/>
        <p:nvPr/>
      </p:nvGrpSpPr>
      <p:grpSpPr>
        <a:xfrm>
          <a:off x="0" y="0"/>
          <a:ext cx="0" cy="0"/>
          <a:chOff x="0" y="0"/>
          <a:chExt cx="0" cy="0"/>
        </a:xfrm>
      </p:grpSpPr>
      <p:sp>
        <p:nvSpPr>
          <p:cNvPr id="202" name="Google Shape;202;p60"/>
          <p:cNvSpPr txBox="1">
            <a:spLocks noGrp="1"/>
          </p:cNvSpPr>
          <p:nvPr>
            <p:ph type="title"/>
          </p:nvPr>
        </p:nvSpPr>
        <p:spPr>
          <a:xfrm>
            <a:off x="2389717" y="4800601"/>
            <a:ext cx="7315200" cy="566737"/>
          </a:xfrm>
          <a:prstGeom prst="rect">
            <a:avLst/>
          </a:prstGeom>
          <a:noFill/>
          <a:ln>
            <a:noFill/>
          </a:ln>
        </p:spPr>
        <p:txBody>
          <a:bodyPr spcFirstLastPara="1" wrap="square" lIns="68575" tIns="34275" rIns="68575" bIns="34275" anchor="b" anchorCtr="0">
            <a:normAutofit/>
          </a:bodyPr>
          <a:lstStyle>
            <a:lvl1pPr lvl="0" algn="l">
              <a:lnSpc>
                <a:spcPct val="100000"/>
              </a:lnSpc>
              <a:spcBef>
                <a:spcPts val="0"/>
              </a:spcBef>
              <a:spcAft>
                <a:spcPts val="0"/>
              </a:spcAft>
              <a:buClr>
                <a:schemeClr val="dk1"/>
              </a:buClr>
              <a:buSzPts val="1500"/>
              <a:buFont typeface="Calibri"/>
              <a:buNone/>
              <a:defRPr sz="2000" b="1"/>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3" name="Google Shape;203;p60"/>
          <p:cNvSpPr>
            <a:spLocks noGrp="1"/>
          </p:cNvSpPr>
          <p:nvPr>
            <p:ph type="pic" idx="2"/>
          </p:nvPr>
        </p:nvSpPr>
        <p:spPr>
          <a:xfrm>
            <a:off x="2389717" y="612775"/>
            <a:ext cx="7315200" cy="4114800"/>
          </a:xfrm>
          <a:prstGeom prst="rect">
            <a:avLst/>
          </a:prstGeom>
          <a:noFill/>
          <a:ln>
            <a:noFill/>
          </a:ln>
        </p:spPr>
      </p:sp>
      <p:sp>
        <p:nvSpPr>
          <p:cNvPr id="204" name="Google Shape;204;p60"/>
          <p:cNvSpPr txBox="1">
            <a:spLocks noGrp="1"/>
          </p:cNvSpPr>
          <p:nvPr>
            <p:ph type="body" idx="1"/>
          </p:nvPr>
        </p:nvSpPr>
        <p:spPr>
          <a:xfrm>
            <a:off x="2389717" y="5367338"/>
            <a:ext cx="7315200" cy="804861"/>
          </a:xfrm>
          <a:prstGeom prst="rect">
            <a:avLst/>
          </a:prstGeom>
          <a:noFill/>
          <a:ln>
            <a:noFill/>
          </a:ln>
        </p:spPr>
        <p:txBody>
          <a:bodyPr spcFirstLastPara="1" wrap="square" lIns="68575" tIns="34275" rIns="68575" bIns="34275" anchor="t" anchorCtr="0">
            <a:normAutofit/>
          </a:bodyPr>
          <a:lstStyle>
            <a:lvl1pPr marL="609585" lvl="0" indent="-304792" algn="l">
              <a:lnSpc>
                <a:spcPct val="100000"/>
              </a:lnSpc>
              <a:spcBef>
                <a:spcPts val="267"/>
              </a:spcBef>
              <a:spcAft>
                <a:spcPts val="0"/>
              </a:spcAft>
              <a:buClr>
                <a:schemeClr val="dk1"/>
              </a:buClr>
              <a:buSzPts val="1100"/>
              <a:buNone/>
              <a:defRPr sz="1467"/>
            </a:lvl1pPr>
            <a:lvl2pPr marL="1219170" lvl="1" indent="-304792" algn="l">
              <a:lnSpc>
                <a:spcPct val="100000"/>
              </a:lnSpc>
              <a:spcBef>
                <a:spcPts val="267"/>
              </a:spcBef>
              <a:spcAft>
                <a:spcPts val="0"/>
              </a:spcAft>
              <a:buClr>
                <a:schemeClr val="dk1"/>
              </a:buClr>
              <a:buSzPts val="900"/>
              <a:buNone/>
              <a:defRPr sz="1200"/>
            </a:lvl2pPr>
            <a:lvl3pPr marL="1828754" lvl="2" indent="-304792" algn="l">
              <a:lnSpc>
                <a:spcPct val="100000"/>
              </a:lnSpc>
              <a:spcBef>
                <a:spcPts val="267"/>
              </a:spcBef>
              <a:spcAft>
                <a:spcPts val="0"/>
              </a:spcAft>
              <a:buClr>
                <a:schemeClr val="dk1"/>
              </a:buClr>
              <a:buSzPts val="800"/>
              <a:buNone/>
              <a:defRPr sz="1067"/>
            </a:lvl3pPr>
            <a:lvl4pPr marL="2438339" lvl="3" indent="-304792" algn="l">
              <a:lnSpc>
                <a:spcPct val="100000"/>
              </a:lnSpc>
              <a:spcBef>
                <a:spcPts val="133"/>
              </a:spcBef>
              <a:spcAft>
                <a:spcPts val="0"/>
              </a:spcAft>
              <a:buClr>
                <a:schemeClr val="dk1"/>
              </a:buClr>
              <a:buSzPts val="700"/>
              <a:buNone/>
              <a:defRPr sz="933"/>
            </a:lvl4pPr>
            <a:lvl5pPr marL="3047924" lvl="4" indent="-304792" algn="l">
              <a:lnSpc>
                <a:spcPct val="100000"/>
              </a:lnSpc>
              <a:spcBef>
                <a:spcPts val="133"/>
              </a:spcBef>
              <a:spcAft>
                <a:spcPts val="0"/>
              </a:spcAft>
              <a:buClr>
                <a:schemeClr val="dk1"/>
              </a:buClr>
              <a:buSzPts val="700"/>
              <a:buNone/>
              <a:defRPr sz="933"/>
            </a:lvl5pPr>
            <a:lvl6pPr marL="3657509" lvl="5" indent="-304792" algn="l">
              <a:lnSpc>
                <a:spcPct val="100000"/>
              </a:lnSpc>
              <a:spcBef>
                <a:spcPts val="133"/>
              </a:spcBef>
              <a:spcAft>
                <a:spcPts val="0"/>
              </a:spcAft>
              <a:buClr>
                <a:schemeClr val="dk1"/>
              </a:buClr>
              <a:buSzPts val="700"/>
              <a:buNone/>
              <a:defRPr sz="933"/>
            </a:lvl6pPr>
            <a:lvl7pPr marL="4267093" lvl="6" indent="-304792" algn="l">
              <a:lnSpc>
                <a:spcPct val="100000"/>
              </a:lnSpc>
              <a:spcBef>
                <a:spcPts val="133"/>
              </a:spcBef>
              <a:spcAft>
                <a:spcPts val="0"/>
              </a:spcAft>
              <a:buClr>
                <a:schemeClr val="dk1"/>
              </a:buClr>
              <a:buSzPts val="700"/>
              <a:buNone/>
              <a:defRPr sz="933"/>
            </a:lvl7pPr>
            <a:lvl8pPr marL="4876678" lvl="7" indent="-304792" algn="l">
              <a:lnSpc>
                <a:spcPct val="100000"/>
              </a:lnSpc>
              <a:spcBef>
                <a:spcPts val="133"/>
              </a:spcBef>
              <a:spcAft>
                <a:spcPts val="0"/>
              </a:spcAft>
              <a:buClr>
                <a:schemeClr val="dk1"/>
              </a:buClr>
              <a:buSzPts val="700"/>
              <a:buNone/>
              <a:defRPr sz="933"/>
            </a:lvl8pPr>
            <a:lvl9pPr marL="5486263" lvl="8" indent="-304792" algn="l">
              <a:lnSpc>
                <a:spcPct val="100000"/>
              </a:lnSpc>
              <a:spcBef>
                <a:spcPts val="133"/>
              </a:spcBef>
              <a:spcAft>
                <a:spcPts val="0"/>
              </a:spcAft>
              <a:buClr>
                <a:schemeClr val="dk1"/>
              </a:buClr>
              <a:buSzPts val="700"/>
              <a:buNone/>
              <a:defRPr sz="933"/>
            </a:lvl9pPr>
          </a:lstStyle>
          <a:p>
            <a:endParaRPr/>
          </a:p>
        </p:txBody>
      </p:sp>
      <p:sp>
        <p:nvSpPr>
          <p:cNvPr id="205" name="Google Shape;205;p60"/>
          <p:cNvSpPr txBox="1">
            <a:spLocks noGrp="1"/>
          </p:cNvSpPr>
          <p:nvPr>
            <p:ph type="dt" idx="10"/>
          </p:nvPr>
        </p:nvSpPr>
        <p:spPr>
          <a:xfrm>
            <a:off x="609600" y="6356351"/>
            <a:ext cx="2844800" cy="365125"/>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6" name="Google Shape;206;p60"/>
          <p:cNvSpPr txBox="1">
            <a:spLocks noGrp="1"/>
          </p:cNvSpPr>
          <p:nvPr>
            <p:ph type="ftr" idx="11"/>
          </p:nvPr>
        </p:nvSpPr>
        <p:spPr>
          <a:xfrm>
            <a:off x="4165600" y="6356351"/>
            <a:ext cx="3860800" cy="365125"/>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7" name="Google Shape;207;p60"/>
          <p:cNvSpPr txBox="1">
            <a:spLocks noGrp="1"/>
          </p:cNvSpPr>
          <p:nvPr>
            <p:ph type="sldNum" idx="12"/>
          </p:nvPr>
        </p:nvSpPr>
        <p:spPr>
          <a:xfrm>
            <a:off x="8737600" y="6356351"/>
            <a:ext cx="2844800" cy="365125"/>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2430571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208"/>
        <p:cNvGrpSpPr/>
        <p:nvPr/>
      </p:nvGrpSpPr>
      <p:grpSpPr>
        <a:xfrm>
          <a:off x="0" y="0"/>
          <a:ext cx="0" cy="0"/>
          <a:chOff x="0" y="0"/>
          <a:chExt cx="0" cy="0"/>
        </a:xfrm>
      </p:grpSpPr>
      <p:sp>
        <p:nvSpPr>
          <p:cNvPr id="209" name="Google Shape;209;p61"/>
          <p:cNvSpPr txBox="1">
            <a:spLocks noGrp="1"/>
          </p:cNvSpPr>
          <p:nvPr>
            <p:ph type="title"/>
          </p:nvPr>
        </p:nvSpPr>
        <p:spPr>
          <a:xfrm>
            <a:off x="609600" y="274637"/>
            <a:ext cx="10972800" cy="1143000"/>
          </a:xfrm>
          <a:prstGeom prst="rect">
            <a:avLst/>
          </a:prstGeom>
          <a:noFill/>
          <a:ln>
            <a:noFill/>
          </a:ln>
        </p:spPr>
        <p:txBody>
          <a:bodyPr spcFirstLastPara="1" wrap="square" lIns="68575" tIns="34275" rIns="68575" bIns="34275" anchor="ctr" anchorCtr="0">
            <a:normAutofit/>
          </a:bodyPr>
          <a:lstStyle>
            <a:lvl1pPr lvl="0" algn="ctr">
              <a:lnSpc>
                <a:spcPct val="10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0" name="Google Shape;210;p61"/>
          <p:cNvSpPr txBox="1">
            <a:spLocks noGrp="1"/>
          </p:cNvSpPr>
          <p:nvPr>
            <p:ph type="body" idx="1"/>
          </p:nvPr>
        </p:nvSpPr>
        <p:spPr>
          <a:xfrm rot="5400000">
            <a:off x="3833019" y="-1623217"/>
            <a:ext cx="4525963" cy="10972800"/>
          </a:xfrm>
          <a:prstGeom prst="rect">
            <a:avLst/>
          </a:prstGeom>
          <a:noFill/>
          <a:ln>
            <a:noFill/>
          </a:ln>
        </p:spPr>
        <p:txBody>
          <a:bodyPr spcFirstLastPara="1" wrap="square" lIns="68575" tIns="34275" rIns="68575" bIns="34275" anchor="t" anchorCtr="0">
            <a:normAutofit/>
          </a:bodyPr>
          <a:lstStyle>
            <a:lvl1pPr marL="609585" lvl="0" indent="-423323" algn="l">
              <a:lnSpc>
                <a:spcPct val="100000"/>
              </a:lnSpc>
              <a:spcBef>
                <a:spcPts val="400"/>
              </a:spcBef>
              <a:spcAft>
                <a:spcPts val="0"/>
              </a:spcAft>
              <a:buClr>
                <a:schemeClr val="dk1"/>
              </a:buClr>
              <a:buSzPts val="1400"/>
              <a:buChar char="•"/>
              <a:defRPr/>
            </a:lvl1pPr>
            <a:lvl2pPr marL="1219170" lvl="1" indent="-423323" algn="l">
              <a:lnSpc>
                <a:spcPct val="100000"/>
              </a:lnSpc>
              <a:spcBef>
                <a:spcPts val="400"/>
              </a:spcBef>
              <a:spcAft>
                <a:spcPts val="0"/>
              </a:spcAft>
              <a:buClr>
                <a:schemeClr val="dk1"/>
              </a:buClr>
              <a:buSzPts val="1400"/>
              <a:buChar char="–"/>
              <a:defRPr/>
            </a:lvl2pPr>
            <a:lvl3pPr marL="1828754" lvl="2" indent="-423323" algn="l">
              <a:lnSpc>
                <a:spcPct val="100000"/>
              </a:lnSpc>
              <a:spcBef>
                <a:spcPts val="400"/>
              </a:spcBef>
              <a:spcAft>
                <a:spcPts val="0"/>
              </a:spcAft>
              <a:buClr>
                <a:schemeClr val="dk1"/>
              </a:buClr>
              <a:buSzPts val="1400"/>
              <a:buChar char="•"/>
              <a:defRPr/>
            </a:lvl3pPr>
            <a:lvl4pPr marL="2438339" lvl="3" indent="-423323" algn="l">
              <a:lnSpc>
                <a:spcPct val="100000"/>
              </a:lnSpc>
              <a:spcBef>
                <a:spcPts val="400"/>
              </a:spcBef>
              <a:spcAft>
                <a:spcPts val="0"/>
              </a:spcAft>
              <a:buClr>
                <a:schemeClr val="dk1"/>
              </a:buClr>
              <a:buSzPts val="1400"/>
              <a:buChar char="–"/>
              <a:defRPr/>
            </a:lvl4pPr>
            <a:lvl5pPr marL="3047924" lvl="4" indent="-423323" algn="l">
              <a:lnSpc>
                <a:spcPct val="100000"/>
              </a:lnSpc>
              <a:spcBef>
                <a:spcPts val="400"/>
              </a:spcBef>
              <a:spcAft>
                <a:spcPts val="0"/>
              </a:spcAft>
              <a:buClr>
                <a:schemeClr val="dk1"/>
              </a:buClr>
              <a:buSzPts val="1400"/>
              <a:buChar char="»"/>
              <a:defRPr/>
            </a:lvl5pPr>
            <a:lvl6pPr marL="3657509" lvl="5" indent="-423323" algn="l">
              <a:lnSpc>
                <a:spcPct val="100000"/>
              </a:lnSpc>
              <a:spcBef>
                <a:spcPts val="400"/>
              </a:spcBef>
              <a:spcAft>
                <a:spcPts val="0"/>
              </a:spcAft>
              <a:buClr>
                <a:schemeClr val="dk1"/>
              </a:buClr>
              <a:buSzPts val="1400"/>
              <a:buChar char="•"/>
              <a:defRPr/>
            </a:lvl6pPr>
            <a:lvl7pPr marL="4267093" lvl="6" indent="-423323" algn="l">
              <a:lnSpc>
                <a:spcPct val="100000"/>
              </a:lnSpc>
              <a:spcBef>
                <a:spcPts val="400"/>
              </a:spcBef>
              <a:spcAft>
                <a:spcPts val="0"/>
              </a:spcAft>
              <a:buClr>
                <a:schemeClr val="dk1"/>
              </a:buClr>
              <a:buSzPts val="1400"/>
              <a:buChar char="•"/>
              <a:defRPr/>
            </a:lvl7pPr>
            <a:lvl8pPr marL="4876678" lvl="7" indent="-423323" algn="l">
              <a:lnSpc>
                <a:spcPct val="100000"/>
              </a:lnSpc>
              <a:spcBef>
                <a:spcPts val="400"/>
              </a:spcBef>
              <a:spcAft>
                <a:spcPts val="0"/>
              </a:spcAft>
              <a:buClr>
                <a:schemeClr val="dk1"/>
              </a:buClr>
              <a:buSzPts val="1400"/>
              <a:buChar char="•"/>
              <a:defRPr/>
            </a:lvl8pPr>
            <a:lvl9pPr marL="5486263" lvl="8" indent="-423323" algn="l">
              <a:lnSpc>
                <a:spcPct val="100000"/>
              </a:lnSpc>
              <a:spcBef>
                <a:spcPts val="400"/>
              </a:spcBef>
              <a:spcAft>
                <a:spcPts val="0"/>
              </a:spcAft>
              <a:buClr>
                <a:schemeClr val="dk1"/>
              </a:buClr>
              <a:buSzPts val="1400"/>
              <a:buChar char="•"/>
              <a:defRPr/>
            </a:lvl9pPr>
          </a:lstStyle>
          <a:p>
            <a:endParaRPr/>
          </a:p>
        </p:txBody>
      </p:sp>
      <p:sp>
        <p:nvSpPr>
          <p:cNvPr id="211" name="Google Shape;211;p61"/>
          <p:cNvSpPr txBox="1">
            <a:spLocks noGrp="1"/>
          </p:cNvSpPr>
          <p:nvPr>
            <p:ph type="dt" idx="10"/>
          </p:nvPr>
        </p:nvSpPr>
        <p:spPr>
          <a:xfrm>
            <a:off x="609600" y="6356351"/>
            <a:ext cx="2844800" cy="365125"/>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2" name="Google Shape;212;p61"/>
          <p:cNvSpPr txBox="1">
            <a:spLocks noGrp="1"/>
          </p:cNvSpPr>
          <p:nvPr>
            <p:ph type="ftr" idx="11"/>
          </p:nvPr>
        </p:nvSpPr>
        <p:spPr>
          <a:xfrm>
            <a:off x="4165600" y="6356351"/>
            <a:ext cx="3860800" cy="365125"/>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3" name="Google Shape;213;p61"/>
          <p:cNvSpPr txBox="1">
            <a:spLocks noGrp="1"/>
          </p:cNvSpPr>
          <p:nvPr>
            <p:ph type="sldNum" idx="12"/>
          </p:nvPr>
        </p:nvSpPr>
        <p:spPr>
          <a:xfrm>
            <a:off x="8737600" y="6356351"/>
            <a:ext cx="2844800" cy="365125"/>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0585890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214"/>
        <p:cNvGrpSpPr/>
        <p:nvPr/>
      </p:nvGrpSpPr>
      <p:grpSpPr>
        <a:xfrm>
          <a:off x="0" y="0"/>
          <a:ext cx="0" cy="0"/>
          <a:chOff x="0" y="0"/>
          <a:chExt cx="0" cy="0"/>
        </a:xfrm>
      </p:grpSpPr>
      <p:sp>
        <p:nvSpPr>
          <p:cNvPr id="215" name="Google Shape;215;p62"/>
          <p:cNvSpPr txBox="1">
            <a:spLocks noGrp="1"/>
          </p:cNvSpPr>
          <p:nvPr>
            <p:ph type="title"/>
          </p:nvPr>
        </p:nvSpPr>
        <p:spPr>
          <a:xfrm rot="5400000">
            <a:off x="7285038" y="1828801"/>
            <a:ext cx="5851525" cy="2743200"/>
          </a:xfrm>
          <a:prstGeom prst="rect">
            <a:avLst/>
          </a:prstGeom>
          <a:noFill/>
          <a:ln>
            <a:noFill/>
          </a:ln>
        </p:spPr>
        <p:txBody>
          <a:bodyPr spcFirstLastPara="1" wrap="square" lIns="68575" tIns="34275" rIns="68575" bIns="34275" anchor="ctr" anchorCtr="0">
            <a:normAutofit/>
          </a:bodyPr>
          <a:lstStyle>
            <a:lvl1pPr lvl="0" algn="ctr">
              <a:lnSpc>
                <a:spcPct val="10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6" name="Google Shape;216;p62"/>
          <p:cNvSpPr txBox="1">
            <a:spLocks noGrp="1"/>
          </p:cNvSpPr>
          <p:nvPr>
            <p:ph type="body" idx="1"/>
          </p:nvPr>
        </p:nvSpPr>
        <p:spPr>
          <a:xfrm rot="5400000">
            <a:off x="1697038" y="-812799"/>
            <a:ext cx="5851525" cy="8026400"/>
          </a:xfrm>
          <a:prstGeom prst="rect">
            <a:avLst/>
          </a:prstGeom>
          <a:noFill/>
          <a:ln>
            <a:noFill/>
          </a:ln>
        </p:spPr>
        <p:txBody>
          <a:bodyPr spcFirstLastPara="1" wrap="square" lIns="68575" tIns="34275" rIns="68575" bIns="34275" anchor="t" anchorCtr="0">
            <a:normAutofit/>
          </a:bodyPr>
          <a:lstStyle>
            <a:lvl1pPr marL="609585" lvl="0" indent="-423323" algn="l">
              <a:lnSpc>
                <a:spcPct val="100000"/>
              </a:lnSpc>
              <a:spcBef>
                <a:spcPts val="400"/>
              </a:spcBef>
              <a:spcAft>
                <a:spcPts val="0"/>
              </a:spcAft>
              <a:buClr>
                <a:schemeClr val="dk1"/>
              </a:buClr>
              <a:buSzPts val="1400"/>
              <a:buChar char="•"/>
              <a:defRPr/>
            </a:lvl1pPr>
            <a:lvl2pPr marL="1219170" lvl="1" indent="-423323" algn="l">
              <a:lnSpc>
                <a:spcPct val="100000"/>
              </a:lnSpc>
              <a:spcBef>
                <a:spcPts val="400"/>
              </a:spcBef>
              <a:spcAft>
                <a:spcPts val="0"/>
              </a:spcAft>
              <a:buClr>
                <a:schemeClr val="dk1"/>
              </a:buClr>
              <a:buSzPts val="1400"/>
              <a:buChar char="–"/>
              <a:defRPr/>
            </a:lvl2pPr>
            <a:lvl3pPr marL="1828754" lvl="2" indent="-423323" algn="l">
              <a:lnSpc>
                <a:spcPct val="100000"/>
              </a:lnSpc>
              <a:spcBef>
                <a:spcPts val="400"/>
              </a:spcBef>
              <a:spcAft>
                <a:spcPts val="0"/>
              </a:spcAft>
              <a:buClr>
                <a:schemeClr val="dk1"/>
              </a:buClr>
              <a:buSzPts val="1400"/>
              <a:buChar char="•"/>
              <a:defRPr/>
            </a:lvl3pPr>
            <a:lvl4pPr marL="2438339" lvl="3" indent="-423323" algn="l">
              <a:lnSpc>
                <a:spcPct val="100000"/>
              </a:lnSpc>
              <a:spcBef>
                <a:spcPts val="400"/>
              </a:spcBef>
              <a:spcAft>
                <a:spcPts val="0"/>
              </a:spcAft>
              <a:buClr>
                <a:schemeClr val="dk1"/>
              </a:buClr>
              <a:buSzPts val="1400"/>
              <a:buChar char="–"/>
              <a:defRPr/>
            </a:lvl4pPr>
            <a:lvl5pPr marL="3047924" lvl="4" indent="-423323" algn="l">
              <a:lnSpc>
                <a:spcPct val="100000"/>
              </a:lnSpc>
              <a:spcBef>
                <a:spcPts val="400"/>
              </a:spcBef>
              <a:spcAft>
                <a:spcPts val="0"/>
              </a:spcAft>
              <a:buClr>
                <a:schemeClr val="dk1"/>
              </a:buClr>
              <a:buSzPts val="1400"/>
              <a:buChar char="»"/>
              <a:defRPr/>
            </a:lvl5pPr>
            <a:lvl6pPr marL="3657509" lvl="5" indent="-423323" algn="l">
              <a:lnSpc>
                <a:spcPct val="100000"/>
              </a:lnSpc>
              <a:spcBef>
                <a:spcPts val="400"/>
              </a:spcBef>
              <a:spcAft>
                <a:spcPts val="0"/>
              </a:spcAft>
              <a:buClr>
                <a:schemeClr val="dk1"/>
              </a:buClr>
              <a:buSzPts val="1400"/>
              <a:buChar char="•"/>
              <a:defRPr/>
            </a:lvl6pPr>
            <a:lvl7pPr marL="4267093" lvl="6" indent="-423323" algn="l">
              <a:lnSpc>
                <a:spcPct val="100000"/>
              </a:lnSpc>
              <a:spcBef>
                <a:spcPts val="400"/>
              </a:spcBef>
              <a:spcAft>
                <a:spcPts val="0"/>
              </a:spcAft>
              <a:buClr>
                <a:schemeClr val="dk1"/>
              </a:buClr>
              <a:buSzPts val="1400"/>
              <a:buChar char="•"/>
              <a:defRPr/>
            </a:lvl7pPr>
            <a:lvl8pPr marL="4876678" lvl="7" indent="-423323" algn="l">
              <a:lnSpc>
                <a:spcPct val="100000"/>
              </a:lnSpc>
              <a:spcBef>
                <a:spcPts val="400"/>
              </a:spcBef>
              <a:spcAft>
                <a:spcPts val="0"/>
              </a:spcAft>
              <a:buClr>
                <a:schemeClr val="dk1"/>
              </a:buClr>
              <a:buSzPts val="1400"/>
              <a:buChar char="•"/>
              <a:defRPr/>
            </a:lvl8pPr>
            <a:lvl9pPr marL="5486263" lvl="8" indent="-423323" algn="l">
              <a:lnSpc>
                <a:spcPct val="100000"/>
              </a:lnSpc>
              <a:spcBef>
                <a:spcPts val="400"/>
              </a:spcBef>
              <a:spcAft>
                <a:spcPts val="0"/>
              </a:spcAft>
              <a:buClr>
                <a:schemeClr val="dk1"/>
              </a:buClr>
              <a:buSzPts val="1400"/>
              <a:buChar char="•"/>
              <a:defRPr/>
            </a:lvl9pPr>
          </a:lstStyle>
          <a:p>
            <a:endParaRPr/>
          </a:p>
        </p:txBody>
      </p:sp>
      <p:sp>
        <p:nvSpPr>
          <p:cNvPr id="217" name="Google Shape;217;p62"/>
          <p:cNvSpPr txBox="1">
            <a:spLocks noGrp="1"/>
          </p:cNvSpPr>
          <p:nvPr>
            <p:ph type="dt" idx="10"/>
          </p:nvPr>
        </p:nvSpPr>
        <p:spPr>
          <a:xfrm>
            <a:off x="609600" y="6356351"/>
            <a:ext cx="2844800" cy="365125"/>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8" name="Google Shape;218;p62"/>
          <p:cNvSpPr txBox="1">
            <a:spLocks noGrp="1"/>
          </p:cNvSpPr>
          <p:nvPr>
            <p:ph type="ftr" idx="11"/>
          </p:nvPr>
        </p:nvSpPr>
        <p:spPr>
          <a:xfrm>
            <a:off x="4165600" y="6356351"/>
            <a:ext cx="3860800" cy="365125"/>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9" name="Google Shape;219;p62"/>
          <p:cNvSpPr txBox="1">
            <a:spLocks noGrp="1"/>
          </p:cNvSpPr>
          <p:nvPr>
            <p:ph type="sldNum" idx="12"/>
          </p:nvPr>
        </p:nvSpPr>
        <p:spPr>
          <a:xfrm>
            <a:off x="8737600" y="6356351"/>
            <a:ext cx="2844800" cy="365125"/>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9861104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2"/>
        <p:cNvGrpSpPr/>
        <p:nvPr/>
      </p:nvGrpSpPr>
      <p:grpSpPr>
        <a:xfrm>
          <a:off x="0" y="0"/>
          <a:ext cx="0" cy="0"/>
          <a:chOff x="0" y="0"/>
          <a:chExt cx="0" cy="0"/>
        </a:xfrm>
      </p:grpSpPr>
      <p:sp>
        <p:nvSpPr>
          <p:cNvPr id="13" name="Google Shape;13;p19"/>
          <p:cNvSpPr txBox="1">
            <a:spLocks noGrp="1"/>
          </p:cNvSpPr>
          <p:nvPr>
            <p:ph type="ctrTitle"/>
          </p:nvPr>
        </p:nvSpPr>
        <p:spPr>
          <a:xfrm>
            <a:off x="570525" y="530101"/>
            <a:ext cx="7023600" cy="1732000"/>
          </a:xfrm>
          <a:prstGeom prst="rect">
            <a:avLst/>
          </a:prstGeom>
          <a:noFill/>
          <a:ln>
            <a:noFill/>
          </a:ln>
        </p:spPr>
        <p:txBody>
          <a:bodyPr spcFirstLastPara="1" wrap="square" lIns="68575" tIns="34275" rIns="68575" bIns="34275" anchor="t" anchorCtr="0">
            <a:normAutofit/>
          </a:bodyPr>
          <a:lstStyle>
            <a:lvl1pPr lvl="0" algn="l">
              <a:lnSpc>
                <a:spcPct val="100000"/>
              </a:lnSpc>
              <a:spcBef>
                <a:spcPts val="0"/>
              </a:spcBef>
              <a:spcAft>
                <a:spcPts val="0"/>
              </a:spcAft>
              <a:buClr>
                <a:schemeClr val="lt1"/>
              </a:buClr>
              <a:buSzPts val="2700"/>
              <a:buFont typeface="Helvetica Neue"/>
              <a:buNone/>
              <a:defRPr b="1" i="0">
                <a:solidFill>
                  <a:schemeClr val="lt1"/>
                </a:solidFill>
                <a:latin typeface="Helvetica Neue"/>
                <a:ea typeface="Helvetica Neue"/>
                <a:cs typeface="Helvetica Neue"/>
                <a:sym typeface="Helvetica Neu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 name="Google Shape;14;p19"/>
          <p:cNvSpPr txBox="1">
            <a:spLocks noGrp="1"/>
          </p:cNvSpPr>
          <p:nvPr>
            <p:ph type="subTitle" idx="1"/>
          </p:nvPr>
        </p:nvSpPr>
        <p:spPr>
          <a:xfrm>
            <a:off x="570525" y="2479365"/>
            <a:ext cx="7023600" cy="978800"/>
          </a:xfrm>
          <a:prstGeom prst="rect">
            <a:avLst/>
          </a:prstGeom>
          <a:noFill/>
          <a:ln>
            <a:noFill/>
          </a:ln>
        </p:spPr>
        <p:txBody>
          <a:bodyPr spcFirstLastPara="1" wrap="square" lIns="68575" tIns="34275" rIns="68575" bIns="34275" anchor="t" anchorCtr="0">
            <a:normAutofit/>
          </a:bodyPr>
          <a:lstStyle>
            <a:lvl1pPr lvl="0" algn="l">
              <a:lnSpc>
                <a:spcPct val="100000"/>
              </a:lnSpc>
              <a:spcBef>
                <a:spcPts val="667"/>
              </a:spcBef>
              <a:spcAft>
                <a:spcPts val="0"/>
              </a:spcAft>
              <a:buClr>
                <a:schemeClr val="lt1"/>
              </a:buClr>
              <a:buSzPts val="2300"/>
              <a:buNone/>
              <a:defRPr sz="3067" b="1" i="0">
                <a:solidFill>
                  <a:schemeClr val="lt1"/>
                </a:solidFill>
                <a:latin typeface="Helvetica Neue"/>
                <a:ea typeface="Helvetica Neue"/>
                <a:cs typeface="Helvetica Neue"/>
                <a:sym typeface="Helvetica Neue"/>
              </a:defRPr>
            </a:lvl1pPr>
            <a:lvl2pPr lvl="1" algn="ctr">
              <a:lnSpc>
                <a:spcPct val="100000"/>
              </a:lnSpc>
              <a:spcBef>
                <a:spcPts val="533"/>
              </a:spcBef>
              <a:spcAft>
                <a:spcPts val="0"/>
              </a:spcAft>
              <a:buClr>
                <a:srgbClr val="888888"/>
              </a:buClr>
              <a:buSzPts val="2100"/>
              <a:buNone/>
              <a:defRPr>
                <a:solidFill>
                  <a:srgbClr val="888888"/>
                </a:solidFill>
              </a:defRPr>
            </a:lvl2pPr>
            <a:lvl3pPr lvl="2" algn="ctr">
              <a:lnSpc>
                <a:spcPct val="100000"/>
              </a:lnSpc>
              <a:spcBef>
                <a:spcPts val="533"/>
              </a:spcBef>
              <a:spcAft>
                <a:spcPts val="0"/>
              </a:spcAft>
              <a:buClr>
                <a:srgbClr val="888888"/>
              </a:buClr>
              <a:buSzPts val="1800"/>
              <a:buNone/>
              <a:defRPr>
                <a:solidFill>
                  <a:srgbClr val="888888"/>
                </a:solidFill>
              </a:defRPr>
            </a:lvl3pPr>
            <a:lvl4pPr lvl="3" algn="ctr">
              <a:lnSpc>
                <a:spcPct val="100000"/>
              </a:lnSpc>
              <a:spcBef>
                <a:spcPts val="400"/>
              </a:spcBef>
              <a:spcAft>
                <a:spcPts val="0"/>
              </a:spcAft>
              <a:buClr>
                <a:srgbClr val="888888"/>
              </a:buClr>
              <a:buSzPts val="1500"/>
              <a:buNone/>
              <a:defRPr>
                <a:solidFill>
                  <a:srgbClr val="888888"/>
                </a:solidFill>
              </a:defRPr>
            </a:lvl4pPr>
            <a:lvl5pPr lvl="4" algn="ctr">
              <a:lnSpc>
                <a:spcPct val="100000"/>
              </a:lnSpc>
              <a:spcBef>
                <a:spcPts val="400"/>
              </a:spcBef>
              <a:spcAft>
                <a:spcPts val="0"/>
              </a:spcAft>
              <a:buClr>
                <a:srgbClr val="888888"/>
              </a:buClr>
              <a:buSzPts val="1500"/>
              <a:buNone/>
              <a:defRPr>
                <a:solidFill>
                  <a:srgbClr val="888888"/>
                </a:solidFill>
              </a:defRPr>
            </a:lvl5pPr>
            <a:lvl6pPr lvl="5" algn="ctr">
              <a:lnSpc>
                <a:spcPct val="100000"/>
              </a:lnSpc>
              <a:spcBef>
                <a:spcPts val="400"/>
              </a:spcBef>
              <a:spcAft>
                <a:spcPts val="0"/>
              </a:spcAft>
              <a:buClr>
                <a:srgbClr val="888888"/>
              </a:buClr>
              <a:buSzPts val="1500"/>
              <a:buNone/>
              <a:defRPr>
                <a:solidFill>
                  <a:srgbClr val="888888"/>
                </a:solidFill>
              </a:defRPr>
            </a:lvl6pPr>
            <a:lvl7pPr lvl="6" algn="ctr">
              <a:lnSpc>
                <a:spcPct val="100000"/>
              </a:lnSpc>
              <a:spcBef>
                <a:spcPts val="400"/>
              </a:spcBef>
              <a:spcAft>
                <a:spcPts val="0"/>
              </a:spcAft>
              <a:buClr>
                <a:srgbClr val="888888"/>
              </a:buClr>
              <a:buSzPts val="1500"/>
              <a:buNone/>
              <a:defRPr>
                <a:solidFill>
                  <a:srgbClr val="888888"/>
                </a:solidFill>
              </a:defRPr>
            </a:lvl7pPr>
            <a:lvl8pPr lvl="7" algn="ctr">
              <a:lnSpc>
                <a:spcPct val="100000"/>
              </a:lnSpc>
              <a:spcBef>
                <a:spcPts val="400"/>
              </a:spcBef>
              <a:spcAft>
                <a:spcPts val="0"/>
              </a:spcAft>
              <a:buClr>
                <a:srgbClr val="888888"/>
              </a:buClr>
              <a:buSzPts val="1500"/>
              <a:buNone/>
              <a:defRPr>
                <a:solidFill>
                  <a:srgbClr val="888888"/>
                </a:solidFill>
              </a:defRPr>
            </a:lvl8pPr>
            <a:lvl9pPr lvl="8" algn="ctr">
              <a:lnSpc>
                <a:spcPct val="100000"/>
              </a:lnSpc>
              <a:spcBef>
                <a:spcPts val="400"/>
              </a:spcBef>
              <a:spcAft>
                <a:spcPts val="0"/>
              </a:spcAft>
              <a:buClr>
                <a:srgbClr val="888888"/>
              </a:buClr>
              <a:buSzPts val="1500"/>
              <a:buNone/>
              <a:defRPr>
                <a:solidFill>
                  <a:srgbClr val="888888"/>
                </a:solidFill>
              </a:defRPr>
            </a:lvl9pPr>
          </a:lstStyle>
          <a:p>
            <a:endParaRPr/>
          </a:p>
        </p:txBody>
      </p:sp>
      <p:sp>
        <p:nvSpPr>
          <p:cNvPr id="15" name="Google Shape;15;p19"/>
          <p:cNvSpPr txBox="1">
            <a:spLocks noGrp="1"/>
          </p:cNvSpPr>
          <p:nvPr>
            <p:ph type="sldNum" idx="12"/>
          </p:nvPr>
        </p:nvSpPr>
        <p:spPr>
          <a:xfrm>
            <a:off x="570525" y="6124649"/>
            <a:ext cx="524000" cy="3652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800"/>
              <a:buFont typeface="Arial"/>
              <a:buNone/>
              <a:defRPr sz="1067" b="0" i="0" u="none" strike="noStrike" cap="none">
                <a:solidFill>
                  <a:schemeClr val="lt1"/>
                </a:solidFill>
                <a:latin typeface="Helvetica Neue"/>
                <a:ea typeface="Helvetica Neue"/>
                <a:cs typeface="Helvetica Neue"/>
                <a:sym typeface="Helvetica Neue"/>
              </a:defRPr>
            </a:lvl1pPr>
            <a:lvl2pPr marL="0" marR="0" lvl="1" indent="0" algn="l">
              <a:lnSpc>
                <a:spcPct val="100000"/>
              </a:lnSpc>
              <a:spcBef>
                <a:spcPts val="0"/>
              </a:spcBef>
              <a:spcAft>
                <a:spcPts val="0"/>
              </a:spcAft>
              <a:buClr>
                <a:srgbClr val="000000"/>
              </a:buClr>
              <a:buSzPts val="800"/>
              <a:buFont typeface="Arial"/>
              <a:buNone/>
              <a:defRPr sz="1067" b="0" i="0" u="none" strike="noStrike" cap="none">
                <a:solidFill>
                  <a:schemeClr val="lt1"/>
                </a:solidFill>
                <a:latin typeface="Helvetica Neue"/>
                <a:ea typeface="Helvetica Neue"/>
                <a:cs typeface="Helvetica Neue"/>
                <a:sym typeface="Helvetica Neue"/>
              </a:defRPr>
            </a:lvl2pPr>
            <a:lvl3pPr marL="0" marR="0" lvl="2" indent="0" algn="l">
              <a:lnSpc>
                <a:spcPct val="100000"/>
              </a:lnSpc>
              <a:spcBef>
                <a:spcPts val="0"/>
              </a:spcBef>
              <a:spcAft>
                <a:spcPts val="0"/>
              </a:spcAft>
              <a:buClr>
                <a:srgbClr val="000000"/>
              </a:buClr>
              <a:buSzPts val="800"/>
              <a:buFont typeface="Arial"/>
              <a:buNone/>
              <a:defRPr sz="1067" b="0" i="0" u="none" strike="noStrike" cap="none">
                <a:solidFill>
                  <a:schemeClr val="lt1"/>
                </a:solidFill>
                <a:latin typeface="Helvetica Neue"/>
                <a:ea typeface="Helvetica Neue"/>
                <a:cs typeface="Helvetica Neue"/>
                <a:sym typeface="Helvetica Neue"/>
              </a:defRPr>
            </a:lvl3pPr>
            <a:lvl4pPr marL="0" marR="0" lvl="3" indent="0" algn="l">
              <a:lnSpc>
                <a:spcPct val="100000"/>
              </a:lnSpc>
              <a:spcBef>
                <a:spcPts val="0"/>
              </a:spcBef>
              <a:spcAft>
                <a:spcPts val="0"/>
              </a:spcAft>
              <a:buClr>
                <a:srgbClr val="000000"/>
              </a:buClr>
              <a:buSzPts val="800"/>
              <a:buFont typeface="Arial"/>
              <a:buNone/>
              <a:defRPr sz="1067" b="0" i="0" u="none" strike="noStrike" cap="none">
                <a:solidFill>
                  <a:schemeClr val="lt1"/>
                </a:solidFill>
                <a:latin typeface="Helvetica Neue"/>
                <a:ea typeface="Helvetica Neue"/>
                <a:cs typeface="Helvetica Neue"/>
                <a:sym typeface="Helvetica Neue"/>
              </a:defRPr>
            </a:lvl4pPr>
            <a:lvl5pPr marL="0" marR="0" lvl="4" indent="0" algn="l">
              <a:lnSpc>
                <a:spcPct val="100000"/>
              </a:lnSpc>
              <a:spcBef>
                <a:spcPts val="0"/>
              </a:spcBef>
              <a:spcAft>
                <a:spcPts val="0"/>
              </a:spcAft>
              <a:buClr>
                <a:srgbClr val="000000"/>
              </a:buClr>
              <a:buSzPts val="800"/>
              <a:buFont typeface="Arial"/>
              <a:buNone/>
              <a:defRPr sz="1067" b="0" i="0" u="none" strike="noStrike" cap="none">
                <a:solidFill>
                  <a:schemeClr val="lt1"/>
                </a:solidFill>
                <a:latin typeface="Helvetica Neue"/>
                <a:ea typeface="Helvetica Neue"/>
                <a:cs typeface="Helvetica Neue"/>
                <a:sym typeface="Helvetica Neue"/>
              </a:defRPr>
            </a:lvl5pPr>
            <a:lvl6pPr marL="0" marR="0" lvl="5" indent="0" algn="l">
              <a:lnSpc>
                <a:spcPct val="100000"/>
              </a:lnSpc>
              <a:spcBef>
                <a:spcPts val="0"/>
              </a:spcBef>
              <a:spcAft>
                <a:spcPts val="0"/>
              </a:spcAft>
              <a:buClr>
                <a:srgbClr val="000000"/>
              </a:buClr>
              <a:buSzPts val="800"/>
              <a:buFont typeface="Arial"/>
              <a:buNone/>
              <a:defRPr sz="1067" b="0" i="0" u="none" strike="noStrike" cap="none">
                <a:solidFill>
                  <a:schemeClr val="lt1"/>
                </a:solidFill>
                <a:latin typeface="Helvetica Neue"/>
                <a:ea typeface="Helvetica Neue"/>
                <a:cs typeface="Helvetica Neue"/>
                <a:sym typeface="Helvetica Neue"/>
              </a:defRPr>
            </a:lvl6pPr>
            <a:lvl7pPr marL="0" marR="0" lvl="6" indent="0" algn="l">
              <a:lnSpc>
                <a:spcPct val="100000"/>
              </a:lnSpc>
              <a:spcBef>
                <a:spcPts val="0"/>
              </a:spcBef>
              <a:spcAft>
                <a:spcPts val="0"/>
              </a:spcAft>
              <a:buClr>
                <a:srgbClr val="000000"/>
              </a:buClr>
              <a:buSzPts val="800"/>
              <a:buFont typeface="Arial"/>
              <a:buNone/>
              <a:defRPr sz="1067" b="0" i="0" u="none" strike="noStrike" cap="none">
                <a:solidFill>
                  <a:schemeClr val="lt1"/>
                </a:solidFill>
                <a:latin typeface="Helvetica Neue"/>
                <a:ea typeface="Helvetica Neue"/>
                <a:cs typeface="Helvetica Neue"/>
                <a:sym typeface="Helvetica Neue"/>
              </a:defRPr>
            </a:lvl7pPr>
            <a:lvl8pPr marL="0" marR="0" lvl="7" indent="0" algn="l">
              <a:lnSpc>
                <a:spcPct val="100000"/>
              </a:lnSpc>
              <a:spcBef>
                <a:spcPts val="0"/>
              </a:spcBef>
              <a:spcAft>
                <a:spcPts val="0"/>
              </a:spcAft>
              <a:buClr>
                <a:srgbClr val="000000"/>
              </a:buClr>
              <a:buSzPts val="800"/>
              <a:buFont typeface="Arial"/>
              <a:buNone/>
              <a:defRPr sz="1067" b="0" i="0" u="none" strike="noStrike" cap="none">
                <a:solidFill>
                  <a:schemeClr val="lt1"/>
                </a:solidFill>
                <a:latin typeface="Helvetica Neue"/>
                <a:ea typeface="Helvetica Neue"/>
                <a:cs typeface="Helvetica Neue"/>
                <a:sym typeface="Helvetica Neue"/>
              </a:defRPr>
            </a:lvl8pPr>
            <a:lvl9pPr marL="0" marR="0" lvl="8" indent="0" algn="l">
              <a:lnSpc>
                <a:spcPct val="100000"/>
              </a:lnSpc>
              <a:spcBef>
                <a:spcPts val="0"/>
              </a:spcBef>
              <a:spcAft>
                <a:spcPts val="0"/>
              </a:spcAft>
              <a:buClr>
                <a:srgbClr val="000000"/>
              </a:buClr>
              <a:buSzPts val="800"/>
              <a:buFont typeface="Arial"/>
              <a:buNone/>
              <a:defRPr sz="1067" b="0" i="0" u="none" strike="noStrike" cap="none">
                <a:solidFill>
                  <a:schemeClr val="lt1"/>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7775408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227E41-CF17-A040-AB5A-3A7EE4AC4202}" type="datetimeFigureOut">
              <a:rPr lang="en-US" smtClean="0"/>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F0742E-8165-5E41-B688-9A8128ABF0CC}" type="slidenum">
              <a:rPr lang="en-US" smtClean="0"/>
              <a:t>‹#›</a:t>
            </a:fld>
            <a:endParaRPr lang="en-US"/>
          </a:p>
        </p:txBody>
      </p:sp>
    </p:spTree>
    <p:extLst>
      <p:ext uri="{BB962C8B-B14F-4D97-AF65-F5344CB8AC3E}">
        <p14:creationId xmlns:p14="http://schemas.microsoft.com/office/powerpoint/2010/main" val="3761652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@Georgetown University. All rights reserved.</a:t>
            </a:r>
          </a:p>
        </p:txBody>
      </p:sp>
      <p:sp>
        <p:nvSpPr>
          <p:cNvPr id="9" name="Slide Number Placeholder 8"/>
          <p:cNvSpPr>
            <a:spLocks noGrp="1"/>
          </p:cNvSpPr>
          <p:nvPr>
            <p:ph type="sldNum" sz="quarter" idx="12"/>
          </p:nvPr>
        </p:nvSpPr>
        <p:spPr/>
        <p:txBody>
          <a:bodyPr/>
          <a:lstStyle/>
          <a:p>
            <a:fld id="{AC1AAA7B-DB29-4E61-B102-962D16325785}" type="slidenum">
              <a:rPr lang="en-US" smtClean="0"/>
              <a:t>‹#›</a:t>
            </a:fld>
            <a:endParaRPr lang="en-US"/>
          </a:p>
        </p:txBody>
      </p:sp>
    </p:spTree>
    <p:extLst>
      <p:ext uri="{BB962C8B-B14F-4D97-AF65-F5344CB8AC3E}">
        <p14:creationId xmlns:p14="http://schemas.microsoft.com/office/powerpoint/2010/main" val="764107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@Georgetown University. All rights reserved.</a:t>
            </a:r>
          </a:p>
        </p:txBody>
      </p:sp>
      <p:sp>
        <p:nvSpPr>
          <p:cNvPr id="5" name="Slide Number Placeholder 4"/>
          <p:cNvSpPr>
            <a:spLocks noGrp="1"/>
          </p:cNvSpPr>
          <p:nvPr>
            <p:ph type="sldNum" sz="quarter" idx="12"/>
          </p:nvPr>
        </p:nvSpPr>
        <p:spPr/>
        <p:txBody>
          <a:bodyPr/>
          <a:lstStyle/>
          <a:p>
            <a:fld id="{AC1AAA7B-DB29-4E61-B102-962D16325785}" type="slidenum">
              <a:rPr lang="en-US" smtClean="0"/>
              <a:t>‹#›</a:t>
            </a:fld>
            <a:endParaRPr lang="en-US"/>
          </a:p>
        </p:txBody>
      </p:sp>
    </p:spTree>
    <p:extLst>
      <p:ext uri="{BB962C8B-B14F-4D97-AF65-F5344CB8AC3E}">
        <p14:creationId xmlns:p14="http://schemas.microsoft.com/office/powerpoint/2010/main" val="4253207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@Georgetown University. All rights reserved.</a:t>
            </a:r>
          </a:p>
        </p:txBody>
      </p:sp>
      <p:sp>
        <p:nvSpPr>
          <p:cNvPr id="4" name="Slide Number Placeholder 3"/>
          <p:cNvSpPr>
            <a:spLocks noGrp="1"/>
          </p:cNvSpPr>
          <p:nvPr>
            <p:ph type="sldNum" sz="quarter" idx="12"/>
          </p:nvPr>
        </p:nvSpPr>
        <p:spPr/>
        <p:txBody>
          <a:bodyPr/>
          <a:lstStyle/>
          <a:p>
            <a:fld id="{AC1AAA7B-DB29-4E61-B102-962D16325785}" type="slidenum">
              <a:rPr lang="en-US" smtClean="0"/>
              <a:t>‹#›</a:t>
            </a:fld>
            <a:endParaRPr lang="en-US"/>
          </a:p>
        </p:txBody>
      </p:sp>
    </p:spTree>
    <p:extLst>
      <p:ext uri="{BB962C8B-B14F-4D97-AF65-F5344CB8AC3E}">
        <p14:creationId xmlns:p14="http://schemas.microsoft.com/office/powerpoint/2010/main" val="3278372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@Georgetown University. All rights reserved.</a:t>
            </a:r>
          </a:p>
        </p:txBody>
      </p:sp>
      <p:sp>
        <p:nvSpPr>
          <p:cNvPr id="7" name="Slide Number Placeholder 6"/>
          <p:cNvSpPr>
            <a:spLocks noGrp="1"/>
          </p:cNvSpPr>
          <p:nvPr>
            <p:ph type="sldNum" sz="quarter" idx="12"/>
          </p:nvPr>
        </p:nvSpPr>
        <p:spPr/>
        <p:txBody>
          <a:bodyPr/>
          <a:lstStyle/>
          <a:p>
            <a:fld id="{AC1AAA7B-DB29-4E61-B102-962D16325785}" type="slidenum">
              <a:rPr lang="en-US" smtClean="0"/>
              <a:t>‹#›</a:t>
            </a:fld>
            <a:endParaRPr lang="en-US"/>
          </a:p>
        </p:txBody>
      </p:sp>
    </p:spTree>
    <p:extLst>
      <p:ext uri="{BB962C8B-B14F-4D97-AF65-F5344CB8AC3E}">
        <p14:creationId xmlns:p14="http://schemas.microsoft.com/office/powerpoint/2010/main" val="809507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@Georgetown University. All rights reserved.</a:t>
            </a:r>
          </a:p>
        </p:txBody>
      </p:sp>
      <p:sp>
        <p:nvSpPr>
          <p:cNvPr id="7" name="Slide Number Placeholder 6"/>
          <p:cNvSpPr>
            <a:spLocks noGrp="1"/>
          </p:cNvSpPr>
          <p:nvPr>
            <p:ph type="sldNum" sz="quarter" idx="12"/>
          </p:nvPr>
        </p:nvSpPr>
        <p:spPr/>
        <p:txBody>
          <a:bodyPr/>
          <a:lstStyle/>
          <a:p>
            <a:fld id="{AC1AAA7B-DB29-4E61-B102-962D16325785}" type="slidenum">
              <a:rPr lang="en-US" smtClean="0"/>
              <a:t>‹#›</a:t>
            </a:fld>
            <a:endParaRPr lang="en-US"/>
          </a:p>
        </p:txBody>
      </p:sp>
    </p:spTree>
    <p:extLst>
      <p:ext uri="{BB962C8B-B14F-4D97-AF65-F5344CB8AC3E}">
        <p14:creationId xmlns:p14="http://schemas.microsoft.com/office/powerpoint/2010/main" val="1743756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1.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10" Type="http://schemas.openxmlformats.org/officeDocument/2006/relationships/theme" Target="../theme/theme4.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@Georgetown University. All rights reserved.</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1AAA7B-DB29-4E61-B102-962D16325785}" type="slidenum">
              <a:rPr lang="en-US" smtClean="0"/>
              <a:t>‹#›</a:t>
            </a:fld>
            <a:endParaRPr lang="en-US"/>
          </a:p>
        </p:txBody>
      </p:sp>
    </p:spTree>
    <p:extLst>
      <p:ext uri="{BB962C8B-B14F-4D97-AF65-F5344CB8AC3E}">
        <p14:creationId xmlns:p14="http://schemas.microsoft.com/office/powerpoint/2010/main" val="20370078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D6227E41-CF17-A040-AB5A-3A7EE4AC4202}" type="datetimeFigureOut">
              <a:rPr lang="en-US" smtClean="0"/>
              <a:t>11/8/2024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93F0742E-8165-5E41-B688-9A8128ABF0CC}" type="slidenum">
              <a:rPr lang="en-US" smtClean="0"/>
              <a:t>‹#›</a:t>
            </a:fld>
            <a:endParaRPr lang="en-US"/>
          </a:p>
        </p:txBody>
      </p:sp>
    </p:spTree>
    <p:extLst>
      <p:ext uri="{BB962C8B-B14F-4D97-AF65-F5344CB8AC3E}">
        <p14:creationId xmlns:p14="http://schemas.microsoft.com/office/powerpoint/2010/main" val="297680353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1" y="6049342"/>
            <a:ext cx="12210420" cy="808658"/>
          </a:xfrm>
          <a:prstGeom prst="rect">
            <a:avLst/>
          </a:prstGeom>
          <a:solidFill>
            <a:srgbClr val="041E4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Placeholder 1"/>
          <p:cNvSpPr>
            <a:spLocks noGrp="1"/>
          </p:cNvSpPr>
          <p:nvPr>
            <p:ph type="title"/>
          </p:nvPr>
        </p:nvSpPr>
        <p:spPr>
          <a:xfrm>
            <a:off x="284632" y="341769"/>
            <a:ext cx="11581901" cy="878966"/>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284632" y="1338867"/>
            <a:ext cx="11581901" cy="42627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570528" y="6070861"/>
            <a:ext cx="524129" cy="365125"/>
          </a:xfrm>
          <a:prstGeom prst="rect">
            <a:avLst/>
          </a:prstGeom>
        </p:spPr>
        <p:txBody>
          <a:bodyPr vert="horz" lIns="91440" tIns="45720" rIns="91440" bIns="45720" rtlCol="0" anchor="ctr"/>
          <a:lstStyle>
            <a:lvl1pPr algn="l">
              <a:defRPr sz="750">
                <a:solidFill>
                  <a:schemeClr val="bg1"/>
                </a:solidFill>
                <a:latin typeface="55 Helvetica Roman"/>
                <a:cs typeface="55 Helvetica Roman"/>
              </a:defRPr>
            </a:lvl1pPr>
          </a:lstStyle>
          <a:p>
            <a:fld id="{A11F1ED6-03CA-FF41-BAAB-392506A14B1E}" type="slidenum">
              <a:rPr lang="en-US" smtClean="0"/>
              <a:pPr/>
              <a:t>‹#›</a:t>
            </a:fld>
            <a:endParaRPr lang="en-US" dirty="0"/>
          </a:p>
        </p:txBody>
      </p:sp>
      <p:pic>
        <p:nvPicPr>
          <p:cNvPr id="5" name="Picture 4"/>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798172" y="6371261"/>
            <a:ext cx="3068360" cy="223813"/>
          </a:xfrm>
          <a:prstGeom prst="rect">
            <a:avLst/>
          </a:prstGeom>
        </p:spPr>
      </p:pic>
      <p:sp>
        <p:nvSpPr>
          <p:cNvPr id="7" name="Rectangle 6"/>
          <p:cNvSpPr/>
          <p:nvPr userDrawn="1"/>
        </p:nvSpPr>
        <p:spPr>
          <a:xfrm>
            <a:off x="-1" y="5956648"/>
            <a:ext cx="12192001" cy="92697"/>
          </a:xfrm>
          <a:prstGeom prst="rect">
            <a:avLst/>
          </a:prstGeom>
          <a:solidFill>
            <a:srgbClr val="BBBC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53342694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txStyles>
    <p:titleStyle>
      <a:lvl1pPr algn="l" defTabSz="342900" rtl="0" eaLnBrk="1" latinLnBrk="0" hangingPunct="1">
        <a:spcBef>
          <a:spcPct val="0"/>
        </a:spcBef>
        <a:buNone/>
        <a:defRPr sz="2700" b="1" i="0" kern="1200">
          <a:solidFill>
            <a:srgbClr val="002D50"/>
          </a:solidFill>
          <a:latin typeface="Helvetica Neue"/>
          <a:ea typeface="+mj-ea"/>
          <a:cs typeface="Helvetica Neue"/>
        </a:defRPr>
      </a:lvl1pPr>
    </p:titleStyle>
    <p:bodyStyle>
      <a:lvl1pPr marL="257175" indent="-257175" algn="l" defTabSz="342900" rtl="0" eaLnBrk="1" latinLnBrk="0" hangingPunct="1">
        <a:spcBef>
          <a:spcPct val="20000"/>
        </a:spcBef>
        <a:buFont typeface="Arial"/>
        <a:buChar char="•"/>
        <a:defRPr sz="2400" b="0" i="0" kern="1200">
          <a:solidFill>
            <a:schemeClr val="tx1"/>
          </a:solidFill>
          <a:latin typeface="Adobe Caslon Pro"/>
          <a:ea typeface="+mn-ea"/>
          <a:cs typeface="Adobe Caslon Pro"/>
        </a:defRPr>
      </a:lvl1pPr>
      <a:lvl2pPr marL="557213" indent="-214313" algn="l" defTabSz="342900" rtl="0" eaLnBrk="1" latinLnBrk="0" hangingPunct="1">
        <a:spcBef>
          <a:spcPct val="20000"/>
        </a:spcBef>
        <a:buFont typeface="Arial"/>
        <a:buChar char="–"/>
        <a:defRPr sz="2100" b="0" i="0" kern="1200">
          <a:solidFill>
            <a:schemeClr val="tx1"/>
          </a:solidFill>
          <a:latin typeface="Adobe Caslon Pro"/>
          <a:ea typeface="+mn-ea"/>
          <a:cs typeface="Adobe Caslon Pro"/>
        </a:defRPr>
      </a:lvl2pPr>
      <a:lvl3pPr marL="857250" indent="-171450" algn="l" defTabSz="342900" rtl="0" eaLnBrk="1" latinLnBrk="0" hangingPunct="1">
        <a:spcBef>
          <a:spcPct val="20000"/>
        </a:spcBef>
        <a:buFont typeface="Arial"/>
        <a:buChar char="•"/>
        <a:defRPr sz="1800" b="0" i="0" kern="1200">
          <a:solidFill>
            <a:schemeClr val="tx1"/>
          </a:solidFill>
          <a:latin typeface="Adobe Caslon Pro"/>
          <a:ea typeface="+mn-ea"/>
          <a:cs typeface="Adobe Caslon Pro"/>
        </a:defRPr>
      </a:lvl3pPr>
      <a:lvl4pPr marL="1200150" indent="-171450" algn="l" defTabSz="342900" rtl="0" eaLnBrk="1" latinLnBrk="0" hangingPunct="1">
        <a:spcBef>
          <a:spcPct val="20000"/>
        </a:spcBef>
        <a:buFont typeface="Arial"/>
        <a:buChar char="–"/>
        <a:defRPr sz="1500" b="0" i="0" kern="1200">
          <a:solidFill>
            <a:schemeClr val="tx1"/>
          </a:solidFill>
          <a:latin typeface="Adobe Caslon Pro"/>
          <a:ea typeface="+mn-ea"/>
          <a:cs typeface="Adobe Caslon Pro"/>
        </a:defRPr>
      </a:lvl4pPr>
      <a:lvl5pPr marL="1543050" indent="-171450" algn="l" defTabSz="342900" rtl="0" eaLnBrk="1" latinLnBrk="0" hangingPunct="1">
        <a:spcBef>
          <a:spcPct val="20000"/>
        </a:spcBef>
        <a:buFont typeface="Arial"/>
        <a:buChar char="»"/>
        <a:defRPr sz="1500" b="0" i="0" kern="1200">
          <a:solidFill>
            <a:schemeClr val="tx1"/>
          </a:solidFill>
          <a:latin typeface="Adobe Caslon Pro"/>
          <a:ea typeface="+mn-ea"/>
          <a:cs typeface="Adobe Caslon Pro"/>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1"/>
        <p:cNvGrpSpPr/>
        <p:nvPr/>
      </p:nvGrpSpPr>
      <p:grpSpPr>
        <a:xfrm>
          <a:off x="0" y="0"/>
          <a:ext cx="0" cy="0"/>
          <a:chOff x="0" y="0"/>
          <a:chExt cx="0" cy="0"/>
        </a:xfrm>
      </p:grpSpPr>
      <p:sp>
        <p:nvSpPr>
          <p:cNvPr id="152" name="Google Shape;152;p30"/>
          <p:cNvSpPr txBox="1">
            <a:spLocks noGrp="1"/>
          </p:cNvSpPr>
          <p:nvPr>
            <p:ph type="title"/>
          </p:nvPr>
        </p:nvSpPr>
        <p:spPr>
          <a:xfrm>
            <a:off x="609600" y="274637"/>
            <a:ext cx="10972800" cy="1143000"/>
          </a:xfrm>
          <a:prstGeom prst="rect">
            <a:avLst/>
          </a:prstGeom>
          <a:noFill/>
          <a:ln>
            <a:noFill/>
          </a:ln>
        </p:spPr>
        <p:txBody>
          <a:bodyPr spcFirstLastPara="1" wrap="square" lIns="68575" tIns="34275" rIns="68575" bIns="34275" anchor="ctr" anchorCtr="0">
            <a:normAutofit/>
          </a:bodyPr>
          <a:lstStyle>
            <a:lvl1pPr marR="0" lvl="0" algn="ctr" rtl="0">
              <a:lnSpc>
                <a:spcPct val="10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3" name="Google Shape;153;p30"/>
          <p:cNvSpPr txBox="1">
            <a:spLocks noGrp="1"/>
          </p:cNvSpPr>
          <p:nvPr>
            <p:ph type="body" idx="1"/>
          </p:nvPr>
        </p:nvSpPr>
        <p:spPr>
          <a:xfrm>
            <a:off x="609600" y="1600201"/>
            <a:ext cx="10972800" cy="4525963"/>
          </a:xfrm>
          <a:prstGeom prst="rect">
            <a:avLst/>
          </a:prstGeom>
          <a:noFill/>
          <a:ln>
            <a:noFill/>
          </a:ln>
        </p:spPr>
        <p:txBody>
          <a:bodyPr spcFirstLastPara="1" wrap="square" lIns="68575" tIns="34275" rIns="68575" bIns="34275" anchor="t" anchorCtr="0">
            <a:normAutofit/>
          </a:bodyPr>
          <a:lstStyle>
            <a:lvl1pPr marL="457200" marR="0" lvl="0"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rtl="0">
              <a:lnSpc>
                <a:spcPct val="100000"/>
              </a:lnSpc>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54" name="Google Shape;154;p30"/>
          <p:cNvSpPr txBox="1">
            <a:spLocks noGrp="1"/>
          </p:cNvSpPr>
          <p:nvPr>
            <p:ph type="dt" idx="10"/>
          </p:nvPr>
        </p:nvSpPr>
        <p:spPr>
          <a:xfrm>
            <a:off x="609600" y="6356351"/>
            <a:ext cx="2844800" cy="365125"/>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9pPr>
          </a:lstStyle>
          <a:p>
            <a:endParaRPr/>
          </a:p>
        </p:txBody>
      </p:sp>
      <p:sp>
        <p:nvSpPr>
          <p:cNvPr id="155" name="Google Shape;155;p30"/>
          <p:cNvSpPr txBox="1">
            <a:spLocks noGrp="1"/>
          </p:cNvSpPr>
          <p:nvPr>
            <p:ph type="ftr" idx="11"/>
          </p:nvPr>
        </p:nvSpPr>
        <p:spPr>
          <a:xfrm>
            <a:off x="4165600" y="6356351"/>
            <a:ext cx="3860800" cy="365125"/>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9pPr>
          </a:lstStyle>
          <a:p>
            <a:endParaRPr/>
          </a:p>
        </p:txBody>
      </p:sp>
      <p:sp>
        <p:nvSpPr>
          <p:cNvPr id="156" name="Google Shape;156;p30"/>
          <p:cNvSpPr txBox="1">
            <a:spLocks noGrp="1"/>
          </p:cNvSpPr>
          <p:nvPr>
            <p:ph type="sldNum" idx="12"/>
          </p:nvPr>
        </p:nvSpPr>
        <p:spPr>
          <a:xfrm>
            <a:off x="8737600" y="6356351"/>
            <a:ext cx="2844800" cy="365125"/>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996720176"/>
      </p:ext>
    </p:extLst>
  </p:cSld>
  <p:clrMap bg1="lt1" tx1="dk1" bg2="dk2" tx2="lt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4.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44.xml"/><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hyperlink" Target="https://cri.georgetown.edu/states/state-data/current-year/" TargetMode="External"/><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hyperlink" Target="https://www.pewtrusts.org/en/research-and-analysis/articles/2020/07/30/employers-express-satisfaction-with-new-oregon-retirement-savings-program" TargetMode="External"/><Relationship Id="rId4" Type="http://schemas.openxmlformats.org/officeDocument/2006/relationships/hyperlink" Target="https://www.nirsonline.org/reports/stateprograms2024/"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hyperlink" Target="https://cri.georgetown.edu/wp-content/uploads/2024/08/Bloomfield-Goodman-Rao-Slavov-2024-Georgetown-CRI-WP.pdf" TargetMode="External"/><Relationship Id="rId5" Type="http://schemas.openxmlformats.org/officeDocument/2006/relationships/hyperlink" Target="https://www.nber.org/papers/w31398" TargetMode="External"/><Relationship Id="rId4" Type="http://schemas.openxmlformats.org/officeDocument/2006/relationships/hyperlink" Target="https://www.pewtrusts.org/en/research-and-analysis/articles/2023/04/14/state-automated-retirement-savings-programs-continue-to-complement-private-market-plans"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s://www.facebook.com/GeorgetownCRI" TargetMode="External"/><Relationship Id="rId7" Type="http://schemas.openxmlformats.org/officeDocument/2006/relationships/hyperlink" Target="https://www.linkedin.com/company/3742932?trk=tyah&amp;trkInfo=tarId:1421839775291,tas:Center%20for%20Retirement%20Initiatives%20,idx:1-1-1"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hyperlink" Target="https://twitter.com/cri_states" TargetMode="External"/><Relationship Id="rId4" Type="http://schemas.openxmlformats.org/officeDocument/2006/relationships/image" Target="../media/image21.png"/><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4.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4.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
          <p:cNvSpPr/>
          <p:nvPr/>
        </p:nvSpPr>
        <p:spPr>
          <a:xfrm>
            <a:off x="-72249" y="1"/>
            <a:ext cx="12264249" cy="7216020"/>
          </a:xfrm>
          <a:prstGeom prst="rect">
            <a:avLst/>
          </a:prstGeom>
          <a:solidFill>
            <a:srgbClr val="012169"/>
          </a:solidFill>
          <a:ln w="25400" cap="flat" cmpd="sng">
            <a:solidFill>
              <a:srgbClr val="012169"/>
            </a:solidFill>
            <a:prstDash val="solid"/>
            <a:round/>
            <a:headEnd type="none" w="sm" len="sm"/>
            <a:tailEnd type="none" w="sm" len="sm"/>
          </a:ln>
        </p:spPr>
        <p:txBody>
          <a:bodyPr spcFirstLastPara="1" wrap="square" lIns="91433" tIns="45700" rIns="91433" bIns="45700" anchor="ctr" anchorCtr="0">
            <a:noAutofit/>
          </a:bodyPr>
          <a:lstStyle/>
          <a:p>
            <a:pPr algn="ctr">
              <a:buClr>
                <a:srgbClr val="000000"/>
              </a:buClr>
              <a:buSzPts val="1400"/>
            </a:pPr>
            <a:endParaRPr sz="1867">
              <a:solidFill>
                <a:srgbClr val="FFFFFF"/>
              </a:solidFill>
              <a:latin typeface="Calibri"/>
              <a:ea typeface="Calibri"/>
              <a:cs typeface="Calibri"/>
              <a:sym typeface="Calibri"/>
            </a:endParaRPr>
          </a:p>
        </p:txBody>
      </p:sp>
      <p:sp>
        <p:nvSpPr>
          <p:cNvPr id="281" name="Google Shape;281;p1"/>
          <p:cNvSpPr/>
          <p:nvPr/>
        </p:nvSpPr>
        <p:spPr>
          <a:xfrm>
            <a:off x="-90310" y="1"/>
            <a:ext cx="12282311" cy="661852"/>
          </a:xfrm>
          <a:prstGeom prst="rect">
            <a:avLst/>
          </a:prstGeom>
          <a:solidFill>
            <a:srgbClr val="867875"/>
          </a:solidFill>
          <a:ln>
            <a:noFill/>
          </a:ln>
        </p:spPr>
        <p:txBody>
          <a:bodyPr spcFirstLastPara="1" wrap="square" lIns="91433" tIns="45700" rIns="91433" bIns="45700" anchor="ctr" anchorCtr="0">
            <a:noAutofit/>
          </a:bodyPr>
          <a:lstStyle/>
          <a:p>
            <a:pPr algn="ctr">
              <a:buClr>
                <a:srgbClr val="000000"/>
              </a:buClr>
              <a:buSzPts val="1500"/>
            </a:pPr>
            <a:r>
              <a:rPr lang="en-US" sz="2000" dirty="0">
                <a:solidFill>
                  <a:srgbClr val="FFFFFF"/>
                </a:solidFill>
                <a:latin typeface="Calibri"/>
                <a:ea typeface="Calibri"/>
                <a:cs typeface="Calibri"/>
                <a:sym typeface="Calibri"/>
              </a:rPr>
              <a:t>cri.georgetown.edu</a:t>
            </a:r>
            <a:endParaRPr sz="1467" dirty="0">
              <a:solidFill>
                <a:srgbClr val="000000"/>
              </a:solidFill>
              <a:latin typeface="Arial"/>
              <a:ea typeface="Arial"/>
              <a:cs typeface="Arial"/>
              <a:sym typeface="Arial"/>
            </a:endParaRPr>
          </a:p>
        </p:txBody>
      </p:sp>
      <p:sp>
        <p:nvSpPr>
          <p:cNvPr id="282" name="Google Shape;282;p1"/>
          <p:cNvSpPr/>
          <p:nvPr/>
        </p:nvSpPr>
        <p:spPr>
          <a:xfrm>
            <a:off x="-92364" y="3103420"/>
            <a:ext cx="12284365" cy="4098568"/>
          </a:xfrm>
          <a:prstGeom prst="rect">
            <a:avLst/>
          </a:prstGeom>
          <a:solidFill>
            <a:srgbClr val="867875"/>
          </a:solidFill>
          <a:ln>
            <a:noFill/>
          </a:ln>
        </p:spPr>
        <p:txBody>
          <a:bodyPr spcFirstLastPara="1" wrap="square" lIns="91433" tIns="45700" rIns="91433" bIns="45700" anchor="ctr" anchorCtr="0">
            <a:noAutofit/>
          </a:bodyPr>
          <a:lstStyle/>
          <a:p>
            <a:pPr algn="ctr">
              <a:buClr>
                <a:srgbClr val="000000"/>
              </a:buClr>
              <a:buSzPts val="1400"/>
            </a:pPr>
            <a:endParaRPr sz="1867">
              <a:solidFill>
                <a:srgbClr val="FFFFFF"/>
              </a:solidFill>
              <a:latin typeface="Calibri"/>
              <a:ea typeface="Calibri"/>
              <a:cs typeface="Calibri"/>
              <a:sym typeface="Calibri"/>
            </a:endParaRPr>
          </a:p>
        </p:txBody>
      </p:sp>
      <p:sp>
        <p:nvSpPr>
          <p:cNvPr id="283" name="Google Shape;283;p1"/>
          <p:cNvSpPr txBox="1"/>
          <p:nvPr/>
        </p:nvSpPr>
        <p:spPr>
          <a:xfrm>
            <a:off x="-558071" y="3219752"/>
            <a:ext cx="13436492" cy="3472368"/>
          </a:xfrm>
          <a:prstGeom prst="rect">
            <a:avLst/>
          </a:prstGeom>
          <a:noFill/>
          <a:ln>
            <a:noFill/>
          </a:ln>
        </p:spPr>
        <p:txBody>
          <a:bodyPr spcFirstLastPara="1" wrap="square" lIns="91433" tIns="45700" rIns="91433" bIns="45700" anchor="t" anchorCtr="0">
            <a:normAutofit fontScale="25000" lnSpcReduction="20000"/>
          </a:bodyPr>
          <a:lstStyle/>
          <a:p>
            <a:pPr algn="ctr">
              <a:buClr>
                <a:srgbClr val="888888"/>
              </a:buClr>
              <a:buSzPct val="100000"/>
            </a:pPr>
            <a:endParaRPr sz="3600" b="1" dirty="0">
              <a:solidFill>
                <a:srgbClr val="FFFFFF"/>
              </a:solidFill>
              <a:latin typeface="Arial"/>
              <a:ea typeface="Arial"/>
              <a:cs typeface="Arial"/>
              <a:sym typeface="Arial"/>
            </a:endParaRPr>
          </a:p>
          <a:p>
            <a:pPr algn="ctr">
              <a:spcBef>
                <a:spcPts val="400"/>
              </a:spcBef>
              <a:buClr>
                <a:srgbClr val="888888"/>
              </a:buClr>
              <a:buSzPct val="100000"/>
            </a:pPr>
            <a:endParaRPr sz="8000" b="1" dirty="0">
              <a:solidFill>
                <a:srgbClr val="FFFFFF"/>
              </a:solidFill>
              <a:latin typeface="Calibri"/>
              <a:ea typeface="Calibri"/>
              <a:cs typeface="Calibri"/>
              <a:sym typeface="Calibri"/>
            </a:endParaRPr>
          </a:p>
          <a:p>
            <a:pPr algn="ctr">
              <a:spcBef>
                <a:spcPts val="533"/>
              </a:spcBef>
              <a:buClr>
                <a:srgbClr val="FFFFFF"/>
              </a:buClr>
              <a:buSzPct val="100000"/>
            </a:pPr>
            <a:r>
              <a:rPr lang="en-US" sz="11200" b="1" dirty="0">
                <a:solidFill>
                  <a:srgbClr val="FFFFFF"/>
                </a:solidFill>
                <a:latin typeface="Calibri"/>
                <a:ea typeface="Calibri"/>
                <a:cs typeface="Calibri"/>
                <a:sym typeface="Calibri"/>
              </a:rPr>
              <a:t>PREPARING FOR THE SILVER TSUNAMI</a:t>
            </a:r>
          </a:p>
          <a:p>
            <a:pPr algn="ctr">
              <a:spcBef>
                <a:spcPts val="533"/>
              </a:spcBef>
              <a:buClr>
                <a:srgbClr val="FFFFFF"/>
              </a:buClr>
              <a:buSzPct val="100000"/>
            </a:pPr>
            <a:r>
              <a:rPr lang="en-US" sz="11200" b="1" dirty="0">
                <a:solidFill>
                  <a:srgbClr val="FFFFFF"/>
                </a:solidFill>
                <a:latin typeface="Calibri"/>
                <a:ea typeface="Calibri"/>
                <a:cs typeface="Calibri"/>
                <a:sym typeface="Calibri"/>
              </a:rPr>
              <a:t>A National View of Challenges and Opportunities</a:t>
            </a:r>
          </a:p>
          <a:p>
            <a:pPr algn="ctr">
              <a:spcBef>
                <a:spcPts val="533"/>
              </a:spcBef>
              <a:buClr>
                <a:srgbClr val="FFFFFF"/>
              </a:buClr>
              <a:buSzPct val="100000"/>
            </a:pPr>
            <a:endParaRPr lang="en-US" sz="9600" b="1" dirty="0">
              <a:solidFill>
                <a:srgbClr val="FFFFFF"/>
              </a:solidFill>
              <a:latin typeface="Calibri"/>
              <a:ea typeface="Calibri"/>
              <a:cs typeface="Calibri"/>
              <a:sym typeface="Calibri"/>
            </a:endParaRPr>
          </a:p>
          <a:p>
            <a:pPr algn="ctr">
              <a:spcBef>
                <a:spcPts val="533"/>
              </a:spcBef>
              <a:buClr>
                <a:srgbClr val="FFFFFF"/>
              </a:buClr>
              <a:buSzPct val="100000"/>
            </a:pPr>
            <a:r>
              <a:rPr lang="en-US" sz="9600" b="1" dirty="0">
                <a:solidFill>
                  <a:srgbClr val="FFFFFF"/>
                </a:solidFill>
                <a:latin typeface="Calibri"/>
                <a:ea typeface="Calibri"/>
                <a:cs typeface="Calibri"/>
                <a:sym typeface="Calibri"/>
              </a:rPr>
              <a:t>TCRPC/SFRPC Regional Conference </a:t>
            </a:r>
          </a:p>
          <a:p>
            <a:pPr algn="ctr">
              <a:spcBef>
                <a:spcPts val="533"/>
              </a:spcBef>
              <a:buClr>
                <a:srgbClr val="FFFFFF"/>
              </a:buClr>
              <a:buSzPct val="100000"/>
            </a:pPr>
            <a:endParaRPr lang="en-US" sz="9600" b="1" dirty="0">
              <a:solidFill>
                <a:srgbClr val="FFFFFF"/>
              </a:solidFill>
              <a:latin typeface="Calibri"/>
              <a:ea typeface="Calibri"/>
              <a:cs typeface="Calibri"/>
              <a:sym typeface="Calibri"/>
            </a:endParaRPr>
          </a:p>
          <a:p>
            <a:pPr algn="ctr">
              <a:spcBef>
                <a:spcPts val="533"/>
              </a:spcBef>
              <a:buClr>
                <a:srgbClr val="FFFFFF"/>
              </a:buClr>
              <a:buSzPct val="100000"/>
            </a:pPr>
            <a:r>
              <a:rPr lang="en-US" sz="8533" b="1" dirty="0">
                <a:solidFill>
                  <a:srgbClr val="FFFFFF"/>
                </a:solidFill>
                <a:latin typeface="Calibri"/>
                <a:ea typeface="Calibri"/>
                <a:cs typeface="Calibri"/>
                <a:sym typeface="Calibri"/>
              </a:rPr>
              <a:t>Angela Antonelli</a:t>
            </a:r>
          </a:p>
          <a:p>
            <a:pPr algn="ctr">
              <a:spcBef>
                <a:spcPts val="533"/>
              </a:spcBef>
              <a:buClr>
                <a:srgbClr val="FFFFFF"/>
              </a:buClr>
              <a:buSzPct val="100000"/>
            </a:pPr>
            <a:r>
              <a:rPr lang="en-US" sz="8533" b="1" dirty="0">
                <a:solidFill>
                  <a:srgbClr val="FFFFFF"/>
                </a:solidFill>
                <a:latin typeface="Calibri"/>
                <a:ea typeface="Calibri"/>
                <a:cs typeface="Calibri"/>
                <a:sym typeface="Calibri"/>
              </a:rPr>
              <a:t>Research Professor and Executive Director</a:t>
            </a:r>
            <a:endParaRPr sz="8533" b="1" dirty="0">
              <a:solidFill>
                <a:srgbClr val="FFFFFF"/>
              </a:solidFill>
              <a:latin typeface="Calibri"/>
              <a:ea typeface="Calibri"/>
              <a:cs typeface="Calibri"/>
              <a:sym typeface="Calibri"/>
            </a:endParaRPr>
          </a:p>
          <a:p>
            <a:pPr algn="ctr">
              <a:spcBef>
                <a:spcPts val="400"/>
              </a:spcBef>
              <a:buClr>
                <a:srgbClr val="888888"/>
              </a:buClr>
              <a:buSzPct val="100000"/>
            </a:pPr>
            <a:r>
              <a:rPr lang="en-US" sz="8533" b="1" dirty="0">
                <a:solidFill>
                  <a:srgbClr val="FFFFFF"/>
                </a:solidFill>
                <a:latin typeface="Calibri"/>
                <a:ea typeface="Calibri"/>
                <a:cs typeface="Calibri"/>
                <a:sym typeface="Calibri"/>
              </a:rPr>
              <a:t>November 15, 2024</a:t>
            </a:r>
            <a:endParaRPr sz="8533" b="1" dirty="0">
              <a:solidFill>
                <a:srgbClr val="FFFFFF"/>
              </a:solidFill>
              <a:latin typeface="Calibri"/>
              <a:ea typeface="Calibri"/>
              <a:cs typeface="Calibri"/>
              <a:sym typeface="Calibri"/>
            </a:endParaRPr>
          </a:p>
          <a:p>
            <a:pPr algn="ctr">
              <a:spcBef>
                <a:spcPts val="400"/>
              </a:spcBef>
              <a:buClr>
                <a:srgbClr val="888888"/>
              </a:buClr>
              <a:buSzPct val="100000"/>
            </a:pPr>
            <a:endParaRPr sz="8000" b="1" dirty="0">
              <a:solidFill>
                <a:srgbClr val="FFFFFF"/>
              </a:solidFill>
              <a:latin typeface="Calibri"/>
              <a:ea typeface="Calibri"/>
              <a:cs typeface="Calibri"/>
              <a:sym typeface="Calibri"/>
            </a:endParaRPr>
          </a:p>
          <a:p>
            <a:pPr algn="ctr">
              <a:spcBef>
                <a:spcPts val="400"/>
              </a:spcBef>
              <a:buClr>
                <a:srgbClr val="FFFFFF"/>
              </a:buClr>
              <a:buSzPct val="100000"/>
            </a:pPr>
            <a:r>
              <a:rPr lang="en-US" sz="8000" b="1" dirty="0">
                <a:solidFill>
                  <a:srgbClr val="FFFFFF"/>
                </a:solidFill>
                <a:latin typeface="Calibri"/>
                <a:ea typeface="Calibri"/>
                <a:cs typeface="Calibri"/>
                <a:sym typeface="Calibri"/>
              </a:rPr>
              <a:t> </a:t>
            </a:r>
            <a:endParaRPr sz="11200" b="1" dirty="0">
              <a:solidFill>
                <a:srgbClr val="FFFFFF"/>
              </a:solidFill>
              <a:latin typeface="Calibri"/>
              <a:ea typeface="Calibri"/>
              <a:cs typeface="Calibri"/>
              <a:sym typeface="Calibri"/>
            </a:endParaRPr>
          </a:p>
          <a:p>
            <a:pPr algn="ctr">
              <a:spcBef>
                <a:spcPts val="267"/>
              </a:spcBef>
              <a:buClr>
                <a:srgbClr val="FFFFFF"/>
              </a:buClr>
              <a:buSzPct val="100000"/>
            </a:pPr>
            <a:br>
              <a:rPr lang="en-US" sz="4800" b="1" dirty="0">
                <a:solidFill>
                  <a:srgbClr val="FFFFFF"/>
                </a:solidFill>
                <a:latin typeface="Calibri"/>
                <a:ea typeface="Calibri"/>
                <a:cs typeface="Calibri"/>
                <a:sym typeface="Calibri"/>
              </a:rPr>
            </a:br>
            <a:endParaRPr sz="5067" b="1" dirty="0">
              <a:solidFill>
                <a:srgbClr val="FFFFFF"/>
              </a:solidFill>
              <a:latin typeface="Calibri"/>
              <a:ea typeface="Calibri"/>
              <a:cs typeface="Calibri"/>
              <a:sym typeface="Calibri"/>
            </a:endParaRPr>
          </a:p>
        </p:txBody>
      </p:sp>
      <p:pic>
        <p:nvPicPr>
          <p:cNvPr id="284" name="Google Shape;284;p1"/>
          <p:cNvPicPr preferRelativeResize="0"/>
          <p:nvPr/>
        </p:nvPicPr>
        <p:blipFill rotWithShape="1">
          <a:blip r:embed="rId3">
            <a:alphaModFix/>
          </a:blip>
          <a:srcRect/>
          <a:stretch/>
        </p:blipFill>
        <p:spPr>
          <a:xfrm>
            <a:off x="2091621" y="872169"/>
            <a:ext cx="7595603" cy="209876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75" y="296468"/>
            <a:ext cx="11982450" cy="899400"/>
          </a:xfrm>
        </p:spPr>
        <p:txBody>
          <a:bodyPr>
            <a:noAutofit/>
          </a:bodyPr>
          <a:lstStyle/>
          <a:p>
            <a:br>
              <a:rPr lang="en-US" sz="3200" b="1" dirty="0"/>
            </a:br>
            <a:r>
              <a:rPr lang="en-US" sz="3200" b="1" dirty="0"/>
              <a:t>States Are Driving Change by Designing and Adopting </a:t>
            </a:r>
            <a:br>
              <a:rPr lang="en-US" sz="3200" b="1" dirty="0"/>
            </a:br>
            <a:r>
              <a:rPr lang="en-US" sz="3200" b="1" dirty="0"/>
              <a:t>Universal Access Retirement Savings Programs</a:t>
            </a:r>
            <a:br>
              <a:rPr lang="en-US" sz="3200" b="1" dirty="0"/>
            </a:br>
            <a:endParaRPr lang="en-US" sz="3200" b="1" dirty="0"/>
          </a:p>
        </p:txBody>
      </p:sp>
      <p:sp>
        <p:nvSpPr>
          <p:cNvPr id="4" name="Rectangle 3"/>
          <p:cNvSpPr/>
          <p:nvPr/>
        </p:nvSpPr>
        <p:spPr>
          <a:xfrm>
            <a:off x="0" y="5936629"/>
            <a:ext cx="12192000" cy="921372"/>
          </a:xfrm>
          <a:prstGeom prst="rect">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alibri"/>
            </a:endParaRPr>
          </a:p>
        </p:txBody>
      </p:sp>
      <p:sp>
        <p:nvSpPr>
          <p:cNvPr id="10" name="Content Placeholder 9"/>
          <p:cNvSpPr>
            <a:spLocks noGrp="1"/>
          </p:cNvSpPr>
          <p:nvPr>
            <p:ph idx="1"/>
          </p:nvPr>
        </p:nvSpPr>
        <p:spPr>
          <a:xfrm>
            <a:off x="201036" y="1481229"/>
            <a:ext cx="11789923" cy="4091798"/>
          </a:xfrm>
        </p:spPr>
        <p:txBody>
          <a:bodyPr>
            <a:noAutofit/>
          </a:bodyPr>
          <a:lstStyle/>
          <a:p>
            <a:r>
              <a:rPr lang="en-US" sz="2000" dirty="0"/>
              <a:t>Provide small employers (those most likely to not offer a retirement plan of their own) an easy way to help their workers save and their reduce burden and cost of offering a retirement account</a:t>
            </a:r>
          </a:p>
          <a:p>
            <a:r>
              <a:rPr lang="en-US" sz="2000" dirty="0"/>
              <a:t>Auto-enroll workers into simple, low-cost IRA at no cost to employers; workers can always choose to opt-out </a:t>
            </a:r>
          </a:p>
          <a:p>
            <a:r>
              <a:rPr lang="en-US" sz="2000" dirty="0"/>
              <a:t>Trend is increasingly toward state-level universal access auto-IRAs requiring employers who do not have a retirement savings plan to either get one or to facilitate the ability of their workers to save through the state program (17 auto-IRA states of the 20 enacted state programs)</a:t>
            </a:r>
          </a:p>
          <a:p>
            <a:r>
              <a:rPr lang="en-US" sz="2000" dirty="0"/>
              <a:t>More than two-thirds of workers who are auto-enrolled save and they are saving </a:t>
            </a:r>
            <a:r>
              <a:rPr lang="en-US" sz="2000" i="1" dirty="0"/>
              <a:t>on average </a:t>
            </a:r>
            <a:r>
              <a:rPr lang="en-US" sz="2000" dirty="0"/>
              <a:t>5% or more per month</a:t>
            </a:r>
          </a:p>
          <a:p>
            <a:r>
              <a:rPr lang="en-US" sz="2000" dirty="0"/>
              <a:t>Low- and moderate-income workers can and will choose to save when given the opportunity and access</a:t>
            </a:r>
          </a:p>
          <a:p>
            <a:r>
              <a:rPr lang="en-US" sz="2000" dirty="0"/>
              <a:t>Preliminary survey data suggests that even a modest amount of saving can help to reduce stress and provide a stronger sense of financial security</a:t>
            </a:r>
          </a:p>
        </p:txBody>
      </p:sp>
      <p:pic>
        <p:nvPicPr>
          <p:cNvPr id="11" name="Picture 10" descr="A picture containing text&#10;&#10;Description automatically generated"/>
          <p:cNvPicPr/>
          <p:nvPr/>
        </p:nvPicPr>
        <p:blipFill>
          <a:blip r:embed="rId3"/>
          <a:stretch>
            <a:fillRect/>
          </a:stretch>
        </p:blipFill>
        <p:spPr>
          <a:xfrm>
            <a:off x="8093610" y="6126164"/>
            <a:ext cx="3680037" cy="589752"/>
          </a:xfrm>
          <a:prstGeom prst="rect">
            <a:avLst/>
          </a:prstGeom>
        </p:spPr>
      </p:pic>
      <p:sp>
        <p:nvSpPr>
          <p:cNvPr id="15" name="TextBox 14"/>
          <p:cNvSpPr txBox="1"/>
          <p:nvPr/>
        </p:nvSpPr>
        <p:spPr>
          <a:xfrm>
            <a:off x="5343525" y="5590461"/>
            <a:ext cx="2428875" cy="246221"/>
          </a:xfrm>
          <a:prstGeom prst="rect">
            <a:avLst/>
          </a:prstGeom>
          <a:noFill/>
        </p:spPr>
        <p:txBody>
          <a:bodyPr wrap="square" rtlCol="0">
            <a:spAutoFit/>
          </a:bodyPr>
          <a:lstStyle/>
          <a:p>
            <a:r>
              <a:rPr lang="en-US" sz="1000" dirty="0"/>
              <a:t>© 2024, Georgetown University </a:t>
            </a:r>
          </a:p>
        </p:txBody>
      </p:sp>
      <p:sp>
        <p:nvSpPr>
          <p:cNvPr id="14" name="Rectangle 13">
            <a:extLst>
              <a:ext uri="{FF2B5EF4-FFF2-40B4-BE49-F238E27FC236}">
                <a16:creationId xmlns:a16="http://schemas.microsoft.com/office/drawing/2014/main" id="{078B5CF8-4406-2247-A617-E6EA6C9CEAEA}"/>
              </a:ext>
            </a:extLst>
          </p:cNvPr>
          <p:cNvSpPr/>
          <p:nvPr/>
        </p:nvSpPr>
        <p:spPr>
          <a:xfrm>
            <a:off x="0" y="5936625"/>
            <a:ext cx="12192000" cy="45719"/>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alibri"/>
            </a:endParaRPr>
          </a:p>
        </p:txBody>
      </p:sp>
    </p:spTree>
    <p:extLst>
      <p:ext uri="{BB962C8B-B14F-4D97-AF65-F5344CB8AC3E}">
        <p14:creationId xmlns:p14="http://schemas.microsoft.com/office/powerpoint/2010/main" val="2217183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F1A75B8-0FB3-C55A-174B-779F25C4E349}"/>
              </a:ext>
            </a:extLst>
          </p:cNvPr>
          <p:cNvSpPr>
            <a:spLocks noGrp="1"/>
          </p:cNvSpPr>
          <p:nvPr>
            <p:ph type="title"/>
          </p:nvPr>
        </p:nvSpPr>
        <p:spPr>
          <a:xfrm>
            <a:off x="0" y="0"/>
            <a:ext cx="12192000" cy="1021319"/>
          </a:xfrm>
          <a:solidFill>
            <a:schemeClr val="accent1">
              <a:lumMod val="40000"/>
              <a:lumOff val="60000"/>
            </a:schemeClr>
          </a:solidFill>
        </p:spPr>
        <p:txBody>
          <a:bodyPr>
            <a:noAutofit/>
          </a:bodyPr>
          <a:lstStyle/>
          <a:p>
            <a:br>
              <a:rPr lang="en-US" sz="3200" b="1" dirty="0"/>
            </a:br>
            <a:r>
              <a:rPr lang="en-US" sz="3200" b="1" dirty="0"/>
              <a:t>States Are Driving Change by Designing and Adopting </a:t>
            </a:r>
            <a:br>
              <a:rPr lang="en-US" sz="3200" b="1" dirty="0"/>
            </a:br>
            <a:r>
              <a:rPr lang="en-US" sz="3200" b="1" dirty="0"/>
              <a:t>Universal Access Retirement Savings Programs (20 States)</a:t>
            </a:r>
            <a:br>
              <a:rPr lang="en-US" sz="3200" b="1" dirty="0"/>
            </a:br>
            <a:endParaRPr lang="en-US" sz="3200" b="1" dirty="0"/>
          </a:p>
        </p:txBody>
      </p:sp>
      <p:sp>
        <p:nvSpPr>
          <p:cNvPr id="9" name="Rectangle 8">
            <a:extLst>
              <a:ext uri="{FF2B5EF4-FFF2-40B4-BE49-F238E27FC236}">
                <a16:creationId xmlns:a16="http://schemas.microsoft.com/office/drawing/2014/main" id="{270758CD-DDB2-8B0D-8BB2-29A97102C656}"/>
              </a:ext>
            </a:extLst>
          </p:cNvPr>
          <p:cNvSpPr/>
          <p:nvPr/>
        </p:nvSpPr>
        <p:spPr>
          <a:xfrm>
            <a:off x="0" y="5936630"/>
            <a:ext cx="12192000" cy="921372"/>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prstClr val="white"/>
              </a:solidFill>
              <a:latin typeface="Calibri"/>
              <a:sym typeface="Arial"/>
            </a:endParaRPr>
          </a:p>
        </p:txBody>
      </p:sp>
      <p:pic>
        <p:nvPicPr>
          <p:cNvPr id="10" name="Picture 9" descr="A picture containing text&#10;&#10;Description automatically generated">
            <a:extLst>
              <a:ext uri="{FF2B5EF4-FFF2-40B4-BE49-F238E27FC236}">
                <a16:creationId xmlns:a16="http://schemas.microsoft.com/office/drawing/2014/main" id="{C49D15B4-4239-DB66-0B91-A4A34C142DBB}"/>
              </a:ext>
            </a:extLst>
          </p:cNvPr>
          <p:cNvPicPr/>
          <p:nvPr/>
        </p:nvPicPr>
        <p:blipFill>
          <a:blip r:embed="rId2"/>
          <a:stretch>
            <a:fillRect/>
          </a:stretch>
        </p:blipFill>
        <p:spPr>
          <a:xfrm>
            <a:off x="8093611" y="6126164"/>
            <a:ext cx="3680037" cy="589752"/>
          </a:xfrm>
          <a:prstGeom prst="rect">
            <a:avLst/>
          </a:prstGeom>
        </p:spPr>
      </p:pic>
      <p:sp>
        <p:nvSpPr>
          <p:cNvPr id="11" name="TextBox 10">
            <a:extLst>
              <a:ext uri="{FF2B5EF4-FFF2-40B4-BE49-F238E27FC236}">
                <a16:creationId xmlns:a16="http://schemas.microsoft.com/office/drawing/2014/main" id="{70C31A9B-2579-46B5-0266-B1A0E8332212}"/>
              </a:ext>
            </a:extLst>
          </p:cNvPr>
          <p:cNvSpPr txBox="1"/>
          <p:nvPr/>
        </p:nvSpPr>
        <p:spPr>
          <a:xfrm>
            <a:off x="5184499" y="5683887"/>
            <a:ext cx="2428875" cy="246221"/>
          </a:xfrm>
          <a:prstGeom prst="rect">
            <a:avLst/>
          </a:prstGeom>
          <a:noFill/>
        </p:spPr>
        <p:txBody>
          <a:bodyPr wrap="square" rtlCol="0">
            <a:spAutoFit/>
          </a:bodyPr>
          <a:lstStyle/>
          <a:p>
            <a:pPr defTabSz="914377"/>
            <a:r>
              <a:rPr lang="en-US" sz="1000" dirty="0">
                <a:solidFill>
                  <a:prstClr val="black"/>
                </a:solidFill>
                <a:latin typeface="Calibri"/>
                <a:cs typeface="Arial"/>
                <a:sym typeface="Arial"/>
              </a:rPr>
              <a:t>© 2024, Georgetown University </a:t>
            </a:r>
          </a:p>
        </p:txBody>
      </p:sp>
      <p:sp>
        <p:nvSpPr>
          <p:cNvPr id="2" name="TextBox 1">
            <a:extLst>
              <a:ext uri="{FF2B5EF4-FFF2-40B4-BE49-F238E27FC236}">
                <a16:creationId xmlns:a16="http://schemas.microsoft.com/office/drawing/2014/main" id="{31D16880-A5A7-540E-8E4E-01F5F62DD270}"/>
              </a:ext>
            </a:extLst>
          </p:cNvPr>
          <p:cNvSpPr txBox="1"/>
          <p:nvPr/>
        </p:nvSpPr>
        <p:spPr>
          <a:xfrm>
            <a:off x="3648365" y="5405055"/>
            <a:ext cx="5258899" cy="318100"/>
          </a:xfrm>
          <a:prstGeom prst="rect">
            <a:avLst/>
          </a:prstGeom>
          <a:noFill/>
        </p:spPr>
        <p:txBody>
          <a:bodyPr wrap="square" rtlCol="0">
            <a:spAutoFit/>
          </a:bodyPr>
          <a:lstStyle/>
          <a:p>
            <a:pPr defTabSz="1219170">
              <a:buClr>
                <a:srgbClr val="000000"/>
              </a:buClr>
            </a:pPr>
            <a:r>
              <a:rPr lang="en-US" sz="1467" b="1" kern="0" dirty="0">
                <a:solidFill>
                  <a:srgbClr val="00B050"/>
                </a:solidFill>
                <a:latin typeface="Arial"/>
                <a:cs typeface="Arial"/>
                <a:sym typeface="Arial"/>
              </a:rPr>
              <a:t>Green = program now open to all eligible workers</a:t>
            </a:r>
          </a:p>
        </p:txBody>
      </p:sp>
      <p:graphicFrame>
        <p:nvGraphicFramePr>
          <p:cNvPr id="3" name="Table 2">
            <a:extLst>
              <a:ext uri="{FF2B5EF4-FFF2-40B4-BE49-F238E27FC236}">
                <a16:creationId xmlns:a16="http://schemas.microsoft.com/office/drawing/2014/main" id="{2FC45CFD-A247-EC1F-9AF0-1B311BCF770A}"/>
              </a:ext>
            </a:extLst>
          </p:cNvPr>
          <p:cNvGraphicFramePr>
            <a:graphicFrameLocks noGrp="1"/>
          </p:cNvGraphicFramePr>
          <p:nvPr>
            <p:extLst>
              <p:ext uri="{D42A27DB-BD31-4B8C-83A1-F6EECF244321}">
                <p14:modId xmlns:p14="http://schemas.microsoft.com/office/powerpoint/2010/main" val="2758725094"/>
              </p:ext>
            </p:extLst>
          </p:nvPr>
        </p:nvGraphicFramePr>
        <p:xfrm>
          <a:off x="731520" y="1183908"/>
          <a:ext cx="10337533" cy="4241044"/>
        </p:xfrm>
        <a:graphic>
          <a:graphicData uri="http://schemas.openxmlformats.org/drawingml/2006/table">
            <a:tbl>
              <a:tblPr firstRow="1" bandRow="1">
                <a:effectLst/>
                <a:tableStyleId>{3C2FFA5D-87B4-456A-9821-1D502468CF0F}</a:tableStyleId>
              </a:tblPr>
              <a:tblGrid>
                <a:gridCol w="3782728">
                  <a:extLst>
                    <a:ext uri="{9D8B030D-6E8A-4147-A177-3AD203B41FA5}">
                      <a16:colId xmlns:a16="http://schemas.microsoft.com/office/drawing/2014/main" val="924257170"/>
                    </a:ext>
                  </a:extLst>
                </a:gridCol>
                <a:gridCol w="2434290">
                  <a:extLst>
                    <a:ext uri="{9D8B030D-6E8A-4147-A177-3AD203B41FA5}">
                      <a16:colId xmlns:a16="http://schemas.microsoft.com/office/drawing/2014/main" val="2342044687"/>
                    </a:ext>
                  </a:extLst>
                </a:gridCol>
                <a:gridCol w="2174561">
                  <a:extLst>
                    <a:ext uri="{9D8B030D-6E8A-4147-A177-3AD203B41FA5}">
                      <a16:colId xmlns:a16="http://schemas.microsoft.com/office/drawing/2014/main" val="2339745822"/>
                    </a:ext>
                  </a:extLst>
                </a:gridCol>
                <a:gridCol w="1945954">
                  <a:extLst>
                    <a:ext uri="{9D8B030D-6E8A-4147-A177-3AD203B41FA5}">
                      <a16:colId xmlns:a16="http://schemas.microsoft.com/office/drawing/2014/main" val="153587254"/>
                    </a:ext>
                  </a:extLst>
                </a:gridCol>
              </a:tblGrid>
              <a:tr h="546839">
                <a:tc>
                  <a:txBody>
                    <a:bodyPr/>
                    <a:lstStyle/>
                    <a:p>
                      <a:pPr algn="ctr"/>
                      <a:r>
                        <a:rPr lang="en-US" sz="1400" dirty="0"/>
                        <a:t>Individual Retirement Account </a:t>
                      </a:r>
                    </a:p>
                    <a:p>
                      <a:pPr algn="ctr"/>
                      <a:r>
                        <a:rPr lang="en-US" sz="1400" dirty="0"/>
                        <a:t>(Auto-IRA)= 17 states   </a:t>
                      </a:r>
                    </a:p>
                  </a:txBody>
                  <a:tcPr/>
                </a:tc>
                <a:tc>
                  <a:txBody>
                    <a:bodyPr/>
                    <a:lstStyle/>
                    <a:p>
                      <a:pPr algn="ctr"/>
                      <a:r>
                        <a:rPr lang="en-US" sz="1400" dirty="0"/>
                        <a:t>Voluntary Open Multiple Employer Plan (MEP)</a:t>
                      </a:r>
                    </a:p>
                  </a:txBody>
                  <a:tcPr/>
                </a:tc>
                <a:tc>
                  <a:txBody>
                    <a:bodyPr/>
                    <a:lstStyle/>
                    <a:p>
                      <a:pPr algn="ctr"/>
                      <a:r>
                        <a:rPr lang="en-US" sz="1400" dirty="0"/>
                        <a:t>Voluntary Payroll Deduction IRA</a:t>
                      </a:r>
                    </a:p>
                  </a:txBody>
                  <a:tcPr/>
                </a:tc>
                <a:tc>
                  <a:txBody>
                    <a:bodyPr/>
                    <a:lstStyle/>
                    <a:p>
                      <a:pPr algn="ctr"/>
                      <a:r>
                        <a:rPr lang="en-US" sz="1400" dirty="0"/>
                        <a:t>Voluntary Marketplace</a:t>
                      </a:r>
                    </a:p>
                  </a:txBody>
                  <a:tcPr/>
                </a:tc>
                <a:extLst>
                  <a:ext uri="{0D108BD9-81ED-4DB2-BD59-A6C34878D82A}">
                    <a16:rowId xmlns:a16="http://schemas.microsoft.com/office/drawing/2014/main" val="4170793398"/>
                  </a:ext>
                </a:extLst>
              </a:tr>
              <a:tr h="510383">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sz="1400" b="1" dirty="0">
                          <a:solidFill>
                            <a:srgbClr val="00B050"/>
                          </a:solidFill>
                        </a:rPr>
                        <a:t>California</a:t>
                      </a:r>
                      <a:r>
                        <a:rPr lang="en-US" sz="1400" b="1" dirty="0">
                          <a:solidFill>
                            <a:srgbClr val="92D050"/>
                          </a:solidFill>
                        </a:rPr>
                        <a:t>               </a:t>
                      </a:r>
                      <a:r>
                        <a:rPr lang="en-US" sz="1400" b="1" dirty="0">
                          <a:solidFill>
                            <a:srgbClr val="00B050"/>
                          </a:solidFill>
                        </a:rPr>
                        <a:t>Maine                   Oregon</a:t>
                      </a:r>
                      <a:endParaRPr lang="en-US" sz="1400" b="1" dirty="0"/>
                    </a:p>
                    <a:p>
                      <a:r>
                        <a:rPr lang="en-US" sz="1400" b="1" dirty="0">
                          <a:solidFill>
                            <a:srgbClr val="92D050"/>
                          </a:solidFill>
                        </a:rPr>
                        <a:t>                       </a:t>
                      </a:r>
                      <a:endParaRPr lang="en-US" sz="1400" b="1" dirty="0"/>
                    </a:p>
                  </a:txBody>
                  <a:tcPr>
                    <a:solidFill>
                      <a:schemeClr val="bg1"/>
                    </a:solidFill>
                  </a:tcPr>
                </a:tc>
                <a:tc>
                  <a:txBody>
                    <a:bodyPr/>
                    <a:lstStyle/>
                    <a:p>
                      <a:pPr algn="ctr"/>
                      <a:r>
                        <a:rPr lang="en-US" sz="1400" b="1" dirty="0">
                          <a:solidFill>
                            <a:srgbClr val="00B050"/>
                          </a:solidFill>
                        </a:rPr>
                        <a:t>Massachusetts</a:t>
                      </a:r>
                    </a:p>
                  </a:txBody>
                  <a:tcPr>
                    <a:solidFill>
                      <a:schemeClr val="bg1"/>
                    </a:solidFill>
                  </a:tcPr>
                </a:tc>
                <a:tc>
                  <a:txBody>
                    <a:bodyPr/>
                    <a:lstStyle/>
                    <a:p>
                      <a:pPr algn="ctr"/>
                      <a:r>
                        <a:rPr lang="en-US" sz="1400" b="1" dirty="0"/>
                        <a:t>New Mexico</a:t>
                      </a:r>
                    </a:p>
                  </a:txBody>
                  <a:tcPr>
                    <a:solidFill>
                      <a:schemeClr val="bg1"/>
                    </a:solidFill>
                  </a:tcPr>
                </a:tc>
                <a:tc>
                  <a:txBody>
                    <a:bodyPr/>
                    <a:lstStyle/>
                    <a:p>
                      <a:pPr algn="ctr"/>
                      <a:r>
                        <a:rPr lang="en-US" sz="1400" b="1" dirty="0"/>
                        <a:t>New Mexico</a:t>
                      </a:r>
                    </a:p>
                  </a:txBody>
                  <a:tcPr>
                    <a:solidFill>
                      <a:schemeClr val="bg1"/>
                    </a:solidFill>
                  </a:tcPr>
                </a:tc>
                <a:extLst>
                  <a:ext uri="{0D108BD9-81ED-4DB2-BD59-A6C34878D82A}">
                    <a16:rowId xmlns:a16="http://schemas.microsoft.com/office/drawing/2014/main" val="2943646189"/>
                  </a:ext>
                </a:extLst>
              </a:tr>
              <a:tr h="510383">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sz="1400" b="1" dirty="0">
                          <a:solidFill>
                            <a:srgbClr val="00B050"/>
                          </a:solidFill>
                        </a:rPr>
                        <a:t>Colorado                Maryland             </a:t>
                      </a:r>
                      <a:r>
                        <a:rPr lang="en-US" sz="1400" b="1" dirty="0"/>
                        <a:t>Rhode Island</a:t>
                      </a:r>
                      <a:endParaRPr lang="en-US" sz="1400" b="1" dirty="0">
                        <a:solidFill>
                          <a:srgbClr val="00B050"/>
                        </a:solidFill>
                      </a:endParaRPr>
                    </a:p>
                    <a:p>
                      <a:r>
                        <a:rPr lang="en-US" sz="1400" b="1" dirty="0">
                          <a:solidFill>
                            <a:srgbClr val="00B050"/>
                          </a:solidFill>
                        </a:rPr>
                        <a:t>                        </a:t>
                      </a:r>
                    </a:p>
                  </a:txBody>
                  <a:tcPr>
                    <a:solidFill>
                      <a:schemeClr val="bg1"/>
                    </a:solidFill>
                  </a:tcPr>
                </a:tc>
                <a:tc>
                  <a:txBody>
                    <a:bodyPr/>
                    <a:lstStyle/>
                    <a:p>
                      <a:pPr algn="ctr"/>
                      <a:r>
                        <a:rPr lang="en-US" sz="1400" b="1" dirty="0"/>
                        <a:t>Missouri</a:t>
                      </a:r>
                    </a:p>
                  </a:txBody>
                  <a:tcPr>
                    <a:solidFill>
                      <a:schemeClr val="bg1"/>
                    </a:solidFill>
                  </a:tcPr>
                </a:tc>
                <a:tc>
                  <a:txBody>
                    <a:bodyPr/>
                    <a:lstStyle/>
                    <a:p>
                      <a:pPr algn="ctr"/>
                      <a:endParaRPr lang="en-US" sz="1400" b="1" dirty="0"/>
                    </a:p>
                  </a:txBody>
                  <a:tcPr>
                    <a:solidFill>
                      <a:schemeClr val="bg1"/>
                    </a:solidFill>
                  </a:tcPr>
                </a:tc>
                <a:tc>
                  <a:txBody>
                    <a:bodyPr/>
                    <a:lstStyle/>
                    <a:p>
                      <a:pPr algn="ctr"/>
                      <a:r>
                        <a:rPr lang="en-US" sz="1400" b="1" dirty="0">
                          <a:solidFill>
                            <a:srgbClr val="00B050"/>
                          </a:solidFill>
                        </a:rPr>
                        <a:t>Washington</a:t>
                      </a:r>
                    </a:p>
                  </a:txBody>
                  <a:tcPr>
                    <a:solidFill>
                      <a:schemeClr val="bg1"/>
                    </a:solidFill>
                  </a:tcPr>
                </a:tc>
                <a:extLst>
                  <a:ext uri="{0D108BD9-81ED-4DB2-BD59-A6C34878D82A}">
                    <a16:rowId xmlns:a16="http://schemas.microsoft.com/office/drawing/2014/main" val="4196149511"/>
                  </a:ext>
                </a:extLst>
              </a:tr>
              <a:tr h="531577">
                <a:tc>
                  <a:txBody>
                    <a:bodyPr/>
                    <a:lstStyle/>
                    <a:p>
                      <a:r>
                        <a:rPr lang="en-US" sz="1400" b="1" dirty="0">
                          <a:solidFill>
                            <a:srgbClr val="00B050"/>
                          </a:solidFill>
                        </a:rPr>
                        <a:t>Connecticut           </a:t>
                      </a:r>
                      <a:r>
                        <a:rPr lang="en-US" sz="1400" b="1" dirty="0"/>
                        <a:t>Minnesota           Vermont</a:t>
                      </a:r>
                    </a:p>
                  </a:txBody>
                  <a:tcPr>
                    <a:solidFill>
                      <a:schemeClr val="bg1"/>
                    </a:solidFill>
                  </a:tcPr>
                </a:tc>
                <a:tc>
                  <a:txBody>
                    <a:bodyPr/>
                    <a:lstStyle/>
                    <a:p>
                      <a:endParaRPr lang="en-US" sz="1400" dirty="0"/>
                    </a:p>
                  </a:txBody>
                  <a:tcPr>
                    <a:solidFill>
                      <a:schemeClr val="bg1"/>
                    </a:solidFill>
                  </a:tcPr>
                </a:tc>
                <a:tc>
                  <a:txBody>
                    <a:bodyPr/>
                    <a:lstStyle/>
                    <a:p>
                      <a:endParaRPr lang="en-US" sz="1400" dirty="0"/>
                    </a:p>
                  </a:txBody>
                  <a:tcPr>
                    <a:solidFill>
                      <a:schemeClr val="bg1"/>
                    </a:solidFill>
                  </a:tcPr>
                </a:tc>
                <a:tc>
                  <a:txBody>
                    <a:bodyPr/>
                    <a:lstStyle/>
                    <a:p>
                      <a:endParaRPr lang="en-US" sz="1400" dirty="0"/>
                    </a:p>
                  </a:txBody>
                  <a:tcPr>
                    <a:solidFill>
                      <a:schemeClr val="bg1"/>
                    </a:solidFill>
                  </a:tcPr>
                </a:tc>
                <a:extLst>
                  <a:ext uri="{0D108BD9-81ED-4DB2-BD59-A6C34878D82A}">
                    <a16:rowId xmlns:a16="http://schemas.microsoft.com/office/drawing/2014/main" val="1256401483"/>
                  </a:ext>
                </a:extLst>
              </a:tr>
              <a:tr h="531577">
                <a:tc>
                  <a:txBody>
                    <a:bodyPr/>
                    <a:lstStyle/>
                    <a:p>
                      <a:r>
                        <a:rPr lang="en-US" sz="1400" b="1" dirty="0">
                          <a:solidFill>
                            <a:srgbClr val="00B050"/>
                          </a:solidFill>
                        </a:rPr>
                        <a:t>Delaware </a:t>
                      </a:r>
                      <a:r>
                        <a:rPr lang="en-US" sz="1400" b="1" dirty="0"/>
                        <a:t>              Nevada                 </a:t>
                      </a:r>
                      <a:r>
                        <a:rPr lang="en-US" sz="1400" b="1" dirty="0">
                          <a:solidFill>
                            <a:srgbClr val="00B050"/>
                          </a:solidFill>
                        </a:rPr>
                        <a:t>Virginia</a:t>
                      </a:r>
                      <a:endParaRPr lang="en-US" sz="1400" b="1" dirty="0"/>
                    </a:p>
                  </a:txBody>
                  <a:tcPr>
                    <a:solidFill>
                      <a:schemeClr val="bg1"/>
                    </a:solidFill>
                  </a:tcPr>
                </a:tc>
                <a:tc>
                  <a:txBody>
                    <a:bodyPr/>
                    <a:lstStyle/>
                    <a:p>
                      <a:endParaRPr lang="en-US" sz="1400" dirty="0"/>
                    </a:p>
                  </a:txBody>
                  <a:tcPr>
                    <a:solidFill>
                      <a:schemeClr val="bg1"/>
                    </a:solidFill>
                  </a:tcPr>
                </a:tc>
                <a:tc>
                  <a:txBody>
                    <a:bodyPr/>
                    <a:lstStyle/>
                    <a:p>
                      <a:endParaRPr lang="en-US" sz="1400" dirty="0"/>
                    </a:p>
                  </a:txBody>
                  <a:tcPr>
                    <a:solidFill>
                      <a:schemeClr val="bg1"/>
                    </a:solidFill>
                  </a:tcPr>
                </a:tc>
                <a:tc>
                  <a:txBody>
                    <a:bodyPr/>
                    <a:lstStyle/>
                    <a:p>
                      <a:endParaRPr lang="en-US" sz="1400"/>
                    </a:p>
                  </a:txBody>
                  <a:tcPr>
                    <a:solidFill>
                      <a:schemeClr val="bg1"/>
                    </a:solidFill>
                  </a:tcPr>
                </a:tc>
                <a:extLst>
                  <a:ext uri="{0D108BD9-81ED-4DB2-BD59-A6C34878D82A}">
                    <a16:rowId xmlns:a16="http://schemas.microsoft.com/office/drawing/2014/main" val="3598823118"/>
                  </a:ext>
                </a:extLst>
              </a:tr>
              <a:tr h="531577">
                <a:tc>
                  <a:txBody>
                    <a:bodyPr/>
                    <a:lstStyle/>
                    <a:p>
                      <a:r>
                        <a:rPr lang="en-US" sz="1400" b="1" dirty="0"/>
                        <a:t>Hawai’i                   </a:t>
                      </a:r>
                      <a:r>
                        <a:rPr lang="en-US" sz="1400" b="1" dirty="0">
                          <a:solidFill>
                            <a:srgbClr val="00B050"/>
                          </a:solidFill>
                        </a:rPr>
                        <a:t>New Jersey          </a:t>
                      </a:r>
                      <a:r>
                        <a:rPr lang="en-US" sz="1400" b="1" dirty="0">
                          <a:solidFill>
                            <a:schemeClr val="tx1"/>
                          </a:solidFill>
                        </a:rPr>
                        <a:t>Washington </a:t>
                      </a:r>
                    </a:p>
                  </a:txBody>
                  <a:tcPr>
                    <a:solidFill>
                      <a:schemeClr val="bg1"/>
                    </a:solidFill>
                  </a:tcPr>
                </a:tc>
                <a:tc>
                  <a:txBody>
                    <a:bodyPr/>
                    <a:lstStyle/>
                    <a:p>
                      <a:endParaRPr lang="en-US" sz="1400" dirty="0"/>
                    </a:p>
                  </a:txBody>
                  <a:tcPr>
                    <a:solidFill>
                      <a:schemeClr val="bg1"/>
                    </a:solidFill>
                  </a:tcPr>
                </a:tc>
                <a:tc>
                  <a:txBody>
                    <a:bodyPr/>
                    <a:lstStyle/>
                    <a:p>
                      <a:endParaRPr lang="en-US" sz="1400" dirty="0"/>
                    </a:p>
                  </a:txBody>
                  <a:tcPr>
                    <a:solidFill>
                      <a:schemeClr val="bg1"/>
                    </a:solidFill>
                  </a:tcPr>
                </a:tc>
                <a:tc>
                  <a:txBody>
                    <a:bodyPr/>
                    <a:lstStyle/>
                    <a:p>
                      <a:endParaRPr lang="en-US" sz="1400" dirty="0"/>
                    </a:p>
                  </a:txBody>
                  <a:tcPr>
                    <a:solidFill>
                      <a:schemeClr val="bg1"/>
                    </a:solidFill>
                  </a:tcPr>
                </a:tc>
                <a:extLst>
                  <a:ext uri="{0D108BD9-81ED-4DB2-BD59-A6C34878D82A}">
                    <a16:rowId xmlns:a16="http://schemas.microsoft.com/office/drawing/2014/main" val="3289797399"/>
                  </a:ext>
                </a:extLst>
              </a:tr>
              <a:tr h="531577">
                <a:tc>
                  <a:txBody>
                    <a:bodyPr/>
                    <a:lstStyle/>
                    <a:p>
                      <a:r>
                        <a:rPr lang="en-US" sz="1400" b="1" dirty="0">
                          <a:solidFill>
                            <a:srgbClr val="00B050"/>
                          </a:solidFill>
                        </a:rPr>
                        <a:t>Illinois                     </a:t>
                      </a:r>
                      <a:r>
                        <a:rPr lang="en-US" sz="1400" b="1" dirty="0"/>
                        <a:t>New York</a:t>
                      </a:r>
                      <a:endParaRPr lang="en-US" sz="1400" b="1" dirty="0">
                        <a:solidFill>
                          <a:srgbClr val="FF0000"/>
                        </a:solidFill>
                      </a:endParaRPr>
                    </a:p>
                  </a:txBody>
                  <a:tcPr>
                    <a:solidFill>
                      <a:schemeClr val="bg1"/>
                    </a:solidFill>
                  </a:tcPr>
                </a:tc>
                <a:tc>
                  <a:txBody>
                    <a:bodyPr/>
                    <a:lstStyle/>
                    <a:p>
                      <a:endParaRPr lang="en-US" sz="1400" dirty="0"/>
                    </a:p>
                  </a:txBody>
                  <a:tcPr>
                    <a:solidFill>
                      <a:schemeClr val="bg1"/>
                    </a:solidFill>
                  </a:tcPr>
                </a:tc>
                <a:tc>
                  <a:txBody>
                    <a:bodyPr/>
                    <a:lstStyle/>
                    <a:p>
                      <a:endParaRPr lang="en-US" sz="1400" dirty="0"/>
                    </a:p>
                  </a:txBody>
                  <a:tcPr>
                    <a:solidFill>
                      <a:schemeClr val="bg1"/>
                    </a:solidFill>
                  </a:tcPr>
                </a:tc>
                <a:tc>
                  <a:txBody>
                    <a:bodyPr/>
                    <a:lstStyle/>
                    <a:p>
                      <a:endParaRPr lang="en-US" sz="1400" dirty="0"/>
                    </a:p>
                  </a:txBody>
                  <a:tcPr>
                    <a:solidFill>
                      <a:schemeClr val="bg1"/>
                    </a:solidFill>
                  </a:tcPr>
                </a:tc>
                <a:extLst>
                  <a:ext uri="{0D108BD9-81ED-4DB2-BD59-A6C34878D82A}">
                    <a16:rowId xmlns:a16="http://schemas.microsoft.com/office/drawing/2014/main" val="1906054730"/>
                  </a:ext>
                </a:extLst>
              </a:tr>
              <a:tr h="531577">
                <a:tc>
                  <a:txBody>
                    <a:bodyPr/>
                    <a:lstStyle/>
                    <a:p>
                      <a:endParaRPr lang="en-US" sz="1100" b="1" dirty="0">
                        <a:solidFill>
                          <a:srgbClr val="00B050"/>
                        </a:solidFill>
                      </a:endParaRPr>
                    </a:p>
                  </a:txBody>
                  <a:tcPr>
                    <a:solidFill>
                      <a:schemeClr val="bg1"/>
                    </a:solidFill>
                  </a:tcPr>
                </a:tc>
                <a:tc>
                  <a:txBody>
                    <a:bodyPr/>
                    <a:lstStyle/>
                    <a:p>
                      <a:endParaRPr lang="en-US" dirty="0"/>
                    </a:p>
                  </a:txBody>
                  <a:tcPr>
                    <a:solidFill>
                      <a:schemeClr val="bg1"/>
                    </a:solidFill>
                  </a:tcPr>
                </a:tc>
                <a:tc>
                  <a:txBody>
                    <a:bodyPr/>
                    <a:lstStyle/>
                    <a:p>
                      <a:endParaRPr lang="en-US"/>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825826105"/>
                  </a:ext>
                </a:extLst>
              </a:tr>
            </a:tbl>
          </a:graphicData>
        </a:graphic>
      </p:graphicFrame>
    </p:spTree>
    <p:extLst>
      <p:ext uri="{BB962C8B-B14F-4D97-AF65-F5344CB8AC3E}">
        <p14:creationId xmlns:p14="http://schemas.microsoft.com/office/powerpoint/2010/main" val="1113221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A55BC-C5C6-49C5-9745-85995864711E}"/>
              </a:ext>
            </a:extLst>
          </p:cNvPr>
          <p:cNvSpPr>
            <a:spLocks noGrp="1"/>
          </p:cNvSpPr>
          <p:nvPr>
            <p:ph type="title"/>
          </p:nvPr>
        </p:nvSpPr>
        <p:spPr>
          <a:xfrm>
            <a:off x="0" y="1"/>
            <a:ext cx="12192000" cy="921375"/>
          </a:xfrm>
          <a:solidFill>
            <a:schemeClr val="accent1">
              <a:lumMod val="40000"/>
              <a:lumOff val="60000"/>
            </a:schemeClr>
          </a:solidFill>
        </p:spPr>
        <p:txBody>
          <a:bodyPr>
            <a:normAutofit fontScale="90000"/>
          </a:bodyPr>
          <a:lstStyle/>
          <a:p>
            <a:br>
              <a:rPr lang="en-US" sz="3200" b="1" dirty="0"/>
            </a:br>
            <a:br>
              <a:rPr lang="en-US" sz="3200" b="1" dirty="0"/>
            </a:br>
            <a:r>
              <a:rPr lang="en-US" sz="3200" b="1" dirty="0"/>
              <a:t>The Increase in Savings and Retirement Income Can Be Great </a:t>
            </a:r>
            <a:br>
              <a:rPr lang="en-US" sz="3200" b="1" dirty="0"/>
            </a:br>
            <a:br>
              <a:rPr lang="en-US" sz="3200" b="1" dirty="0"/>
            </a:br>
            <a:endParaRPr lang="en-US" sz="3200" b="1" dirty="0"/>
          </a:p>
        </p:txBody>
      </p:sp>
      <p:sp>
        <p:nvSpPr>
          <p:cNvPr id="10" name="Rectangle 9">
            <a:extLst>
              <a:ext uri="{FF2B5EF4-FFF2-40B4-BE49-F238E27FC236}">
                <a16:creationId xmlns:a16="http://schemas.microsoft.com/office/drawing/2014/main" id="{14A39C29-8C49-674F-B319-D4C9EE2857DD}"/>
              </a:ext>
            </a:extLst>
          </p:cNvPr>
          <p:cNvSpPr/>
          <p:nvPr/>
        </p:nvSpPr>
        <p:spPr>
          <a:xfrm>
            <a:off x="0" y="5936630"/>
            <a:ext cx="12192000" cy="921372"/>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dirty="0">
              <a:solidFill>
                <a:prstClr val="white"/>
              </a:solidFill>
              <a:latin typeface="Calibri"/>
              <a:sym typeface="Arial"/>
            </a:endParaRPr>
          </a:p>
        </p:txBody>
      </p:sp>
      <p:pic>
        <p:nvPicPr>
          <p:cNvPr id="11" name="Picture 10" descr="A picture containing text&#10;&#10;Description automatically generated">
            <a:extLst>
              <a:ext uri="{FF2B5EF4-FFF2-40B4-BE49-F238E27FC236}">
                <a16:creationId xmlns:a16="http://schemas.microsoft.com/office/drawing/2014/main" id="{C022C9AF-36B8-684E-AD34-0CFCFA95EC6E}"/>
              </a:ext>
            </a:extLst>
          </p:cNvPr>
          <p:cNvPicPr/>
          <p:nvPr/>
        </p:nvPicPr>
        <p:blipFill>
          <a:blip r:embed="rId3"/>
          <a:stretch>
            <a:fillRect/>
          </a:stretch>
        </p:blipFill>
        <p:spPr>
          <a:xfrm>
            <a:off x="8093611" y="6126164"/>
            <a:ext cx="3680037" cy="589752"/>
          </a:xfrm>
          <a:prstGeom prst="rect">
            <a:avLst/>
          </a:prstGeom>
        </p:spPr>
      </p:pic>
      <p:pic>
        <p:nvPicPr>
          <p:cNvPr id="9" name="Picture 8" descr="A graph of a financial growth&#10;&#10;Description automatically generated with medium confidence">
            <a:extLst>
              <a:ext uri="{FF2B5EF4-FFF2-40B4-BE49-F238E27FC236}">
                <a16:creationId xmlns:a16="http://schemas.microsoft.com/office/drawing/2014/main" id="{0AC5749A-A263-0124-1C58-A4374052D27A}"/>
              </a:ext>
            </a:extLst>
          </p:cNvPr>
          <p:cNvPicPr>
            <a:picLocks noChangeAspect="1"/>
          </p:cNvPicPr>
          <p:nvPr/>
        </p:nvPicPr>
        <p:blipFill>
          <a:blip r:embed="rId4"/>
          <a:stretch>
            <a:fillRect/>
          </a:stretch>
        </p:blipFill>
        <p:spPr>
          <a:xfrm>
            <a:off x="7262726" y="1616146"/>
            <a:ext cx="4420217" cy="2760744"/>
          </a:xfrm>
          <a:prstGeom prst="rect">
            <a:avLst/>
          </a:prstGeom>
        </p:spPr>
      </p:pic>
      <p:sp>
        <p:nvSpPr>
          <p:cNvPr id="12" name="TextBox 11">
            <a:extLst>
              <a:ext uri="{FF2B5EF4-FFF2-40B4-BE49-F238E27FC236}">
                <a16:creationId xmlns:a16="http://schemas.microsoft.com/office/drawing/2014/main" id="{A4D0DA0F-7EA4-029A-A1E1-0084FAFD5672}"/>
              </a:ext>
            </a:extLst>
          </p:cNvPr>
          <p:cNvSpPr txBox="1"/>
          <p:nvPr/>
        </p:nvSpPr>
        <p:spPr>
          <a:xfrm>
            <a:off x="6773334" y="1113454"/>
            <a:ext cx="5261350" cy="369332"/>
          </a:xfrm>
          <a:prstGeom prst="rect">
            <a:avLst/>
          </a:prstGeom>
          <a:noFill/>
        </p:spPr>
        <p:txBody>
          <a:bodyPr wrap="square" rtlCol="0">
            <a:spAutoFit/>
          </a:bodyPr>
          <a:lstStyle/>
          <a:p>
            <a:pPr defTabSz="1219170">
              <a:buClr>
                <a:srgbClr val="000000"/>
              </a:buClr>
            </a:pPr>
            <a:r>
              <a:rPr lang="en-US" b="1" kern="0" dirty="0">
                <a:solidFill>
                  <a:srgbClr val="000000"/>
                </a:solidFill>
                <a:latin typeface="Arial"/>
                <a:cs typeface="Arial"/>
                <a:sym typeface="Arial"/>
              </a:rPr>
              <a:t>New Saver’s Match Would Help Boost Savings</a:t>
            </a:r>
          </a:p>
        </p:txBody>
      </p:sp>
      <p:sp>
        <p:nvSpPr>
          <p:cNvPr id="3" name="TextBox 2">
            <a:extLst>
              <a:ext uri="{FF2B5EF4-FFF2-40B4-BE49-F238E27FC236}">
                <a16:creationId xmlns:a16="http://schemas.microsoft.com/office/drawing/2014/main" id="{1CA8EB6D-AFE2-5D93-FDCF-B16CE5FF7355}"/>
              </a:ext>
            </a:extLst>
          </p:cNvPr>
          <p:cNvSpPr txBox="1"/>
          <p:nvPr/>
        </p:nvSpPr>
        <p:spPr>
          <a:xfrm>
            <a:off x="7390071" y="5375220"/>
            <a:ext cx="4027876" cy="246221"/>
          </a:xfrm>
          <a:prstGeom prst="rect">
            <a:avLst/>
          </a:prstGeom>
          <a:noFill/>
        </p:spPr>
        <p:txBody>
          <a:bodyPr wrap="square" rtlCol="0">
            <a:spAutoFit/>
          </a:bodyPr>
          <a:lstStyle/>
          <a:p>
            <a:pPr defTabSz="914377"/>
            <a:r>
              <a:rPr lang="en-US" sz="1000" dirty="0">
                <a:solidFill>
                  <a:prstClr val="black"/>
                </a:solidFill>
                <a:latin typeface="Calibri"/>
                <a:cs typeface="Arial"/>
                <a:sym typeface="Arial"/>
              </a:rPr>
              <a:t>Source: Georgetown University CRI © 2024, Georgetown University </a:t>
            </a:r>
          </a:p>
        </p:txBody>
      </p:sp>
      <p:pic>
        <p:nvPicPr>
          <p:cNvPr id="8" name="Picture 7" descr="A screenshot of a financial report&#10;&#10;Description automatically generated">
            <a:extLst>
              <a:ext uri="{FF2B5EF4-FFF2-40B4-BE49-F238E27FC236}">
                <a16:creationId xmlns:a16="http://schemas.microsoft.com/office/drawing/2014/main" id="{CA70D2D1-A8B9-AB61-209F-1A2F6A62F4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316" y="1133168"/>
            <a:ext cx="6517695" cy="4591664"/>
          </a:xfrm>
          <a:prstGeom prst="rect">
            <a:avLst/>
          </a:prstGeom>
        </p:spPr>
      </p:pic>
    </p:spTree>
    <p:extLst>
      <p:ext uri="{BB962C8B-B14F-4D97-AF65-F5344CB8AC3E}">
        <p14:creationId xmlns:p14="http://schemas.microsoft.com/office/powerpoint/2010/main" val="253823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A55BC-C5C6-49C5-9745-85995864711E}"/>
              </a:ext>
            </a:extLst>
          </p:cNvPr>
          <p:cNvSpPr>
            <a:spLocks noGrp="1"/>
          </p:cNvSpPr>
          <p:nvPr>
            <p:ph type="title"/>
          </p:nvPr>
        </p:nvSpPr>
        <p:spPr>
          <a:xfrm>
            <a:off x="0" y="1"/>
            <a:ext cx="12192000" cy="921375"/>
          </a:xfrm>
          <a:solidFill>
            <a:schemeClr val="accent1">
              <a:lumMod val="40000"/>
              <a:lumOff val="60000"/>
            </a:schemeClr>
          </a:solidFill>
        </p:spPr>
        <p:txBody>
          <a:bodyPr>
            <a:normAutofit/>
          </a:bodyPr>
          <a:lstStyle/>
          <a:p>
            <a:r>
              <a:rPr lang="en-US" sz="3200" b="1" dirty="0"/>
              <a:t>While the Cost of Doing Nothing is Significant</a:t>
            </a:r>
            <a:br>
              <a:rPr lang="en-US" sz="3200" b="1" dirty="0"/>
            </a:br>
            <a:r>
              <a:rPr lang="en-US" sz="2000" b="1" i="1" dirty="0"/>
              <a:t>Pay Now or Pay Later</a:t>
            </a:r>
          </a:p>
        </p:txBody>
      </p:sp>
      <p:sp>
        <p:nvSpPr>
          <p:cNvPr id="10" name="Rectangle 9">
            <a:extLst>
              <a:ext uri="{FF2B5EF4-FFF2-40B4-BE49-F238E27FC236}">
                <a16:creationId xmlns:a16="http://schemas.microsoft.com/office/drawing/2014/main" id="{14A39C29-8C49-674F-B319-D4C9EE2857DD}"/>
              </a:ext>
            </a:extLst>
          </p:cNvPr>
          <p:cNvSpPr/>
          <p:nvPr/>
        </p:nvSpPr>
        <p:spPr>
          <a:xfrm>
            <a:off x="0" y="5936630"/>
            <a:ext cx="12192000" cy="921372"/>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dirty="0">
              <a:solidFill>
                <a:prstClr val="white"/>
              </a:solidFill>
              <a:latin typeface="Calibri"/>
              <a:sym typeface="Arial"/>
            </a:endParaRPr>
          </a:p>
        </p:txBody>
      </p:sp>
      <p:pic>
        <p:nvPicPr>
          <p:cNvPr id="11" name="Picture 10" descr="A picture containing text&#10;&#10;Description automatically generated">
            <a:extLst>
              <a:ext uri="{FF2B5EF4-FFF2-40B4-BE49-F238E27FC236}">
                <a16:creationId xmlns:a16="http://schemas.microsoft.com/office/drawing/2014/main" id="{C022C9AF-36B8-684E-AD34-0CFCFA95EC6E}"/>
              </a:ext>
            </a:extLst>
          </p:cNvPr>
          <p:cNvPicPr/>
          <p:nvPr/>
        </p:nvPicPr>
        <p:blipFill>
          <a:blip r:embed="rId3"/>
          <a:stretch>
            <a:fillRect/>
          </a:stretch>
        </p:blipFill>
        <p:spPr>
          <a:xfrm>
            <a:off x="8093611" y="6126164"/>
            <a:ext cx="3680037" cy="589752"/>
          </a:xfrm>
          <a:prstGeom prst="rect">
            <a:avLst/>
          </a:prstGeom>
        </p:spPr>
      </p:pic>
      <p:sp>
        <p:nvSpPr>
          <p:cNvPr id="3" name="TextBox 2">
            <a:extLst>
              <a:ext uri="{FF2B5EF4-FFF2-40B4-BE49-F238E27FC236}">
                <a16:creationId xmlns:a16="http://schemas.microsoft.com/office/drawing/2014/main" id="{6CF52F88-6BD4-EF8A-AB4B-88963B4E73CF}"/>
              </a:ext>
            </a:extLst>
          </p:cNvPr>
          <p:cNvSpPr txBox="1"/>
          <p:nvPr/>
        </p:nvSpPr>
        <p:spPr>
          <a:xfrm>
            <a:off x="921173" y="1137919"/>
            <a:ext cx="5344756" cy="3991542"/>
          </a:xfrm>
          <a:prstGeom prst="rect">
            <a:avLst/>
          </a:prstGeom>
          <a:noFill/>
        </p:spPr>
        <p:txBody>
          <a:bodyPr wrap="square" rtlCol="0">
            <a:spAutoFit/>
          </a:bodyPr>
          <a:lstStyle/>
          <a:p>
            <a:pPr defTabSz="1219170">
              <a:buClr>
                <a:srgbClr val="000000"/>
              </a:buClr>
            </a:pPr>
            <a:endParaRPr lang="en-US" sz="1867" kern="0" dirty="0">
              <a:solidFill>
                <a:srgbClr val="000000"/>
              </a:solidFill>
              <a:latin typeface="Arial"/>
              <a:cs typeface="Arial"/>
              <a:sym typeface="Arial"/>
            </a:endParaRPr>
          </a:p>
          <a:p>
            <a:pPr defTabSz="1219170">
              <a:buClr>
                <a:srgbClr val="000000"/>
              </a:buClr>
            </a:pPr>
            <a:endParaRPr lang="en-US" sz="1867" kern="0" dirty="0">
              <a:solidFill>
                <a:srgbClr val="000000"/>
              </a:solidFill>
              <a:latin typeface="Arial"/>
              <a:cs typeface="Arial"/>
              <a:sym typeface="Arial"/>
            </a:endParaRPr>
          </a:p>
          <a:p>
            <a:pPr defTabSz="1219170">
              <a:buClr>
                <a:srgbClr val="000000"/>
              </a:buClr>
            </a:pPr>
            <a:r>
              <a:rPr lang="en-US" sz="2667" b="1" kern="0" dirty="0">
                <a:solidFill>
                  <a:srgbClr val="000000"/>
                </a:solidFill>
                <a:latin typeface="Arial"/>
                <a:cs typeface="Arial"/>
                <a:sym typeface="Arial"/>
              </a:rPr>
              <a:t>Federal Budget Costs </a:t>
            </a:r>
            <a:r>
              <a:rPr lang="en-US" sz="2667" kern="0" dirty="0">
                <a:solidFill>
                  <a:srgbClr val="000000"/>
                </a:solidFill>
                <a:latin typeface="Arial"/>
                <a:cs typeface="Arial"/>
                <a:sym typeface="Arial"/>
              </a:rPr>
              <a:t>= $964 billion/FL share is </a:t>
            </a:r>
            <a:r>
              <a:rPr lang="en-US" sz="2667" b="1" kern="0" dirty="0">
                <a:solidFill>
                  <a:srgbClr val="000000"/>
                </a:solidFill>
                <a:latin typeface="Arial"/>
                <a:cs typeface="Arial"/>
                <a:sym typeface="Arial"/>
              </a:rPr>
              <a:t>$63 </a:t>
            </a:r>
            <a:r>
              <a:rPr lang="en-US" sz="2667" kern="0" dirty="0">
                <a:solidFill>
                  <a:srgbClr val="000000"/>
                </a:solidFill>
                <a:latin typeface="Arial"/>
                <a:cs typeface="Arial"/>
                <a:sym typeface="Arial"/>
              </a:rPr>
              <a:t>billion between 2021 and 2040 </a:t>
            </a:r>
          </a:p>
          <a:p>
            <a:pPr defTabSz="1219170">
              <a:buClr>
                <a:srgbClr val="000000"/>
              </a:buClr>
            </a:pPr>
            <a:endParaRPr lang="en-US" sz="2667" kern="0" dirty="0">
              <a:solidFill>
                <a:srgbClr val="000000"/>
              </a:solidFill>
              <a:latin typeface="Arial"/>
              <a:cs typeface="Arial"/>
              <a:sym typeface="Arial"/>
            </a:endParaRPr>
          </a:p>
          <a:p>
            <a:pPr defTabSz="1219170">
              <a:buClr>
                <a:srgbClr val="000000"/>
              </a:buClr>
            </a:pPr>
            <a:r>
              <a:rPr lang="en-US" sz="2667" b="1" kern="0" dirty="0">
                <a:solidFill>
                  <a:srgbClr val="000000"/>
                </a:solidFill>
                <a:latin typeface="Arial"/>
                <a:cs typeface="Arial"/>
                <a:sym typeface="Arial"/>
              </a:rPr>
              <a:t>State Budget Costs </a:t>
            </a:r>
            <a:r>
              <a:rPr lang="en-US" sz="2667" kern="0" dirty="0">
                <a:solidFill>
                  <a:srgbClr val="000000"/>
                </a:solidFill>
                <a:latin typeface="Arial"/>
                <a:cs typeface="Arial"/>
                <a:sym typeface="Arial"/>
              </a:rPr>
              <a:t>= $334 billion/FL share is </a:t>
            </a:r>
            <a:r>
              <a:rPr lang="en-US" sz="2667" b="1" kern="0" dirty="0">
                <a:solidFill>
                  <a:srgbClr val="000000"/>
                </a:solidFill>
                <a:latin typeface="Arial"/>
                <a:cs typeface="Arial"/>
                <a:sym typeface="Arial"/>
              </a:rPr>
              <a:t>$17 </a:t>
            </a:r>
            <a:r>
              <a:rPr lang="en-US" sz="2667" kern="0" dirty="0">
                <a:solidFill>
                  <a:srgbClr val="000000"/>
                </a:solidFill>
                <a:latin typeface="Arial"/>
                <a:cs typeface="Arial"/>
                <a:sym typeface="Arial"/>
              </a:rPr>
              <a:t>billion between 2021 and 2040</a:t>
            </a:r>
          </a:p>
          <a:p>
            <a:pPr defTabSz="1219170">
              <a:buClr>
                <a:srgbClr val="000000"/>
              </a:buClr>
            </a:pPr>
            <a:endParaRPr lang="en-US" sz="1867" kern="0" dirty="0">
              <a:solidFill>
                <a:srgbClr val="000000"/>
              </a:solidFill>
              <a:latin typeface="Arial"/>
              <a:cs typeface="Arial"/>
              <a:sym typeface="Arial"/>
            </a:endParaRPr>
          </a:p>
          <a:p>
            <a:pPr defTabSz="1219170">
              <a:buClr>
                <a:srgbClr val="000000"/>
              </a:buClr>
            </a:pPr>
            <a:r>
              <a:rPr lang="en-US" sz="1067" kern="0" dirty="0">
                <a:solidFill>
                  <a:srgbClr val="000000"/>
                </a:solidFill>
                <a:latin typeface="Arial"/>
                <a:cs typeface="Arial"/>
                <a:sym typeface="Arial"/>
              </a:rPr>
              <a:t>Source: The Pew Charitable Trusts</a:t>
            </a:r>
          </a:p>
        </p:txBody>
      </p:sp>
      <p:pic>
        <p:nvPicPr>
          <p:cNvPr id="6" name="Picture 5" descr="A yellow arrows pointing to the top of a line&#10;&#10;Description automatically generated with medium confidence">
            <a:extLst>
              <a:ext uri="{FF2B5EF4-FFF2-40B4-BE49-F238E27FC236}">
                <a16:creationId xmlns:a16="http://schemas.microsoft.com/office/drawing/2014/main" id="{16C6AD8B-8337-904A-9A6E-04A8C7D17ADE}"/>
              </a:ext>
            </a:extLst>
          </p:cNvPr>
          <p:cNvPicPr>
            <a:picLocks noChangeAspect="1"/>
          </p:cNvPicPr>
          <p:nvPr/>
        </p:nvPicPr>
        <p:blipFill>
          <a:blip r:embed="rId4"/>
          <a:stretch>
            <a:fillRect/>
          </a:stretch>
        </p:blipFill>
        <p:spPr>
          <a:xfrm>
            <a:off x="6413825" y="1619367"/>
            <a:ext cx="5096256" cy="3401568"/>
          </a:xfrm>
          <a:prstGeom prst="rect">
            <a:avLst/>
          </a:prstGeom>
        </p:spPr>
      </p:pic>
    </p:spTree>
    <p:extLst>
      <p:ext uri="{BB962C8B-B14F-4D97-AF65-F5344CB8AC3E}">
        <p14:creationId xmlns:p14="http://schemas.microsoft.com/office/powerpoint/2010/main" val="1215708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A55BC-C5C6-49C5-9745-85995864711E}"/>
              </a:ext>
            </a:extLst>
          </p:cNvPr>
          <p:cNvSpPr>
            <a:spLocks noGrp="1"/>
          </p:cNvSpPr>
          <p:nvPr>
            <p:ph type="title"/>
          </p:nvPr>
        </p:nvSpPr>
        <p:spPr>
          <a:xfrm>
            <a:off x="0" y="1"/>
            <a:ext cx="12192000" cy="921375"/>
          </a:xfrm>
          <a:solidFill>
            <a:schemeClr val="accent1">
              <a:lumMod val="40000"/>
              <a:lumOff val="60000"/>
            </a:schemeClr>
          </a:solidFill>
        </p:spPr>
        <p:txBody>
          <a:bodyPr>
            <a:normAutofit/>
          </a:bodyPr>
          <a:lstStyle/>
          <a:p>
            <a:r>
              <a:rPr lang="en-US" sz="3200" b="1" dirty="0"/>
              <a:t>2024 State Programs and Legislative Activity</a:t>
            </a:r>
          </a:p>
        </p:txBody>
      </p:sp>
      <p:sp>
        <p:nvSpPr>
          <p:cNvPr id="10" name="Rectangle 9">
            <a:extLst>
              <a:ext uri="{FF2B5EF4-FFF2-40B4-BE49-F238E27FC236}">
                <a16:creationId xmlns:a16="http://schemas.microsoft.com/office/drawing/2014/main" id="{14A39C29-8C49-674F-B319-D4C9EE2857DD}"/>
              </a:ext>
            </a:extLst>
          </p:cNvPr>
          <p:cNvSpPr/>
          <p:nvPr/>
        </p:nvSpPr>
        <p:spPr>
          <a:xfrm>
            <a:off x="0" y="5936630"/>
            <a:ext cx="12192000" cy="921372"/>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dirty="0">
              <a:solidFill>
                <a:prstClr val="white"/>
              </a:solidFill>
              <a:latin typeface="Calibri"/>
              <a:sym typeface="Arial"/>
            </a:endParaRPr>
          </a:p>
        </p:txBody>
      </p:sp>
      <p:pic>
        <p:nvPicPr>
          <p:cNvPr id="11" name="Picture 10" descr="A picture containing text&#10;&#10;Description automatically generated">
            <a:extLst>
              <a:ext uri="{FF2B5EF4-FFF2-40B4-BE49-F238E27FC236}">
                <a16:creationId xmlns:a16="http://schemas.microsoft.com/office/drawing/2014/main" id="{C022C9AF-36B8-684E-AD34-0CFCFA95EC6E}"/>
              </a:ext>
            </a:extLst>
          </p:cNvPr>
          <p:cNvPicPr/>
          <p:nvPr/>
        </p:nvPicPr>
        <p:blipFill>
          <a:blip r:embed="rId3"/>
          <a:stretch>
            <a:fillRect/>
          </a:stretch>
        </p:blipFill>
        <p:spPr>
          <a:xfrm>
            <a:off x="8093611" y="6126164"/>
            <a:ext cx="3680037" cy="589752"/>
          </a:xfrm>
          <a:prstGeom prst="rect">
            <a:avLst/>
          </a:prstGeom>
        </p:spPr>
      </p:pic>
      <p:pic>
        <p:nvPicPr>
          <p:cNvPr id="13" name="Picture 12" descr="A white background with black text&#10;&#10;Description automatically generated">
            <a:extLst>
              <a:ext uri="{FF2B5EF4-FFF2-40B4-BE49-F238E27FC236}">
                <a16:creationId xmlns:a16="http://schemas.microsoft.com/office/drawing/2014/main" id="{FCA5331E-164C-7B8C-BEE9-3EAAC793D5C4}"/>
              </a:ext>
            </a:extLst>
          </p:cNvPr>
          <p:cNvPicPr>
            <a:picLocks noChangeAspect="1"/>
          </p:cNvPicPr>
          <p:nvPr/>
        </p:nvPicPr>
        <p:blipFill>
          <a:blip r:embed="rId4"/>
          <a:stretch>
            <a:fillRect/>
          </a:stretch>
        </p:blipFill>
        <p:spPr>
          <a:xfrm>
            <a:off x="7345588" y="1644826"/>
            <a:ext cx="4006891" cy="2907173"/>
          </a:xfrm>
          <a:prstGeom prst="rect">
            <a:avLst/>
          </a:prstGeom>
        </p:spPr>
      </p:pic>
      <p:pic>
        <p:nvPicPr>
          <p:cNvPr id="15" name="Picture 14">
            <a:extLst>
              <a:ext uri="{FF2B5EF4-FFF2-40B4-BE49-F238E27FC236}">
                <a16:creationId xmlns:a16="http://schemas.microsoft.com/office/drawing/2014/main" id="{947FF0F3-4D6D-8BAB-6E4C-410408083EB4}"/>
              </a:ext>
            </a:extLst>
          </p:cNvPr>
          <p:cNvPicPr>
            <a:picLocks noChangeAspect="1"/>
          </p:cNvPicPr>
          <p:nvPr/>
        </p:nvPicPr>
        <p:blipFill>
          <a:blip r:embed="rId5"/>
          <a:stretch>
            <a:fillRect/>
          </a:stretch>
        </p:blipFill>
        <p:spPr>
          <a:xfrm>
            <a:off x="7345588" y="5213174"/>
            <a:ext cx="4267200" cy="453752"/>
          </a:xfrm>
          <a:prstGeom prst="rect">
            <a:avLst/>
          </a:prstGeom>
        </p:spPr>
      </p:pic>
      <p:pic>
        <p:nvPicPr>
          <p:cNvPr id="4" name="Picture 3" descr="A map of the united states&#10;&#10;Description automatically generated">
            <a:extLst>
              <a:ext uri="{FF2B5EF4-FFF2-40B4-BE49-F238E27FC236}">
                <a16:creationId xmlns:a16="http://schemas.microsoft.com/office/drawing/2014/main" id="{FEBED1AB-5528-8653-8F7F-5BF8F784DCC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8352" y="921376"/>
            <a:ext cx="6473840" cy="4807825"/>
          </a:xfrm>
          <a:prstGeom prst="rect">
            <a:avLst/>
          </a:prstGeom>
        </p:spPr>
      </p:pic>
    </p:spTree>
    <p:extLst>
      <p:ext uri="{BB962C8B-B14F-4D97-AF65-F5344CB8AC3E}">
        <p14:creationId xmlns:p14="http://schemas.microsoft.com/office/powerpoint/2010/main" val="425617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19200"/>
          </a:xfrm>
          <a:solidFill>
            <a:schemeClr val="accent1">
              <a:lumMod val="40000"/>
              <a:lumOff val="60000"/>
            </a:schemeClr>
          </a:solidFill>
        </p:spPr>
        <p:txBody>
          <a:bodyPr>
            <a:noAutofit/>
          </a:bodyPr>
          <a:lstStyle/>
          <a:p>
            <a:r>
              <a:rPr lang="en-US" sz="3200" b="1" dirty="0">
                <a:hlinkClick r:id="rId3"/>
              </a:rPr>
              <a:t>State Program Performance</a:t>
            </a:r>
            <a:r>
              <a:rPr lang="en-US" sz="3200" b="1" dirty="0"/>
              <a:t> (Auto-IRA States)</a:t>
            </a:r>
          </a:p>
        </p:txBody>
      </p:sp>
      <p:sp>
        <p:nvSpPr>
          <p:cNvPr id="3" name="Rounded Rectangle 2">
            <a:extLst>
              <a:ext uri="{FF2B5EF4-FFF2-40B4-BE49-F238E27FC236}">
                <a16:creationId xmlns:a16="http://schemas.microsoft.com/office/drawing/2014/main" id="{182D302B-A969-935D-9B3F-CA09B099DACB}"/>
              </a:ext>
            </a:extLst>
          </p:cNvPr>
          <p:cNvSpPr/>
          <p:nvPr/>
        </p:nvSpPr>
        <p:spPr>
          <a:xfrm>
            <a:off x="4346045" y="1633517"/>
            <a:ext cx="3449885" cy="1555656"/>
          </a:xfrm>
          <a:prstGeom prst="round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buClr>
                <a:srgbClr val="000000"/>
              </a:buClr>
            </a:pPr>
            <a:r>
              <a:rPr lang="en-US" sz="2133" b="1" kern="0" dirty="0">
                <a:solidFill>
                  <a:prstClr val="white"/>
                </a:solidFill>
                <a:latin typeface="Calibri"/>
                <a:sym typeface="Arial"/>
              </a:rPr>
              <a:t>$1.75 Billion in Assets</a:t>
            </a:r>
          </a:p>
          <a:p>
            <a:pPr algn="ctr" defTabSz="1219170">
              <a:buClr>
                <a:srgbClr val="000000"/>
              </a:buClr>
            </a:pPr>
            <a:r>
              <a:rPr lang="en-US" sz="1067" kern="0" dirty="0">
                <a:solidFill>
                  <a:prstClr val="white"/>
                </a:solidFill>
                <a:latin typeface="Calibri"/>
                <a:sym typeface="Arial"/>
              </a:rPr>
              <a:t>CA, CO, CT, IL, ME, MD, OR, VA</a:t>
            </a:r>
          </a:p>
          <a:p>
            <a:pPr algn="ctr" defTabSz="1219170">
              <a:buClr>
                <a:srgbClr val="000000"/>
              </a:buClr>
              <a:defRPr/>
            </a:pPr>
            <a:r>
              <a:rPr lang="en-US" sz="1067" kern="0" dirty="0">
                <a:solidFill>
                  <a:prstClr val="white"/>
                </a:solidFill>
                <a:latin typeface="Calibri"/>
                <a:sym typeface="Arial"/>
              </a:rPr>
              <a:t>as of 9/30/2024</a:t>
            </a:r>
            <a:endParaRPr lang="en-US" sz="1067" b="1" kern="0" dirty="0">
              <a:solidFill>
                <a:prstClr val="white"/>
              </a:solidFill>
              <a:latin typeface="Calibri"/>
              <a:sym typeface="Arial"/>
            </a:endParaRPr>
          </a:p>
        </p:txBody>
      </p:sp>
      <p:sp>
        <p:nvSpPr>
          <p:cNvPr id="5" name="Rounded Rectangle 4">
            <a:extLst>
              <a:ext uri="{FF2B5EF4-FFF2-40B4-BE49-F238E27FC236}">
                <a16:creationId xmlns:a16="http://schemas.microsoft.com/office/drawing/2014/main" id="{0D0A3EC7-F858-0019-742C-9D8291F120EE}"/>
              </a:ext>
            </a:extLst>
          </p:cNvPr>
          <p:cNvSpPr/>
          <p:nvPr/>
        </p:nvSpPr>
        <p:spPr>
          <a:xfrm>
            <a:off x="1192107" y="4036748"/>
            <a:ext cx="2862863" cy="1175657"/>
          </a:xfrm>
          <a:prstGeom prst="round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buClr>
                <a:srgbClr val="000000"/>
              </a:buClr>
            </a:pPr>
            <a:r>
              <a:rPr lang="en-US" sz="2133" b="1" kern="0" dirty="0">
                <a:solidFill>
                  <a:prstClr val="white"/>
                </a:solidFill>
                <a:latin typeface="Calibri"/>
                <a:sym typeface="Arial"/>
              </a:rPr>
              <a:t>223,000+ Registered Employers</a:t>
            </a:r>
          </a:p>
          <a:p>
            <a:pPr algn="ctr" defTabSz="1219170">
              <a:buClr>
                <a:srgbClr val="000000"/>
              </a:buClr>
            </a:pPr>
            <a:r>
              <a:rPr lang="en-US" sz="1067" kern="0" dirty="0">
                <a:solidFill>
                  <a:prstClr val="white"/>
                </a:solidFill>
                <a:latin typeface="Calibri"/>
                <a:sym typeface="Arial"/>
              </a:rPr>
              <a:t>CA, CO, CT, IL, ME, MD, OR, VA</a:t>
            </a:r>
          </a:p>
          <a:p>
            <a:pPr algn="ctr" defTabSz="1219170">
              <a:buClr>
                <a:srgbClr val="000000"/>
              </a:buClr>
            </a:pPr>
            <a:r>
              <a:rPr lang="en-US" sz="1067" kern="0" dirty="0">
                <a:solidFill>
                  <a:prstClr val="white"/>
                </a:solidFill>
                <a:latin typeface="Calibri"/>
                <a:sym typeface="Arial"/>
              </a:rPr>
              <a:t>as of 9/30/24</a:t>
            </a:r>
          </a:p>
        </p:txBody>
      </p:sp>
      <p:sp>
        <p:nvSpPr>
          <p:cNvPr id="6" name="Rounded Rectangle 5">
            <a:extLst>
              <a:ext uri="{FF2B5EF4-FFF2-40B4-BE49-F238E27FC236}">
                <a16:creationId xmlns:a16="http://schemas.microsoft.com/office/drawing/2014/main" id="{192BFAB5-A53E-4678-F012-3BEA3F323B7D}"/>
              </a:ext>
            </a:extLst>
          </p:cNvPr>
          <p:cNvSpPr/>
          <p:nvPr/>
        </p:nvSpPr>
        <p:spPr>
          <a:xfrm>
            <a:off x="8073814" y="4017416"/>
            <a:ext cx="2944143" cy="1175657"/>
          </a:xfrm>
          <a:prstGeom prst="round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buClr>
                <a:srgbClr val="000000"/>
              </a:buClr>
            </a:pPr>
            <a:endParaRPr lang="en-US" sz="2133" b="1" kern="0" dirty="0">
              <a:solidFill>
                <a:prstClr val="white"/>
              </a:solidFill>
              <a:latin typeface="Calibri"/>
              <a:sym typeface="Arial"/>
            </a:endParaRPr>
          </a:p>
          <a:p>
            <a:pPr algn="ctr" defTabSz="1219170">
              <a:buClr>
                <a:srgbClr val="000000"/>
              </a:buClr>
            </a:pPr>
            <a:r>
              <a:rPr lang="en-US" sz="2133" b="1" kern="0" dirty="0">
                <a:solidFill>
                  <a:prstClr val="white"/>
                </a:solidFill>
                <a:latin typeface="Calibri"/>
                <a:sym typeface="Arial"/>
              </a:rPr>
              <a:t>941,000+ Funded Accounts</a:t>
            </a:r>
          </a:p>
          <a:p>
            <a:pPr algn="ctr" defTabSz="1219170">
              <a:buClr>
                <a:srgbClr val="000000"/>
              </a:buClr>
              <a:defRPr/>
            </a:pPr>
            <a:r>
              <a:rPr lang="en-US" sz="1067" kern="0" dirty="0">
                <a:solidFill>
                  <a:prstClr val="white"/>
                </a:solidFill>
                <a:latin typeface="Calibri"/>
                <a:sym typeface="Arial"/>
              </a:rPr>
              <a:t>CA, CO, CT, IL, ME, MD, OR, VA</a:t>
            </a:r>
          </a:p>
          <a:p>
            <a:pPr algn="ctr" defTabSz="1219170">
              <a:buClr>
                <a:srgbClr val="000000"/>
              </a:buClr>
              <a:defRPr/>
            </a:pPr>
            <a:r>
              <a:rPr lang="en-US" sz="1067" kern="0" dirty="0">
                <a:solidFill>
                  <a:prstClr val="white"/>
                </a:solidFill>
                <a:latin typeface="Calibri"/>
                <a:sym typeface="Arial"/>
              </a:rPr>
              <a:t>as of 9/30/24</a:t>
            </a:r>
          </a:p>
          <a:p>
            <a:pPr algn="ctr" defTabSz="1219170">
              <a:buClr>
                <a:srgbClr val="000000"/>
              </a:buClr>
            </a:pPr>
            <a:endParaRPr lang="en-US" sz="2133" b="1" kern="0" dirty="0">
              <a:solidFill>
                <a:prstClr val="white"/>
              </a:solidFill>
              <a:latin typeface="Calibri"/>
              <a:sym typeface="Arial"/>
            </a:endParaRPr>
          </a:p>
        </p:txBody>
      </p:sp>
      <p:pic>
        <p:nvPicPr>
          <p:cNvPr id="8" name="Picture 7" descr="A green piggy bank with a dollar sign&#10;&#10;Description automatically generated">
            <a:extLst>
              <a:ext uri="{FF2B5EF4-FFF2-40B4-BE49-F238E27FC236}">
                <a16:creationId xmlns:a16="http://schemas.microsoft.com/office/drawing/2014/main" id="{84ED9ED9-72F6-4902-547D-155FCFAEF77D}"/>
              </a:ext>
            </a:extLst>
          </p:cNvPr>
          <p:cNvPicPr>
            <a:picLocks noChangeAspect="1"/>
          </p:cNvPicPr>
          <p:nvPr/>
        </p:nvPicPr>
        <p:blipFill>
          <a:blip r:embed="rId4"/>
          <a:stretch>
            <a:fillRect/>
          </a:stretch>
        </p:blipFill>
        <p:spPr>
          <a:xfrm>
            <a:off x="4328516" y="3345289"/>
            <a:ext cx="3307933" cy="2343119"/>
          </a:xfrm>
          <a:prstGeom prst="rect">
            <a:avLst/>
          </a:prstGeom>
        </p:spPr>
      </p:pic>
      <p:pic>
        <p:nvPicPr>
          <p:cNvPr id="13" name="Picture 12" descr="A group of workers in blue uniforms&#10;&#10;Description automatically generated with low confidence">
            <a:extLst>
              <a:ext uri="{FF2B5EF4-FFF2-40B4-BE49-F238E27FC236}">
                <a16:creationId xmlns:a16="http://schemas.microsoft.com/office/drawing/2014/main" id="{90776525-F103-7B64-F125-440BC1412AF4}"/>
              </a:ext>
            </a:extLst>
          </p:cNvPr>
          <p:cNvPicPr>
            <a:picLocks noChangeAspect="1"/>
          </p:cNvPicPr>
          <p:nvPr/>
        </p:nvPicPr>
        <p:blipFill>
          <a:blip r:embed="rId5"/>
          <a:stretch>
            <a:fillRect/>
          </a:stretch>
        </p:blipFill>
        <p:spPr>
          <a:xfrm>
            <a:off x="8023419" y="1602372"/>
            <a:ext cx="2999595" cy="1999729"/>
          </a:xfrm>
          <a:prstGeom prst="rect">
            <a:avLst/>
          </a:prstGeom>
        </p:spPr>
      </p:pic>
      <p:pic>
        <p:nvPicPr>
          <p:cNvPr id="15" name="Picture 14" descr="A picture containing building, sky, screenshot&#10;&#10;Description automatically generated">
            <a:extLst>
              <a:ext uri="{FF2B5EF4-FFF2-40B4-BE49-F238E27FC236}">
                <a16:creationId xmlns:a16="http://schemas.microsoft.com/office/drawing/2014/main" id="{B2C0457B-756D-DCC8-566A-3F53FCF9C87A}"/>
              </a:ext>
            </a:extLst>
          </p:cNvPr>
          <p:cNvPicPr>
            <a:picLocks noChangeAspect="1"/>
          </p:cNvPicPr>
          <p:nvPr/>
        </p:nvPicPr>
        <p:blipFill rotWithShape="1">
          <a:blip r:embed="rId6"/>
          <a:srcRect t="15442"/>
          <a:stretch/>
        </p:blipFill>
        <p:spPr>
          <a:xfrm>
            <a:off x="1168988" y="1602373"/>
            <a:ext cx="2949569" cy="2071919"/>
          </a:xfrm>
          <a:prstGeom prst="rect">
            <a:avLst/>
          </a:prstGeom>
        </p:spPr>
      </p:pic>
      <p:sp>
        <p:nvSpPr>
          <p:cNvPr id="12" name="Rectangle 11">
            <a:extLst>
              <a:ext uri="{FF2B5EF4-FFF2-40B4-BE49-F238E27FC236}">
                <a16:creationId xmlns:a16="http://schemas.microsoft.com/office/drawing/2014/main" id="{05F42C6A-0948-2649-A65C-0EBE13CEF4E5}"/>
              </a:ext>
            </a:extLst>
          </p:cNvPr>
          <p:cNvSpPr/>
          <p:nvPr/>
        </p:nvSpPr>
        <p:spPr>
          <a:xfrm>
            <a:off x="0" y="5936629"/>
            <a:ext cx="12192000" cy="921372"/>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prstClr val="white"/>
              </a:solidFill>
              <a:latin typeface="Calibri"/>
              <a:sym typeface="Arial"/>
            </a:endParaRPr>
          </a:p>
        </p:txBody>
      </p:sp>
      <p:pic>
        <p:nvPicPr>
          <p:cNvPr id="14" name="Picture 13" descr="A picture containing text&#10;&#10;Description automatically generated">
            <a:extLst>
              <a:ext uri="{FF2B5EF4-FFF2-40B4-BE49-F238E27FC236}">
                <a16:creationId xmlns:a16="http://schemas.microsoft.com/office/drawing/2014/main" id="{3E276039-F596-F147-8DDA-2419597EBD52}"/>
              </a:ext>
            </a:extLst>
          </p:cNvPr>
          <p:cNvPicPr/>
          <p:nvPr/>
        </p:nvPicPr>
        <p:blipFill>
          <a:blip r:embed="rId7"/>
          <a:stretch>
            <a:fillRect/>
          </a:stretch>
        </p:blipFill>
        <p:spPr>
          <a:xfrm>
            <a:off x="8093611" y="6126164"/>
            <a:ext cx="3680037" cy="589752"/>
          </a:xfrm>
          <a:prstGeom prst="rect">
            <a:avLst/>
          </a:prstGeom>
        </p:spPr>
      </p:pic>
      <p:sp>
        <p:nvSpPr>
          <p:cNvPr id="4" name="TextBox 3">
            <a:extLst>
              <a:ext uri="{FF2B5EF4-FFF2-40B4-BE49-F238E27FC236}">
                <a16:creationId xmlns:a16="http://schemas.microsoft.com/office/drawing/2014/main" id="{F16C8D27-50B9-5AD4-F17D-28D36AA36E01}"/>
              </a:ext>
            </a:extLst>
          </p:cNvPr>
          <p:cNvSpPr txBox="1"/>
          <p:nvPr/>
        </p:nvSpPr>
        <p:spPr>
          <a:xfrm>
            <a:off x="5066454" y="5598303"/>
            <a:ext cx="2041031" cy="246221"/>
          </a:xfrm>
          <a:prstGeom prst="rect">
            <a:avLst/>
          </a:prstGeom>
          <a:noFill/>
        </p:spPr>
        <p:txBody>
          <a:bodyPr wrap="square" rtlCol="0">
            <a:spAutoFit/>
          </a:bodyPr>
          <a:lstStyle/>
          <a:p>
            <a:pPr defTabSz="914377"/>
            <a:r>
              <a:rPr lang="en-US" sz="1000" dirty="0">
                <a:solidFill>
                  <a:prstClr val="black"/>
                </a:solidFill>
                <a:latin typeface="Calibri"/>
                <a:cs typeface="Arial"/>
                <a:sym typeface="Arial"/>
              </a:rPr>
              <a:t>© 2024, Georgetown University </a:t>
            </a:r>
          </a:p>
        </p:txBody>
      </p:sp>
      <p:sp>
        <p:nvSpPr>
          <p:cNvPr id="7" name="TextBox 6">
            <a:extLst>
              <a:ext uri="{FF2B5EF4-FFF2-40B4-BE49-F238E27FC236}">
                <a16:creationId xmlns:a16="http://schemas.microsoft.com/office/drawing/2014/main" id="{6E0D3362-292D-ADD8-EFDF-355F8FF0F0B9}"/>
              </a:ext>
            </a:extLst>
          </p:cNvPr>
          <p:cNvSpPr txBox="1"/>
          <p:nvPr/>
        </p:nvSpPr>
        <p:spPr>
          <a:xfrm>
            <a:off x="1192108" y="5310293"/>
            <a:ext cx="2989297" cy="553998"/>
          </a:xfrm>
          <a:prstGeom prst="rect">
            <a:avLst/>
          </a:prstGeom>
          <a:noFill/>
        </p:spPr>
        <p:txBody>
          <a:bodyPr wrap="square" rtlCol="0">
            <a:spAutoFit/>
          </a:bodyPr>
          <a:lstStyle/>
          <a:p>
            <a:pPr defTabSz="914377"/>
            <a:endParaRPr lang="en-US" sz="1000" dirty="0">
              <a:solidFill>
                <a:prstClr val="black"/>
              </a:solidFill>
              <a:latin typeface="Calibri"/>
              <a:cs typeface="Arial"/>
              <a:sym typeface="Arial"/>
            </a:endParaRPr>
          </a:p>
          <a:p>
            <a:pPr defTabSz="914377"/>
            <a:r>
              <a:rPr lang="en-US" sz="1000" dirty="0">
                <a:solidFill>
                  <a:prstClr val="black"/>
                </a:solidFill>
                <a:latin typeface="Calibri"/>
                <a:cs typeface="Arial"/>
                <a:sym typeface="Arial"/>
              </a:rPr>
              <a:t>Source: Data compiled by Georgetown CRI from state public and provided data </a:t>
            </a:r>
          </a:p>
        </p:txBody>
      </p:sp>
    </p:spTree>
    <p:extLst>
      <p:ext uri="{BB962C8B-B14F-4D97-AF65-F5344CB8AC3E}">
        <p14:creationId xmlns:p14="http://schemas.microsoft.com/office/powerpoint/2010/main" val="1871313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25B6948-A582-A148-A5B1-CA86D2B936BA}"/>
              </a:ext>
            </a:extLst>
          </p:cNvPr>
          <p:cNvSpPr txBox="1">
            <a:spLocks/>
          </p:cNvSpPr>
          <p:nvPr/>
        </p:nvSpPr>
        <p:spPr>
          <a:xfrm>
            <a:off x="2" y="3396"/>
            <a:ext cx="12191999" cy="1162413"/>
          </a:xfrm>
          <a:prstGeom prst="rect">
            <a:avLst/>
          </a:prstGeom>
          <a:solidFill>
            <a:schemeClr val="accent1">
              <a:lumMod val="40000"/>
              <a:lumOff val="60000"/>
            </a:schemeClr>
          </a:solidFill>
        </p:spPr>
        <p:txBody>
          <a:bodyPr vert="horz" lIns="121920" tIns="60960" rIns="121920" bIns="60960" rtlCol="0" anchor="ctr">
            <a:noAutofit/>
          </a:bodyPr>
          <a:lstStyle>
            <a:lvl1pPr algn="ctr" defTabSz="457189" rtl="0" eaLnBrk="1" latinLnBrk="0" hangingPunct="1">
              <a:spcBef>
                <a:spcPct val="0"/>
              </a:spcBef>
              <a:buNone/>
              <a:defRPr sz="4400" kern="1200">
                <a:solidFill>
                  <a:schemeClr val="tx1"/>
                </a:solidFill>
                <a:latin typeface="+mj-lt"/>
                <a:ea typeface="+mj-ea"/>
                <a:cs typeface="+mj-cs"/>
              </a:defRPr>
            </a:lvl1pPr>
          </a:lstStyle>
          <a:p>
            <a:pPr>
              <a:buClrTx/>
              <a:buFontTx/>
            </a:pPr>
            <a:endParaRPr lang="en-US" sz="3200" b="1" dirty="0"/>
          </a:p>
        </p:txBody>
      </p:sp>
      <p:sp>
        <p:nvSpPr>
          <p:cNvPr id="2" name="Title 1"/>
          <p:cNvSpPr>
            <a:spLocks noGrp="1"/>
          </p:cNvSpPr>
          <p:nvPr>
            <p:ph type="title"/>
          </p:nvPr>
        </p:nvSpPr>
        <p:spPr>
          <a:xfrm>
            <a:off x="0" y="203245"/>
            <a:ext cx="12192000" cy="762715"/>
          </a:xfrm>
          <a:solidFill>
            <a:schemeClr val="accent1">
              <a:lumMod val="40000"/>
              <a:lumOff val="60000"/>
            </a:schemeClr>
          </a:solidFill>
        </p:spPr>
        <p:txBody>
          <a:bodyPr vert="horz" lIns="121920" tIns="60960" rIns="121920" bIns="60960" rtlCol="0" anchor="ctr">
            <a:noAutofit/>
          </a:bodyPr>
          <a:lstStyle/>
          <a:p>
            <a:r>
              <a:rPr lang="en-US" sz="3200" b="1" dirty="0"/>
              <a:t>Strong Public, Employer, and Employee Support</a:t>
            </a:r>
            <a:endParaRPr lang="en-US" sz="3200" b="1" dirty="0">
              <a:sym typeface="Arial"/>
            </a:endParaRPr>
          </a:p>
        </p:txBody>
      </p:sp>
      <p:sp>
        <p:nvSpPr>
          <p:cNvPr id="4" name="Rectangle 3"/>
          <p:cNvSpPr/>
          <p:nvPr/>
        </p:nvSpPr>
        <p:spPr>
          <a:xfrm>
            <a:off x="0" y="5936630"/>
            <a:ext cx="12192000" cy="921372"/>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70">
              <a:defRPr/>
            </a:pPr>
            <a:endParaRPr lang="en-US" sz="2400">
              <a:solidFill>
                <a:srgbClr val="002060"/>
              </a:solidFill>
              <a:latin typeface="Calibri"/>
            </a:endParaRPr>
          </a:p>
        </p:txBody>
      </p:sp>
      <p:pic>
        <p:nvPicPr>
          <p:cNvPr id="11" name="Picture 10" descr="A picture containing text&#10;&#10;Description automatically generated"/>
          <p:cNvPicPr/>
          <p:nvPr/>
        </p:nvPicPr>
        <p:blipFill>
          <a:blip r:embed="rId3"/>
          <a:stretch>
            <a:fillRect/>
          </a:stretch>
        </p:blipFill>
        <p:spPr>
          <a:xfrm>
            <a:off x="8093611" y="6126164"/>
            <a:ext cx="3680037" cy="589752"/>
          </a:xfrm>
          <a:prstGeom prst="rect">
            <a:avLst/>
          </a:prstGeom>
        </p:spPr>
      </p:pic>
      <p:sp>
        <p:nvSpPr>
          <p:cNvPr id="5" name="Content Placeholder 4">
            <a:extLst>
              <a:ext uri="{FF2B5EF4-FFF2-40B4-BE49-F238E27FC236}">
                <a16:creationId xmlns:a16="http://schemas.microsoft.com/office/drawing/2014/main" id="{C33BE2E5-2D91-3542-97F2-79DCB52C2A57}"/>
              </a:ext>
            </a:extLst>
          </p:cNvPr>
          <p:cNvSpPr>
            <a:spLocks noGrp="1"/>
          </p:cNvSpPr>
          <p:nvPr>
            <p:ph idx="1"/>
          </p:nvPr>
        </p:nvSpPr>
        <p:spPr>
          <a:xfrm>
            <a:off x="418352" y="1315900"/>
            <a:ext cx="10972800" cy="4525963"/>
          </a:xfrm>
        </p:spPr>
        <p:txBody>
          <a:bodyPr>
            <a:normAutofit fontScale="47500" lnSpcReduction="20000"/>
          </a:bodyPr>
          <a:lstStyle/>
          <a:p>
            <a:pPr marL="0" indent="0">
              <a:buNone/>
            </a:pPr>
            <a:r>
              <a:rPr lang="en-US" dirty="0">
                <a:solidFill>
                  <a:prstClr val="black"/>
                </a:solidFill>
              </a:rPr>
              <a:t>NIRS 2024 </a:t>
            </a:r>
            <a:r>
              <a:rPr lang="en-US" dirty="0">
                <a:solidFill>
                  <a:prstClr val="black"/>
                </a:solidFill>
                <a:hlinkClick r:id="rId4"/>
              </a:rPr>
              <a:t>survey</a:t>
            </a:r>
            <a:r>
              <a:rPr lang="en-US" dirty="0">
                <a:solidFill>
                  <a:prstClr val="black"/>
                </a:solidFill>
              </a:rPr>
              <a:t> of views of state-facilitated retirement savings programs:</a:t>
            </a:r>
          </a:p>
          <a:p>
            <a:pPr algn="l">
              <a:buFont typeface="Arial" panose="020B0604020202020204" pitchFamily="34" charset="0"/>
              <a:buChar char="•"/>
            </a:pPr>
            <a:r>
              <a:rPr lang="en-US" b="0" i="0" dirty="0">
                <a:effectLst/>
              </a:rPr>
              <a:t>77 percent agree that state-facilitated retirement programs are a good idea with high support across party and generational lines.</a:t>
            </a:r>
          </a:p>
          <a:p>
            <a:pPr algn="l">
              <a:buFont typeface="Arial" panose="020B0604020202020204" pitchFamily="34" charset="0"/>
              <a:buChar char="•"/>
            </a:pPr>
            <a:r>
              <a:rPr lang="en-US" b="0" i="0" dirty="0">
                <a:effectLst/>
              </a:rPr>
              <a:t>82 percent say they would participate in state-facilitated retirement programs, consistent across party and generational lines.</a:t>
            </a:r>
          </a:p>
          <a:p>
            <a:pPr algn="l">
              <a:buFont typeface="Arial" panose="020B0604020202020204" pitchFamily="34" charset="0"/>
              <a:buChar char="•"/>
            </a:pPr>
            <a:r>
              <a:rPr lang="en-US" b="0" i="0" dirty="0">
                <a:effectLst/>
              </a:rPr>
              <a:t>Many key features of state-facilitated retirement programs viewed favorably, especially higher expected returns than other safe investments (87 percent) and low fees (86 percent). </a:t>
            </a:r>
          </a:p>
          <a:p>
            <a:pPr marL="0" indent="0">
              <a:buNone/>
            </a:pPr>
            <a:endParaRPr lang="en-US" dirty="0">
              <a:solidFill>
                <a:prstClr val="black"/>
              </a:solidFill>
            </a:endParaRPr>
          </a:p>
          <a:p>
            <a:pPr marL="0" indent="0">
              <a:buNone/>
            </a:pPr>
            <a:r>
              <a:rPr lang="en-US" dirty="0">
                <a:solidFill>
                  <a:prstClr val="black"/>
                </a:solidFill>
              </a:rPr>
              <a:t>Pew 2019-2020 </a:t>
            </a:r>
            <a:r>
              <a:rPr lang="en-US" dirty="0">
                <a:solidFill>
                  <a:prstClr val="black"/>
                </a:solidFill>
                <a:hlinkClick r:id="rId5"/>
              </a:rPr>
              <a:t>survey</a:t>
            </a:r>
            <a:r>
              <a:rPr lang="en-US" dirty="0">
                <a:solidFill>
                  <a:prstClr val="black"/>
                </a:solidFill>
              </a:rPr>
              <a:t> of 2,500 responding employers in Oregon:  </a:t>
            </a:r>
          </a:p>
          <a:p>
            <a:pPr marL="0" indent="0">
              <a:buNone/>
            </a:pPr>
            <a:endParaRPr lang="en-US" dirty="0">
              <a:solidFill>
                <a:prstClr val="black"/>
              </a:solidFill>
            </a:endParaRPr>
          </a:p>
          <a:p>
            <a:pPr lvl="0">
              <a:buFont typeface="Wingdings" panose="05000000000000000000" pitchFamily="2" charset="2"/>
              <a:buChar char="ü"/>
            </a:pPr>
            <a:r>
              <a:rPr lang="en-US" dirty="0">
                <a:solidFill>
                  <a:prstClr val="black"/>
                </a:solidFill>
              </a:rPr>
              <a:t>79% of the businesses surveyed responded that they paid no out of pocket costs </a:t>
            </a:r>
          </a:p>
          <a:p>
            <a:pPr lvl="0">
              <a:buFont typeface="Wingdings" panose="05000000000000000000" pitchFamily="2" charset="2"/>
              <a:buChar char="ü"/>
            </a:pPr>
            <a:r>
              <a:rPr lang="en-US" dirty="0">
                <a:solidFill>
                  <a:prstClr val="black"/>
                </a:solidFill>
              </a:rPr>
              <a:t>80% of employers reported that they heard a little or nothing from their employees about participating in the program (assumption is that employees would express any dissatisfaction to their employer)</a:t>
            </a:r>
          </a:p>
          <a:p>
            <a:pPr lvl="0">
              <a:buFont typeface="Wingdings" panose="05000000000000000000" pitchFamily="2" charset="2"/>
              <a:buChar char="ü"/>
            </a:pPr>
            <a:r>
              <a:rPr lang="en-US" dirty="0">
                <a:solidFill>
                  <a:prstClr val="black"/>
                </a:solidFill>
              </a:rPr>
              <a:t>73% of employers reported being satisfied or neutral about the program overall</a:t>
            </a:r>
          </a:p>
          <a:p>
            <a:pPr marL="0" indent="0">
              <a:buNone/>
              <a:defRPr/>
            </a:pPr>
            <a:endParaRPr lang="en-US" dirty="0">
              <a:solidFill>
                <a:prstClr val="black"/>
              </a:solidFill>
            </a:endParaRPr>
          </a:p>
          <a:p>
            <a:pPr marL="0" indent="0">
              <a:buNone/>
            </a:pPr>
            <a:endParaRPr lang="en-US" dirty="0"/>
          </a:p>
        </p:txBody>
      </p:sp>
    </p:spTree>
    <p:extLst>
      <p:ext uri="{BB962C8B-B14F-4D97-AF65-F5344CB8AC3E}">
        <p14:creationId xmlns:p14="http://schemas.microsoft.com/office/powerpoint/2010/main" val="168613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19200"/>
          </a:xfrm>
          <a:solidFill>
            <a:schemeClr val="accent1">
              <a:lumMod val="40000"/>
              <a:lumOff val="60000"/>
            </a:schemeClr>
          </a:solidFill>
        </p:spPr>
        <p:txBody>
          <a:bodyPr>
            <a:noAutofit/>
          </a:bodyPr>
          <a:lstStyle/>
          <a:p>
            <a:r>
              <a:rPr lang="en-US" sz="3200" b="1" dirty="0"/>
              <a:t>Research Shows State Programs Help Private Plan Growth</a:t>
            </a:r>
          </a:p>
        </p:txBody>
      </p:sp>
      <p:sp>
        <p:nvSpPr>
          <p:cNvPr id="4" name="Rectangle 3"/>
          <p:cNvSpPr/>
          <p:nvPr/>
        </p:nvSpPr>
        <p:spPr>
          <a:xfrm>
            <a:off x="0" y="5936629"/>
            <a:ext cx="12192000" cy="921372"/>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prstClr val="white"/>
              </a:solidFill>
              <a:latin typeface="Calibri"/>
              <a:sym typeface="Arial"/>
            </a:endParaRPr>
          </a:p>
        </p:txBody>
      </p:sp>
      <p:pic>
        <p:nvPicPr>
          <p:cNvPr id="11" name="Picture 10" descr="A picture containing text&#10;&#10;Description automatically generated"/>
          <p:cNvPicPr/>
          <p:nvPr/>
        </p:nvPicPr>
        <p:blipFill>
          <a:blip r:embed="rId3"/>
          <a:stretch>
            <a:fillRect/>
          </a:stretch>
        </p:blipFill>
        <p:spPr>
          <a:xfrm>
            <a:off x="8093611" y="6126164"/>
            <a:ext cx="3680037" cy="589752"/>
          </a:xfrm>
          <a:prstGeom prst="rect">
            <a:avLst/>
          </a:prstGeom>
        </p:spPr>
      </p:pic>
      <p:sp>
        <p:nvSpPr>
          <p:cNvPr id="7" name="TextBox 6">
            <a:extLst>
              <a:ext uri="{FF2B5EF4-FFF2-40B4-BE49-F238E27FC236}">
                <a16:creationId xmlns:a16="http://schemas.microsoft.com/office/drawing/2014/main" id="{4B47310A-62EB-2EB1-691D-763EEC46D027}"/>
              </a:ext>
            </a:extLst>
          </p:cNvPr>
          <p:cNvSpPr txBox="1"/>
          <p:nvPr/>
        </p:nvSpPr>
        <p:spPr>
          <a:xfrm>
            <a:off x="304799" y="1367819"/>
            <a:ext cx="5709732" cy="4610236"/>
          </a:xfrm>
          <a:prstGeom prst="rect">
            <a:avLst/>
          </a:prstGeom>
          <a:noFill/>
        </p:spPr>
        <p:txBody>
          <a:bodyPr wrap="square" rtlCol="0">
            <a:spAutoFit/>
          </a:bodyPr>
          <a:lstStyle/>
          <a:p>
            <a:pPr defTabSz="1219170">
              <a:lnSpc>
                <a:spcPct val="150000"/>
              </a:lnSpc>
              <a:buClr>
                <a:srgbClr val="000000"/>
              </a:buClr>
            </a:pPr>
            <a:r>
              <a:rPr lang="en-US" sz="1600" b="1" kern="0" dirty="0">
                <a:solidFill>
                  <a:srgbClr val="000000"/>
                </a:solidFill>
                <a:latin typeface="Arial" panose="020B0604020202020204" pitchFamily="34" charset="0"/>
                <a:cs typeface="Arial" panose="020B0604020202020204" pitchFamily="34" charset="0"/>
                <a:sym typeface="Arial"/>
                <a:hlinkClick r:id="rId4"/>
              </a:rPr>
              <a:t>Pew Charitable Trust</a:t>
            </a:r>
            <a:r>
              <a:rPr lang="en-US" sz="1600" b="1" kern="0" dirty="0">
                <a:solidFill>
                  <a:srgbClr val="000000"/>
                </a:solidFill>
                <a:latin typeface="Arial" panose="020B0604020202020204" pitchFamily="34" charset="0"/>
                <a:cs typeface="Arial" panose="020B0604020202020204" pitchFamily="34" charset="0"/>
                <a:sym typeface="Arial"/>
              </a:rPr>
              <a:t> (2023)</a:t>
            </a:r>
          </a:p>
          <a:p>
            <a:pPr marL="380990" indent="-380990" defTabSz="1219170">
              <a:lnSpc>
                <a:spcPct val="150000"/>
              </a:lnSpc>
              <a:buClr>
                <a:srgbClr val="000000"/>
              </a:buClr>
              <a:buFont typeface="Arial" panose="020B0604020202020204" pitchFamily="34" charset="0"/>
              <a:buChar char="•"/>
            </a:pPr>
            <a:r>
              <a:rPr lang="en-US" sz="1467" kern="0" dirty="0">
                <a:solidFill>
                  <a:srgbClr val="000000"/>
                </a:solidFill>
                <a:latin typeface="Arial" panose="020B0604020202020204" pitchFamily="34" charset="0"/>
                <a:cs typeface="Arial" panose="020B0604020202020204" pitchFamily="34" charset="0"/>
                <a:sym typeface="Arial"/>
              </a:rPr>
              <a:t>Evidence from CA, OR, and IL indicate state programs complement the private sector market for retirement plans</a:t>
            </a:r>
          </a:p>
          <a:p>
            <a:pPr marL="380990" indent="-380990" defTabSz="1219170">
              <a:lnSpc>
                <a:spcPct val="150000"/>
              </a:lnSpc>
              <a:buClr>
                <a:srgbClr val="000000"/>
              </a:buClr>
              <a:buFont typeface="Arial" panose="020B0604020202020204" pitchFamily="34" charset="0"/>
              <a:buChar char="•"/>
            </a:pPr>
            <a:r>
              <a:rPr lang="en-US" sz="1467" kern="0" dirty="0">
                <a:solidFill>
                  <a:srgbClr val="000000"/>
                </a:solidFill>
                <a:latin typeface="Arial" panose="020B0604020202020204" pitchFamily="34" charset="0"/>
                <a:cs typeface="Arial" panose="020B0604020202020204" pitchFamily="34" charset="0"/>
                <a:sym typeface="Arial"/>
              </a:rPr>
              <a:t>Employers are </a:t>
            </a:r>
            <a:r>
              <a:rPr lang="en-US" sz="1467" kern="0" dirty="0">
                <a:solidFill>
                  <a:srgbClr val="000000"/>
                </a:solidFill>
                <a:latin typeface="Arial" panose="020B0604020202020204" pitchFamily="34" charset="0"/>
                <a:ea typeface="Times New Roman" panose="02020603050405020304" pitchFamily="18" charset="0"/>
                <a:cs typeface="Arial" panose="020B0604020202020204" pitchFamily="34" charset="0"/>
                <a:sym typeface="Arial"/>
              </a:rPr>
              <a:t>not enticed by state programs to drop their existing plans </a:t>
            </a:r>
          </a:p>
          <a:p>
            <a:pPr marL="380990" indent="-380990" defTabSz="1219170">
              <a:lnSpc>
                <a:spcPct val="150000"/>
              </a:lnSpc>
              <a:buClr>
                <a:srgbClr val="000000"/>
              </a:buClr>
              <a:buFont typeface="Arial" panose="020B0604020202020204" pitchFamily="34" charset="0"/>
              <a:buChar char="•"/>
            </a:pPr>
            <a:r>
              <a:rPr lang="en-US" sz="1467" kern="0" dirty="0">
                <a:solidFill>
                  <a:srgbClr val="000000"/>
                </a:solidFill>
                <a:latin typeface="Arial" panose="020B0604020202020204" pitchFamily="34" charset="0"/>
                <a:cs typeface="Arial" panose="020B0604020202020204" pitchFamily="34" charset="0"/>
                <a:sym typeface="Arial"/>
              </a:rPr>
              <a:t>Rate of introduction of new plans as a share of existing plans grew in all three states after program enrollment began (higher than national average): </a:t>
            </a:r>
            <a:r>
              <a:rPr lang="en-US" sz="1467" kern="0" dirty="0">
                <a:solidFill>
                  <a:srgbClr val="000000"/>
                </a:solidFill>
                <a:latin typeface="Arial" panose="020B0604020202020204" pitchFamily="34" charset="0"/>
                <a:ea typeface="Times New Roman" panose="02020603050405020304" pitchFamily="18" charset="0"/>
                <a:cs typeface="Arial" panose="020B0604020202020204" pitchFamily="34" charset="0"/>
                <a:sym typeface="Arial"/>
              </a:rPr>
              <a:t>1.3% in CA; 0.9% in IL; 1.8% in OR</a:t>
            </a:r>
          </a:p>
          <a:p>
            <a:pPr marL="609585" defTabSz="1219170">
              <a:lnSpc>
                <a:spcPct val="150000"/>
              </a:lnSpc>
              <a:buClr>
                <a:srgbClr val="000000"/>
              </a:buClr>
            </a:pPr>
            <a:endParaRPr lang="en-US" sz="1600" kern="0" dirty="0">
              <a:solidFill>
                <a:srgbClr val="000000"/>
              </a:solidFill>
              <a:latin typeface="Arial" panose="020B0604020202020204" pitchFamily="34" charset="0"/>
              <a:ea typeface="Times New Roman" panose="02020603050405020304" pitchFamily="18" charset="0"/>
              <a:cs typeface="Arial" panose="020B0604020202020204" pitchFamily="34" charset="0"/>
              <a:sym typeface="Arial"/>
            </a:endParaRPr>
          </a:p>
          <a:p>
            <a:pPr marL="990575" lvl="1" indent="-380990" defTabSz="1219170">
              <a:lnSpc>
                <a:spcPct val="150000"/>
              </a:lnSpc>
              <a:buClr>
                <a:srgbClr val="000000"/>
              </a:buClr>
              <a:buFont typeface="Courier New" panose="02070309020205020404" pitchFamily="49" charset="0"/>
              <a:buChar char="o"/>
            </a:pPr>
            <a:endParaRPr lang="en-US" sz="1600" kern="0" dirty="0">
              <a:solidFill>
                <a:srgbClr val="000000"/>
              </a:solidFill>
              <a:latin typeface="Calibri"/>
              <a:ea typeface="Times New Roman" panose="02020603050405020304" pitchFamily="18" charset="0"/>
              <a:cs typeface="Arial"/>
              <a:sym typeface="Arial"/>
            </a:endParaRPr>
          </a:p>
          <a:p>
            <a:pPr marL="609585" lvl="1" defTabSz="1219170">
              <a:lnSpc>
                <a:spcPct val="150000"/>
              </a:lnSpc>
              <a:buClr>
                <a:srgbClr val="000000"/>
              </a:buClr>
            </a:pPr>
            <a:endParaRPr lang="en-US" sz="1600" kern="0" dirty="0">
              <a:solidFill>
                <a:srgbClr val="000000"/>
              </a:solidFill>
              <a:latin typeface="Calibri"/>
              <a:ea typeface="Times New Roman" panose="02020603050405020304" pitchFamily="18" charset="0"/>
              <a:cs typeface="Arial"/>
              <a:sym typeface="Arial"/>
            </a:endParaRPr>
          </a:p>
          <a:p>
            <a:pPr marL="380990" lvl="8" indent="-380990" defTabSz="1219170">
              <a:lnSpc>
                <a:spcPct val="150000"/>
              </a:lnSpc>
              <a:buClr>
                <a:srgbClr val="000000"/>
              </a:buClr>
              <a:buFont typeface="Arial" panose="020B0604020202020204" pitchFamily="34" charset="0"/>
              <a:buChar char="•"/>
            </a:pPr>
            <a:endParaRPr lang="en-US" sz="1600" kern="0" dirty="0">
              <a:solidFill>
                <a:srgbClr val="000000"/>
              </a:solidFill>
              <a:latin typeface="Calibri"/>
              <a:cs typeface="Arial"/>
              <a:sym typeface="Arial"/>
            </a:endParaRPr>
          </a:p>
        </p:txBody>
      </p:sp>
      <p:sp>
        <p:nvSpPr>
          <p:cNvPr id="9" name="TextBox 8">
            <a:extLst>
              <a:ext uri="{FF2B5EF4-FFF2-40B4-BE49-F238E27FC236}">
                <a16:creationId xmlns:a16="http://schemas.microsoft.com/office/drawing/2014/main" id="{E086D295-D465-4FF9-2D65-55E296729E3F}"/>
              </a:ext>
            </a:extLst>
          </p:cNvPr>
          <p:cNvSpPr txBox="1"/>
          <p:nvPr/>
        </p:nvSpPr>
        <p:spPr>
          <a:xfrm>
            <a:off x="6096000" y="1367819"/>
            <a:ext cx="5854112" cy="4548938"/>
          </a:xfrm>
          <a:prstGeom prst="rect">
            <a:avLst/>
          </a:prstGeom>
          <a:noFill/>
        </p:spPr>
        <p:txBody>
          <a:bodyPr wrap="square" rtlCol="0">
            <a:spAutoFit/>
          </a:bodyPr>
          <a:lstStyle/>
          <a:p>
            <a:pPr defTabSz="1219170">
              <a:lnSpc>
                <a:spcPct val="150000"/>
              </a:lnSpc>
              <a:buClr>
                <a:srgbClr val="000000"/>
              </a:buClr>
            </a:pPr>
            <a:r>
              <a:rPr lang="en-US" sz="1600" b="1" kern="0" dirty="0">
                <a:solidFill>
                  <a:srgbClr val="000000"/>
                </a:solidFill>
                <a:latin typeface="Arial" panose="020B0604020202020204" pitchFamily="34" charset="0"/>
                <a:cs typeface="Arial" panose="020B0604020202020204" pitchFamily="34" charset="0"/>
                <a:sym typeface="Arial"/>
                <a:hlinkClick r:id="rId5"/>
              </a:rPr>
              <a:t>Bloomfield, Lee, Philbrick, Slavov (NBER, 2023) </a:t>
            </a:r>
            <a:r>
              <a:rPr lang="en-US" sz="1600" b="1" kern="0" dirty="0">
                <a:solidFill>
                  <a:srgbClr val="000000"/>
                </a:solidFill>
                <a:latin typeface="Arial" panose="020B0604020202020204" pitchFamily="34" charset="0"/>
                <a:cs typeface="Arial" panose="020B0604020202020204" pitchFamily="34" charset="0"/>
                <a:sym typeface="Arial"/>
              </a:rPr>
              <a:t>and </a:t>
            </a:r>
            <a:r>
              <a:rPr lang="en-US" sz="1600" b="1" kern="0" dirty="0">
                <a:solidFill>
                  <a:srgbClr val="000000"/>
                </a:solidFill>
                <a:latin typeface="Arial" panose="020B0604020202020204" pitchFamily="34" charset="0"/>
                <a:cs typeface="Arial" panose="020B0604020202020204" pitchFamily="34" charset="0"/>
                <a:sym typeface="Arial"/>
                <a:hlinkClick r:id="rId6"/>
              </a:rPr>
              <a:t>Bloomfield, Goodman, Rao, </a:t>
            </a:r>
            <a:r>
              <a:rPr lang="en-US" sz="1600" b="1" kern="0" dirty="0" err="1">
                <a:solidFill>
                  <a:srgbClr val="000000"/>
                </a:solidFill>
                <a:latin typeface="Arial" panose="020B0604020202020204" pitchFamily="34" charset="0"/>
                <a:cs typeface="Arial" panose="020B0604020202020204" pitchFamily="34" charset="0"/>
                <a:sym typeface="Arial"/>
                <a:hlinkClick r:id="rId6"/>
              </a:rPr>
              <a:t>Slavov</a:t>
            </a:r>
            <a:r>
              <a:rPr lang="en-US" sz="1600" b="1" kern="0" dirty="0">
                <a:solidFill>
                  <a:srgbClr val="000000"/>
                </a:solidFill>
                <a:latin typeface="Arial" panose="020B0604020202020204" pitchFamily="34" charset="0"/>
                <a:cs typeface="Arial" panose="020B0604020202020204" pitchFamily="34" charset="0"/>
                <a:sym typeface="Arial"/>
                <a:hlinkClick r:id="rId6"/>
              </a:rPr>
              <a:t> (NBER/CRI, 2024)</a:t>
            </a:r>
            <a:endParaRPr lang="en-US" sz="1600" b="1" kern="0" dirty="0">
              <a:solidFill>
                <a:srgbClr val="000000"/>
              </a:solidFill>
              <a:latin typeface="Arial" panose="020B0604020202020204" pitchFamily="34" charset="0"/>
              <a:cs typeface="Arial" panose="020B0604020202020204" pitchFamily="34" charset="0"/>
              <a:sym typeface="Arial"/>
            </a:endParaRPr>
          </a:p>
          <a:p>
            <a:pPr marL="228594" indent="-228594" defTabSz="1219170">
              <a:lnSpc>
                <a:spcPct val="150000"/>
              </a:lnSpc>
              <a:buClr>
                <a:srgbClr val="000000"/>
              </a:buClr>
              <a:buFont typeface="Arial" panose="020B0604020202020204" pitchFamily="34" charset="0"/>
              <a:buChar char="•"/>
            </a:pPr>
            <a:r>
              <a:rPr lang="en-US" sz="1467" kern="0" dirty="0">
                <a:solidFill>
                  <a:srgbClr val="000000"/>
                </a:solidFill>
                <a:latin typeface="Arial" panose="020B0604020202020204" pitchFamily="34" charset="0"/>
                <a:cs typeface="Arial" panose="020B0604020202020204" pitchFamily="34" charset="0"/>
                <a:sym typeface="Arial"/>
              </a:rPr>
              <a:t>Auto-IRA legislation has a positive impact on the likelihood of employers offering retirement plans and employee participation</a:t>
            </a:r>
          </a:p>
          <a:p>
            <a:pPr marL="228594" indent="-228594" defTabSz="1219170">
              <a:lnSpc>
                <a:spcPct val="150000"/>
              </a:lnSpc>
              <a:buClr>
                <a:srgbClr val="000000"/>
              </a:buClr>
              <a:buFont typeface="Arial" panose="020B0604020202020204" pitchFamily="34" charset="0"/>
              <a:buChar char="•"/>
            </a:pPr>
            <a:r>
              <a:rPr lang="en-US" sz="1467" kern="0" dirty="0">
                <a:solidFill>
                  <a:srgbClr val="000000"/>
                </a:solidFill>
                <a:latin typeface="Arial" panose="020B0604020202020204" pitchFamily="34" charset="0"/>
                <a:cs typeface="Arial" panose="020B0604020202020204" pitchFamily="34" charset="0"/>
                <a:sym typeface="Arial"/>
              </a:rPr>
              <a:t>Firms in states with programs are 1.5-1.7% more likely to offer any employer-sponsored retirement plan relative to firms in states without and w</a:t>
            </a:r>
            <a:r>
              <a:rPr lang="en-US" sz="1467" kern="0" dirty="0">
                <a:solidFill>
                  <a:srgbClr val="000000"/>
                </a:solidFill>
                <a:latin typeface="Arial" panose="020B0604020202020204" pitchFamily="34" charset="0"/>
                <a:ea typeface="Times New Roman" panose="02020603050405020304" pitchFamily="18" charset="0"/>
                <a:cs typeface="Arial" panose="020B0604020202020204" pitchFamily="34" charset="0"/>
                <a:sym typeface="Arial"/>
              </a:rPr>
              <a:t>orkers 3-5% more likely to participate in existing plans</a:t>
            </a:r>
          </a:p>
          <a:p>
            <a:pPr marL="228594" indent="-228594" defTabSz="1219170">
              <a:lnSpc>
                <a:spcPct val="150000"/>
              </a:lnSpc>
              <a:buClr>
                <a:srgbClr val="000000"/>
              </a:buClr>
              <a:buFont typeface="Arial" panose="020B0604020202020204" pitchFamily="34" charset="0"/>
              <a:buChar char="•"/>
            </a:pPr>
            <a:r>
              <a:rPr lang="en-US" sz="1467" kern="0" dirty="0">
                <a:solidFill>
                  <a:prstClr val="black"/>
                </a:solidFill>
                <a:latin typeface="Arial" panose="020B0604020202020204" pitchFamily="34" charset="0"/>
                <a:ea typeface="Times New Roman" panose="02020603050405020304" pitchFamily="18" charset="0"/>
                <a:cs typeface="Arial" panose="020B0604020202020204" pitchFamily="34" charset="0"/>
                <a:sym typeface="Arial"/>
              </a:rPr>
              <a:t>Recent state policies requiring employers to facilitate workplace savings options have induced at least 30,000 firms to establish retirement plans in four of the early adopter states (CA, IL, OR and CT). </a:t>
            </a:r>
            <a:endParaRPr lang="en-US" sz="1467" kern="0" dirty="0">
              <a:solidFill>
                <a:srgbClr val="000000"/>
              </a:solidFill>
              <a:latin typeface="Arial" panose="020B0604020202020204" pitchFamily="34" charset="0"/>
              <a:cs typeface="Arial" panose="020B0604020202020204" pitchFamily="34" charset="0"/>
              <a:sym typeface="Arial"/>
            </a:endParaRPr>
          </a:p>
          <a:p>
            <a:pPr marL="380990" indent="-380990" defTabSz="1219170">
              <a:lnSpc>
                <a:spcPct val="150000"/>
              </a:lnSpc>
              <a:buClr>
                <a:srgbClr val="000000"/>
              </a:buClr>
              <a:buFont typeface="Arial" panose="020B0604020202020204" pitchFamily="34" charset="0"/>
              <a:buChar char="•"/>
            </a:pPr>
            <a:endParaRPr lang="en-US" sz="1600" kern="0" dirty="0">
              <a:solidFill>
                <a:srgbClr val="000000"/>
              </a:solidFill>
              <a:latin typeface="Calibri"/>
              <a:cs typeface="Arial"/>
              <a:sym typeface="Arial"/>
            </a:endParaRPr>
          </a:p>
        </p:txBody>
      </p:sp>
    </p:spTree>
    <p:extLst>
      <p:ext uri="{BB962C8B-B14F-4D97-AF65-F5344CB8AC3E}">
        <p14:creationId xmlns:p14="http://schemas.microsoft.com/office/powerpoint/2010/main" val="27950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012169"/>
          </a:solidFill>
          <a:ln>
            <a:solidFill>
              <a:srgbClr val="0121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6" name="TextBox 5"/>
          <p:cNvSpPr txBox="1"/>
          <p:nvPr/>
        </p:nvSpPr>
        <p:spPr>
          <a:xfrm>
            <a:off x="1486088" y="270035"/>
            <a:ext cx="9144000" cy="984885"/>
          </a:xfrm>
          <a:prstGeom prst="rect">
            <a:avLst/>
          </a:prstGeom>
          <a:noFill/>
        </p:spPr>
        <p:txBody>
          <a:bodyPr wrap="square" rtlCol="0">
            <a:spAutoFit/>
          </a:bodyPr>
          <a:lstStyle/>
          <a:p>
            <a:pPr algn="ctr"/>
            <a:r>
              <a:rPr lang="en-US" sz="2000" b="1" dirty="0">
                <a:solidFill>
                  <a:schemeClr val="bg1"/>
                </a:solidFill>
                <a:latin typeface="Georgia" panose="02040502050405020303" pitchFamily="18" charset="0"/>
              </a:rPr>
              <a:t>Center for Retirement Initiatives</a:t>
            </a:r>
            <a:br>
              <a:rPr lang="en-US" sz="2000" b="1" dirty="0">
                <a:solidFill>
                  <a:schemeClr val="bg1"/>
                </a:solidFill>
                <a:latin typeface="Georgia" panose="02040502050405020303" pitchFamily="18" charset="0"/>
              </a:rPr>
            </a:br>
            <a:r>
              <a:rPr lang="en-US" sz="2000" b="1" dirty="0">
                <a:solidFill>
                  <a:schemeClr val="bg1"/>
                </a:solidFill>
                <a:latin typeface="Georgia" panose="02040502050405020303" pitchFamily="18" charset="0"/>
              </a:rPr>
              <a:t>McCourt School of Public Policy</a:t>
            </a:r>
            <a:br>
              <a:rPr lang="en-US" b="1" dirty="0">
                <a:solidFill>
                  <a:schemeClr val="bg1"/>
                </a:solidFill>
                <a:latin typeface="Georgia" panose="02040502050405020303" pitchFamily="18" charset="0"/>
              </a:rPr>
            </a:br>
            <a:r>
              <a:rPr lang="en-US" b="1" dirty="0">
                <a:solidFill>
                  <a:schemeClr val="bg1"/>
                </a:solidFill>
                <a:latin typeface="Georgia" panose="02040502050405020303" pitchFamily="18" charset="0"/>
              </a:rPr>
              <a:t>125 E Street NW, Suite 530</a:t>
            </a:r>
            <a:r>
              <a:rPr lang="en-US" dirty="0">
                <a:solidFill>
                  <a:schemeClr val="bg1"/>
                </a:solidFill>
                <a:latin typeface="Georgia" panose="02040502050405020303" pitchFamily="18" charset="0"/>
              </a:rPr>
              <a:t> | </a:t>
            </a:r>
            <a:r>
              <a:rPr lang="en-US" b="1" dirty="0">
                <a:solidFill>
                  <a:schemeClr val="bg1"/>
                </a:solidFill>
                <a:latin typeface="Georgia" panose="02040502050405020303" pitchFamily="18" charset="0"/>
              </a:rPr>
              <a:t>Washington, DC 20001 | 202-306-8540</a:t>
            </a:r>
          </a:p>
        </p:txBody>
      </p:sp>
      <p:sp>
        <p:nvSpPr>
          <p:cNvPr id="7" name="TextBox 6"/>
          <p:cNvSpPr txBox="1"/>
          <p:nvPr/>
        </p:nvSpPr>
        <p:spPr>
          <a:xfrm>
            <a:off x="3566689" y="1319980"/>
            <a:ext cx="4982798" cy="3485570"/>
          </a:xfrm>
          <a:prstGeom prst="rect">
            <a:avLst/>
          </a:prstGeom>
          <a:noFill/>
        </p:spPr>
        <p:txBody>
          <a:bodyPr wrap="square" rtlCol="0">
            <a:spAutoFit/>
          </a:bodyPr>
          <a:lstStyle/>
          <a:p>
            <a:pPr algn="ctr"/>
            <a:r>
              <a:rPr lang="en-US" dirty="0">
                <a:solidFill>
                  <a:schemeClr val="bg1"/>
                </a:solidFill>
                <a:latin typeface="Georgia" panose="02040502050405020303" pitchFamily="18" charset="0"/>
              </a:rPr>
              <a:t> cri.georgetown.edu</a:t>
            </a:r>
          </a:p>
          <a:p>
            <a:pPr algn="ctr"/>
            <a:br>
              <a:rPr lang="en-US" dirty="0">
                <a:solidFill>
                  <a:schemeClr val="bg1"/>
                </a:solidFill>
                <a:latin typeface="Georgia" panose="02040502050405020303" pitchFamily="18" charset="0"/>
              </a:rPr>
            </a:br>
            <a:r>
              <a:rPr lang="en-US" b="1" dirty="0">
                <a:solidFill>
                  <a:schemeClr val="bg1"/>
                </a:solidFill>
                <a:latin typeface="Georgia" panose="02040502050405020303" pitchFamily="18" charset="0"/>
              </a:rPr>
              <a:t>Angela M. </a:t>
            </a:r>
            <a:r>
              <a:rPr lang="en-US" b="1" dirty="0" err="1">
                <a:solidFill>
                  <a:schemeClr val="bg1"/>
                </a:solidFill>
                <a:latin typeface="Georgia" panose="02040502050405020303" pitchFamily="18" charset="0"/>
              </a:rPr>
              <a:t>Antonelli</a:t>
            </a:r>
            <a:r>
              <a:rPr lang="en-US" b="1" dirty="0">
                <a:solidFill>
                  <a:schemeClr val="bg1"/>
                </a:solidFill>
                <a:latin typeface="Georgia" panose="02040502050405020303" pitchFamily="18" charset="0"/>
              </a:rPr>
              <a:t> </a:t>
            </a:r>
            <a:br>
              <a:rPr lang="en-US" b="1" dirty="0">
                <a:solidFill>
                  <a:schemeClr val="bg1"/>
                </a:solidFill>
                <a:latin typeface="Georgia" panose="02040502050405020303" pitchFamily="18" charset="0"/>
              </a:rPr>
            </a:br>
            <a:r>
              <a:rPr lang="en-US" sz="1600" dirty="0">
                <a:solidFill>
                  <a:schemeClr val="bg1"/>
                </a:solidFill>
                <a:latin typeface="Georgia" panose="02040502050405020303" pitchFamily="18" charset="0"/>
              </a:rPr>
              <a:t>Research Professor</a:t>
            </a:r>
            <a:br>
              <a:rPr lang="en-US" sz="1600" dirty="0">
                <a:solidFill>
                  <a:schemeClr val="bg1"/>
                </a:solidFill>
                <a:latin typeface="Georgia" panose="02040502050405020303" pitchFamily="18" charset="0"/>
              </a:rPr>
            </a:br>
            <a:r>
              <a:rPr lang="en-US" sz="1600" dirty="0">
                <a:solidFill>
                  <a:schemeClr val="bg1"/>
                </a:solidFill>
                <a:latin typeface="Georgia" panose="02040502050405020303" pitchFamily="18" charset="0"/>
              </a:rPr>
              <a:t>Executive Director, Center for Retirement Initiatives</a:t>
            </a:r>
            <a:br>
              <a:rPr lang="en-US" sz="1600" dirty="0">
                <a:solidFill>
                  <a:schemeClr val="bg1"/>
                </a:solidFill>
                <a:latin typeface="Georgia" panose="02040502050405020303" pitchFamily="18" charset="0"/>
              </a:rPr>
            </a:br>
            <a:r>
              <a:rPr lang="en-US" sz="1600" dirty="0">
                <a:solidFill>
                  <a:schemeClr val="bg1"/>
                </a:solidFill>
                <a:latin typeface="Georgia" panose="02040502050405020303" pitchFamily="18" charset="0"/>
              </a:rPr>
              <a:t>ama288@georgetown.edu</a:t>
            </a:r>
            <a:br>
              <a:rPr lang="en-US" dirty="0">
                <a:solidFill>
                  <a:schemeClr val="bg1"/>
                </a:solidFill>
                <a:latin typeface="Georgia" panose="02040502050405020303" pitchFamily="18" charset="0"/>
              </a:rPr>
            </a:br>
            <a:br>
              <a:rPr lang="en-US" dirty="0">
                <a:solidFill>
                  <a:schemeClr val="bg1"/>
                </a:solidFill>
                <a:latin typeface="Georgia" panose="02040502050405020303" pitchFamily="18" charset="0"/>
              </a:rPr>
            </a:br>
            <a:r>
              <a:rPr lang="en-US" dirty="0">
                <a:solidFill>
                  <a:schemeClr val="bg1"/>
                </a:solidFill>
                <a:latin typeface="Georgia" panose="02040502050405020303" pitchFamily="18" charset="0"/>
              </a:rPr>
              <a:t>Follow us on social media for updates:</a:t>
            </a:r>
            <a:br>
              <a:rPr lang="en-US" dirty="0">
                <a:solidFill>
                  <a:schemeClr val="bg1"/>
                </a:solidFill>
                <a:latin typeface="Georgia" panose="02040502050405020303" pitchFamily="18" charset="0"/>
              </a:rPr>
            </a:br>
            <a:br>
              <a:rPr lang="en-US" sz="1050"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endParaRPr lang="en-US" dirty="0">
              <a:solidFill>
                <a:schemeClr val="bg1"/>
              </a:solidFill>
            </a:endParaRPr>
          </a:p>
        </p:txBody>
      </p:sp>
      <p:pic>
        <p:nvPicPr>
          <p:cNvPr id="8" name="Picture 7" descr="facebook, fb icon icon">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7019471" y="3575565"/>
            <a:ext cx="609600" cy="609600"/>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9" descr="social, twitter icon">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4720910" y="3575565"/>
            <a:ext cx="609600" cy="609600"/>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10" descr="linkedin icon">
            <a:hlinkClick r:id="rId7"/>
          </p:cNvPr>
          <p:cNvPicPr/>
          <p:nvPr/>
        </p:nvPicPr>
        <p:blipFill>
          <a:blip r:embed="rId8">
            <a:extLst>
              <a:ext uri="{28A0092B-C50C-407E-A947-70E740481C1C}">
                <a14:useLocalDpi xmlns:a14="http://schemas.microsoft.com/office/drawing/2010/main" val="0"/>
              </a:ext>
            </a:extLst>
          </a:blip>
          <a:srcRect/>
          <a:stretch>
            <a:fillRect/>
          </a:stretch>
        </p:blipFill>
        <p:spPr bwMode="auto">
          <a:xfrm>
            <a:off x="5908290" y="3575565"/>
            <a:ext cx="609600" cy="609600"/>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8" descr="A picture containing text&#10;&#10;Description automatically generated"/>
          <p:cNvPicPr/>
          <p:nvPr/>
        </p:nvPicPr>
        <p:blipFill>
          <a:blip r:embed="rId9"/>
          <a:stretch>
            <a:fillRect/>
          </a:stretch>
        </p:blipFill>
        <p:spPr>
          <a:xfrm>
            <a:off x="4048291" y="5039948"/>
            <a:ext cx="4266580" cy="992116"/>
          </a:xfrm>
          <a:prstGeom prst="rect">
            <a:avLst/>
          </a:prstGeom>
        </p:spPr>
      </p:pic>
    </p:spTree>
    <p:extLst>
      <p:ext uri="{BB962C8B-B14F-4D97-AF65-F5344CB8AC3E}">
        <p14:creationId xmlns:p14="http://schemas.microsoft.com/office/powerpoint/2010/main" val="4141457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049" y="88377"/>
            <a:ext cx="11581901" cy="683394"/>
          </a:xfrm>
        </p:spPr>
        <p:txBody>
          <a:bodyPr>
            <a:normAutofit/>
          </a:bodyPr>
          <a:lstStyle/>
          <a:p>
            <a:r>
              <a:rPr lang="en-US" sz="3200" b="1" dirty="0"/>
              <a:t>An Aging Population That’s Living and Working Longer </a:t>
            </a:r>
          </a:p>
        </p:txBody>
      </p:sp>
      <p:sp>
        <p:nvSpPr>
          <p:cNvPr id="3" name="Content Placeholder 2"/>
          <p:cNvSpPr>
            <a:spLocks noGrp="1"/>
          </p:cNvSpPr>
          <p:nvPr>
            <p:ph idx="1"/>
          </p:nvPr>
        </p:nvSpPr>
        <p:spPr>
          <a:xfrm>
            <a:off x="136186" y="984298"/>
            <a:ext cx="9145465" cy="4654653"/>
          </a:xfrm>
        </p:spPr>
        <p:txBody>
          <a:bodyPr>
            <a:normAutofit fontScale="25000" lnSpcReduction="20000"/>
          </a:bodyPr>
          <a:lstStyle/>
          <a:p>
            <a:r>
              <a:rPr lang="en-US" sz="8800" dirty="0">
                <a:latin typeface="+mn-lt"/>
              </a:rPr>
              <a:t>Between 2020 and 2040, the U.S. will see </a:t>
            </a:r>
            <a:r>
              <a:rPr lang="en-US" sz="8800" dirty="0"/>
              <a:t>a</a:t>
            </a:r>
            <a:r>
              <a:rPr lang="en-US" sz="8800" dirty="0">
                <a:latin typeface="+mn-lt"/>
              </a:rPr>
              <a:t> 13% growth in its total population and a 44% growth in the 65+ population</a:t>
            </a:r>
          </a:p>
          <a:p>
            <a:r>
              <a:rPr lang="en-US" sz="8800" dirty="0">
                <a:latin typeface="+mn-lt"/>
              </a:rPr>
              <a:t>10,000+ Americans are turning 65 every day from now until 2030,</a:t>
            </a:r>
            <a:r>
              <a:rPr lang="en-US" sz="8800" dirty="0"/>
              <a:t> with </a:t>
            </a:r>
            <a:r>
              <a:rPr lang="en-US" sz="8800" dirty="0">
                <a:latin typeface="+mn-lt"/>
              </a:rPr>
              <a:t>2024 being the PEAK 65 year</a:t>
            </a:r>
          </a:p>
          <a:p>
            <a:r>
              <a:rPr lang="en-US" sz="8800" dirty="0">
                <a:latin typeface="+mn-lt"/>
              </a:rPr>
              <a:t>By 2029, more than 20% of the U.S. population will be over the age of 65 </a:t>
            </a:r>
            <a:endParaRPr lang="en-US" sz="8800" dirty="0"/>
          </a:p>
          <a:p>
            <a:r>
              <a:rPr lang="en-US" sz="8800" dirty="0">
                <a:latin typeface="+mn-lt"/>
              </a:rPr>
              <a:t>By 2034, the age 65+ population will outnumber children under 18</a:t>
            </a:r>
          </a:p>
          <a:p>
            <a:r>
              <a:rPr lang="en-US" sz="8800" dirty="0">
                <a:latin typeface="+mn-lt"/>
              </a:rPr>
              <a:t>Nearly a quarter of today’s 65-year-olds will live past age 90</a:t>
            </a:r>
          </a:p>
          <a:p>
            <a:r>
              <a:rPr lang="en-US" sz="8800" dirty="0">
                <a:latin typeface="+mn-lt"/>
              </a:rPr>
              <a:t>A baby born in 2007 in the U.S. has a significant chance to live to age 104 </a:t>
            </a:r>
          </a:p>
          <a:p>
            <a:r>
              <a:rPr lang="en-US" sz="8800" b="1" dirty="0">
                <a:solidFill>
                  <a:srgbClr val="FF0000"/>
                </a:solidFill>
                <a:latin typeface="+mn-lt"/>
              </a:rPr>
              <a:t>If you retire at age 65, you may need to have savings, pensions and other resources from your working life (40+ years) to generate enough income for another 20-30 years once you stop working</a:t>
            </a:r>
          </a:p>
          <a:p>
            <a:r>
              <a:rPr lang="en-US" sz="8800" dirty="0">
                <a:latin typeface="+mn-lt"/>
              </a:rPr>
              <a:t>Significant increases in the number of those over the age of 65 (38% growth past decade) and over the age of 75 (79% growth over next decade) who will continue to work</a:t>
            </a:r>
          </a:p>
          <a:p>
            <a:pPr marL="0" indent="0">
              <a:buNone/>
            </a:pPr>
            <a:endParaRPr lang="en-US" sz="8800" dirty="0"/>
          </a:p>
          <a:p>
            <a:pPr marL="0" indent="0">
              <a:buNone/>
            </a:pPr>
            <a:endParaRPr lang="en-US" sz="2800" i="1" dirty="0">
              <a:latin typeface="+mn-lt"/>
            </a:endParaRPr>
          </a:p>
          <a:p>
            <a:pPr marL="0" indent="0">
              <a:buNone/>
            </a:pPr>
            <a:r>
              <a:rPr lang="en-US" sz="2800" i="1" dirty="0">
                <a:latin typeface="+mn-lt"/>
              </a:rPr>
              <a:t>Sources:</a:t>
            </a:r>
            <a:r>
              <a:rPr lang="en-US" sz="2800" i="1" baseline="0" dirty="0">
                <a:latin typeface="+mn-lt"/>
              </a:rPr>
              <a:t> U.S. Census Bureau; DOL BLS; World Economic Forum</a:t>
            </a:r>
            <a:endParaRPr lang="en-US" sz="2800" i="1" dirty="0">
              <a:latin typeface="+mn-lt"/>
            </a:endParaRPr>
          </a:p>
        </p:txBody>
      </p:sp>
      <p:pic>
        <p:nvPicPr>
          <p:cNvPr id="4" name="Picture 3" descr="100 year old birthday grandma canstockphoto Aug 202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3398" y="975534"/>
            <a:ext cx="2270249" cy="2963491"/>
          </a:xfrm>
          <a:prstGeom prst="rect">
            <a:avLst/>
          </a:prstGeom>
        </p:spPr>
      </p:pic>
      <p:pic>
        <p:nvPicPr>
          <p:cNvPr id="5" name="Picture 4" descr="Baby photo graphic Aug 2020 canstockphoto.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03399" y="4037390"/>
            <a:ext cx="2270248" cy="1673843"/>
          </a:xfrm>
          <a:prstGeom prst="rect">
            <a:avLst/>
          </a:prstGeom>
        </p:spPr>
      </p:pic>
      <p:sp>
        <p:nvSpPr>
          <p:cNvPr id="8" name="Rectangle 7">
            <a:extLst>
              <a:ext uri="{FF2B5EF4-FFF2-40B4-BE49-F238E27FC236}">
                <a16:creationId xmlns:a16="http://schemas.microsoft.com/office/drawing/2014/main" id="{DAB46BB8-9983-CC4E-8F98-DC62BE38B183}"/>
              </a:ext>
            </a:extLst>
          </p:cNvPr>
          <p:cNvSpPr/>
          <p:nvPr/>
        </p:nvSpPr>
        <p:spPr>
          <a:xfrm flipV="1">
            <a:off x="0" y="5875667"/>
            <a:ext cx="12192000" cy="60959"/>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alibri"/>
            </a:endParaRPr>
          </a:p>
        </p:txBody>
      </p:sp>
      <p:sp>
        <p:nvSpPr>
          <p:cNvPr id="9" name="Rectangle 8">
            <a:extLst>
              <a:ext uri="{FF2B5EF4-FFF2-40B4-BE49-F238E27FC236}">
                <a16:creationId xmlns:a16="http://schemas.microsoft.com/office/drawing/2014/main" id="{12D94B46-4FD8-6A4E-B070-B2AF4E93493D}"/>
              </a:ext>
            </a:extLst>
          </p:cNvPr>
          <p:cNvSpPr/>
          <p:nvPr/>
        </p:nvSpPr>
        <p:spPr>
          <a:xfrm>
            <a:off x="0" y="5936629"/>
            <a:ext cx="12192000" cy="921372"/>
          </a:xfrm>
          <a:prstGeom prst="rect">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alibri"/>
            </a:endParaRPr>
          </a:p>
        </p:txBody>
      </p:sp>
      <p:pic>
        <p:nvPicPr>
          <p:cNvPr id="10" name="Picture 9" descr="A picture containing text&#10;&#10;Description automatically generated">
            <a:extLst>
              <a:ext uri="{FF2B5EF4-FFF2-40B4-BE49-F238E27FC236}">
                <a16:creationId xmlns:a16="http://schemas.microsoft.com/office/drawing/2014/main" id="{24DC78EC-7939-BB42-BD43-69F47EFCB74B}"/>
              </a:ext>
            </a:extLst>
          </p:cNvPr>
          <p:cNvPicPr/>
          <p:nvPr/>
        </p:nvPicPr>
        <p:blipFill>
          <a:blip r:embed="rId5"/>
          <a:stretch>
            <a:fillRect/>
          </a:stretch>
        </p:blipFill>
        <p:spPr>
          <a:xfrm>
            <a:off x="8093610" y="6126164"/>
            <a:ext cx="3680037" cy="589752"/>
          </a:xfrm>
          <a:prstGeom prst="rect">
            <a:avLst/>
          </a:prstGeom>
        </p:spPr>
      </p:pic>
    </p:spTree>
    <p:extLst>
      <p:ext uri="{BB962C8B-B14F-4D97-AF65-F5344CB8AC3E}">
        <p14:creationId xmlns:p14="http://schemas.microsoft.com/office/powerpoint/2010/main" val="334893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7801"/>
            <a:ext cx="12192000" cy="762715"/>
          </a:xfrm>
        </p:spPr>
        <p:txBody>
          <a:bodyPr>
            <a:noAutofit/>
          </a:bodyPr>
          <a:lstStyle/>
          <a:p>
            <a:r>
              <a:rPr lang="en-US" sz="3200" b="1" dirty="0"/>
              <a:t>An Aging Population Increases the Urgency</a:t>
            </a:r>
          </a:p>
        </p:txBody>
      </p:sp>
      <p:sp>
        <p:nvSpPr>
          <p:cNvPr id="4" name="Rectangle 3"/>
          <p:cNvSpPr/>
          <p:nvPr/>
        </p:nvSpPr>
        <p:spPr>
          <a:xfrm>
            <a:off x="0" y="5936629"/>
            <a:ext cx="12192000" cy="921372"/>
          </a:xfrm>
          <a:prstGeom prst="rect">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alibri"/>
            </a:endParaRPr>
          </a:p>
        </p:txBody>
      </p:sp>
      <p:sp>
        <p:nvSpPr>
          <p:cNvPr id="10" name="Content Placeholder 9"/>
          <p:cNvSpPr>
            <a:spLocks noGrp="1"/>
          </p:cNvSpPr>
          <p:nvPr>
            <p:ph idx="1"/>
          </p:nvPr>
        </p:nvSpPr>
        <p:spPr>
          <a:xfrm>
            <a:off x="126460" y="1508759"/>
            <a:ext cx="5622587" cy="4183431"/>
          </a:xfrm>
        </p:spPr>
        <p:txBody>
          <a:bodyPr>
            <a:normAutofit fontScale="55000" lnSpcReduction="20000"/>
          </a:bodyPr>
          <a:lstStyle/>
          <a:p>
            <a:r>
              <a:rPr lang="en-US" dirty="0"/>
              <a:t>Senior households are growing in number and share of the population</a:t>
            </a:r>
          </a:p>
          <a:p>
            <a:endParaRPr lang="en-US" dirty="0"/>
          </a:p>
          <a:p>
            <a:r>
              <a:rPr lang="en-US" dirty="0"/>
              <a:t>Increasing fiscal pressure from a decreasing share of working age households</a:t>
            </a:r>
          </a:p>
          <a:p>
            <a:endParaRPr lang="en-US" dirty="0"/>
          </a:p>
          <a:p>
            <a:r>
              <a:rPr lang="en-US" dirty="0"/>
              <a:t>Generational shifts by 2040: Millennials and Gen Z will be in prime working years (30-60) and need to save for retirement</a:t>
            </a:r>
          </a:p>
          <a:p>
            <a:endParaRPr lang="en-US" dirty="0"/>
          </a:p>
        </p:txBody>
      </p:sp>
      <p:pic>
        <p:nvPicPr>
          <p:cNvPr id="11" name="Picture 10" descr="A picture containing text&#10;&#10;Description automatically generated"/>
          <p:cNvPicPr/>
          <p:nvPr/>
        </p:nvPicPr>
        <p:blipFill>
          <a:blip r:embed="rId3"/>
          <a:stretch>
            <a:fillRect/>
          </a:stretch>
        </p:blipFill>
        <p:spPr>
          <a:xfrm>
            <a:off x="8093610" y="6126164"/>
            <a:ext cx="3680037" cy="589752"/>
          </a:xfrm>
          <a:prstGeom prst="rect">
            <a:avLst/>
          </a:prstGeom>
        </p:spPr>
      </p:pic>
      <p:sp>
        <p:nvSpPr>
          <p:cNvPr id="15" name="TextBox 14">
            <a:extLst>
              <a:ext uri="{FF2B5EF4-FFF2-40B4-BE49-F238E27FC236}">
                <a16:creationId xmlns:a16="http://schemas.microsoft.com/office/drawing/2014/main" id="{03B2EF73-D7FE-4EEA-A461-6E09A11E7C20}"/>
              </a:ext>
            </a:extLst>
          </p:cNvPr>
          <p:cNvSpPr txBox="1"/>
          <p:nvPr/>
        </p:nvSpPr>
        <p:spPr>
          <a:xfrm>
            <a:off x="6108971" y="1342417"/>
            <a:ext cx="5564220" cy="584775"/>
          </a:xfrm>
          <a:prstGeom prst="rect">
            <a:avLst/>
          </a:prstGeom>
          <a:noFill/>
        </p:spPr>
        <p:txBody>
          <a:bodyPr wrap="square" rtlCol="0">
            <a:spAutoFit/>
          </a:bodyPr>
          <a:lstStyle/>
          <a:p>
            <a:pPr algn="ctr" defTabSz="609585"/>
            <a:r>
              <a:rPr lang="en-US" sz="1600" b="1" dirty="0">
                <a:solidFill>
                  <a:srgbClr val="1F497D"/>
                </a:solidFill>
                <a:latin typeface="Calibri"/>
              </a:rPr>
              <a:t>Falling Ratios of Working Age to Elderly Households Creates Fiscal Pressure</a:t>
            </a:r>
            <a:endParaRPr lang="en-US" sz="1600" b="1" i="1" dirty="0">
              <a:solidFill>
                <a:srgbClr val="1F497D"/>
              </a:solidFill>
              <a:latin typeface="Calibri"/>
            </a:endParaRPr>
          </a:p>
        </p:txBody>
      </p:sp>
      <p:pic>
        <p:nvPicPr>
          <p:cNvPr id="9" name="Picture 8">
            <a:extLst>
              <a:ext uri="{FF2B5EF4-FFF2-40B4-BE49-F238E27FC236}">
                <a16:creationId xmlns:a16="http://schemas.microsoft.com/office/drawing/2014/main" id="{CB3FFBE1-A2FD-4E5B-A83F-EC67A015BC7B}"/>
              </a:ext>
            </a:extLst>
          </p:cNvPr>
          <p:cNvPicPr>
            <a:picLocks noChangeAspect="1"/>
          </p:cNvPicPr>
          <p:nvPr/>
        </p:nvPicPr>
        <p:blipFill rotWithShape="1">
          <a:blip r:embed="rId4"/>
          <a:srcRect t="19670"/>
          <a:stretch/>
        </p:blipFill>
        <p:spPr>
          <a:xfrm>
            <a:off x="6427154" y="1991044"/>
            <a:ext cx="5447831" cy="3399491"/>
          </a:xfrm>
          <a:prstGeom prst="rect">
            <a:avLst/>
          </a:prstGeom>
        </p:spPr>
      </p:pic>
      <p:sp>
        <p:nvSpPr>
          <p:cNvPr id="13" name="TextBox 12">
            <a:extLst>
              <a:ext uri="{FF2B5EF4-FFF2-40B4-BE49-F238E27FC236}">
                <a16:creationId xmlns:a16="http://schemas.microsoft.com/office/drawing/2014/main" id="{785399CD-759D-41F9-A829-6D237B7D7DB8}"/>
              </a:ext>
            </a:extLst>
          </p:cNvPr>
          <p:cNvSpPr txBox="1"/>
          <p:nvPr/>
        </p:nvSpPr>
        <p:spPr>
          <a:xfrm>
            <a:off x="6026015" y="2389135"/>
            <a:ext cx="553998" cy="1808953"/>
          </a:xfrm>
          <a:prstGeom prst="rect">
            <a:avLst/>
          </a:prstGeom>
          <a:noFill/>
        </p:spPr>
        <p:txBody>
          <a:bodyPr vert="vert270" wrap="square" rtlCol="0">
            <a:spAutoFit/>
          </a:bodyPr>
          <a:lstStyle/>
          <a:p>
            <a:pPr algn="ctr" defTabSz="609585"/>
            <a:r>
              <a:rPr lang="en-US" sz="1200" dirty="0">
                <a:solidFill>
                  <a:srgbClr val="1F497D"/>
                </a:solidFill>
                <a:latin typeface="Calibri"/>
              </a:rPr>
              <a:t>Ratio of elderly HH (65+) to working age HH (&lt;65)</a:t>
            </a:r>
          </a:p>
        </p:txBody>
      </p:sp>
      <p:sp>
        <p:nvSpPr>
          <p:cNvPr id="17" name="TextBox 16"/>
          <p:cNvSpPr txBox="1"/>
          <p:nvPr/>
        </p:nvSpPr>
        <p:spPr>
          <a:xfrm>
            <a:off x="5133975" y="5629334"/>
            <a:ext cx="3390899" cy="246221"/>
          </a:xfrm>
          <a:prstGeom prst="rect">
            <a:avLst/>
          </a:prstGeom>
          <a:noFill/>
        </p:spPr>
        <p:txBody>
          <a:bodyPr wrap="square" rtlCol="0">
            <a:spAutoFit/>
          </a:bodyPr>
          <a:lstStyle/>
          <a:p>
            <a:r>
              <a:rPr lang="en-US" sz="1000" dirty="0"/>
              <a:t>© 2024, Georgetown University </a:t>
            </a:r>
          </a:p>
        </p:txBody>
      </p:sp>
      <p:sp>
        <p:nvSpPr>
          <p:cNvPr id="18" name="TextBox 17"/>
          <p:cNvSpPr txBox="1"/>
          <p:nvPr/>
        </p:nvSpPr>
        <p:spPr>
          <a:xfrm>
            <a:off x="644428" y="5408374"/>
            <a:ext cx="10879452" cy="246221"/>
          </a:xfrm>
          <a:prstGeom prst="rect">
            <a:avLst/>
          </a:prstGeom>
          <a:noFill/>
        </p:spPr>
        <p:txBody>
          <a:bodyPr wrap="square" rtlCol="0">
            <a:spAutoFit/>
          </a:bodyPr>
          <a:lstStyle/>
          <a:p>
            <a:r>
              <a:rPr lang="en-US" sz="1000" dirty="0"/>
              <a:t>Source: </a:t>
            </a:r>
            <a:r>
              <a:rPr lang="en-US" sz="1000" dirty="0" err="1"/>
              <a:t>Antonelli</a:t>
            </a:r>
            <a:r>
              <a:rPr lang="en-US" sz="1000" dirty="0"/>
              <a:t> (2020). “What are the Potential Benefits of Universal Access to Retirement Savings?” Georgetown University Center for Retirement Initiatives in conjunction with </a:t>
            </a:r>
            <a:r>
              <a:rPr lang="en-US" sz="1000" dirty="0" err="1"/>
              <a:t>Econsult</a:t>
            </a:r>
            <a:r>
              <a:rPr lang="en-US" sz="1000" dirty="0"/>
              <a:t> Solutions, Inc.</a:t>
            </a:r>
          </a:p>
        </p:txBody>
      </p:sp>
      <p:sp>
        <p:nvSpPr>
          <p:cNvPr id="14" name="Rectangle 13">
            <a:extLst>
              <a:ext uri="{FF2B5EF4-FFF2-40B4-BE49-F238E27FC236}">
                <a16:creationId xmlns:a16="http://schemas.microsoft.com/office/drawing/2014/main" id="{6864381B-0920-3F41-912E-066496D05F4B}"/>
              </a:ext>
            </a:extLst>
          </p:cNvPr>
          <p:cNvSpPr/>
          <p:nvPr/>
        </p:nvSpPr>
        <p:spPr>
          <a:xfrm flipV="1">
            <a:off x="0" y="5875667"/>
            <a:ext cx="12192000" cy="60959"/>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alibri"/>
            </a:endParaRPr>
          </a:p>
        </p:txBody>
      </p:sp>
    </p:spTree>
    <p:extLst>
      <p:ext uri="{BB962C8B-B14F-4D97-AF65-F5344CB8AC3E}">
        <p14:creationId xmlns:p14="http://schemas.microsoft.com/office/powerpoint/2010/main" val="3863162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3D2CB-3268-4B78-917E-29B6AE7B82B6}"/>
              </a:ext>
            </a:extLst>
          </p:cNvPr>
          <p:cNvSpPr>
            <a:spLocks noGrp="1"/>
          </p:cNvSpPr>
          <p:nvPr>
            <p:ph type="title"/>
          </p:nvPr>
        </p:nvSpPr>
        <p:spPr>
          <a:xfrm>
            <a:off x="1304925" y="165370"/>
            <a:ext cx="9277350" cy="671209"/>
          </a:xfrm>
        </p:spPr>
        <p:txBody>
          <a:bodyPr>
            <a:noAutofit/>
          </a:bodyPr>
          <a:lstStyle/>
          <a:p>
            <a:pPr algn="ctr"/>
            <a:r>
              <a:rPr lang="en-US" sz="3200" dirty="0">
                <a:latin typeface="+mj-lt"/>
              </a:rPr>
              <a:t>Future Generations Unprepared for Retirement</a:t>
            </a:r>
          </a:p>
        </p:txBody>
      </p:sp>
      <p:graphicFrame>
        <p:nvGraphicFramePr>
          <p:cNvPr id="4" name="Table 3"/>
          <p:cNvGraphicFramePr>
            <a:graphicFrameLocks noGrp="1"/>
          </p:cNvGraphicFramePr>
          <p:nvPr>
            <p:extLst>
              <p:ext uri="{D42A27DB-BD31-4B8C-83A1-F6EECF244321}">
                <p14:modId xmlns:p14="http://schemas.microsoft.com/office/powerpoint/2010/main" val="2997189528"/>
              </p:ext>
            </p:extLst>
          </p:nvPr>
        </p:nvGraphicFramePr>
        <p:xfrm>
          <a:off x="742950" y="836579"/>
          <a:ext cx="10706100" cy="4571118"/>
        </p:xfrm>
        <a:graphic>
          <a:graphicData uri="http://schemas.openxmlformats.org/drawingml/2006/table">
            <a:tbl>
              <a:tblPr firstRow="1" bandRow="1">
                <a:tableStyleId>{5C22544A-7EE6-4342-B048-85BDC9FD1C3A}</a:tableStyleId>
              </a:tblPr>
              <a:tblGrid>
                <a:gridCol w="3568700">
                  <a:extLst>
                    <a:ext uri="{9D8B030D-6E8A-4147-A177-3AD203B41FA5}">
                      <a16:colId xmlns:a16="http://schemas.microsoft.com/office/drawing/2014/main" val="2892001006"/>
                    </a:ext>
                  </a:extLst>
                </a:gridCol>
                <a:gridCol w="3568700">
                  <a:extLst>
                    <a:ext uri="{9D8B030D-6E8A-4147-A177-3AD203B41FA5}">
                      <a16:colId xmlns:a16="http://schemas.microsoft.com/office/drawing/2014/main" val="3246966891"/>
                    </a:ext>
                  </a:extLst>
                </a:gridCol>
                <a:gridCol w="3568700">
                  <a:extLst>
                    <a:ext uri="{9D8B030D-6E8A-4147-A177-3AD203B41FA5}">
                      <a16:colId xmlns:a16="http://schemas.microsoft.com/office/drawing/2014/main" val="2652371440"/>
                    </a:ext>
                  </a:extLst>
                </a:gridCol>
              </a:tblGrid>
              <a:tr h="376899">
                <a:tc>
                  <a:txBody>
                    <a:bodyPr/>
                    <a:lstStyle/>
                    <a:p>
                      <a:pPr algn="ctr"/>
                      <a:r>
                        <a:rPr lang="en-US" dirty="0"/>
                        <a:t>Near or at retirement</a:t>
                      </a:r>
                    </a:p>
                  </a:txBody>
                  <a:tcPr/>
                </a:tc>
                <a:tc>
                  <a:txBody>
                    <a:bodyPr/>
                    <a:lstStyle/>
                    <a:p>
                      <a:pPr algn="ctr"/>
                      <a:r>
                        <a:rPr lang="en-US" dirty="0"/>
                        <a:t>Millennials</a:t>
                      </a:r>
                    </a:p>
                  </a:txBody>
                  <a:tcPr/>
                </a:tc>
                <a:tc>
                  <a:txBody>
                    <a:bodyPr/>
                    <a:lstStyle/>
                    <a:p>
                      <a:pPr algn="ctr"/>
                      <a:r>
                        <a:rPr lang="en-US" dirty="0"/>
                        <a:t>Women</a:t>
                      </a:r>
                    </a:p>
                  </a:txBody>
                  <a:tcPr/>
                </a:tc>
                <a:extLst>
                  <a:ext uri="{0D108BD9-81ED-4DB2-BD59-A6C34878D82A}">
                    <a16:rowId xmlns:a16="http://schemas.microsoft.com/office/drawing/2014/main" val="2495644409"/>
                  </a:ext>
                </a:extLst>
              </a:tr>
              <a:tr h="4194219">
                <a:tc>
                  <a:txBody>
                    <a:bodyPr/>
                    <a:lstStyle/>
                    <a:p>
                      <a:pPr marL="285750" marR="0" lvl="0" indent="-285750"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50" dirty="0">
                          <a:latin typeface="+mn-lt"/>
                        </a:rPr>
                        <a:t>Median amount of savings for households age 55+ was $109,000 in 2015</a:t>
                      </a:r>
                    </a:p>
                    <a:p>
                      <a:pPr marL="285750" marR="0" lvl="0" indent="-285750"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50" dirty="0">
                          <a:latin typeface="+mn-lt"/>
                        </a:rPr>
                        <a:t>55</a:t>
                      </a:r>
                      <a:r>
                        <a:rPr lang="en-US" sz="1350" kern="1200" dirty="0">
                          <a:solidFill>
                            <a:schemeClr val="dk1"/>
                          </a:solidFill>
                          <a:effectLst/>
                          <a:latin typeface="+mn-lt"/>
                          <a:ea typeface="+mn-ea"/>
                          <a:cs typeface="+mn-cs"/>
                        </a:rPr>
                        <a:t>%</a:t>
                      </a:r>
                      <a:r>
                        <a:rPr lang="en-US" sz="1350" dirty="0">
                          <a:latin typeface="+mn-lt"/>
                        </a:rPr>
                        <a:t> of households ages 55-64 had less than $25,000 in retirement savings and 41</a:t>
                      </a:r>
                      <a:r>
                        <a:rPr lang="en-US" sz="1350" kern="1200" dirty="0">
                          <a:solidFill>
                            <a:schemeClr val="dk1"/>
                          </a:solidFill>
                          <a:effectLst/>
                          <a:latin typeface="+mn-lt"/>
                          <a:ea typeface="+mn-ea"/>
                          <a:cs typeface="+mn-cs"/>
                        </a:rPr>
                        <a:t>% </a:t>
                      </a:r>
                      <a:r>
                        <a:rPr lang="en-US" sz="1350" dirty="0">
                          <a:latin typeface="+mn-lt"/>
                        </a:rPr>
                        <a:t>had $0</a:t>
                      </a:r>
                    </a:p>
                    <a:p>
                      <a:pPr marL="285750" marR="0" lvl="0" indent="-285750"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50" dirty="0">
                          <a:latin typeface="+mn-lt"/>
                        </a:rPr>
                        <a:t>27</a:t>
                      </a:r>
                      <a:r>
                        <a:rPr lang="en-US" sz="1350" kern="1200" dirty="0">
                          <a:solidFill>
                            <a:schemeClr val="dk1"/>
                          </a:solidFill>
                          <a:effectLst/>
                          <a:latin typeface="+mn-lt"/>
                          <a:ea typeface="+mn-ea"/>
                          <a:cs typeface="+mn-cs"/>
                        </a:rPr>
                        <a:t>% </a:t>
                      </a:r>
                      <a:r>
                        <a:rPr lang="en-US" sz="1350" dirty="0">
                          <a:latin typeface="+mn-lt"/>
                        </a:rPr>
                        <a:t>have neither DB plan or retirement savings</a:t>
                      </a:r>
                    </a:p>
                    <a:p>
                      <a:pPr marL="285750" marR="0" lvl="0" indent="-285750"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50" dirty="0">
                          <a:latin typeface="+mn-lt"/>
                        </a:rPr>
                        <a:t>Older Americans are carrying more debt into retirement. Debt held by </a:t>
                      </a:r>
                      <a:r>
                        <a:rPr lang="en-US" sz="1350" b="0" i="0" kern="1200" dirty="0">
                          <a:solidFill>
                            <a:schemeClr val="dk1"/>
                          </a:solidFill>
                          <a:effectLst/>
                          <a:latin typeface="+mn-lt"/>
                          <a:ea typeface="+mn-ea"/>
                          <a:cs typeface="+mn-cs"/>
                        </a:rPr>
                        <a:t>Americans over 60 is now $4.2 trillion, up from $2.6 trillion a decade ago, and a $800 billion increase in just the past 4 years.</a:t>
                      </a:r>
                    </a:p>
                    <a:p>
                      <a:pPr marL="285750" marR="0" lvl="0" indent="-285750"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Retirees’ major concerns are inflation, lack of savings and lack of support from Social Security</a:t>
                      </a:r>
                    </a:p>
                    <a:p>
                      <a:pPr marL="0" marR="0" lvl="0" indent="0" algn="l" defTabSz="3429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i="1" dirty="0">
                        <a:latin typeface="+mn-lt"/>
                      </a:endParaRPr>
                    </a:p>
                    <a:p>
                      <a:pPr marL="0" marR="0" lvl="0" indent="0" algn="l" defTabSz="3429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i="1" dirty="0">
                          <a:latin typeface="+mn-lt"/>
                        </a:rPr>
                        <a:t>Sources:</a:t>
                      </a:r>
                      <a:r>
                        <a:rPr lang="en-US" sz="1100" i="1" baseline="0" dirty="0">
                          <a:latin typeface="+mn-lt"/>
                        </a:rPr>
                        <a:t> U.S. GAO; Federal Reserve Bank of New York; Consumer Financial Protection Bureau; EBRI</a:t>
                      </a:r>
                      <a:endParaRPr lang="en-US" sz="1100" i="1" dirty="0">
                        <a:latin typeface="+mn-lt"/>
                      </a:endParaRPr>
                    </a:p>
                  </a:txBody>
                  <a:tcPr/>
                </a:tc>
                <a:tc>
                  <a:txBody>
                    <a:bodyPr/>
                    <a:lstStyle/>
                    <a:p>
                      <a:pPr marL="285750" lvl="0" indent="-285750">
                        <a:buFont typeface="Arial" panose="020B0604020202020204" pitchFamily="34" charset="0"/>
                        <a:buChar char="•"/>
                      </a:pPr>
                      <a:r>
                        <a:rPr lang="en-US" sz="1350" kern="1200" dirty="0">
                          <a:solidFill>
                            <a:schemeClr val="dk1"/>
                          </a:solidFill>
                          <a:effectLst/>
                          <a:latin typeface="+mn-lt"/>
                          <a:ea typeface="+mn-ea"/>
                          <a:cs typeface="+mn-cs"/>
                        </a:rPr>
                        <a:t>66%</a:t>
                      </a:r>
                      <a:r>
                        <a:rPr lang="en-US" sz="1350" kern="1200" baseline="0" dirty="0">
                          <a:solidFill>
                            <a:schemeClr val="dk1"/>
                          </a:solidFill>
                          <a:effectLst/>
                          <a:latin typeface="+mn-lt"/>
                          <a:ea typeface="+mn-ea"/>
                          <a:cs typeface="+mn-cs"/>
                        </a:rPr>
                        <a:t> of millennial </a:t>
                      </a:r>
                      <a:r>
                        <a:rPr lang="en-US" sz="1350" kern="1200" dirty="0">
                          <a:solidFill>
                            <a:schemeClr val="dk1"/>
                          </a:solidFill>
                          <a:effectLst/>
                          <a:latin typeface="+mn-lt"/>
                          <a:ea typeface="+mn-ea"/>
                          <a:cs typeface="+mn-cs"/>
                        </a:rPr>
                        <a:t>workers have nothing saved for retirement</a:t>
                      </a:r>
                    </a:p>
                    <a:p>
                      <a:pPr marL="285750" lvl="0" indent="-285750">
                        <a:buFont typeface="Arial" panose="020B0604020202020204" pitchFamily="34" charset="0"/>
                        <a:buChar char="•"/>
                      </a:pPr>
                      <a:r>
                        <a:rPr lang="en-US" sz="1350" kern="1200" dirty="0">
                          <a:solidFill>
                            <a:schemeClr val="dk1"/>
                          </a:solidFill>
                          <a:effectLst/>
                          <a:latin typeface="+mn-lt"/>
                          <a:ea typeface="+mn-ea"/>
                          <a:cs typeface="+mn-cs"/>
                        </a:rPr>
                        <a:t>55% eligible to participate in an employer-sponsored retirement plan, compared to 77% for Gen X and 80% for Baby Boomers</a:t>
                      </a:r>
                    </a:p>
                    <a:p>
                      <a:pPr marL="285750" lvl="0" indent="-285750">
                        <a:buFont typeface="Arial" panose="020B0604020202020204" pitchFamily="34" charset="0"/>
                        <a:buChar char="•"/>
                      </a:pPr>
                      <a:r>
                        <a:rPr lang="en-US" sz="1350" kern="1200" dirty="0">
                          <a:solidFill>
                            <a:schemeClr val="dk1"/>
                          </a:solidFill>
                          <a:effectLst/>
                          <a:latin typeface="+mn-lt"/>
                          <a:ea typeface="+mn-ea"/>
                          <a:cs typeface="+mn-cs"/>
                        </a:rPr>
                        <a:t>57% of the $1.58 trillion in outstanding student loan debt is held by those 39 and under (which means those 40 and older carrying 43% of outstanding student loan debt)</a:t>
                      </a:r>
                    </a:p>
                    <a:p>
                      <a:pPr marL="285750" lvl="0" indent="-285750">
                        <a:buFont typeface="Arial" panose="020B0604020202020204" pitchFamily="34" charset="0"/>
                        <a:buChar char="•"/>
                      </a:pPr>
                      <a:r>
                        <a:rPr lang="en-US" sz="1350" kern="1200" dirty="0">
                          <a:solidFill>
                            <a:schemeClr val="dk1"/>
                          </a:solidFill>
                          <a:effectLst/>
                          <a:latin typeface="+mn-lt"/>
                          <a:ea typeface="+mn-ea"/>
                          <a:cs typeface="+mn-cs"/>
                        </a:rPr>
                        <a:t>Those entering the workforce with $30,000 in student loan debt risk ending up with $325,000 less in retirement. The average student debt in 2015 was $33,000</a:t>
                      </a:r>
                    </a:p>
                    <a:p>
                      <a:pPr marL="285750" lvl="0" indent="-285750">
                        <a:buFont typeface="Arial" panose="020B0604020202020204" pitchFamily="34" charset="0"/>
                        <a:buChar char="•"/>
                      </a:pPr>
                      <a:r>
                        <a:rPr lang="en-US" sz="1350" kern="1200" dirty="0">
                          <a:solidFill>
                            <a:schemeClr val="dk1"/>
                          </a:solidFill>
                          <a:effectLst/>
                          <a:latin typeface="+mn-lt"/>
                          <a:ea typeface="+mn-ea"/>
                          <a:cs typeface="+mn-cs"/>
                        </a:rPr>
                        <a:t>Taking out $3,000 could equal a loss of as much as $40,000 in savings at the time of retirement</a:t>
                      </a:r>
                    </a:p>
                    <a:p>
                      <a:pPr marL="0" lvl="0" indent="0">
                        <a:buFont typeface="Arial" panose="020B0604020202020204" pitchFamily="34" charset="0"/>
                        <a:buNone/>
                      </a:pPr>
                      <a:endParaRPr lang="en-US" sz="1100" i="1" kern="1200" dirty="0">
                        <a:solidFill>
                          <a:schemeClr val="dk1"/>
                        </a:solidFill>
                        <a:effectLst/>
                        <a:latin typeface="+mn-lt"/>
                        <a:ea typeface="+mn-ea"/>
                        <a:cs typeface="+mn-cs"/>
                      </a:endParaRPr>
                    </a:p>
                    <a:p>
                      <a:pPr marL="0" lvl="0" indent="0">
                        <a:buFont typeface="Arial" panose="020B0604020202020204" pitchFamily="34" charset="0"/>
                        <a:buNone/>
                      </a:pPr>
                      <a:r>
                        <a:rPr lang="en-US" sz="1100" i="1" kern="1200" dirty="0">
                          <a:solidFill>
                            <a:schemeClr val="dk1"/>
                          </a:solidFill>
                          <a:effectLst/>
                          <a:latin typeface="+mn-lt"/>
                          <a:ea typeface="+mn-ea"/>
                          <a:cs typeface="+mn-cs"/>
                        </a:rPr>
                        <a:t>Sources:</a:t>
                      </a:r>
                      <a:r>
                        <a:rPr lang="en-US" sz="1100" i="1" kern="1200" baseline="0" dirty="0">
                          <a:solidFill>
                            <a:schemeClr val="dk1"/>
                          </a:solidFill>
                          <a:effectLst/>
                          <a:latin typeface="+mn-lt"/>
                          <a:ea typeface="+mn-ea"/>
                          <a:cs typeface="+mn-cs"/>
                        </a:rPr>
                        <a:t> NIRS; </a:t>
                      </a:r>
                      <a:r>
                        <a:rPr lang="en-US" sz="1100" i="1" kern="1200" baseline="0" dirty="0" err="1">
                          <a:solidFill>
                            <a:schemeClr val="dk1"/>
                          </a:solidFill>
                          <a:effectLst/>
                          <a:latin typeface="+mn-lt"/>
                          <a:ea typeface="+mn-ea"/>
                          <a:cs typeface="+mn-cs"/>
                        </a:rPr>
                        <a:t>ValuePenguin</a:t>
                      </a:r>
                      <a:r>
                        <a:rPr lang="en-US" sz="1100" i="1" kern="1200" baseline="0" dirty="0">
                          <a:solidFill>
                            <a:schemeClr val="dk1"/>
                          </a:solidFill>
                          <a:effectLst/>
                          <a:latin typeface="+mn-lt"/>
                          <a:ea typeface="+mn-ea"/>
                          <a:cs typeface="+mn-cs"/>
                        </a:rPr>
                        <a:t>; LIMRA</a:t>
                      </a:r>
                      <a:endParaRPr lang="en-US" sz="1100" i="1" kern="1200" dirty="0">
                        <a:solidFill>
                          <a:schemeClr val="dk1"/>
                        </a:solidFill>
                        <a:effectLst/>
                        <a:latin typeface="+mn-lt"/>
                        <a:ea typeface="+mn-ea"/>
                        <a:cs typeface="+mn-cs"/>
                      </a:endParaRPr>
                    </a:p>
                  </a:txBody>
                  <a:tcPr/>
                </a:tc>
                <a:tc>
                  <a:txBody>
                    <a:bodyPr/>
                    <a:lstStyle/>
                    <a:p>
                      <a:pPr marL="285750" lvl="0" indent="-285750">
                        <a:buFont typeface="Arial" panose="020B0604020202020204" pitchFamily="34" charset="0"/>
                        <a:buChar char="•"/>
                      </a:pPr>
                      <a:r>
                        <a:rPr lang="en-US" sz="1300" kern="1200" dirty="0">
                          <a:solidFill>
                            <a:schemeClr val="dk1"/>
                          </a:solidFill>
                          <a:effectLst/>
                          <a:latin typeface="+mn-lt"/>
                          <a:ea typeface="+mn-ea"/>
                          <a:cs typeface="+mn-cs"/>
                        </a:rPr>
                        <a:t>Account for 47% of the workforce, but</a:t>
                      </a:r>
                      <a:r>
                        <a:rPr lang="en-US" sz="1300" kern="1200" baseline="0" dirty="0">
                          <a:solidFill>
                            <a:schemeClr val="dk1"/>
                          </a:solidFill>
                          <a:effectLst/>
                          <a:latin typeface="+mn-lt"/>
                          <a:ea typeface="+mn-ea"/>
                          <a:cs typeface="+mn-cs"/>
                        </a:rPr>
                        <a:t> almost</a:t>
                      </a:r>
                      <a:r>
                        <a:rPr lang="en-US" sz="1300" kern="1200" dirty="0">
                          <a:solidFill>
                            <a:schemeClr val="dk1"/>
                          </a:solidFill>
                          <a:effectLst/>
                          <a:latin typeface="+mn-lt"/>
                          <a:ea typeface="+mn-ea"/>
                          <a:cs typeface="+mn-cs"/>
                        </a:rPr>
                        <a:t> two-thirds of part-time workers,</a:t>
                      </a:r>
                      <a:r>
                        <a:rPr lang="en-US" sz="1300" kern="1200" baseline="0" dirty="0">
                          <a:solidFill>
                            <a:schemeClr val="dk1"/>
                          </a:solidFill>
                          <a:effectLst/>
                          <a:latin typeface="+mn-lt"/>
                          <a:ea typeface="+mn-ea"/>
                          <a:cs typeface="+mn-cs"/>
                        </a:rPr>
                        <a:t> often with fewer</a:t>
                      </a:r>
                      <a:r>
                        <a:rPr lang="en-US" sz="1300" kern="1200" dirty="0">
                          <a:solidFill>
                            <a:schemeClr val="dk1"/>
                          </a:solidFill>
                          <a:effectLst/>
                          <a:latin typeface="+mn-lt"/>
                          <a:ea typeface="+mn-ea"/>
                          <a:cs typeface="+mn-cs"/>
                        </a:rPr>
                        <a:t> benefits</a:t>
                      </a:r>
                    </a:p>
                    <a:p>
                      <a:pPr marL="285750" lvl="0" indent="-285750">
                        <a:buFont typeface="Arial" panose="020B0604020202020204" pitchFamily="34" charset="0"/>
                        <a:buChar char="•"/>
                      </a:pPr>
                      <a:r>
                        <a:rPr lang="en-US" sz="1300" kern="1200" dirty="0">
                          <a:solidFill>
                            <a:schemeClr val="dk1"/>
                          </a:solidFill>
                          <a:effectLst/>
                          <a:latin typeface="+mn-lt"/>
                          <a:ea typeface="+mn-ea"/>
                          <a:cs typeface="+mn-cs"/>
                        </a:rPr>
                        <a:t>Career disruptions due to family caregiving results in lost income and ability to grow retirement savings</a:t>
                      </a:r>
                    </a:p>
                    <a:p>
                      <a:pPr marL="285750" lvl="0" indent="-285750">
                        <a:buFont typeface="Arial" panose="020B0604020202020204" pitchFamily="34" charset="0"/>
                        <a:buChar char="•"/>
                      </a:pPr>
                      <a:r>
                        <a:rPr lang="en-US" sz="1300" kern="1200" dirty="0">
                          <a:solidFill>
                            <a:schemeClr val="dk1"/>
                          </a:solidFill>
                          <a:effectLst/>
                          <a:latin typeface="+mn-lt"/>
                          <a:ea typeface="+mn-ea"/>
                          <a:cs typeface="+mn-cs"/>
                        </a:rPr>
                        <a:t>41% drop</a:t>
                      </a:r>
                      <a:r>
                        <a:rPr lang="en-US" sz="1300" kern="1200" baseline="0" dirty="0">
                          <a:solidFill>
                            <a:schemeClr val="dk1"/>
                          </a:solidFill>
                          <a:effectLst/>
                          <a:latin typeface="+mn-lt"/>
                          <a:ea typeface="+mn-ea"/>
                          <a:cs typeface="+mn-cs"/>
                        </a:rPr>
                        <a:t> in household income after d</a:t>
                      </a:r>
                      <a:r>
                        <a:rPr lang="en-US" sz="1300" kern="1200" dirty="0">
                          <a:solidFill>
                            <a:schemeClr val="dk1"/>
                          </a:solidFill>
                          <a:effectLst/>
                          <a:latin typeface="+mn-lt"/>
                          <a:ea typeface="+mn-ea"/>
                          <a:cs typeface="+mn-cs"/>
                        </a:rPr>
                        <a:t>ivorce or separation near retirement, compared to a 23% drop for men </a:t>
                      </a:r>
                    </a:p>
                    <a:p>
                      <a:pPr marL="285750" lvl="0" indent="-285750">
                        <a:buFont typeface="Arial" panose="020B0604020202020204" pitchFamily="34" charset="0"/>
                        <a:buChar char="•"/>
                      </a:pPr>
                      <a:r>
                        <a:rPr lang="en-US" sz="1300" kern="1200" dirty="0">
                          <a:solidFill>
                            <a:schemeClr val="dk1"/>
                          </a:solidFill>
                          <a:effectLst/>
                          <a:latin typeface="+mn-lt"/>
                          <a:ea typeface="+mn-ea"/>
                          <a:cs typeface="+mn-cs"/>
                        </a:rPr>
                        <a:t>Nearly</a:t>
                      </a:r>
                      <a:r>
                        <a:rPr lang="en-US" sz="1300" kern="1200" baseline="0" dirty="0">
                          <a:solidFill>
                            <a:schemeClr val="dk1"/>
                          </a:solidFill>
                          <a:effectLst/>
                          <a:latin typeface="+mn-lt"/>
                          <a:ea typeface="+mn-ea"/>
                          <a:cs typeface="+mn-cs"/>
                        </a:rPr>
                        <a:t> h</a:t>
                      </a:r>
                      <a:r>
                        <a:rPr lang="en-US" sz="1300" kern="1200" dirty="0">
                          <a:solidFill>
                            <a:schemeClr val="dk1"/>
                          </a:solidFill>
                          <a:effectLst/>
                          <a:latin typeface="+mn-lt"/>
                          <a:ea typeface="+mn-ea"/>
                          <a:cs typeface="+mn-cs"/>
                        </a:rPr>
                        <a:t>alf</a:t>
                      </a:r>
                      <a:r>
                        <a:rPr lang="en-US" sz="1300" b="1" kern="1200" dirty="0">
                          <a:solidFill>
                            <a:schemeClr val="dk1"/>
                          </a:solidFill>
                          <a:effectLst/>
                          <a:latin typeface="+mn-lt"/>
                          <a:ea typeface="+mn-ea"/>
                          <a:cs typeface="+mn-cs"/>
                        </a:rPr>
                        <a:t> </a:t>
                      </a:r>
                      <a:r>
                        <a:rPr lang="en-US" sz="1300" kern="1200" dirty="0">
                          <a:solidFill>
                            <a:schemeClr val="dk1"/>
                          </a:solidFill>
                          <a:effectLst/>
                          <a:latin typeface="+mn-lt"/>
                          <a:ea typeface="+mn-ea"/>
                          <a:cs typeface="+mn-cs"/>
                        </a:rPr>
                        <a:t>of elderly unmarried women receiving Social Security relied on it for 90%+ of income, compared to 22% of all seniors </a:t>
                      </a:r>
                    </a:p>
                    <a:p>
                      <a:pPr marL="285750" lvl="0" indent="-285750">
                        <a:buFont typeface="Arial" panose="020B0604020202020204" pitchFamily="34" charset="0"/>
                        <a:buChar char="•"/>
                      </a:pPr>
                      <a:r>
                        <a:rPr lang="en-US" sz="1300" kern="1200" dirty="0">
                          <a:solidFill>
                            <a:schemeClr val="dk1"/>
                          </a:solidFill>
                          <a:effectLst/>
                          <a:latin typeface="+mn-lt"/>
                          <a:ea typeface="+mn-ea"/>
                          <a:cs typeface="+mn-cs"/>
                        </a:rPr>
                        <a:t>Live longer than men (average age 81 vs. 76) but pay more in medical or nursing home costs as a result, creating lower confidence in ability to pay medical expenses</a:t>
                      </a:r>
                    </a:p>
                    <a:p>
                      <a:pPr marL="0" lvl="0" indent="0">
                        <a:buFont typeface="Arial" panose="020B0604020202020204" pitchFamily="34" charset="0"/>
                        <a:buNone/>
                      </a:pPr>
                      <a:endParaRPr lang="en-US" sz="1100" i="1" kern="1200" dirty="0">
                        <a:solidFill>
                          <a:schemeClr val="dk1"/>
                        </a:solidFill>
                        <a:effectLst/>
                        <a:latin typeface="+mn-lt"/>
                        <a:ea typeface="+mn-ea"/>
                        <a:cs typeface="+mn-cs"/>
                      </a:endParaRPr>
                    </a:p>
                    <a:p>
                      <a:pPr marL="0" lvl="0" indent="0">
                        <a:buFont typeface="Arial" panose="020B0604020202020204" pitchFamily="34" charset="0"/>
                        <a:buNone/>
                      </a:pPr>
                      <a:r>
                        <a:rPr lang="en-US" sz="1100" i="1" kern="1200" dirty="0">
                          <a:solidFill>
                            <a:schemeClr val="dk1"/>
                          </a:solidFill>
                          <a:effectLst/>
                          <a:latin typeface="+mn-lt"/>
                          <a:ea typeface="+mn-ea"/>
                          <a:cs typeface="+mn-cs"/>
                        </a:rPr>
                        <a:t>Sources: DOL; U.S.</a:t>
                      </a:r>
                      <a:r>
                        <a:rPr lang="en-US" sz="1100" i="1" kern="1200" baseline="0" dirty="0">
                          <a:solidFill>
                            <a:schemeClr val="dk1"/>
                          </a:solidFill>
                          <a:effectLst/>
                          <a:latin typeface="+mn-lt"/>
                          <a:ea typeface="+mn-ea"/>
                          <a:cs typeface="+mn-cs"/>
                        </a:rPr>
                        <a:t> GAO; SSA; EBRI</a:t>
                      </a:r>
                      <a:endParaRPr lang="en-US" sz="1100" i="1" kern="1200" dirty="0">
                        <a:solidFill>
                          <a:schemeClr val="dk1"/>
                        </a:solidFill>
                        <a:effectLst/>
                        <a:latin typeface="+mn-lt"/>
                        <a:ea typeface="+mn-ea"/>
                        <a:cs typeface="+mn-cs"/>
                      </a:endParaRPr>
                    </a:p>
                  </a:txBody>
                  <a:tcPr/>
                </a:tc>
                <a:extLst>
                  <a:ext uri="{0D108BD9-81ED-4DB2-BD59-A6C34878D82A}">
                    <a16:rowId xmlns:a16="http://schemas.microsoft.com/office/drawing/2014/main" val="3048943668"/>
                  </a:ext>
                </a:extLst>
              </a:tr>
            </a:tbl>
          </a:graphicData>
        </a:graphic>
      </p:graphicFrame>
      <p:sp>
        <p:nvSpPr>
          <p:cNvPr id="5" name="Rectangle 4"/>
          <p:cNvSpPr/>
          <p:nvPr/>
        </p:nvSpPr>
        <p:spPr>
          <a:xfrm>
            <a:off x="0" y="6047551"/>
            <a:ext cx="12192000" cy="810449"/>
          </a:xfrm>
          <a:prstGeom prst="rect">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5" descr="A picture containing text&#10;&#10;Description automatically generated"/>
          <p:cNvPicPr/>
          <p:nvPr/>
        </p:nvPicPr>
        <p:blipFill>
          <a:blip r:embed="rId3"/>
          <a:stretch>
            <a:fillRect/>
          </a:stretch>
        </p:blipFill>
        <p:spPr>
          <a:xfrm>
            <a:off x="8093610" y="6126164"/>
            <a:ext cx="3680037" cy="589752"/>
          </a:xfrm>
          <a:prstGeom prst="rect">
            <a:avLst/>
          </a:prstGeom>
        </p:spPr>
      </p:pic>
    </p:spTree>
    <p:extLst>
      <p:ext uri="{BB962C8B-B14F-4D97-AF65-F5344CB8AC3E}">
        <p14:creationId xmlns:p14="http://schemas.microsoft.com/office/powerpoint/2010/main" val="286130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A55BC-C5C6-49C5-9745-85995864711E}"/>
              </a:ext>
            </a:extLst>
          </p:cNvPr>
          <p:cNvSpPr>
            <a:spLocks noGrp="1"/>
          </p:cNvSpPr>
          <p:nvPr>
            <p:ph type="title"/>
          </p:nvPr>
        </p:nvSpPr>
        <p:spPr>
          <a:xfrm>
            <a:off x="0" y="1"/>
            <a:ext cx="12192000" cy="921375"/>
          </a:xfrm>
          <a:solidFill>
            <a:schemeClr val="accent1">
              <a:lumMod val="40000"/>
              <a:lumOff val="60000"/>
            </a:schemeClr>
          </a:solidFill>
        </p:spPr>
        <p:txBody>
          <a:bodyPr>
            <a:normAutofit/>
          </a:bodyPr>
          <a:lstStyle/>
          <a:p>
            <a:r>
              <a:rPr lang="en-US" sz="3200" b="1" dirty="0"/>
              <a:t>Florida’s Demographics Are Changing, Population is Aging</a:t>
            </a:r>
          </a:p>
        </p:txBody>
      </p:sp>
      <p:sp>
        <p:nvSpPr>
          <p:cNvPr id="10" name="Rectangle 9">
            <a:extLst>
              <a:ext uri="{FF2B5EF4-FFF2-40B4-BE49-F238E27FC236}">
                <a16:creationId xmlns:a16="http://schemas.microsoft.com/office/drawing/2014/main" id="{14A39C29-8C49-674F-B319-D4C9EE2857DD}"/>
              </a:ext>
            </a:extLst>
          </p:cNvPr>
          <p:cNvSpPr/>
          <p:nvPr/>
        </p:nvSpPr>
        <p:spPr>
          <a:xfrm>
            <a:off x="0" y="5936630"/>
            <a:ext cx="12192000" cy="921372"/>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dirty="0">
              <a:solidFill>
                <a:prstClr val="white"/>
              </a:solidFill>
              <a:latin typeface="Calibri"/>
              <a:sym typeface="Arial"/>
            </a:endParaRPr>
          </a:p>
        </p:txBody>
      </p:sp>
      <p:pic>
        <p:nvPicPr>
          <p:cNvPr id="11" name="Picture 10" descr="A picture containing text&#10;&#10;Description automatically generated">
            <a:extLst>
              <a:ext uri="{FF2B5EF4-FFF2-40B4-BE49-F238E27FC236}">
                <a16:creationId xmlns:a16="http://schemas.microsoft.com/office/drawing/2014/main" id="{C022C9AF-36B8-684E-AD34-0CFCFA95EC6E}"/>
              </a:ext>
            </a:extLst>
          </p:cNvPr>
          <p:cNvPicPr/>
          <p:nvPr/>
        </p:nvPicPr>
        <p:blipFill>
          <a:blip r:embed="rId3"/>
          <a:stretch>
            <a:fillRect/>
          </a:stretch>
        </p:blipFill>
        <p:spPr>
          <a:xfrm>
            <a:off x="8093611" y="6126164"/>
            <a:ext cx="3680037" cy="589752"/>
          </a:xfrm>
          <a:prstGeom prst="rect">
            <a:avLst/>
          </a:prstGeom>
        </p:spPr>
      </p:pic>
      <p:sp>
        <p:nvSpPr>
          <p:cNvPr id="3" name="TextBox 2">
            <a:extLst>
              <a:ext uri="{FF2B5EF4-FFF2-40B4-BE49-F238E27FC236}">
                <a16:creationId xmlns:a16="http://schemas.microsoft.com/office/drawing/2014/main" id="{5C395097-1B45-FA2E-321E-B0DCC65FDF90}"/>
              </a:ext>
            </a:extLst>
          </p:cNvPr>
          <p:cNvSpPr txBox="1"/>
          <p:nvPr/>
        </p:nvSpPr>
        <p:spPr>
          <a:xfrm>
            <a:off x="4723273" y="5490917"/>
            <a:ext cx="5003235" cy="246221"/>
          </a:xfrm>
          <a:prstGeom prst="rect">
            <a:avLst/>
          </a:prstGeom>
          <a:noFill/>
        </p:spPr>
        <p:txBody>
          <a:bodyPr wrap="square" rtlCol="0">
            <a:spAutoFit/>
          </a:bodyPr>
          <a:lstStyle/>
          <a:p>
            <a:pPr defTabSz="914377"/>
            <a:r>
              <a:rPr lang="en-US" sz="1000" dirty="0">
                <a:solidFill>
                  <a:prstClr val="black"/>
                </a:solidFill>
                <a:latin typeface="Calibri"/>
                <a:cs typeface="Arial"/>
                <a:sym typeface="Arial"/>
              </a:rPr>
              <a:t>Source: Georgetown University CRI © 2024, Georgetown University </a:t>
            </a:r>
          </a:p>
        </p:txBody>
      </p:sp>
      <p:pic>
        <p:nvPicPr>
          <p:cNvPr id="5" name="Picture 4" descr="A screenshot of a computer screen&#10;&#10;Description automatically generated">
            <a:extLst>
              <a:ext uri="{FF2B5EF4-FFF2-40B4-BE49-F238E27FC236}">
                <a16:creationId xmlns:a16="http://schemas.microsoft.com/office/drawing/2014/main" id="{4272EEAB-B967-3C9B-989B-764B0275D9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7403" y="1024617"/>
            <a:ext cx="7735380" cy="4363059"/>
          </a:xfrm>
          <a:prstGeom prst="rect">
            <a:avLst/>
          </a:prstGeom>
        </p:spPr>
      </p:pic>
    </p:spTree>
    <p:extLst>
      <p:ext uri="{BB962C8B-B14F-4D97-AF65-F5344CB8AC3E}">
        <p14:creationId xmlns:p14="http://schemas.microsoft.com/office/powerpoint/2010/main" val="3018953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A55BC-C5C6-49C5-9745-85995864711E}"/>
              </a:ext>
            </a:extLst>
          </p:cNvPr>
          <p:cNvSpPr>
            <a:spLocks noGrp="1"/>
          </p:cNvSpPr>
          <p:nvPr>
            <p:ph type="title"/>
          </p:nvPr>
        </p:nvSpPr>
        <p:spPr>
          <a:xfrm>
            <a:off x="0" y="1"/>
            <a:ext cx="12192000" cy="921375"/>
          </a:xfrm>
          <a:solidFill>
            <a:schemeClr val="accent1">
              <a:lumMod val="40000"/>
              <a:lumOff val="60000"/>
            </a:schemeClr>
          </a:solidFill>
        </p:spPr>
        <p:txBody>
          <a:bodyPr>
            <a:normAutofit/>
          </a:bodyPr>
          <a:lstStyle/>
          <a:p>
            <a:r>
              <a:rPr lang="en-US" sz="3200" b="1" dirty="0"/>
              <a:t>The Retirement Savings Access Gap is Large</a:t>
            </a:r>
          </a:p>
        </p:txBody>
      </p:sp>
      <p:sp>
        <p:nvSpPr>
          <p:cNvPr id="10" name="Rectangle 9">
            <a:extLst>
              <a:ext uri="{FF2B5EF4-FFF2-40B4-BE49-F238E27FC236}">
                <a16:creationId xmlns:a16="http://schemas.microsoft.com/office/drawing/2014/main" id="{14A39C29-8C49-674F-B319-D4C9EE2857DD}"/>
              </a:ext>
            </a:extLst>
          </p:cNvPr>
          <p:cNvSpPr/>
          <p:nvPr/>
        </p:nvSpPr>
        <p:spPr>
          <a:xfrm>
            <a:off x="0" y="5936630"/>
            <a:ext cx="12192000" cy="921372"/>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dirty="0">
              <a:solidFill>
                <a:prstClr val="white"/>
              </a:solidFill>
              <a:latin typeface="Calibri"/>
              <a:sym typeface="Arial"/>
            </a:endParaRPr>
          </a:p>
        </p:txBody>
      </p:sp>
      <p:pic>
        <p:nvPicPr>
          <p:cNvPr id="11" name="Picture 10" descr="A picture containing text&#10;&#10;Description automatically generated">
            <a:extLst>
              <a:ext uri="{FF2B5EF4-FFF2-40B4-BE49-F238E27FC236}">
                <a16:creationId xmlns:a16="http://schemas.microsoft.com/office/drawing/2014/main" id="{C022C9AF-36B8-684E-AD34-0CFCFA95EC6E}"/>
              </a:ext>
            </a:extLst>
          </p:cNvPr>
          <p:cNvPicPr/>
          <p:nvPr/>
        </p:nvPicPr>
        <p:blipFill>
          <a:blip r:embed="rId3"/>
          <a:stretch>
            <a:fillRect/>
          </a:stretch>
        </p:blipFill>
        <p:spPr>
          <a:xfrm>
            <a:off x="8093611" y="6126164"/>
            <a:ext cx="3680037" cy="589752"/>
          </a:xfrm>
          <a:prstGeom prst="rect">
            <a:avLst/>
          </a:prstGeom>
        </p:spPr>
      </p:pic>
      <p:pic>
        <p:nvPicPr>
          <p:cNvPr id="8" name="Picture 7" descr="A blue circle with white text&#10;&#10;Description automatically generated">
            <a:extLst>
              <a:ext uri="{FF2B5EF4-FFF2-40B4-BE49-F238E27FC236}">
                <a16:creationId xmlns:a16="http://schemas.microsoft.com/office/drawing/2014/main" id="{35D78AA3-53C2-B71F-B8BF-1A60C06EEDDD}"/>
              </a:ext>
            </a:extLst>
          </p:cNvPr>
          <p:cNvPicPr>
            <a:picLocks noChangeAspect="1"/>
          </p:cNvPicPr>
          <p:nvPr/>
        </p:nvPicPr>
        <p:blipFill>
          <a:blip r:embed="rId4"/>
          <a:stretch>
            <a:fillRect/>
          </a:stretch>
        </p:blipFill>
        <p:spPr>
          <a:xfrm>
            <a:off x="128336" y="1336844"/>
            <a:ext cx="4566653" cy="4508849"/>
          </a:xfrm>
          <a:prstGeom prst="rect">
            <a:avLst/>
          </a:prstGeom>
        </p:spPr>
      </p:pic>
      <p:sp>
        <p:nvSpPr>
          <p:cNvPr id="9" name="TextBox 8">
            <a:extLst>
              <a:ext uri="{FF2B5EF4-FFF2-40B4-BE49-F238E27FC236}">
                <a16:creationId xmlns:a16="http://schemas.microsoft.com/office/drawing/2014/main" id="{2F0921C3-4DBB-B73B-4B5B-5C1E04FB2B56}"/>
              </a:ext>
            </a:extLst>
          </p:cNvPr>
          <p:cNvSpPr txBox="1"/>
          <p:nvPr/>
        </p:nvSpPr>
        <p:spPr>
          <a:xfrm>
            <a:off x="1475873" y="951833"/>
            <a:ext cx="2106864" cy="379656"/>
          </a:xfrm>
          <a:prstGeom prst="rect">
            <a:avLst/>
          </a:prstGeom>
          <a:noFill/>
        </p:spPr>
        <p:txBody>
          <a:bodyPr wrap="square" rtlCol="0">
            <a:spAutoFit/>
          </a:bodyPr>
          <a:lstStyle/>
          <a:p>
            <a:pPr defTabSz="1219170">
              <a:buClr>
                <a:srgbClr val="000000"/>
              </a:buClr>
            </a:pPr>
            <a:r>
              <a:rPr lang="en-US" sz="1867" b="1" kern="0" dirty="0">
                <a:solidFill>
                  <a:srgbClr val="000000"/>
                </a:solidFill>
                <a:latin typeface="Arial"/>
                <a:cs typeface="Arial"/>
                <a:sym typeface="Arial"/>
              </a:rPr>
              <a:t>  United States</a:t>
            </a:r>
          </a:p>
        </p:txBody>
      </p:sp>
      <p:sp>
        <p:nvSpPr>
          <p:cNvPr id="12" name="TextBox 11">
            <a:extLst>
              <a:ext uri="{FF2B5EF4-FFF2-40B4-BE49-F238E27FC236}">
                <a16:creationId xmlns:a16="http://schemas.microsoft.com/office/drawing/2014/main" id="{15215AE4-4949-3942-59E1-4C2E59423435}"/>
              </a:ext>
            </a:extLst>
          </p:cNvPr>
          <p:cNvSpPr txBox="1"/>
          <p:nvPr/>
        </p:nvSpPr>
        <p:spPr>
          <a:xfrm>
            <a:off x="7747819" y="930442"/>
            <a:ext cx="1524000" cy="379656"/>
          </a:xfrm>
          <a:prstGeom prst="rect">
            <a:avLst/>
          </a:prstGeom>
          <a:noFill/>
        </p:spPr>
        <p:txBody>
          <a:bodyPr wrap="square" rtlCol="0">
            <a:spAutoFit/>
          </a:bodyPr>
          <a:lstStyle/>
          <a:p>
            <a:pPr defTabSz="1219170">
              <a:buClr>
                <a:srgbClr val="000000"/>
              </a:buClr>
            </a:pPr>
            <a:r>
              <a:rPr lang="en-US" sz="1867" b="1" kern="0" dirty="0">
                <a:solidFill>
                  <a:srgbClr val="000000"/>
                </a:solidFill>
                <a:latin typeface="Arial"/>
                <a:cs typeface="Arial"/>
                <a:sym typeface="Arial"/>
              </a:rPr>
              <a:t>Florida</a:t>
            </a:r>
          </a:p>
        </p:txBody>
      </p:sp>
      <p:sp>
        <p:nvSpPr>
          <p:cNvPr id="3" name="TextBox 2">
            <a:extLst>
              <a:ext uri="{FF2B5EF4-FFF2-40B4-BE49-F238E27FC236}">
                <a16:creationId xmlns:a16="http://schemas.microsoft.com/office/drawing/2014/main" id="{E5940503-AB4F-B76F-3F6F-73373EBC195D}"/>
              </a:ext>
            </a:extLst>
          </p:cNvPr>
          <p:cNvSpPr txBox="1"/>
          <p:nvPr/>
        </p:nvSpPr>
        <p:spPr>
          <a:xfrm>
            <a:off x="4786491" y="5707663"/>
            <a:ext cx="5003235" cy="246221"/>
          </a:xfrm>
          <a:prstGeom prst="rect">
            <a:avLst/>
          </a:prstGeom>
          <a:noFill/>
        </p:spPr>
        <p:txBody>
          <a:bodyPr wrap="square" rtlCol="0">
            <a:spAutoFit/>
          </a:bodyPr>
          <a:lstStyle/>
          <a:p>
            <a:pPr defTabSz="914377"/>
            <a:r>
              <a:rPr lang="en-US" sz="1000" dirty="0">
                <a:solidFill>
                  <a:prstClr val="black"/>
                </a:solidFill>
                <a:latin typeface="Calibri"/>
                <a:cs typeface="Arial"/>
                <a:sym typeface="Arial"/>
              </a:rPr>
              <a:t>Source: Georgetown University CRI © 2024, Georgetown University </a:t>
            </a:r>
          </a:p>
        </p:txBody>
      </p:sp>
      <p:pic>
        <p:nvPicPr>
          <p:cNvPr id="5" name="Picture 4" descr="A screenshot of a web page&#10;&#10;Description automatically generated">
            <a:extLst>
              <a:ext uri="{FF2B5EF4-FFF2-40B4-BE49-F238E27FC236}">
                <a16:creationId xmlns:a16="http://schemas.microsoft.com/office/drawing/2014/main" id="{AC77832E-F010-E50A-0F84-2122F23B27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6490" y="1310098"/>
            <a:ext cx="7277173" cy="4397565"/>
          </a:xfrm>
          <a:prstGeom prst="rect">
            <a:avLst/>
          </a:prstGeom>
        </p:spPr>
      </p:pic>
    </p:spTree>
    <p:extLst>
      <p:ext uri="{BB962C8B-B14F-4D97-AF65-F5344CB8AC3E}">
        <p14:creationId xmlns:p14="http://schemas.microsoft.com/office/powerpoint/2010/main" val="2066380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31F58-C9BA-4911-AC30-82E337BB6A82}"/>
              </a:ext>
            </a:extLst>
          </p:cNvPr>
          <p:cNvSpPr>
            <a:spLocks noGrp="1"/>
          </p:cNvSpPr>
          <p:nvPr>
            <p:ph type="title"/>
          </p:nvPr>
        </p:nvSpPr>
        <p:spPr>
          <a:xfrm>
            <a:off x="300037" y="97278"/>
            <a:ext cx="11581901" cy="1000002"/>
          </a:xfrm>
        </p:spPr>
        <p:txBody>
          <a:bodyPr>
            <a:noAutofit/>
          </a:bodyPr>
          <a:lstStyle/>
          <a:p>
            <a:br>
              <a:rPr lang="en-US" sz="3200" b="1" dirty="0"/>
            </a:br>
            <a:r>
              <a:rPr lang="en-US" sz="3200" b="1" dirty="0"/>
              <a:t>No Progress in 40 Years to Close the Gap </a:t>
            </a:r>
            <a:br>
              <a:rPr lang="en-US" sz="3200" b="1" dirty="0"/>
            </a:br>
            <a:endParaRPr lang="en-US" sz="3200" b="1" dirty="0"/>
          </a:p>
        </p:txBody>
      </p:sp>
      <p:pic>
        <p:nvPicPr>
          <p:cNvPr id="8" name="Picture 2">
            <a:extLst>
              <a:ext uri="{FF2B5EF4-FFF2-40B4-BE49-F238E27FC236}">
                <a16:creationId xmlns:a16="http://schemas.microsoft.com/office/drawing/2014/main" id="{82CB13A2-8BB7-2643-AC3D-4B269D6A761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65762" y="1264596"/>
            <a:ext cx="10515599" cy="412643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Rectangle 8">
            <a:extLst>
              <a:ext uri="{FF2B5EF4-FFF2-40B4-BE49-F238E27FC236}">
                <a16:creationId xmlns:a16="http://schemas.microsoft.com/office/drawing/2014/main" id="{C7C8C950-B196-0A40-83CA-76943972B676}"/>
              </a:ext>
            </a:extLst>
          </p:cNvPr>
          <p:cNvSpPr/>
          <p:nvPr/>
        </p:nvSpPr>
        <p:spPr>
          <a:xfrm flipV="1">
            <a:off x="0" y="5875667"/>
            <a:ext cx="12192000" cy="60959"/>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alibri"/>
            </a:endParaRPr>
          </a:p>
        </p:txBody>
      </p:sp>
      <p:sp>
        <p:nvSpPr>
          <p:cNvPr id="10" name="Rectangle 9">
            <a:extLst>
              <a:ext uri="{FF2B5EF4-FFF2-40B4-BE49-F238E27FC236}">
                <a16:creationId xmlns:a16="http://schemas.microsoft.com/office/drawing/2014/main" id="{B4D945D7-D299-164C-9240-8BE07643E7D5}"/>
              </a:ext>
            </a:extLst>
          </p:cNvPr>
          <p:cNvSpPr/>
          <p:nvPr/>
        </p:nvSpPr>
        <p:spPr>
          <a:xfrm>
            <a:off x="0" y="5936629"/>
            <a:ext cx="12192000" cy="921372"/>
          </a:xfrm>
          <a:prstGeom prst="rect">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alibri"/>
            </a:endParaRPr>
          </a:p>
        </p:txBody>
      </p:sp>
      <p:pic>
        <p:nvPicPr>
          <p:cNvPr id="11" name="Picture 10" descr="A picture containing text&#10;&#10;Description automatically generated">
            <a:extLst>
              <a:ext uri="{FF2B5EF4-FFF2-40B4-BE49-F238E27FC236}">
                <a16:creationId xmlns:a16="http://schemas.microsoft.com/office/drawing/2014/main" id="{1C284219-0D2B-5841-A9EB-C281ABF2556D}"/>
              </a:ext>
            </a:extLst>
          </p:cNvPr>
          <p:cNvPicPr/>
          <p:nvPr/>
        </p:nvPicPr>
        <p:blipFill>
          <a:blip r:embed="rId4"/>
          <a:stretch>
            <a:fillRect/>
          </a:stretch>
        </p:blipFill>
        <p:spPr>
          <a:xfrm>
            <a:off x="8093610" y="6126164"/>
            <a:ext cx="3680037" cy="589752"/>
          </a:xfrm>
          <a:prstGeom prst="rect">
            <a:avLst/>
          </a:prstGeom>
        </p:spPr>
      </p:pic>
      <p:sp>
        <p:nvSpPr>
          <p:cNvPr id="13" name="Content Placeholder 2">
            <a:extLst>
              <a:ext uri="{FF2B5EF4-FFF2-40B4-BE49-F238E27FC236}">
                <a16:creationId xmlns:a16="http://schemas.microsoft.com/office/drawing/2014/main" id="{5BFBE942-5FE6-DE48-801F-87B18833E834}"/>
              </a:ext>
            </a:extLst>
          </p:cNvPr>
          <p:cNvSpPr txBox="1">
            <a:spLocks/>
          </p:cNvSpPr>
          <p:nvPr/>
        </p:nvSpPr>
        <p:spPr>
          <a:xfrm>
            <a:off x="284630" y="5452612"/>
            <a:ext cx="11581901" cy="295099"/>
          </a:xfrm>
          <a:prstGeom prst="rect">
            <a:avLst/>
          </a:prstGeom>
        </p:spPr>
        <p:txBody>
          <a:bodyPr vert="horz" lIns="91440" tIns="45720" rIns="91440" bIns="45720" rtlCol="0">
            <a:noAutofit/>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defTabSz="914400">
              <a:spcBef>
                <a:spcPts val="0"/>
              </a:spcBef>
              <a:buFontTx/>
              <a:buNone/>
              <a:defRPr/>
            </a:pPr>
            <a:r>
              <a:rPr lang="en-US" sz="1100" dirty="0">
                <a:solidFill>
                  <a:prstClr val="black"/>
                </a:solidFill>
              </a:rPr>
              <a:t>SOURCE: Rhee, Nari &amp; </a:t>
            </a:r>
            <a:r>
              <a:rPr lang="en-US" sz="1100" dirty="0" err="1">
                <a:solidFill>
                  <a:prstClr val="black"/>
                </a:solidFill>
              </a:rPr>
              <a:t>Boivie</a:t>
            </a:r>
            <a:r>
              <a:rPr lang="en-US" sz="1100" dirty="0">
                <a:solidFill>
                  <a:prstClr val="black"/>
                </a:solidFill>
              </a:rPr>
              <a:t>, Ilana. (2015). The Continuing Retirement Savings Crisis. National Institute on Retirement Security. https://</a:t>
            </a:r>
            <a:r>
              <a:rPr lang="en-US" sz="1100" dirty="0" err="1">
                <a:solidFill>
                  <a:prstClr val="black"/>
                </a:solidFill>
              </a:rPr>
              <a:t>www.nirsonline.org</a:t>
            </a:r>
            <a:r>
              <a:rPr lang="en-US" sz="1100" dirty="0">
                <a:solidFill>
                  <a:prstClr val="black"/>
                </a:solidFill>
              </a:rPr>
              <a:t>/wp-content/uploads/2017/07/final_rsc_2015.pdf</a:t>
            </a:r>
            <a:endParaRPr lang="en-US" sz="1100" dirty="0">
              <a:solidFill>
                <a:prstClr val="black"/>
              </a:solidFill>
              <a:latin typeface="Calibri"/>
            </a:endParaRPr>
          </a:p>
        </p:txBody>
      </p:sp>
    </p:spTree>
    <p:extLst>
      <p:ext uri="{BB962C8B-B14F-4D97-AF65-F5344CB8AC3E}">
        <p14:creationId xmlns:p14="http://schemas.microsoft.com/office/powerpoint/2010/main" val="2983516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31F58-C9BA-4911-AC30-82E337BB6A82}"/>
              </a:ext>
            </a:extLst>
          </p:cNvPr>
          <p:cNvSpPr>
            <a:spLocks noGrp="1"/>
          </p:cNvSpPr>
          <p:nvPr>
            <p:ph type="title"/>
          </p:nvPr>
        </p:nvSpPr>
        <p:spPr>
          <a:xfrm>
            <a:off x="300037" y="193758"/>
            <a:ext cx="11581901" cy="884947"/>
          </a:xfrm>
        </p:spPr>
        <p:txBody>
          <a:bodyPr>
            <a:noAutofit/>
          </a:bodyPr>
          <a:lstStyle/>
          <a:p>
            <a:r>
              <a:rPr lang="en-US" sz="3200" b="1" dirty="0"/>
              <a:t>Can’t People Already Save if They Want To?</a:t>
            </a:r>
          </a:p>
        </p:txBody>
      </p:sp>
      <p:sp>
        <p:nvSpPr>
          <p:cNvPr id="9" name="Content Placeholder 2">
            <a:extLst>
              <a:ext uri="{FF2B5EF4-FFF2-40B4-BE49-F238E27FC236}">
                <a16:creationId xmlns:a16="http://schemas.microsoft.com/office/drawing/2014/main" id="{FE593283-D35B-394C-B0B6-E6773E113B74}"/>
              </a:ext>
            </a:extLst>
          </p:cNvPr>
          <p:cNvSpPr txBox="1">
            <a:spLocks/>
          </p:cNvSpPr>
          <p:nvPr/>
        </p:nvSpPr>
        <p:spPr>
          <a:xfrm>
            <a:off x="284632" y="1157318"/>
            <a:ext cx="11581901" cy="4757707"/>
          </a:xfrm>
          <a:prstGeom prst="rect">
            <a:avLst/>
          </a:prstGeom>
        </p:spPr>
        <p:txBody>
          <a:bodyPr vert="horz" lIns="91440" tIns="45720" rIns="91440" bIns="45720" rtlCol="0">
            <a:normAutofit fontScale="62500" lnSpcReduction="20000"/>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defTabSz="914400">
              <a:spcBef>
                <a:spcPts val="0"/>
              </a:spcBef>
              <a:buFontTx/>
              <a:buNone/>
              <a:defRPr/>
            </a:pPr>
            <a:r>
              <a:rPr lang="en-US" sz="2400" b="1" dirty="0">
                <a:solidFill>
                  <a:prstClr val="black"/>
                </a:solidFill>
                <a:latin typeface="Calibri"/>
              </a:rPr>
              <a:t>Participation Rates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defTabSz="914400">
              <a:spcBef>
                <a:spcPts val="0"/>
              </a:spcBef>
              <a:buFontTx/>
              <a:buNone/>
              <a:defRPr/>
            </a:pPr>
            <a:endParaRPr lang="en-US" sz="1100" dirty="0">
              <a:solidFill>
                <a:prstClr val="black"/>
              </a:solidFill>
              <a:latin typeface="Calibri"/>
            </a:endParaRPr>
          </a:p>
          <a:p>
            <a:pPr marL="0" indent="0" defTabSz="914400">
              <a:spcBef>
                <a:spcPts val="0"/>
              </a:spcBef>
              <a:buFontTx/>
              <a:buNone/>
              <a:defRPr/>
            </a:pPr>
            <a:endParaRPr lang="en-US" sz="1100" dirty="0">
              <a:solidFill>
                <a:prstClr val="black"/>
              </a:solidFill>
              <a:latin typeface="Calibri"/>
            </a:endParaRPr>
          </a:p>
          <a:p>
            <a:pPr marL="0" indent="0" defTabSz="914400">
              <a:spcBef>
                <a:spcPts val="0"/>
              </a:spcBef>
              <a:buFontTx/>
              <a:buNone/>
              <a:defRPr/>
            </a:pPr>
            <a:endParaRPr lang="en-US" sz="1800" dirty="0">
              <a:solidFill>
                <a:prstClr val="black"/>
              </a:solidFill>
              <a:latin typeface="Calibri"/>
            </a:endParaRPr>
          </a:p>
          <a:p>
            <a:pPr marL="0" indent="0" defTabSz="914400">
              <a:spcBef>
                <a:spcPts val="0"/>
              </a:spcBef>
              <a:buFontTx/>
              <a:buNone/>
              <a:defRPr/>
            </a:pPr>
            <a:endParaRPr lang="en-US" sz="1800" dirty="0">
              <a:solidFill>
                <a:prstClr val="black"/>
              </a:solidFill>
              <a:latin typeface="Calibri"/>
            </a:endParaRPr>
          </a:p>
          <a:p>
            <a:pPr marL="0" indent="0" defTabSz="914400">
              <a:spcBef>
                <a:spcPts val="0"/>
              </a:spcBef>
              <a:buFontTx/>
              <a:buNone/>
              <a:defRPr/>
            </a:pPr>
            <a:r>
              <a:rPr lang="en-US" sz="1800" dirty="0">
                <a:solidFill>
                  <a:prstClr val="black"/>
                </a:solidFill>
                <a:latin typeface="Calibri"/>
              </a:rPr>
              <a:t>SOURCE: AARP. Data compiled by AARP’s Public Policy Institute from unpublished estimates from the Employee Benefit Research Institute of the 2004 Survey of income and Program Participation Wave 7 Topical Module (2006 data). See also Brookings' Retirement Security Project, and </a:t>
            </a:r>
            <a:r>
              <a:rPr lang="en-US" sz="1800" dirty="0" err="1">
                <a:solidFill>
                  <a:prstClr val="black"/>
                </a:solidFill>
                <a:latin typeface="Calibri"/>
              </a:rPr>
              <a:t>WhiteHouse.gov</a:t>
            </a:r>
            <a:r>
              <a:rPr lang="en-US" sz="1800" dirty="0">
                <a:solidFill>
                  <a:prstClr val="black"/>
                </a:solidFill>
                <a:latin typeface="Calibri"/>
              </a:rPr>
              <a:t>. Automatic  enrollment data estimates provided by Vanguard. </a:t>
            </a:r>
          </a:p>
        </p:txBody>
      </p:sp>
      <p:pic>
        <p:nvPicPr>
          <p:cNvPr id="10" name="Picture 9">
            <a:extLst>
              <a:ext uri="{FF2B5EF4-FFF2-40B4-BE49-F238E27FC236}">
                <a16:creationId xmlns:a16="http://schemas.microsoft.com/office/drawing/2014/main" id="{AD4FFB8E-CF0D-5445-BC7C-6BFE0635E6AC}"/>
              </a:ext>
            </a:extLst>
          </p:cNvPr>
          <p:cNvPicPr>
            <a:picLocks noChangeAspect="1"/>
          </p:cNvPicPr>
          <p:nvPr/>
        </p:nvPicPr>
        <p:blipFill>
          <a:blip r:embed="rId3"/>
          <a:stretch>
            <a:fillRect/>
          </a:stretch>
        </p:blipFill>
        <p:spPr>
          <a:xfrm>
            <a:off x="1634905" y="1471612"/>
            <a:ext cx="8881353" cy="3914775"/>
          </a:xfrm>
          <a:prstGeom prst="rect">
            <a:avLst/>
          </a:prstGeom>
        </p:spPr>
      </p:pic>
      <p:sp>
        <p:nvSpPr>
          <p:cNvPr id="11" name="Rectangle 10">
            <a:extLst>
              <a:ext uri="{FF2B5EF4-FFF2-40B4-BE49-F238E27FC236}">
                <a16:creationId xmlns:a16="http://schemas.microsoft.com/office/drawing/2014/main" id="{E48E1CE4-E97C-4E4D-BBA5-A2152129DEF4}"/>
              </a:ext>
            </a:extLst>
          </p:cNvPr>
          <p:cNvSpPr/>
          <p:nvPr/>
        </p:nvSpPr>
        <p:spPr>
          <a:xfrm flipV="1">
            <a:off x="0" y="5875667"/>
            <a:ext cx="12192000" cy="60959"/>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alibri"/>
            </a:endParaRPr>
          </a:p>
        </p:txBody>
      </p:sp>
      <p:sp>
        <p:nvSpPr>
          <p:cNvPr id="12" name="Rectangle 11">
            <a:extLst>
              <a:ext uri="{FF2B5EF4-FFF2-40B4-BE49-F238E27FC236}">
                <a16:creationId xmlns:a16="http://schemas.microsoft.com/office/drawing/2014/main" id="{BBD21E11-3AED-4042-8085-7D273181E7A8}"/>
              </a:ext>
            </a:extLst>
          </p:cNvPr>
          <p:cNvSpPr/>
          <p:nvPr/>
        </p:nvSpPr>
        <p:spPr>
          <a:xfrm>
            <a:off x="0" y="5936629"/>
            <a:ext cx="12192000" cy="921372"/>
          </a:xfrm>
          <a:prstGeom prst="rect">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alibri"/>
            </a:endParaRPr>
          </a:p>
        </p:txBody>
      </p:sp>
      <p:pic>
        <p:nvPicPr>
          <p:cNvPr id="13" name="Picture 12" descr="A picture containing text&#10;&#10;Description automatically generated">
            <a:extLst>
              <a:ext uri="{FF2B5EF4-FFF2-40B4-BE49-F238E27FC236}">
                <a16:creationId xmlns:a16="http://schemas.microsoft.com/office/drawing/2014/main" id="{B1B2A4D1-87E1-5C4B-A1A2-C3BC98B15BB7}"/>
              </a:ext>
            </a:extLst>
          </p:cNvPr>
          <p:cNvPicPr/>
          <p:nvPr/>
        </p:nvPicPr>
        <p:blipFill>
          <a:blip r:embed="rId4"/>
          <a:stretch>
            <a:fillRect/>
          </a:stretch>
        </p:blipFill>
        <p:spPr>
          <a:xfrm>
            <a:off x="8093610" y="6126164"/>
            <a:ext cx="3680037" cy="589752"/>
          </a:xfrm>
          <a:prstGeom prst="rect">
            <a:avLst/>
          </a:prstGeom>
        </p:spPr>
      </p:pic>
    </p:spTree>
    <p:extLst>
      <p:ext uri="{BB962C8B-B14F-4D97-AF65-F5344CB8AC3E}">
        <p14:creationId xmlns:p14="http://schemas.microsoft.com/office/powerpoint/2010/main" val="3732382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16732"/>
            <a:ext cx="12191999" cy="826851"/>
          </a:xfrm>
        </p:spPr>
        <p:txBody>
          <a:bodyPr>
            <a:noAutofit/>
          </a:bodyPr>
          <a:lstStyle/>
          <a:p>
            <a:r>
              <a:rPr lang="en-US" sz="3200" b="1" dirty="0"/>
              <a:t>Significant Racial Disparities in Savings</a:t>
            </a:r>
          </a:p>
        </p:txBody>
      </p:sp>
      <p:sp>
        <p:nvSpPr>
          <p:cNvPr id="4" name="Rectangle 3"/>
          <p:cNvSpPr/>
          <p:nvPr/>
        </p:nvSpPr>
        <p:spPr>
          <a:xfrm>
            <a:off x="0" y="5936629"/>
            <a:ext cx="12192000" cy="921372"/>
          </a:xfrm>
          <a:prstGeom prst="rect">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0" name="Content Placeholder 9"/>
          <p:cNvSpPr>
            <a:spLocks noGrp="1"/>
          </p:cNvSpPr>
          <p:nvPr>
            <p:ph idx="1"/>
          </p:nvPr>
        </p:nvSpPr>
        <p:spPr>
          <a:xfrm>
            <a:off x="350196" y="885217"/>
            <a:ext cx="11420272" cy="4801133"/>
          </a:xfrm>
        </p:spPr>
        <p:txBody>
          <a:bodyPr>
            <a:normAutofit/>
          </a:bodyPr>
          <a:lstStyle/>
          <a:p>
            <a:endParaRPr lang="en-US" sz="2400" dirty="0"/>
          </a:p>
          <a:p>
            <a:r>
              <a:rPr lang="en-US" sz="2400" dirty="0"/>
              <a:t>Black households have 1/8</a:t>
            </a:r>
            <a:r>
              <a:rPr lang="en-US" sz="2400" baseline="30000" dirty="0"/>
              <a:t>th</a:t>
            </a:r>
            <a:r>
              <a:rPr lang="en-US" sz="2400" dirty="0"/>
              <a:t> and Latino households 1/5</a:t>
            </a:r>
            <a:r>
              <a:rPr lang="en-US" sz="2400" baseline="30000" dirty="0"/>
              <a:t>th</a:t>
            </a:r>
            <a:r>
              <a:rPr lang="en-US" sz="2400" dirty="0"/>
              <a:t> the net worth of white households</a:t>
            </a:r>
          </a:p>
          <a:p>
            <a:r>
              <a:rPr lang="en-US" sz="2400" dirty="0"/>
              <a:t>Black households are burdened by greater levels of student loan debt &amp; other types of debt</a:t>
            </a:r>
          </a:p>
          <a:p>
            <a:r>
              <a:rPr lang="en-US" sz="2400" dirty="0"/>
              <a:t>White households have a median retirement account balance of $80,000 compared with $35,000 for black households and $31,000 for Latino households and white households are significant more likely to even have retirement accounts</a:t>
            </a:r>
          </a:p>
          <a:p>
            <a:endParaRPr lang="en-US" sz="2400" dirty="0"/>
          </a:p>
          <a:p>
            <a:endParaRPr lang="en-US" sz="2400" dirty="0"/>
          </a:p>
          <a:p>
            <a:endParaRPr lang="en-US" sz="2400" dirty="0"/>
          </a:p>
        </p:txBody>
      </p:sp>
      <p:pic>
        <p:nvPicPr>
          <p:cNvPr id="11" name="Picture 10" descr="A picture containing text&#10;&#10;Description automatically generated"/>
          <p:cNvPicPr/>
          <p:nvPr/>
        </p:nvPicPr>
        <p:blipFill>
          <a:blip r:embed="rId3"/>
          <a:stretch>
            <a:fillRect/>
          </a:stretch>
        </p:blipFill>
        <p:spPr>
          <a:xfrm>
            <a:off x="8093610" y="6126164"/>
            <a:ext cx="3680037" cy="589752"/>
          </a:xfrm>
          <a:prstGeom prst="rect">
            <a:avLst/>
          </a:prstGeom>
        </p:spPr>
      </p:pic>
      <p:sp>
        <p:nvSpPr>
          <p:cNvPr id="15" name="TextBox 14"/>
          <p:cNvSpPr txBox="1"/>
          <p:nvPr/>
        </p:nvSpPr>
        <p:spPr>
          <a:xfrm>
            <a:off x="663382" y="5484205"/>
            <a:ext cx="1087945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Source: Aspen Institute, 101 Solutions for Inclusive Wealth Building, May 2022</a:t>
            </a:r>
          </a:p>
        </p:txBody>
      </p:sp>
      <p:sp>
        <p:nvSpPr>
          <p:cNvPr id="14" name="Rectangle 13">
            <a:extLst>
              <a:ext uri="{FF2B5EF4-FFF2-40B4-BE49-F238E27FC236}">
                <a16:creationId xmlns:a16="http://schemas.microsoft.com/office/drawing/2014/main" id="{684EA0FA-415B-F047-A1B0-4EF09C12B134}"/>
              </a:ext>
            </a:extLst>
          </p:cNvPr>
          <p:cNvSpPr/>
          <p:nvPr/>
        </p:nvSpPr>
        <p:spPr>
          <a:xfrm flipV="1">
            <a:off x="0" y="5875667"/>
            <a:ext cx="12192000" cy="60959"/>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002584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Georgetown University OA">
      <a:dk1>
        <a:sysClr val="windowText" lastClr="000000"/>
      </a:dk1>
      <a:lt1>
        <a:sysClr val="window" lastClr="FFFFFF"/>
      </a:lt1>
      <a:dk2>
        <a:srgbClr val="011B39"/>
      </a:dk2>
      <a:lt2>
        <a:srgbClr val="4A4C4D"/>
      </a:lt2>
      <a:accent1>
        <a:srgbClr val="003B7C"/>
      </a:accent1>
      <a:accent2>
        <a:srgbClr val="9CA09C"/>
      </a:accent2>
      <a:accent3>
        <a:srgbClr val="00A4CC"/>
      </a:accent3>
      <a:accent4>
        <a:srgbClr val="46A536"/>
      </a:accent4>
      <a:accent5>
        <a:srgbClr val="CD0032"/>
      </a:accent5>
      <a:accent6>
        <a:srgbClr val="580A1D"/>
      </a:accent6>
      <a:hlink>
        <a:srgbClr val="003D81"/>
      </a:hlink>
      <a:folHlink>
        <a:srgbClr val="00A4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3760</TotalTime>
  <Words>1900</Words>
  <Application>Microsoft Office PowerPoint</Application>
  <PresentationFormat>Widescreen</PresentationFormat>
  <Paragraphs>189</Paragraphs>
  <Slides>18</Slides>
  <Notes>17</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18</vt:i4>
      </vt:variant>
    </vt:vector>
  </HeadingPairs>
  <TitlesOfParts>
    <vt:vector size="31" baseType="lpstr">
      <vt:lpstr>55 Helvetica Roman</vt:lpstr>
      <vt:lpstr>Adobe Caslon Pro</vt:lpstr>
      <vt:lpstr>Arial</vt:lpstr>
      <vt:lpstr>Calibri</vt:lpstr>
      <vt:lpstr>Calibri Light</vt:lpstr>
      <vt:lpstr>Courier New</vt:lpstr>
      <vt:lpstr>Georgia</vt:lpstr>
      <vt:lpstr>Helvetica Neue</vt:lpstr>
      <vt:lpstr>Wingdings</vt:lpstr>
      <vt:lpstr>Office Theme</vt:lpstr>
      <vt:lpstr>3_Office Theme</vt:lpstr>
      <vt:lpstr>2_Office Theme</vt:lpstr>
      <vt:lpstr>1_Office Theme</vt:lpstr>
      <vt:lpstr>PowerPoint Presentation</vt:lpstr>
      <vt:lpstr>An Aging Population That’s Living and Working Longer </vt:lpstr>
      <vt:lpstr>An Aging Population Increases the Urgency</vt:lpstr>
      <vt:lpstr>Future Generations Unprepared for Retirement</vt:lpstr>
      <vt:lpstr>Florida’s Demographics Are Changing, Population is Aging</vt:lpstr>
      <vt:lpstr>The Retirement Savings Access Gap is Large</vt:lpstr>
      <vt:lpstr> No Progress in 40 Years to Close the Gap  </vt:lpstr>
      <vt:lpstr>Can’t People Already Save if They Want To?</vt:lpstr>
      <vt:lpstr>Significant Racial Disparities in Savings</vt:lpstr>
      <vt:lpstr> States Are Driving Change by Designing and Adopting  Universal Access Retirement Savings Programs </vt:lpstr>
      <vt:lpstr> States Are Driving Change by Designing and Adopting  Universal Access Retirement Savings Programs (20 States) </vt:lpstr>
      <vt:lpstr>  The Increase in Savings and Retirement Income Can Be Great   </vt:lpstr>
      <vt:lpstr>While the Cost of Doing Nothing is Significant Pay Now or Pay Later</vt:lpstr>
      <vt:lpstr>2024 State Programs and Legislative Activity</vt:lpstr>
      <vt:lpstr>State Program Performance (Auto-IRA States)</vt:lpstr>
      <vt:lpstr>Strong Public, Employer, and Employee Support</vt:lpstr>
      <vt:lpstr>Research Shows State Programs Help Private Plan Growth</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Note</dc:creator>
  <cp:lastModifiedBy>Angela Antonelli</cp:lastModifiedBy>
  <cp:revision>355</cp:revision>
  <cp:lastPrinted>2020-02-12T19:01:55Z</cp:lastPrinted>
  <dcterms:created xsi:type="dcterms:W3CDTF">2019-04-01T15:14:28Z</dcterms:created>
  <dcterms:modified xsi:type="dcterms:W3CDTF">2024-11-08T19:42:25Z</dcterms:modified>
</cp:coreProperties>
</file>