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48" r:id="rId4"/>
  </p:sldMasterIdLst>
  <p:notesMasterIdLst>
    <p:notesMasterId r:id="rId28"/>
  </p:notesMasterIdLst>
  <p:handoutMasterIdLst>
    <p:handoutMasterId r:id="rId29"/>
  </p:handoutMasterIdLst>
  <p:sldIdLst>
    <p:sldId id="378" r:id="rId5"/>
    <p:sldId id="352" r:id="rId6"/>
    <p:sldId id="353" r:id="rId7"/>
    <p:sldId id="354" r:id="rId8"/>
    <p:sldId id="355" r:id="rId9"/>
    <p:sldId id="356" r:id="rId10"/>
    <p:sldId id="357" r:id="rId11"/>
    <p:sldId id="358" r:id="rId12"/>
    <p:sldId id="359" r:id="rId13"/>
    <p:sldId id="360" r:id="rId14"/>
    <p:sldId id="361" r:id="rId15"/>
    <p:sldId id="362" r:id="rId16"/>
    <p:sldId id="363" r:id="rId17"/>
    <p:sldId id="364" r:id="rId18"/>
    <p:sldId id="365" r:id="rId19"/>
    <p:sldId id="283" r:id="rId20"/>
    <p:sldId id="367" r:id="rId21"/>
    <p:sldId id="368" r:id="rId22"/>
    <p:sldId id="278" r:id="rId23"/>
    <p:sldId id="370" r:id="rId24"/>
    <p:sldId id="371" r:id="rId25"/>
    <p:sldId id="374" r:id="rId26"/>
    <p:sldId id="375" r:id="rId27"/>
  </p:sldIdLst>
  <p:sldSz cx="12192000" cy="6858000"/>
  <p:notesSz cx="9236075" cy="7010400"/>
  <p:embeddedFontLst>
    <p:embeddedFont>
      <p:font typeface="Roboto" panose="02000000000000000000" pitchFamily="2" charset="0"/>
      <p:regular r:id="rId30"/>
      <p:bold r:id="rId31"/>
      <p:italic r:id="rId32"/>
      <p:boldItalic r:id="rId33"/>
    </p:embeddedFont>
    <p:embeddedFont>
      <p:font typeface="Roboto Light" panose="02000000000000000000" pitchFamily="2" charset="0"/>
      <p:regular r:id="rId34"/>
      <p:italic r:id="rId35"/>
    </p:embeddedFont>
    <p:embeddedFont>
      <p:font typeface="Roboto Medium" panose="02000000000000000000" pitchFamily="2" charset="0"/>
      <p:regular r:id="rId36"/>
      <p:italic r:id="rId37"/>
    </p:embeddedFont>
    <p:embeddedFont>
      <p:font typeface="Roboto Regular" panose="020B0604020202020204"/>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Layout Samples" id="{0AA8020C-5925-6840-AE02-DE4B3A5CCFAC}">
          <p14:sldIdLst>
            <p14:sldId id="378"/>
            <p14:sldId id="352"/>
            <p14:sldId id="353"/>
            <p14:sldId id="354"/>
            <p14:sldId id="355"/>
            <p14:sldId id="356"/>
            <p14:sldId id="357"/>
            <p14:sldId id="358"/>
            <p14:sldId id="359"/>
            <p14:sldId id="360"/>
            <p14:sldId id="361"/>
            <p14:sldId id="362"/>
            <p14:sldId id="363"/>
            <p14:sldId id="364"/>
            <p14:sldId id="365"/>
            <p14:sldId id="283"/>
            <p14:sldId id="367"/>
            <p14:sldId id="368"/>
            <p14:sldId id="278"/>
            <p14:sldId id="370"/>
            <p14:sldId id="371"/>
            <p14:sldId id="374"/>
            <p14:sldId id="3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567"/>
    <a:srgbClr val="285CA5"/>
    <a:srgbClr val="01334C"/>
    <a:srgbClr val="C0D29F"/>
    <a:srgbClr val="01324B"/>
    <a:srgbClr val="575D76"/>
    <a:srgbClr val="4E5366"/>
    <a:srgbClr val="DCDDDF"/>
    <a:srgbClr val="979797"/>
    <a:srgbClr val="BCBD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F5C1B1-664E-412A-B2DC-64350A8F52AA}" v="196" dt="2024-11-12T17:40:59.841"/>
    <p1510:client id="{F8A9D605-C11E-492A-8411-2246520016E0}" v="156" dt="2024-11-12T19:40:23.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86104" autoAdjust="0"/>
  </p:normalViewPr>
  <p:slideViewPr>
    <p:cSldViewPr snapToGrid="0">
      <p:cViewPr varScale="1">
        <p:scale>
          <a:sx n="91" d="100"/>
          <a:sy n="91" d="100"/>
        </p:scale>
        <p:origin x="128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2958"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oleObject" Target="https://sfrpc.sharepoint.com/F/RDeshazo/Silver%20Tsunami/Census%20Projections%20by%20Migration%20Scenario%20np2023-d%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deshazo\Downloads\reference-person-age-ranges-2023.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frpc.sharepoint.com/F/RDeshazo/Silver%20Tsunami/Health%20Info/Florida_Counties_Profile_2023.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sfrpc.sharepoint.com/F/RDeshazo/Silver%20Tsunami/Health%20Info/Florida_Counties_Profile_2023.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sfrpc.sharepoint.com/F/RDeshazo/Silver%20Tsunami/Health%20Info/Florida_Counties_Profile_2023.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sfrpc.sharepoint.com/F/RDeshazo/Silver%20Tsunami/Health%20Info/Florida_Counties_Profile_2023.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sfrpc.sharepoint.com/F/RDeshazo/Silver%20Tsunami/Census%20Projections%20by%20Migration%20Scenario%20np2023-d%20(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deshazo\Downloads\np2023-t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frpc.sharepoint.com/F/RDeshazo/Silver%20Tsunami/BEBR%20County%20projections_2022_asrh_detailed%20Revised%20and%20Shortene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sz="1800" dirty="0">
                <a:latin typeface="Roboto" panose="02000000000000000000" pitchFamily="2" charset="0"/>
                <a:ea typeface="Roboto" panose="02000000000000000000" pitchFamily="2" charset="0"/>
                <a:cs typeface="Roboto" panose="02000000000000000000" pitchFamily="2" charset="0"/>
              </a:rPr>
              <a:t>US Population: Zero Immigration (1000s)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0"/>
          <c:order val="0"/>
          <c:tx>
            <c:strRef>
              <c:f>Sheet3!$T$12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Sheet3!$S$24:$S$25</c:f>
              <c:strCache>
                <c:ptCount val="2"/>
                <c:pt idx="0">
                  <c:v>Labor Force</c:v>
                </c:pt>
                <c:pt idx="1">
                  <c:v>Over 65</c:v>
                </c:pt>
              </c:strCache>
              <c:extLst/>
            </c:strRef>
          </c:cat>
          <c:val>
            <c:numRef>
              <c:f>Sheet3!$T$24:$T$25</c:f>
              <c:numCache>
                <c:formatCode>#,##0</c:formatCode>
                <c:ptCount val="2"/>
                <c:pt idx="0">
                  <c:v>200459</c:v>
                </c:pt>
                <c:pt idx="1">
                  <c:v>63006</c:v>
                </c:pt>
              </c:numCache>
              <c:extLst/>
            </c:numRef>
          </c:val>
          <c:extLst>
            <c:ext xmlns:c16="http://schemas.microsoft.com/office/drawing/2014/chart" uri="{C3380CC4-5D6E-409C-BE32-E72D297353CC}">
              <c16:uniqueId val="{00000000-39ED-4FEB-9140-4EE289AA739E}"/>
            </c:ext>
          </c:extLst>
        </c:ser>
        <c:ser>
          <c:idx val="1"/>
          <c:order val="1"/>
          <c:tx>
            <c:strRef>
              <c:f>Sheet3!$U$12</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Sheet3!$S$24:$S$25</c:f>
              <c:strCache>
                <c:ptCount val="2"/>
                <c:pt idx="0">
                  <c:v>Labor Force</c:v>
                </c:pt>
                <c:pt idx="1">
                  <c:v>Over 65</c:v>
                </c:pt>
              </c:strCache>
              <c:extLst/>
            </c:strRef>
          </c:cat>
          <c:val>
            <c:numRef>
              <c:f>Sheet3!$U$24:$U$25</c:f>
              <c:numCache>
                <c:formatCode>#,##0</c:formatCode>
                <c:ptCount val="2"/>
                <c:pt idx="0">
                  <c:v>181999</c:v>
                </c:pt>
                <c:pt idx="1">
                  <c:v>78196</c:v>
                </c:pt>
              </c:numCache>
              <c:extLst/>
            </c:numRef>
          </c:val>
          <c:extLst>
            <c:ext xmlns:c16="http://schemas.microsoft.com/office/drawing/2014/chart" uri="{C3380CC4-5D6E-409C-BE32-E72D297353CC}">
              <c16:uniqueId val="{00000001-39ED-4FEB-9140-4EE289AA739E}"/>
            </c:ext>
          </c:extLst>
        </c:ser>
        <c:dLbls>
          <c:showLegendKey val="0"/>
          <c:showVal val="0"/>
          <c:showCatName val="0"/>
          <c:showSerName val="0"/>
          <c:showPercent val="0"/>
          <c:showBubbleSize val="0"/>
        </c:dLbls>
        <c:gapWidth val="219"/>
        <c:overlap val="-27"/>
        <c:axId val="2065666128"/>
        <c:axId val="2065662768"/>
      </c:barChart>
      <c:catAx>
        <c:axId val="206566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2065662768"/>
        <c:crosses val="autoZero"/>
        <c:auto val="1"/>
        <c:lblAlgn val="ctr"/>
        <c:lblOffset val="100"/>
        <c:noMultiLvlLbl val="0"/>
      </c:catAx>
      <c:valAx>
        <c:axId val="206566276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065666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sz="1800">
                <a:latin typeface="Roboto" panose="02000000000000000000" pitchFamily="2" charset="0"/>
                <a:ea typeface="Roboto" panose="02000000000000000000" pitchFamily="2" charset="0"/>
                <a:cs typeface="Roboto" panose="02000000000000000000" pitchFamily="2" charset="0"/>
              </a:rPr>
              <a:t>Treasure Coast (1,000s)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0"/>
          <c:order val="0"/>
          <c:tx>
            <c:strRef>
              <c:f>'[BEBR County projections_2022_asrh_detailed Revised and Shortened.xlsx]Summary'!$U$8</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Shortened.xlsx]Summary'!$T$11:$T$12</c:f>
              <c:strCache>
                <c:ptCount val="2"/>
                <c:pt idx="0">
                  <c:v>Over 65</c:v>
                </c:pt>
                <c:pt idx="1">
                  <c:v>85+</c:v>
                </c:pt>
              </c:strCache>
            </c:strRef>
          </c:cat>
          <c:val>
            <c:numRef>
              <c:f>'[BEBR County projections_2022_asrh_detailed Revised and Shortened.xlsx]Summary'!$U$11:$U$12</c:f>
              <c:numCache>
                <c:formatCode>#,##0</c:formatCode>
                <c:ptCount val="2"/>
                <c:pt idx="0">
                  <c:v>608.88699999999994</c:v>
                </c:pt>
                <c:pt idx="1">
                  <c:v>94.75</c:v>
                </c:pt>
              </c:numCache>
            </c:numRef>
          </c:val>
          <c:extLst>
            <c:ext xmlns:c16="http://schemas.microsoft.com/office/drawing/2014/chart" uri="{C3380CC4-5D6E-409C-BE32-E72D297353CC}">
              <c16:uniqueId val="{00000000-C021-4B95-8943-1631368047AD}"/>
            </c:ext>
          </c:extLst>
        </c:ser>
        <c:ser>
          <c:idx val="1"/>
          <c:order val="1"/>
          <c:tx>
            <c:strRef>
              <c:f>'[BEBR County projections_2022_asrh_detailed Revised and Shortened.xlsx]Summary'!$V$8</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Shortened.xlsx]Summary'!$T$11:$T$12</c:f>
              <c:strCache>
                <c:ptCount val="2"/>
                <c:pt idx="0">
                  <c:v>Over 65</c:v>
                </c:pt>
                <c:pt idx="1">
                  <c:v>85+</c:v>
                </c:pt>
              </c:strCache>
            </c:strRef>
          </c:cat>
          <c:val>
            <c:numRef>
              <c:f>'[BEBR County projections_2022_asrh_detailed Revised and Shortened.xlsx]Summary'!$V$11:$V$12</c:f>
              <c:numCache>
                <c:formatCode>#,##0</c:formatCode>
                <c:ptCount val="2"/>
                <c:pt idx="0">
                  <c:v>787.01700000000005</c:v>
                </c:pt>
                <c:pt idx="1">
                  <c:v>212.54500000000002</c:v>
                </c:pt>
              </c:numCache>
            </c:numRef>
          </c:val>
          <c:extLst>
            <c:ext xmlns:c16="http://schemas.microsoft.com/office/drawing/2014/chart" uri="{C3380CC4-5D6E-409C-BE32-E72D297353CC}">
              <c16:uniqueId val="{00000001-C021-4B95-8943-1631368047AD}"/>
            </c:ext>
          </c:extLst>
        </c:ser>
        <c:dLbls>
          <c:showLegendKey val="0"/>
          <c:showVal val="0"/>
          <c:showCatName val="0"/>
          <c:showSerName val="0"/>
          <c:showPercent val="0"/>
          <c:showBubbleSize val="0"/>
        </c:dLbls>
        <c:gapWidth val="219"/>
        <c:overlap val="-27"/>
        <c:axId val="1725389008"/>
        <c:axId val="1725377968"/>
      </c:barChart>
      <c:catAx>
        <c:axId val="172538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725377968"/>
        <c:crosses val="autoZero"/>
        <c:auto val="1"/>
        <c:lblAlgn val="ctr"/>
        <c:lblOffset val="100"/>
        <c:noMultiLvlLbl val="0"/>
      </c:catAx>
      <c:valAx>
        <c:axId val="172537796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725389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Indian River (1,000s)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'[BEBR County projections_2022_asrh_detailed Revised and Shortened.xlsx]Summary'!$U$15</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Shortened.xlsx]Summary'!$M$11:$M$12</c:f>
              <c:strCache>
                <c:ptCount val="2"/>
                <c:pt idx="0">
                  <c:v>Over 65</c:v>
                </c:pt>
                <c:pt idx="1">
                  <c:v>Over 85</c:v>
                </c:pt>
              </c:strCache>
            </c:strRef>
          </c:cat>
          <c:val>
            <c:numRef>
              <c:f>'[BEBR County projections_2022_asrh_detailed Revised and Shortened.xlsx]Summary'!$O$11:$O$12</c:f>
              <c:numCache>
                <c:formatCode>#,##0</c:formatCode>
                <c:ptCount val="2"/>
                <c:pt idx="0">
                  <c:v>57.933</c:v>
                </c:pt>
                <c:pt idx="1">
                  <c:v>8.875</c:v>
                </c:pt>
              </c:numCache>
            </c:numRef>
          </c:val>
          <c:extLst>
            <c:ext xmlns:c16="http://schemas.microsoft.com/office/drawing/2014/chart" uri="{C3380CC4-5D6E-409C-BE32-E72D297353CC}">
              <c16:uniqueId val="{00000000-A833-404B-A9F2-7689CA424D7F}"/>
            </c:ext>
          </c:extLst>
        </c:ser>
        <c:ser>
          <c:idx val="2"/>
          <c:order val="2"/>
          <c:tx>
            <c:strRef>
              <c:f>'[BEBR County projections_2022_asrh_detailed Revised and Shortened.xlsx]Summary'!$V$15</c:f>
              <c:strCache>
                <c:ptCount val="1"/>
                <c:pt idx="0">
                  <c:v>2050</c:v>
                </c:pt>
              </c:strCache>
            </c:strRef>
          </c:tx>
          <c:spPr>
            <a:solidFill>
              <a:srgbClr val="C0D29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Shortened.xlsx]Summary'!$M$11:$M$12</c:f>
              <c:strCache>
                <c:ptCount val="2"/>
                <c:pt idx="0">
                  <c:v>Over 65</c:v>
                </c:pt>
                <c:pt idx="1">
                  <c:v>Over 85</c:v>
                </c:pt>
              </c:strCache>
            </c:strRef>
          </c:cat>
          <c:val>
            <c:numRef>
              <c:f>'[BEBR County projections_2022_asrh_detailed Revised and Shortened.xlsx]Summary'!$P$11:$P$12</c:f>
              <c:numCache>
                <c:formatCode>#,##0</c:formatCode>
                <c:ptCount val="2"/>
                <c:pt idx="0">
                  <c:v>75.265000000000001</c:v>
                </c:pt>
                <c:pt idx="1">
                  <c:v>20.452999999999999</c:v>
                </c:pt>
              </c:numCache>
            </c:numRef>
          </c:val>
          <c:extLst>
            <c:ext xmlns:c16="http://schemas.microsoft.com/office/drawing/2014/chart" uri="{C3380CC4-5D6E-409C-BE32-E72D297353CC}">
              <c16:uniqueId val="{00000001-A833-404B-A9F2-7689CA424D7F}"/>
            </c:ext>
          </c:extLst>
        </c:ser>
        <c:dLbls>
          <c:showLegendKey val="0"/>
          <c:showVal val="0"/>
          <c:showCatName val="0"/>
          <c:showSerName val="0"/>
          <c:showPercent val="0"/>
          <c:showBubbleSize val="0"/>
        </c:dLbls>
        <c:gapWidth val="219"/>
        <c:overlap val="-27"/>
        <c:axId val="1634024847"/>
        <c:axId val="1634025327"/>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'[BEBR County projections_2022_asrh_detailed Revised and Shortened.xlsx]Summary'!$M$11:$M$12</c15:sqref>
                        </c15:formulaRef>
                      </c:ext>
                    </c:extLst>
                    <c:strCache>
                      <c:ptCount val="2"/>
                      <c:pt idx="0">
                        <c:v>Over 65</c:v>
                      </c:pt>
                      <c:pt idx="1">
                        <c:v>Over 85</c:v>
                      </c:pt>
                    </c:strCache>
                  </c:strRef>
                </c:cat>
                <c:val>
                  <c:numRef>
                    <c:extLst>
                      <c:ext uri="{02D57815-91ED-43cb-92C2-25804820EDAC}">
                        <c15:formulaRef>
                          <c15:sqref>'[BEBR County projections_2022_asrh_detailed Revised and Shortened.xlsx]Summary'!$N$10:$N$12</c15:sqref>
                        </c15:formulaRef>
                      </c:ext>
                    </c:extLst>
                    <c:numCache>
                      <c:formatCode>General</c:formatCode>
                      <c:ptCount val="3"/>
                    </c:numCache>
                  </c:numRef>
                </c:val>
                <c:extLst>
                  <c:ext xmlns:c16="http://schemas.microsoft.com/office/drawing/2014/chart" uri="{C3380CC4-5D6E-409C-BE32-E72D297353CC}">
                    <c16:uniqueId val="{00000002-A833-404B-A9F2-7689CA424D7F}"/>
                  </c:ext>
                </c:extLst>
              </c15:ser>
            </c15:filteredBarSeries>
          </c:ext>
        </c:extLst>
      </c:barChart>
      <c:catAx>
        <c:axId val="1634024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634025327"/>
        <c:crosses val="autoZero"/>
        <c:auto val="1"/>
        <c:lblAlgn val="ctr"/>
        <c:lblOffset val="100"/>
        <c:noMultiLvlLbl val="0"/>
      </c:catAx>
      <c:valAx>
        <c:axId val="163402532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634024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latin typeface="Roboto" panose="02000000000000000000" pitchFamily="2" charset="0"/>
                <a:ea typeface="Roboto" panose="02000000000000000000" pitchFamily="2" charset="0"/>
                <a:cs typeface="Roboto" panose="02000000000000000000" pitchFamily="2" charset="0"/>
              </a:rPr>
              <a:t>Palm Beach (1,000s)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'[BEBR County projections_2022_asrh_detailed Revised and Shortened.xlsx]Summary'!$U$8</c:f>
              <c:strCache>
                <c:ptCount val="1"/>
                <c:pt idx="0">
                  <c:v>2025</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Shortened.xlsx]Summary'!$M$35:$M$36</c:f>
              <c:strCache>
                <c:ptCount val="2"/>
                <c:pt idx="0">
                  <c:v>Over 65</c:v>
                </c:pt>
                <c:pt idx="1">
                  <c:v>Over 85</c:v>
                </c:pt>
              </c:strCache>
            </c:strRef>
          </c:cat>
          <c:val>
            <c:numRef>
              <c:f>'[BEBR County projections_2022_asrh_detailed Revised and Shortened.xlsx]Summary'!$O$35:$O$36</c:f>
              <c:numCache>
                <c:formatCode>#,##0</c:formatCode>
                <c:ptCount val="2"/>
                <c:pt idx="0">
                  <c:v>407.69600000000003</c:v>
                </c:pt>
                <c:pt idx="1">
                  <c:v>65.873999999999995</c:v>
                </c:pt>
              </c:numCache>
            </c:numRef>
          </c:val>
          <c:extLst>
            <c:ext xmlns:c16="http://schemas.microsoft.com/office/drawing/2014/chart" uri="{C3380CC4-5D6E-409C-BE32-E72D297353CC}">
              <c16:uniqueId val="{00000000-12EB-4C8D-A84C-0303B30E46A1}"/>
            </c:ext>
          </c:extLst>
        </c:ser>
        <c:ser>
          <c:idx val="2"/>
          <c:order val="2"/>
          <c:tx>
            <c:strRef>
              <c:f>'[BEBR County projections_2022_asrh_detailed Revised and Shortened.xlsx]Summary'!$V$8</c:f>
              <c:strCache>
                <c:ptCount val="1"/>
                <c:pt idx="0">
                  <c:v>2050</c:v>
                </c:pt>
              </c:strCache>
            </c:strRef>
          </c:tx>
          <c:spPr>
            <a:solidFill>
              <a:srgbClr val="C0D29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Shortened.xlsx]Summary'!$M$35:$M$36</c:f>
              <c:strCache>
                <c:ptCount val="2"/>
                <c:pt idx="0">
                  <c:v>Over 65</c:v>
                </c:pt>
                <c:pt idx="1">
                  <c:v>Over 85</c:v>
                </c:pt>
              </c:strCache>
            </c:strRef>
          </c:cat>
          <c:val>
            <c:numRef>
              <c:f>'[BEBR County projections_2022_asrh_detailed Revised and Shortened.xlsx]Summary'!$P$35:$P$36</c:f>
              <c:numCache>
                <c:formatCode>#,##0</c:formatCode>
                <c:ptCount val="2"/>
                <c:pt idx="0">
                  <c:v>516.11300000000006</c:v>
                </c:pt>
                <c:pt idx="1">
                  <c:v>145.76900000000001</c:v>
                </c:pt>
              </c:numCache>
            </c:numRef>
          </c:val>
          <c:extLst>
            <c:ext xmlns:c16="http://schemas.microsoft.com/office/drawing/2014/chart" uri="{C3380CC4-5D6E-409C-BE32-E72D297353CC}">
              <c16:uniqueId val="{00000001-12EB-4C8D-A84C-0303B30E46A1}"/>
            </c:ext>
          </c:extLst>
        </c:ser>
        <c:dLbls>
          <c:showLegendKey val="0"/>
          <c:showVal val="0"/>
          <c:showCatName val="0"/>
          <c:showSerName val="0"/>
          <c:showPercent val="0"/>
          <c:showBubbleSize val="0"/>
        </c:dLbls>
        <c:gapWidth val="219"/>
        <c:overlap val="-27"/>
        <c:axId val="1826965295"/>
        <c:axId val="1826971055"/>
        <c:extLst>
          <c:ext xmlns:c15="http://schemas.microsoft.com/office/drawing/2012/chart" uri="{02D57815-91ED-43cb-92C2-25804820EDAC}">
            <c15:filteredBarSeries>
              <c15:ser>
                <c:idx val="0"/>
                <c:order val="0"/>
                <c:tx>
                  <c:v>Series1</c:v>
                </c:tx>
                <c:spPr>
                  <a:solidFill>
                    <a:schemeClr val="accent1"/>
                  </a:solidFill>
                  <a:ln>
                    <a:noFill/>
                  </a:ln>
                  <a:effectLst/>
                </c:spPr>
                <c:invertIfNegative val="0"/>
                <c:cat>
                  <c:strRef>
                    <c:extLst>
                      <c:ext uri="{02D57815-91ED-43cb-92C2-25804820EDAC}">
                        <c15:formulaRef>
                          <c15:sqref>'[BEBR County projections_2022_asrh_detailed Revised and Shortened.xlsx]Summary'!$M$35:$M$36</c15:sqref>
                        </c15:formulaRef>
                      </c:ext>
                    </c:extLst>
                    <c:strCache>
                      <c:ptCount val="2"/>
                      <c:pt idx="0">
                        <c:v>Over 65</c:v>
                      </c:pt>
                      <c:pt idx="1">
                        <c:v>Over 85</c:v>
                      </c:pt>
                    </c:strCache>
                  </c:strRef>
                </c:cat>
                <c:val>
                  <c:numRef>
                    <c:extLst>
                      <c:ext uri="{02D57815-91ED-43cb-92C2-25804820EDAC}">
                        <c15:formulaRef>
                          <c15:sqref>'[BEBR County projections_2022_asrh_detailed Revised and Shortened.xlsx]Summary'!$N$34:$N$36</c15:sqref>
                        </c15:formulaRef>
                      </c:ext>
                    </c:extLst>
                    <c:numCache>
                      <c:formatCode>General</c:formatCode>
                      <c:ptCount val="3"/>
                    </c:numCache>
                  </c:numRef>
                </c:val>
                <c:extLst>
                  <c:ext xmlns:c16="http://schemas.microsoft.com/office/drawing/2014/chart" uri="{C3380CC4-5D6E-409C-BE32-E72D297353CC}">
                    <c16:uniqueId val="{00000002-12EB-4C8D-A84C-0303B30E46A1}"/>
                  </c:ext>
                </c:extLst>
              </c15:ser>
            </c15:filteredBarSeries>
          </c:ext>
        </c:extLst>
      </c:barChart>
      <c:catAx>
        <c:axId val="1826965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826971055"/>
        <c:crosses val="autoZero"/>
        <c:auto val="1"/>
        <c:lblAlgn val="ctr"/>
        <c:lblOffset val="100"/>
        <c:noMultiLvlLbl val="0"/>
      </c:catAx>
      <c:valAx>
        <c:axId val="182697105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269652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sz="1800">
                <a:latin typeface="Roboto" panose="02000000000000000000" pitchFamily="2" charset="0"/>
                <a:ea typeface="Roboto" panose="02000000000000000000" pitchFamily="2" charset="0"/>
                <a:cs typeface="Roboto" panose="02000000000000000000" pitchFamily="2" charset="0"/>
              </a:rPr>
              <a:t>Martin County (1,000s)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1"/>
          <c:order val="1"/>
          <c:tx>
            <c:strRef>
              <c:f>'[BEBR County projections_2022_asrh_detailed Revised and Shortened.xlsx]Summary'!$U$8</c:f>
              <c:strCache>
                <c:ptCount val="1"/>
                <c:pt idx="0">
                  <c:v>2025</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Shortened.xlsx]Summary'!$M$17:$M$18</c:f>
              <c:strCache>
                <c:ptCount val="2"/>
                <c:pt idx="0">
                  <c:v>Over 65</c:v>
                </c:pt>
                <c:pt idx="1">
                  <c:v>Over 85</c:v>
                </c:pt>
              </c:strCache>
            </c:strRef>
          </c:cat>
          <c:val>
            <c:numRef>
              <c:f>'[BEBR County projections_2022_asrh_detailed Revised and Shortened.xlsx]Summary'!$O$17:$O$18</c:f>
              <c:numCache>
                <c:formatCode>#,##0</c:formatCode>
                <c:ptCount val="2"/>
                <c:pt idx="0">
                  <c:v>55.725999999999999</c:v>
                </c:pt>
                <c:pt idx="1">
                  <c:v>8.8379999999999992</c:v>
                </c:pt>
              </c:numCache>
            </c:numRef>
          </c:val>
          <c:extLst>
            <c:ext xmlns:c16="http://schemas.microsoft.com/office/drawing/2014/chart" uri="{C3380CC4-5D6E-409C-BE32-E72D297353CC}">
              <c16:uniqueId val="{00000000-9D1C-4222-A448-3C8BD7C21CA8}"/>
            </c:ext>
          </c:extLst>
        </c:ser>
        <c:ser>
          <c:idx val="2"/>
          <c:order val="2"/>
          <c:tx>
            <c:strRef>
              <c:f>'[BEBR County projections_2022_asrh_detailed Revised and Shortened.xlsx]Summary'!$V$8</c:f>
              <c:strCache>
                <c:ptCount val="1"/>
                <c:pt idx="0">
                  <c:v>2050</c:v>
                </c:pt>
              </c:strCache>
            </c:strRef>
          </c:tx>
          <c:spPr>
            <a:solidFill>
              <a:srgbClr val="C0D29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Shortened.xlsx]Summary'!$M$17:$M$18</c:f>
              <c:strCache>
                <c:ptCount val="2"/>
                <c:pt idx="0">
                  <c:v>Over 65</c:v>
                </c:pt>
                <c:pt idx="1">
                  <c:v>Over 85</c:v>
                </c:pt>
              </c:strCache>
            </c:strRef>
          </c:cat>
          <c:val>
            <c:numRef>
              <c:f>'[BEBR County projections_2022_asrh_detailed Revised and Shortened.xlsx]Summary'!$P$17:$P$18</c:f>
              <c:numCache>
                <c:formatCode>#,##0</c:formatCode>
                <c:ptCount val="2"/>
                <c:pt idx="0">
                  <c:v>65.757999999999996</c:v>
                </c:pt>
                <c:pt idx="1">
                  <c:v>19.931999999999999</c:v>
                </c:pt>
              </c:numCache>
            </c:numRef>
          </c:val>
          <c:extLst>
            <c:ext xmlns:c16="http://schemas.microsoft.com/office/drawing/2014/chart" uri="{C3380CC4-5D6E-409C-BE32-E72D297353CC}">
              <c16:uniqueId val="{00000001-9D1C-4222-A448-3C8BD7C21CA8}"/>
            </c:ext>
          </c:extLst>
        </c:ser>
        <c:dLbls>
          <c:showLegendKey val="0"/>
          <c:showVal val="0"/>
          <c:showCatName val="0"/>
          <c:showSerName val="0"/>
          <c:showPercent val="0"/>
          <c:showBubbleSize val="0"/>
        </c:dLbls>
        <c:gapWidth val="219"/>
        <c:overlap val="-27"/>
        <c:axId val="1830229103"/>
        <c:axId val="1830229583"/>
        <c:extLst>
          <c:ext xmlns:c15="http://schemas.microsoft.com/office/drawing/2012/chart" uri="{02D57815-91ED-43cb-92C2-25804820EDAC}">
            <c15:filteredBarSeries>
              <c15:ser>
                <c:idx val="0"/>
                <c:order val="0"/>
                <c:tx>
                  <c:v>Series1</c:v>
                </c:tx>
                <c:spPr>
                  <a:solidFill>
                    <a:schemeClr val="accent1"/>
                  </a:solidFill>
                  <a:ln>
                    <a:noFill/>
                  </a:ln>
                  <a:effectLst/>
                </c:spPr>
                <c:invertIfNegative val="0"/>
                <c:cat>
                  <c:strRef>
                    <c:extLst>
                      <c:ext uri="{02D57815-91ED-43cb-92C2-25804820EDAC}">
                        <c15:formulaRef>
                          <c15:sqref>'[BEBR County projections_2022_asrh_detailed Revised and Shortened.xlsx]Summary'!$M$17:$M$18</c15:sqref>
                        </c15:formulaRef>
                      </c:ext>
                    </c:extLst>
                    <c:strCache>
                      <c:ptCount val="2"/>
                      <c:pt idx="0">
                        <c:v>Over 65</c:v>
                      </c:pt>
                      <c:pt idx="1">
                        <c:v>Over 85</c:v>
                      </c:pt>
                    </c:strCache>
                  </c:strRef>
                </c:cat>
                <c:val>
                  <c:numRef>
                    <c:extLst>
                      <c:ext uri="{02D57815-91ED-43cb-92C2-25804820EDAC}">
                        <c15:formulaRef>
                          <c15:sqref>'[BEBR County projections_2022_asrh_detailed Revised and Shortened.xlsx]Summary'!$N$16:$N$18</c15:sqref>
                        </c15:formulaRef>
                      </c:ext>
                    </c:extLst>
                    <c:numCache>
                      <c:formatCode>General</c:formatCode>
                      <c:ptCount val="3"/>
                    </c:numCache>
                  </c:numRef>
                </c:val>
                <c:extLst>
                  <c:ext xmlns:c16="http://schemas.microsoft.com/office/drawing/2014/chart" uri="{C3380CC4-5D6E-409C-BE32-E72D297353CC}">
                    <c16:uniqueId val="{00000002-9D1C-4222-A448-3C8BD7C21CA8}"/>
                  </c:ext>
                </c:extLst>
              </c15:ser>
            </c15:filteredBarSeries>
          </c:ext>
        </c:extLst>
      </c:barChart>
      <c:catAx>
        <c:axId val="18302291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830229583"/>
        <c:crosses val="autoZero"/>
        <c:auto val="1"/>
        <c:lblAlgn val="ctr"/>
        <c:lblOffset val="100"/>
        <c:noMultiLvlLbl val="0"/>
      </c:catAx>
      <c:valAx>
        <c:axId val="183022958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302291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sz="1800" dirty="0">
                <a:latin typeface="Roboto" panose="02000000000000000000" pitchFamily="2" charset="0"/>
                <a:ea typeface="Roboto" panose="02000000000000000000" pitchFamily="2" charset="0"/>
                <a:cs typeface="Roboto" panose="02000000000000000000" pitchFamily="2" charset="0"/>
              </a:rPr>
              <a:t>St. Lucie (1,000s)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'[BEBR County projections_2022_asrh_detailed Revised and Shortened.xlsx]Summary'!$U$15</c:f>
              <c:strCache>
                <c:ptCount val="1"/>
                <c:pt idx="0">
                  <c:v>2025</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Shortened.xlsx]Summary'!$M$41:$M$42</c:f>
              <c:strCache>
                <c:ptCount val="2"/>
                <c:pt idx="0">
                  <c:v>Over 65</c:v>
                </c:pt>
                <c:pt idx="1">
                  <c:v>Over 85</c:v>
                </c:pt>
              </c:strCache>
            </c:strRef>
          </c:cat>
          <c:val>
            <c:numRef>
              <c:f>'[BEBR County projections_2022_asrh_detailed Revised and Shortened.xlsx]Summary'!$O$41:$O$42</c:f>
              <c:numCache>
                <c:formatCode>#,##0</c:formatCode>
                <c:ptCount val="2"/>
                <c:pt idx="0">
                  <c:v>87.531999999999996</c:v>
                </c:pt>
                <c:pt idx="1">
                  <c:v>11.163</c:v>
                </c:pt>
              </c:numCache>
            </c:numRef>
          </c:val>
          <c:extLst>
            <c:ext xmlns:c16="http://schemas.microsoft.com/office/drawing/2014/chart" uri="{C3380CC4-5D6E-409C-BE32-E72D297353CC}">
              <c16:uniqueId val="{00000000-8BA9-46AE-AFCA-CC2C4F84A330}"/>
            </c:ext>
          </c:extLst>
        </c:ser>
        <c:ser>
          <c:idx val="2"/>
          <c:order val="2"/>
          <c:tx>
            <c:strRef>
              <c:f>'[BEBR County projections_2022_asrh_detailed Revised and Shortened.xlsx]Summary'!$V$15</c:f>
              <c:strCache>
                <c:ptCount val="1"/>
                <c:pt idx="0">
                  <c:v>2050</c:v>
                </c:pt>
              </c:strCache>
            </c:strRef>
          </c:tx>
          <c:spPr>
            <a:solidFill>
              <a:srgbClr val="C0D29F"/>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Shortened.xlsx]Summary'!$M$41:$M$42</c:f>
              <c:strCache>
                <c:ptCount val="2"/>
                <c:pt idx="0">
                  <c:v>Over 65</c:v>
                </c:pt>
                <c:pt idx="1">
                  <c:v>Over 85</c:v>
                </c:pt>
              </c:strCache>
            </c:strRef>
          </c:cat>
          <c:val>
            <c:numRef>
              <c:f>'[BEBR County projections_2022_asrh_detailed Revised and Shortened.xlsx]Summary'!$P$41:$P$42</c:f>
              <c:numCache>
                <c:formatCode>#,##0</c:formatCode>
                <c:ptCount val="2"/>
                <c:pt idx="0">
                  <c:v>129.881</c:v>
                </c:pt>
                <c:pt idx="1">
                  <c:v>26.390999999999998</c:v>
                </c:pt>
              </c:numCache>
            </c:numRef>
          </c:val>
          <c:extLst>
            <c:ext xmlns:c16="http://schemas.microsoft.com/office/drawing/2014/chart" uri="{C3380CC4-5D6E-409C-BE32-E72D297353CC}">
              <c16:uniqueId val="{00000001-8BA9-46AE-AFCA-CC2C4F84A330}"/>
            </c:ext>
          </c:extLst>
        </c:ser>
        <c:dLbls>
          <c:showLegendKey val="0"/>
          <c:showVal val="0"/>
          <c:showCatName val="0"/>
          <c:showSerName val="0"/>
          <c:showPercent val="0"/>
          <c:showBubbleSize val="0"/>
        </c:dLbls>
        <c:gapWidth val="219"/>
        <c:overlap val="-27"/>
        <c:axId val="1797981167"/>
        <c:axId val="1797980207"/>
        <c:extLst>
          <c:ext xmlns:c15="http://schemas.microsoft.com/office/drawing/2012/chart" uri="{02D57815-91ED-43cb-92C2-25804820EDAC}">
            <c15:filteredBarSeries>
              <c15:ser>
                <c:idx val="0"/>
                <c:order val="0"/>
                <c:tx>
                  <c:v>Series1</c:v>
                </c:tx>
                <c:spPr>
                  <a:solidFill>
                    <a:schemeClr val="accent1"/>
                  </a:solidFill>
                  <a:ln>
                    <a:noFill/>
                  </a:ln>
                  <a:effectLst/>
                </c:spPr>
                <c:invertIfNegative val="0"/>
                <c:cat>
                  <c:strRef>
                    <c:extLst>
                      <c:ext uri="{02D57815-91ED-43cb-92C2-25804820EDAC}">
                        <c15:formulaRef>
                          <c15:sqref>'[BEBR County projections_2022_asrh_detailed Revised and Shortened.xlsx]Summary'!$M$41:$M$42</c15:sqref>
                        </c15:formulaRef>
                      </c:ext>
                    </c:extLst>
                    <c:strCache>
                      <c:ptCount val="2"/>
                      <c:pt idx="0">
                        <c:v>Over 65</c:v>
                      </c:pt>
                      <c:pt idx="1">
                        <c:v>Over 85</c:v>
                      </c:pt>
                    </c:strCache>
                  </c:strRef>
                </c:cat>
                <c:val>
                  <c:numRef>
                    <c:extLst>
                      <c:ext uri="{02D57815-91ED-43cb-92C2-25804820EDAC}">
                        <c15:formulaRef>
                          <c15:sqref>'[BEBR County projections_2022_asrh_detailed Revised and Shortened.xlsx]Summary'!$N$40:$N$42</c15:sqref>
                        </c15:formulaRef>
                      </c:ext>
                    </c:extLst>
                    <c:numCache>
                      <c:formatCode>General</c:formatCode>
                      <c:ptCount val="3"/>
                    </c:numCache>
                  </c:numRef>
                </c:val>
                <c:extLst>
                  <c:ext xmlns:c16="http://schemas.microsoft.com/office/drawing/2014/chart" uri="{C3380CC4-5D6E-409C-BE32-E72D297353CC}">
                    <c16:uniqueId val="{00000002-8BA9-46AE-AFCA-CC2C4F84A330}"/>
                  </c:ext>
                </c:extLst>
              </c15:ser>
            </c15:filteredBarSeries>
          </c:ext>
        </c:extLst>
      </c:barChart>
      <c:catAx>
        <c:axId val="179798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97980207"/>
        <c:crosses val="autoZero"/>
        <c:auto val="1"/>
        <c:lblAlgn val="ctr"/>
        <c:lblOffset val="100"/>
        <c:noMultiLvlLbl val="0"/>
      </c:catAx>
      <c:valAx>
        <c:axId val="179798020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797981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Sheet5!$I$1</c:f>
              <c:strCache>
                <c:ptCount val="1"/>
                <c:pt idx="0">
                  <c:v>65</c:v>
                </c:pt>
              </c:strCache>
            </c:strRef>
          </c:tx>
          <c:spPr>
            <a:solidFill>
              <a:schemeClr val="accent1"/>
            </a:solidFill>
            <a:ln>
              <a:noFill/>
            </a:ln>
            <a:effectLst/>
          </c:spPr>
          <c:invertIfNegative val="0"/>
          <c:cat>
            <c:strRef>
              <c:f>Sheet5!$H$2:$H$16</c:f>
              <c:strCache>
                <c:ptCount val="14"/>
                <c:pt idx="0">
                  <c:v>Education</c:v>
                </c:pt>
                <c:pt idx="1">
                  <c:v>Apparel and services</c:v>
                </c:pt>
                <c:pt idx="2">
                  <c:v>Transportation</c:v>
                </c:pt>
                <c:pt idx="3">
                  <c:v>Personal care products and services</c:v>
                </c:pt>
                <c:pt idx="4">
                  <c:v>Food</c:v>
                </c:pt>
                <c:pt idx="5">
                  <c:v>Alcoholic beverages</c:v>
                </c:pt>
                <c:pt idx="6">
                  <c:v>Housing</c:v>
                </c:pt>
                <c:pt idx="7">
                  <c:v>Entertainment</c:v>
                </c:pt>
                <c:pt idx="8">
                  <c:v>Household furnishings and equipment</c:v>
                </c:pt>
                <c:pt idx="9">
                  <c:v>Utilities, fuels, and public services</c:v>
                </c:pt>
                <c:pt idx="10">
                  <c:v>Household operations</c:v>
                </c:pt>
                <c:pt idx="11">
                  <c:v>Cash contributions</c:v>
                </c:pt>
                <c:pt idx="12">
                  <c:v>Healthcare</c:v>
                </c:pt>
                <c:pt idx="13">
                  <c:v>Reading</c:v>
                </c:pt>
              </c:strCache>
            </c:strRef>
          </c:cat>
          <c:val>
            <c:numRef>
              <c:f>Sheet5!$I$2:$I$16</c:f>
              <c:numCache>
                <c:formatCode>0%</c:formatCode>
                <c:ptCount val="15"/>
                <c:pt idx="0">
                  <c:v>-0.84615384615384615</c:v>
                </c:pt>
                <c:pt idx="1">
                  <c:v>-0.42583732057416263</c:v>
                </c:pt>
                <c:pt idx="2">
                  <c:v>-0.40090090090090086</c:v>
                </c:pt>
                <c:pt idx="3">
                  <c:v>-0.36574074074074081</c:v>
                </c:pt>
                <c:pt idx="4">
                  <c:v>-0.3504672897196261</c:v>
                </c:pt>
                <c:pt idx="5">
                  <c:v>-0.30188679245283012</c:v>
                </c:pt>
                <c:pt idx="6">
                  <c:v>-0.2746113989637306</c:v>
                </c:pt>
                <c:pt idx="7">
                  <c:v>-0.27272727272727271</c:v>
                </c:pt>
                <c:pt idx="8">
                  <c:v>-0.23589743589743589</c:v>
                </c:pt>
                <c:pt idx="9">
                  <c:v>-0.22000000000000003</c:v>
                </c:pt>
                <c:pt idx="10">
                  <c:v>-0.13124999999999998</c:v>
                </c:pt>
                <c:pt idx="11">
                  <c:v>5.0847457627118765E-2</c:v>
                </c:pt>
                <c:pt idx="12">
                  <c:v>0.18965517241379315</c:v>
                </c:pt>
                <c:pt idx="13">
                  <c:v>0.21568627450980396</c:v>
                </c:pt>
              </c:numCache>
            </c:numRef>
          </c:val>
          <c:extLst>
            <c:ext xmlns:c16="http://schemas.microsoft.com/office/drawing/2014/chart" uri="{C3380CC4-5D6E-409C-BE32-E72D297353CC}">
              <c16:uniqueId val="{00000000-995A-4176-9CDE-C22EE5F76106}"/>
            </c:ext>
          </c:extLst>
        </c:ser>
        <c:ser>
          <c:idx val="1"/>
          <c:order val="1"/>
          <c:tx>
            <c:strRef>
              <c:f>Sheet5!$J$1</c:f>
              <c:strCache>
                <c:ptCount val="1"/>
                <c:pt idx="0">
                  <c:v>75</c:v>
                </c:pt>
              </c:strCache>
            </c:strRef>
          </c:tx>
          <c:spPr>
            <a:solidFill>
              <a:schemeClr val="accent2"/>
            </a:solidFill>
            <a:ln>
              <a:noFill/>
            </a:ln>
            <a:effectLst/>
          </c:spPr>
          <c:invertIfNegative val="0"/>
          <c:cat>
            <c:strRef>
              <c:f>Sheet5!$H$2:$H$16</c:f>
              <c:strCache>
                <c:ptCount val="14"/>
                <c:pt idx="0">
                  <c:v>Education</c:v>
                </c:pt>
                <c:pt idx="1">
                  <c:v>Apparel and services</c:v>
                </c:pt>
                <c:pt idx="2">
                  <c:v>Transportation</c:v>
                </c:pt>
                <c:pt idx="3">
                  <c:v>Personal care products and services</c:v>
                </c:pt>
                <c:pt idx="4">
                  <c:v>Food</c:v>
                </c:pt>
                <c:pt idx="5">
                  <c:v>Alcoholic beverages</c:v>
                </c:pt>
                <c:pt idx="6">
                  <c:v>Housing</c:v>
                </c:pt>
                <c:pt idx="7">
                  <c:v>Entertainment</c:v>
                </c:pt>
                <c:pt idx="8">
                  <c:v>Household furnishings and equipment</c:v>
                </c:pt>
                <c:pt idx="9">
                  <c:v>Utilities, fuels, and public services</c:v>
                </c:pt>
                <c:pt idx="10">
                  <c:v>Household operations</c:v>
                </c:pt>
                <c:pt idx="11">
                  <c:v>Cash contributions</c:v>
                </c:pt>
                <c:pt idx="12">
                  <c:v>Healthcare</c:v>
                </c:pt>
                <c:pt idx="13">
                  <c:v>Reading</c:v>
                </c:pt>
              </c:strCache>
            </c:strRef>
          </c:cat>
          <c:val>
            <c:numRef>
              <c:f>Sheet5!$J$2:$J$16</c:f>
              <c:numCache>
                <c:formatCode>0%</c:formatCode>
                <c:ptCount val="15"/>
                <c:pt idx="1">
                  <c:v>-0.74162679425837319</c:v>
                </c:pt>
                <c:pt idx="2">
                  <c:v>-0.74324324324324331</c:v>
                </c:pt>
                <c:pt idx="3">
                  <c:v>-0.59259259259259256</c:v>
                </c:pt>
                <c:pt idx="4">
                  <c:v>-0.65420560747663548</c:v>
                </c:pt>
                <c:pt idx="5">
                  <c:v>-0.69339622641509435</c:v>
                </c:pt>
                <c:pt idx="6">
                  <c:v>-0.51813471502590669</c:v>
                </c:pt>
                <c:pt idx="7">
                  <c:v>-0.67464114832535882</c:v>
                </c:pt>
                <c:pt idx="8">
                  <c:v>-0.64615384615384619</c:v>
                </c:pt>
                <c:pt idx="9">
                  <c:v>-0.49000000000000005</c:v>
                </c:pt>
                <c:pt idx="10">
                  <c:v>-0.33125000000000004</c:v>
                </c:pt>
                <c:pt idx="11">
                  <c:v>5.6497175141243744E-3</c:v>
                </c:pt>
                <c:pt idx="12">
                  <c:v>-0.12068965517241369</c:v>
                </c:pt>
                <c:pt idx="13">
                  <c:v>0.32026143790849665</c:v>
                </c:pt>
              </c:numCache>
            </c:numRef>
          </c:val>
          <c:extLst>
            <c:ext xmlns:c16="http://schemas.microsoft.com/office/drawing/2014/chart" uri="{C3380CC4-5D6E-409C-BE32-E72D297353CC}">
              <c16:uniqueId val="{00000001-995A-4176-9CDE-C22EE5F76106}"/>
            </c:ext>
          </c:extLst>
        </c:ser>
        <c:dLbls>
          <c:showLegendKey val="0"/>
          <c:showVal val="0"/>
          <c:showCatName val="0"/>
          <c:showSerName val="0"/>
          <c:showPercent val="0"/>
          <c:showBubbleSize val="0"/>
        </c:dLbls>
        <c:gapWidth val="182"/>
        <c:axId val="1886325871"/>
        <c:axId val="1886326351"/>
      </c:barChart>
      <c:catAx>
        <c:axId val="1886325871"/>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1886326351"/>
        <c:crosses val="autoZero"/>
        <c:auto val="1"/>
        <c:lblAlgn val="ctr"/>
        <c:lblOffset val="100"/>
        <c:noMultiLvlLbl val="0"/>
      </c:catAx>
      <c:valAx>
        <c:axId val="188632635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88632587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Entry>
      <c:layout>
        <c:manualLayout>
          <c:xMode val="edge"/>
          <c:yMode val="edge"/>
          <c:x val="0.45843602362204733"/>
          <c:y val="0.93496069665211268"/>
          <c:w val="9.6669537401574801E-2"/>
          <c:h val="4.576435294995998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sz="1200">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Assisted Living Facility Beds </a:t>
            </a:r>
          </a:p>
          <a:p>
            <a:pPr>
              <a:defRPr/>
            </a:pPr>
            <a:r>
              <a:rPr lang="en-US"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(Current Vs. 2050 Projection)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Sheet1!$J$1</c:f>
              <c:strCache>
                <c:ptCount val="1"/>
                <c:pt idx="0">
                  <c:v>ALF Beds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Sheet1!$I$2:$I$8</c:f>
              <c:strCache>
                <c:ptCount val="7"/>
                <c:pt idx="0">
                  <c:v>Broward</c:v>
                </c:pt>
                <c:pt idx="1">
                  <c:v>Miami-Dade</c:v>
                </c:pt>
                <c:pt idx="2">
                  <c:v>Palm Beach</c:v>
                </c:pt>
                <c:pt idx="3">
                  <c:v>St. Lucie</c:v>
                </c:pt>
                <c:pt idx="4">
                  <c:v>Indian River</c:v>
                </c:pt>
                <c:pt idx="5">
                  <c:v>Martin</c:v>
                </c:pt>
                <c:pt idx="6">
                  <c:v>Monroe</c:v>
                </c:pt>
              </c:strCache>
            </c:strRef>
          </c:cat>
          <c:val>
            <c:numRef>
              <c:f>Sheet1!$J$2:$J$8</c:f>
              <c:numCache>
                <c:formatCode>General</c:formatCode>
                <c:ptCount val="7"/>
                <c:pt idx="0">
                  <c:v>9430</c:v>
                </c:pt>
                <c:pt idx="1">
                  <c:v>9643</c:v>
                </c:pt>
                <c:pt idx="2">
                  <c:v>8979</c:v>
                </c:pt>
                <c:pt idx="3">
                  <c:v>1429</c:v>
                </c:pt>
                <c:pt idx="4">
                  <c:v>1334</c:v>
                </c:pt>
                <c:pt idx="5">
                  <c:v>1638</c:v>
                </c:pt>
                <c:pt idx="6">
                  <c:v>72</c:v>
                </c:pt>
              </c:numCache>
            </c:numRef>
          </c:val>
          <c:extLst>
            <c:ext xmlns:c16="http://schemas.microsoft.com/office/drawing/2014/chart" uri="{C3380CC4-5D6E-409C-BE32-E72D297353CC}">
              <c16:uniqueId val="{00000000-CD90-4E74-8D45-6AF360F69A12}"/>
            </c:ext>
          </c:extLst>
        </c:ser>
        <c:ser>
          <c:idx val="1"/>
          <c:order val="1"/>
          <c:tx>
            <c:strRef>
              <c:f>Sheet1!$K$1</c:f>
              <c:strCache>
                <c:ptCount val="1"/>
                <c:pt idx="0">
                  <c:v>Potential 2050 Need</c:v>
                </c:pt>
              </c:strCache>
            </c:strRef>
          </c:tx>
          <c:spPr>
            <a:solidFill>
              <a:schemeClr val="accent2"/>
            </a:solidFill>
            <a:ln>
              <a:noFill/>
            </a:ln>
            <a:effectLst>
              <a:outerShdw blurRad="40000" dist="23000" dir="5400000" rotWithShape="0">
                <a:srgbClr val="000000">
                  <a:alpha val="35000"/>
                </a:srgbClr>
              </a:outerShdw>
            </a:effectLst>
          </c:spPr>
          <c:invertIfNegative val="0"/>
          <c:cat>
            <c:strRef>
              <c:f>Sheet1!$I$2:$I$8</c:f>
              <c:strCache>
                <c:ptCount val="7"/>
                <c:pt idx="0">
                  <c:v>Broward</c:v>
                </c:pt>
                <c:pt idx="1">
                  <c:v>Miami-Dade</c:v>
                </c:pt>
                <c:pt idx="2">
                  <c:v>Palm Beach</c:v>
                </c:pt>
                <c:pt idx="3">
                  <c:v>St. Lucie</c:v>
                </c:pt>
                <c:pt idx="4">
                  <c:v>Indian River</c:v>
                </c:pt>
                <c:pt idx="5">
                  <c:v>Martin</c:v>
                </c:pt>
                <c:pt idx="6">
                  <c:v>Monroe</c:v>
                </c:pt>
              </c:strCache>
            </c:strRef>
          </c:cat>
          <c:val>
            <c:numRef>
              <c:f>Sheet1!$K$2:$K$8</c:f>
              <c:numCache>
                <c:formatCode>_(* #,##0_);_(* \(#,##0\);_(* "-"??_);_(@_)</c:formatCode>
                <c:ptCount val="7"/>
                <c:pt idx="0">
                  <c:v>25541.276645086484</c:v>
                </c:pt>
                <c:pt idx="1">
                  <c:v>23748.7804</c:v>
                </c:pt>
                <c:pt idx="2">
                  <c:v>20901.292713307037</c:v>
                </c:pt>
                <c:pt idx="3">
                  <c:v>3784.1399759181218</c:v>
                </c:pt>
                <c:pt idx="4">
                  <c:v>3074.2875492957746</c:v>
                </c:pt>
                <c:pt idx="5">
                  <c:v>3982.5098804586482</c:v>
                </c:pt>
                <c:pt idx="6">
                  <c:v>237.22061378112332</c:v>
                </c:pt>
              </c:numCache>
            </c:numRef>
          </c:val>
          <c:extLst>
            <c:ext xmlns:c16="http://schemas.microsoft.com/office/drawing/2014/chart" uri="{C3380CC4-5D6E-409C-BE32-E72D297353CC}">
              <c16:uniqueId val="{00000001-CD90-4E74-8D45-6AF360F69A12}"/>
            </c:ext>
          </c:extLst>
        </c:ser>
        <c:dLbls>
          <c:showLegendKey val="0"/>
          <c:showVal val="0"/>
          <c:showCatName val="0"/>
          <c:showSerName val="0"/>
          <c:showPercent val="0"/>
          <c:showBubbleSize val="0"/>
        </c:dLbls>
        <c:gapWidth val="100"/>
        <c:axId val="1154196031"/>
        <c:axId val="1154197951"/>
      </c:barChart>
      <c:catAx>
        <c:axId val="1154196031"/>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616A74"/>
                </a:solidFill>
                <a:latin typeface="+mn-lt"/>
                <a:ea typeface="+mn-ea"/>
                <a:cs typeface="+mn-cs"/>
              </a:defRPr>
            </a:pPr>
            <a:endParaRPr lang="en-US"/>
          </a:p>
        </c:txPr>
        <c:crossAx val="1154197951"/>
        <c:crosses val="autoZero"/>
        <c:auto val="1"/>
        <c:lblAlgn val="ctr"/>
        <c:lblOffset val="100"/>
        <c:noMultiLvlLbl val="0"/>
      </c:catAx>
      <c:valAx>
        <c:axId val="1154197951"/>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115419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200" dirty="0">
                <a:solidFill>
                  <a:schemeClr val="bg2"/>
                </a:solidFill>
                <a:latin typeface="Roboto" panose="02000000000000000000" pitchFamily="2" charset="0"/>
                <a:ea typeface="Roboto" panose="02000000000000000000" pitchFamily="2" charset="0"/>
                <a:cs typeface="Roboto" panose="02000000000000000000" pitchFamily="2" charset="0"/>
              </a:rPr>
              <a:t>Medicaid</a:t>
            </a:r>
            <a:r>
              <a:rPr lang="en-US" sz="1200" baseline="0" dirty="0">
                <a:solidFill>
                  <a:schemeClr val="bg2"/>
                </a:solidFill>
                <a:latin typeface="Roboto" panose="02000000000000000000" pitchFamily="2" charset="0"/>
                <a:ea typeface="Roboto" panose="02000000000000000000" pitchFamily="2" charset="0"/>
                <a:cs typeface="Roboto" panose="02000000000000000000" pitchFamily="2" charset="0"/>
              </a:rPr>
              <a:t> Patient Days (Current vs. 2050)</a:t>
            </a:r>
            <a:endParaRPr lang="en-US" sz="1200" dirty="0">
              <a:solidFill>
                <a:schemeClr val="bg2"/>
              </a:solidFill>
              <a:latin typeface="Roboto" panose="02000000000000000000" pitchFamily="2" charset="0"/>
              <a:ea typeface="Roboto" panose="02000000000000000000" pitchFamily="2" charset="0"/>
              <a:cs typeface="Roboto" panose="02000000000000000000" pitchFamily="2"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Sheet1!$L$32</c:f>
              <c:strCache>
                <c:ptCount val="1"/>
                <c:pt idx="0">
                  <c:v>Medicaid Patient Days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Sheet1!$I$33:$I$39</c:f>
              <c:strCache>
                <c:ptCount val="7"/>
                <c:pt idx="0">
                  <c:v>Broward</c:v>
                </c:pt>
                <c:pt idx="1">
                  <c:v>Miami-Dade</c:v>
                </c:pt>
                <c:pt idx="2">
                  <c:v>Palm Beach</c:v>
                </c:pt>
                <c:pt idx="3">
                  <c:v>St. Lucie</c:v>
                </c:pt>
                <c:pt idx="4">
                  <c:v>Indian River</c:v>
                </c:pt>
                <c:pt idx="5">
                  <c:v>Martin</c:v>
                </c:pt>
                <c:pt idx="6">
                  <c:v>Monroe</c:v>
                </c:pt>
              </c:strCache>
            </c:strRef>
          </c:cat>
          <c:val>
            <c:numRef>
              <c:f>Sheet1!$L$33:$L$39</c:f>
              <c:numCache>
                <c:formatCode>_(* #,##0_);_(* \(#,##0\);_(* "-"??_);_(@_)</c:formatCode>
                <c:ptCount val="7"/>
                <c:pt idx="0">
                  <c:v>666377</c:v>
                </c:pt>
                <c:pt idx="1">
                  <c:v>1713005</c:v>
                </c:pt>
                <c:pt idx="2">
                  <c:v>999002</c:v>
                </c:pt>
                <c:pt idx="3">
                  <c:v>167983</c:v>
                </c:pt>
                <c:pt idx="4">
                  <c:v>84665</c:v>
                </c:pt>
                <c:pt idx="5">
                  <c:v>139644</c:v>
                </c:pt>
                <c:pt idx="6">
                  <c:v>40959</c:v>
                </c:pt>
              </c:numCache>
            </c:numRef>
          </c:val>
          <c:extLst>
            <c:ext xmlns:c16="http://schemas.microsoft.com/office/drawing/2014/chart" uri="{C3380CC4-5D6E-409C-BE32-E72D297353CC}">
              <c16:uniqueId val="{00000000-AA21-45EE-918B-1E354200640F}"/>
            </c:ext>
          </c:extLst>
        </c:ser>
        <c:ser>
          <c:idx val="1"/>
          <c:order val="1"/>
          <c:tx>
            <c:strRef>
              <c:f>Sheet1!$M$32</c:f>
              <c:strCache>
                <c:ptCount val="1"/>
                <c:pt idx="0">
                  <c:v>Potential 2050 Need</c:v>
                </c:pt>
              </c:strCache>
            </c:strRef>
          </c:tx>
          <c:spPr>
            <a:solidFill>
              <a:srgbClr val="C0D29F"/>
            </a:solidFill>
            <a:ln>
              <a:noFill/>
            </a:ln>
            <a:effectLst>
              <a:outerShdw blurRad="40000" dist="23000" dir="5400000" rotWithShape="0">
                <a:srgbClr val="000000">
                  <a:alpha val="35000"/>
                </a:srgbClr>
              </a:outerShdw>
            </a:effectLst>
          </c:spPr>
          <c:invertIfNegative val="0"/>
          <c:cat>
            <c:strRef>
              <c:f>Sheet1!$I$33:$I$39</c:f>
              <c:strCache>
                <c:ptCount val="7"/>
                <c:pt idx="0">
                  <c:v>Broward</c:v>
                </c:pt>
                <c:pt idx="1">
                  <c:v>Miami-Dade</c:v>
                </c:pt>
                <c:pt idx="2">
                  <c:v>Palm Beach</c:v>
                </c:pt>
                <c:pt idx="3">
                  <c:v>St. Lucie</c:v>
                </c:pt>
                <c:pt idx="4">
                  <c:v>Indian River</c:v>
                </c:pt>
                <c:pt idx="5">
                  <c:v>Martin</c:v>
                </c:pt>
                <c:pt idx="6">
                  <c:v>Monroe</c:v>
                </c:pt>
              </c:strCache>
            </c:strRef>
          </c:cat>
          <c:val>
            <c:numRef>
              <c:f>Sheet1!$M$33:$M$39</c:f>
              <c:numCache>
                <c:formatCode>_(* #,##0_);_(* \(#,##0\);_(* "-"??_);_(@_)</c:formatCode>
                <c:ptCount val="7"/>
                <c:pt idx="0">
                  <c:v>1805881.67</c:v>
                </c:pt>
                <c:pt idx="1">
                  <c:v>4213992.3</c:v>
                </c:pt>
                <c:pt idx="2">
                  <c:v>2297704.5999999996</c:v>
                </c:pt>
                <c:pt idx="3">
                  <c:v>445154.95</c:v>
                </c:pt>
                <c:pt idx="4">
                  <c:v>194729.49999999997</c:v>
                </c:pt>
                <c:pt idx="5">
                  <c:v>335145.59999999998</c:v>
                </c:pt>
                <c:pt idx="6">
                  <c:v>135164.69999999998</c:v>
                </c:pt>
              </c:numCache>
            </c:numRef>
          </c:val>
          <c:extLst>
            <c:ext xmlns:c16="http://schemas.microsoft.com/office/drawing/2014/chart" uri="{C3380CC4-5D6E-409C-BE32-E72D297353CC}">
              <c16:uniqueId val="{00000001-AA21-45EE-918B-1E354200640F}"/>
            </c:ext>
          </c:extLst>
        </c:ser>
        <c:dLbls>
          <c:showLegendKey val="0"/>
          <c:showVal val="0"/>
          <c:showCatName val="0"/>
          <c:showSerName val="0"/>
          <c:showPercent val="0"/>
          <c:showBubbleSize val="0"/>
        </c:dLbls>
        <c:gapWidth val="100"/>
        <c:axId val="1587490704"/>
        <c:axId val="1587492624"/>
      </c:barChart>
      <c:catAx>
        <c:axId val="158749070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616A74"/>
                </a:solidFill>
                <a:latin typeface="+mn-lt"/>
                <a:ea typeface="+mn-ea"/>
                <a:cs typeface="+mn-cs"/>
              </a:defRPr>
            </a:pPr>
            <a:endParaRPr lang="en-US"/>
          </a:p>
        </c:txPr>
        <c:crossAx val="1587492624"/>
        <c:crosses val="autoZero"/>
        <c:auto val="1"/>
        <c:lblAlgn val="ctr"/>
        <c:lblOffset val="100"/>
        <c:noMultiLvlLbl val="0"/>
      </c:catAx>
      <c:valAx>
        <c:axId val="1587492624"/>
        <c:scaling>
          <c:orientation val="minMax"/>
        </c:scaling>
        <c:delete val="0"/>
        <c:axPos val="b"/>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1587490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Adult Day Care Beds (Current Vs. 2050)</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[Florida_Counties_Profile_2023.xlsx]Sheet1!$J$11</c:f>
              <c:strCache>
                <c:ptCount val="1"/>
                <c:pt idx="0">
                  <c:v>Adult Day Care Beds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[Florida_Counties_Profile_2023.xlsx]Sheet1!$I$12:$I$18</c:f>
              <c:strCache>
                <c:ptCount val="7"/>
                <c:pt idx="0">
                  <c:v>Broward</c:v>
                </c:pt>
                <c:pt idx="1">
                  <c:v>Miami-Dade</c:v>
                </c:pt>
                <c:pt idx="2">
                  <c:v>Palm Beach</c:v>
                </c:pt>
                <c:pt idx="3">
                  <c:v>St. Lucie</c:v>
                </c:pt>
                <c:pt idx="4">
                  <c:v>Indian River</c:v>
                </c:pt>
                <c:pt idx="5">
                  <c:v>Martin</c:v>
                </c:pt>
                <c:pt idx="6">
                  <c:v>Monroe</c:v>
                </c:pt>
              </c:strCache>
            </c:strRef>
          </c:cat>
          <c:val>
            <c:numRef>
              <c:f>[Florida_Counties_Profile_2023.xlsx]Sheet1!$J$12:$J$18</c:f>
              <c:numCache>
                <c:formatCode>_(* #,##0_);_(* \(#,##0\);_(* "-"??_);_(@_)</c:formatCode>
                <c:ptCount val="7"/>
                <c:pt idx="0">
                  <c:v>1589</c:v>
                </c:pt>
                <c:pt idx="1">
                  <c:v>11857</c:v>
                </c:pt>
                <c:pt idx="2">
                  <c:v>2008</c:v>
                </c:pt>
                <c:pt idx="3">
                  <c:v>227</c:v>
                </c:pt>
                <c:pt idx="4">
                  <c:v>114</c:v>
                </c:pt>
                <c:pt idx="5">
                  <c:v>167</c:v>
                </c:pt>
                <c:pt idx="6">
                  <c:v>75</c:v>
                </c:pt>
              </c:numCache>
            </c:numRef>
          </c:val>
          <c:extLst>
            <c:ext xmlns:c16="http://schemas.microsoft.com/office/drawing/2014/chart" uri="{C3380CC4-5D6E-409C-BE32-E72D297353CC}">
              <c16:uniqueId val="{00000000-01FD-4909-B274-1DA43EA93C3B}"/>
            </c:ext>
          </c:extLst>
        </c:ser>
        <c:ser>
          <c:idx val="1"/>
          <c:order val="1"/>
          <c:tx>
            <c:strRef>
              <c:f>[Florida_Counties_Profile_2023.xlsx]Sheet1!$K$11</c:f>
              <c:strCache>
                <c:ptCount val="1"/>
                <c:pt idx="0">
                  <c:v>Potential 2050 Need</c:v>
                </c:pt>
              </c:strCache>
            </c:strRef>
          </c:tx>
          <c:spPr>
            <a:solidFill>
              <a:srgbClr val="C0D29F"/>
            </a:solidFill>
            <a:ln>
              <a:noFill/>
            </a:ln>
            <a:effectLst>
              <a:outerShdw blurRad="40000" dist="23000" dir="5400000" rotWithShape="0">
                <a:srgbClr val="000000">
                  <a:alpha val="35000"/>
                </a:srgbClr>
              </a:outerShdw>
            </a:effectLst>
          </c:spPr>
          <c:invertIfNegative val="0"/>
          <c:cat>
            <c:strRef>
              <c:f>[Florida_Counties_Profile_2023.xlsx]Sheet1!$I$12:$I$18</c:f>
              <c:strCache>
                <c:ptCount val="7"/>
                <c:pt idx="0">
                  <c:v>Broward</c:v>
                </c:pt>
                <c:pt idx="1">
                  <c:v>Miami-Dade</c:v>
                </c:pt>
                <c:pt idx="2">
                  <c:v>Palm Beach</c:v>
                </c:pt>
                <c:pt idx="3">
                  <c:v>St. Lucie</c:v>
                </c:pt>
                <c:pt idx="4">
                  <c:v>Indian River</c:v>
                </c:pt>
                <c:pt idx="5">
                  <c:v>Martin</c:v>
                </c:pt>
                <c:pt idx="6">
                  <c:v>Monroe</c:v>
                </c:pt>
              </c:strCache>
            </c:strRef>
          </c:cat>
          <c:val>
            <c:numRef>
              <c:f>[Florida_Counties_Profile_2023.xlsx]Sheet1!$K$12:$K$18</c:f>
              <c:numCache>
                <c:formatCode>_(* #,##0_);_(* \(#,##0\);_(* "-"??_);_(@_)</c:formatCode>
                <c:ptCount val="7"/>
                <c:pt idx="0">
                  <c:v>4303.8269977775635</c:v>
                </c:pt>
                <c:pt idx="1">
                  <c:v>29201.419600000001</c:v>
                </c:pt>
                <c:pt idx="2">
                  <c:v>4674.2171476022422</c:v>
                </c:pt>
                <c:pt idx="3">
                  <c:v>601.11950632149308</c:v>
                </c:pt>
                <c:pt idx="4">
                  <c:v>262.72022535211266</c:v>
                </c:pt>
                <c:pt idx="5">
                  <c:v>406.03122712856793</c:v>
                </c:pt>
                <c:pt idx="6">
                  <c:v>247.10480602200346</c:v>
                </c:pt>
              </c:numCache>
            </c:numRef>
          </c:val>
          <c:extLst>
            <c:ext xmlns:c16="http://schemas.microsoft.com/office/drawing/2014/chart" uri="{C3380CC4-5D6E-409C-BE32-E72D297353CC}">
              <c16:uniqueId val="{00000001-01FD-4909-B274-1DA43EA93C3B}"/>
            </c:ext>
          </c:extLst>
        </c:ser>
        <c:dLbls>
          <c:showLegendKey val="0"/>
          <c:showVal val="0"/>
          <c:showCatName val="0"/>
          <c:showSerName val="0"/>
          <c:showPercent val="0"/>
          <c:showBubbleSize val="0"/>
        </c:dLbls>
        <c:gapWidth val="100"/>
        <c:axId val="1364052431"/>
        <c:axId val="1364053871"/>
      </c:barChart>
      <c:catAx>
        <c:axId val="1364052431"/>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616A74"/>
                </a:solidFill>
                <a:latin typeface="+mn-lt"/>
                <a:ea typeface="+mn-ea"/>
                <a:cs typeface="+mn-cs"/>
              </a:defRPr>
            </a:pPr>
            <a:endParaRPr lang="en-US"/>
          </a:p>
        </c:txPr>
        <c:crossAx val="1364053871"/>
        <c:crosses val="autoZero"/>
        <c:auto val="1"/>
        <c:lblAlgn val="ctr"/>
        <c:lblOffset val="100"/>
        <c:noMultiLvlLbl val="0"/>
      </c:catAx>
      <c:valAx>
        <c:axId val="1364053871"/>
        <c:scaling>
          <c:orientation val="minMax"/>
        </c:scaling>
        <c:delete val="0"/>
        <c:axPos val="b"/>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1364052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200" dirty="0">
                <a:solidFill>
                  <a:schemeClr val="bg2"/>
                </a:solidFill>
                <a:latin typeface="Roboto" panose="02000000000000000000" pitchFamily="2" charset="0"/>
                <a:ea typeface="Roboto" panose="02000000000000000000" pitchFamily="2" charset="0"/>
                <a:cs typeface="Roboto" panose="02000000000000000000" pitchFamily="2" charset="0"/>
              </a:rPr>
              <a:t>Special</a:t>
            </a:r>
            <a:r>
              <a:rPr lang="en-US" sz="1200" baseline="0" dirty="0">
                <a:solidFill>
                  <a:schemeClr val="bg2"/>
                </a:solidFill>
                <a:latin typeface="Roboto" panose="02000000000000000000" pitchFamily="2" charset="0"/>
                <a:ea typeface="Roboto" panose="02000000000000000000" pitchFamily="2" charset="0"/>
                <a:cs typeface="Roboto" panose="02000000000000000000" pitchFamily="2" charset="0"/>
              </a:rPr>
              <a:t> Nursing Facility Beds (Current Vs. 2050)</a:t>
            </a:r>
            <a:endParaRPr lang="en-US" sz="1200" dirty="0">
              <a:solidFill>
                <a:schemeClr val="bg2"/>
              </a:solidFill>
              <a:latin typeface="Roboto" panose="02000000000000000000" pitchFamily="2" charset="0"/>
              <a:ea typeface="Roboto" panose="02000000000000000000" pitchFamily="2" charset="0"/>
              <a:cs typeface="Roboto" panose="02000000000000000000" pitchFamily="2" charset="0"/>
            </a:endParaRPr>
          </a:p>
        </c:rich>
      </c:tx>
      <c:layout>
        <c:manualLayout>
          <c:xMode val="edge"/>
          <c:yMode val="edge"/>
          <c:x val="0.20841256453456317"/>
          <c:y val="1.826654776630325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bar"/>
        <c:grouping val="clustered"/>
        <c:varyColors val="0"/>
        <c:ser>
          <c:idx val="0"/>
          <c:order val="0"/>
          <c:tx>
            <c:strRef>
              <c:f>[Florida_Counties_Profile_2023.xlsx]Sheet1!$N$22</c:f>
              <c:strCache>
                <c:ptCount val="1"/>
                <c:pt idx="0">
                  <c:v>SNF Beds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[Florida_Counties_Profile_2023.xlsx]Sheet1!$M$23:$M$29</c:f>
              <c:strCache>
                <c:ptCount val="7"/>
                <c:pt idx="0">
                  <c:v>Broward</c:v>
                </c:pt>
                <c:pt idx="1">
                  <c:v>Miami-Dade</c:v>
                </c:pt>
                <c:pt idx="2">
                  <c:v>Palm Beach</c:v>
                </c:pt>
                <c:pt idx="3">
                  <c:v>St. Lucie</c:v>
                </c:pt>
                <c:pt idx="4">
                  <c:v>Indian River</c:v>
                </c:pt>
                <c:pt idx="5">
                  <c:v>Martin</c:v>
                </c:pt>
                <c:pt idx="6">
                  <c:v>Monroe</c:v>
                </c:pt>
              </c:strCache>
            </c:strRef>
          </c:cat>
          <c:val>
            <c:numRef>
              <c:f>[Florida_Counties_Profile_2023.xlsx]Sheet1!$N$23:$N$29</c:f>
              <c:numCache>
                <c:formatCode>_(* #,##0_);_(* \(#,##0\);_(* "-"??_);_(@_)</c:formatCode>
                <c:ptCount val="7"/>
                <c:pt idx="0">
                  <c:v>4537</c:v>
                </c:pt>
                <c:pt idx="1">
                  <c:v>8319</c:v>
                </c:pt>
                <c:pt idx="2">
                  <c:v>6304</c:v>
                </c:pt>
                <c:pt idx="3">
                  <c:v>1170</c:v>
                </c:pt>
                <c:pt idx="4">
                  <c:v>674</c:v>
                </c:pt>
                <c:pt idx="5">
                  <c:v>833</c:v>
                </c:pt>
                <c:pt idx="6">
                  <c:v>240</c:v>
                </c:pt>
              </c:numCache>
            </c:numRef>
          </c:val>
          <c:extLst>
            <c:ext xmlns:c16="http://schemas.microsoft.com/office/drawing/2014/chart" uri="{C3380CC4-5D6E-409C-BE32-E72D297353CC}">
              <c16:uniqueId val="{00000000-A4E9-4984-B1FA-0F4C9CC575BF}"/>
            </c:ext>
          </c:extLst>
        </c:ser>
        <c:ser>
          <c:idx val="1"/>
          <c:order val="1"/>
          <c:tx>
            <c:strRef>
              <c:f>[Florida_Counties_Profile_2023.xlsx]Sheet1!$O$22</c:f>
              <c:strCache>
                <c:ptCount val="1"/>
                <c:pt idx="0">
                  <c:v>Potential 2050 Need</c:v>
                </c:pt>
              </c:strCache>
            </c:strRef>
          </c:tx>
          <c:spPr>
            <a:solidFill>
              <a:srgbClr val="C0D29F"/>
            </a:solidFill>
            <a:ln>
              <a:noFill/>
            </a:ln>
            <a:effectLst>
              <a:outerShdw blurRad="40000" dist="23000" dir="5400000" rotWithShape="0">
                <a:srgbClr val="000000">
                  <a:alpha val="35000"/>
                </a:srgbClr>
              </a:outerShdw>
            </a:effectLst>
          </c:spPr>
          <c:invertIfNegative val="0"/>
          <c:cat>
            <c:strRef>
              <c:f>[Florida_Counties_Profile_2023.xlsx]Sheet1!$M$23:$M$29</c:f>
              <c:strCache>
                <c:ptCount val="7"/>
                <c:pt idx="0">
                  <c:v>Broward</c:v>
                </c:pt>
                <c:pt idx="1">
                  <c:v>Miami-Dade</c:v>
                </c:pt>
                <c:pt idx="2">
                  <c:v>Palm Beach</c:v>
                </c:pt>
                <c:pt idx="3">
                  <c:v>St. Lucie</c:v>
                </c:pt>
                <c:pt idx="4">
                  <c:v>Indian River</c:v>
                </c:pt>
                <c:pt idx="5">
                  <c:v>Martin</c:v>
                </c:pt>
                <c:pt idx="6">
                  <c:v>Monroe</c:v>
                </c:pt>
              </c:strCache>
            </c:strRef>
          </c:cat>
          <c:val>
            <c:numRef>
              <c:f>[Florida_Counties_Profile_2023.xlsx]Sheet1!$O$23:$O$29</c:f>
              <c:numCache>
                <c:formatCode>_(* #,##0_);_(* \(#,##0\);_(* "-"??_);_(@_)</c:formatCode>
                <c:ptCount val="7"/>
                <c:pt idx="0">
                  <c:v>12288.52302637936</c:v>
                </c:pt>
                <c:pt idx="1">
                  <c:v>20488.033200000002</c:v>
                </c:pt>
                <c:pt idx="2">
                  <c:v>14674.434710400665</c:v>
                </c:pt>
                <c:pt idx="3">
                  <c:v>3098.2811559301626</c:v>
                </c:pt>
                <c:pt idx="4">
                  <c:v>1553.275718309859</c:v>
                </c:pt>
                <c:pt idx="5">
                  <c:v>2025.2934862161501</c:v>
                </c:pt>
                <c:pt idx="6">
                  <c:v>790.73537927041104</c:v>
                </c:pt>
              </c:numCache>
            </c:numRef>
          </c:val>
          <c:extLst>
            <c:ext xmlns:c16="http://schemas.microsoft.com/office/drawing/2014/chart" uri="{C3380CC4-5D6E-409C-BE32-E72D297353CC}">
              <c16:uniqueId val="{00000001-A4E9-4984-B1FA-0F4C9CC575BF}"/>
            </c:ext>
          </c:extLst>
        </c:ser>
        <c:dLbls>
          <c:showLegendKey val="0"/>
          <c:showVal val="0"/>
          <c:showCatName val="0"/>
          <c:showSerName val="0"/>
          <c:showPercent val="0"/>
          <c:showBubbleSize val="0"/>
        </c:dLbls>
        <c:gapWidth val="100"/>
        <c:axId val="1268127647"/>
        <c:axId val="1268128607"/>
      </c:barChart>
      <c:catAx>
        <c:axId val="1268127647"/>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616A74"/>
                </a:solidFill>
                <a:latin typeface="+mn-lt"/>
                <a:ea typeface="+mn-ea"/>
                <a:cs typeface="+mn-cs"/>
              </a:defRPr>
            </a:pPr>
            <a:endParaRPr lang="en-US"/>
          </a:p>
        </c:txPr>
        <c:crossAx val="1268128607"/>
        <c:crosses val="autoZero"/>
        <c:auto val="1"/>
        <c:lblAlgn val="ctr"/>
        <c:lblOffset val="100"/>
        <c:noMultiLvlLbl val="0"/>
      </c:catAx>
      <c:valAx>
        <c:axId val="1268128607"/>
        <c:scaling>
          <c:orientation val="minMax"/>
        </c:scaling>
        <c:delete val="0"/>
        <c:axPos val="b"/>
        <c:majorGridlines>
          <c:spPr>
            <a:ln w="9525" cap="flat" cmpd="sng" algn="ctr">
              <a:solidFill>
                <a:schemeClr val="tx2">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12681276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a:latin typeface="Roboto" panose="02000000000000000000" pitchFamily="2" charset="0"/>
                <a:ea typeface="Roboto" panose="02000000000000000000" pitchFamily="2" charset="0"/>
                <a:cs typeface="Roboto" panose="02000000000000000000" pitchFamily="2" charset="0"/>
              </a:rPr>
              <a:t>US Population: High Immigration (1000s)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0"/>
          <c:order val="0"/>
          <c:tx>
            <c:strRef>
              <c:f>Sheet3!$T$18</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Sheet3!$S$19:$S$20</c:f>
              <c:strCache>
                <c:ptCount val="2"/>
                <c:pt idx="0">
                  <c:v>Labor Force</c:v>
                </c:pt>
                <c:pt idx="1">
                  <c:v>Over 65</c:v>
                </c:pt>
              </c:strCache>
            </c:strRef>
          </c:cat>
          <c:val>
            <c:numRef>
              <c:f>Sheet3!$T$19:$T$20</c:f>
              <c:numCache>
                <c:formatCode>#,##0</c:formatCode>
                <c:ptCount val="2"/>
                <c:pt idx="0">
                  <c:v>205403</c:v>
                </c:pt>
                <c:pt idx="1">
                  <c:v>63487</c:v>
                </c:pt>
              </c:numCache>
            </c:numRef>
          </c:val>
          <c:extLst>
            <c:ext xmlns:c16="http://schemas.microsoft.com/office/drawing/2014/chart" uri="{C3380CC4-5D6E-409C-BE32-E72D297353CC}">
              <c16:uniqueId val="{00000000-C718-49AB-9AD4-156DF63B26C7}"/>
            </c:ext>
          </c:extLst>
        </c:ser>
        <c:ser>
          <c:idx val="1"/>
          <c:order val="1"/>
          <c:tx>
            <c:strRef>
              <c:f>Sheet3!$U$18</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Sheet3!$S$19:$S$20</c:f>
              <c:strCache>
                <c:ptCount val="2"/>
                <c:pt idx="0">
                  <c:v>Labor Force</c:v>
                </c:pt>
                <c:pt idx="1">
                  <c:v>Over 65</c:v>
                </c:pt>
              </c:strCache>
            </c:strRef>
          </c:cat>
          <c:val>
            <c:numRef>
              <c:f>Sheet3!$U$19:$U$20</c:f>
              <c:numCache>
                <c:formatCode>#,##0</c:formatCode>
                <c:ptCount val="2"/>
                <c:pt idx="0">
                  <c:v>227028</c:v>
                </c:pt>
                <c:pt idx="1">
                  <c:v>84098</c:v>
                </c:pt>
              </c:numCache>
            </c:numRef>
          </c:val>
          <c:extLst>
            <c:ext xmlns:c16="http://schemas.microsoft.com/office/drawing/2014/chart" uri="{C3380CC4-5D6E-409C-BE32-E72D297353CC}">
              <c16:uniqueId val="{00000001-C718-49AB-9AD4-156DF63B26C7}"/>
            </c:ext>
          </c:extLst>
        </c:ser>
        <c:dLbls>
          <c:showLegendKey val="0"/>
          <c:showVal val="0"/>
          <c:showCatName val="0"/>
          <c:showSerName val="0"/>
          <c:showPercent val="0"/>
          <c:showBubbleSize val="0"/>
        </c:dLbls>
        <c:gapWidth val="219"/>
        <c:overlap val="-27"/>
        <c:axId val="1370199583"/>
        <c:axId val="1370210143"/>
      </c:barChart>
      <c:catAx>
        <c:axId val="137019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370210143"/>
        <c:crosses val="autoZero"/>
        <c:auto val="1"/>
        <c:lblAlgn val="ctr"/>
        <c:lblOffset val="100"/>
        <c:noMultiLvlLbl val="0"/>
      </c:catAx>
      <c:valAx>
        <c:axId val="137021014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370199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Regular" panose="020B0604020202020204" charset="0"/>
                <a:ea typeface="Roboto Regular" panose="020B0604020202020204" charset="0"/>
                <a:cs typeface="+mn-cs"/>
              </a:defRPr>
            </a:pPr>
            <a:r>
              <a:rPr lang="en-US">
                <a:latin typeface="Roboto Regular" panose="020B0604020202020204" charset="0"/>
                <a:ea typeface="Roboto Regular" panose="020B0604020202020204" charset="0"/>
              </a:rPr>
              <a:t>Labor Participation Falls from 60% to 50%</a:t>
            </a:r>
          </a:p>
          <a:p>
            <a:pPr>
              <a:defRPr>
                <a:latin typeface="Roboto Regular" panose="020B0604020202020204" charset="0"/>
                <a:ea typeface="Roboto Regular" panose="020B0604020202020204" charset="0"/>
              </a:defRPr>
            </a:pPr>
            <a:r>
              <a:rPr lang="en-US">
                <a:latin typeface="Roboto Regular" panose="020B0604020202020204" charset="0"/>
                <a:ea typeface="Roboto Regular" panose="020B0604020202020204" charset="0"/>
              </a:rPr>
              <a:t>But Population Growth Compensates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Regular" panose="020B0604020202020204" charset="0"/>
              <a:ea typeface="Roboto Regular" panose="020B0604020202020204" charset="0"/>
              <a:cs typeface="+mn-cs"/>
            </a:defRPr>
          </a:pPr>
          <a:endParaRPr lang="en-US"/>
        </a:p>
      </c:txPr>
    </c:title>
    <c:autoTitleDeleted val="0"/>
    <c:plotArea>
      <c:layout/>
      <c:barChart>
        <c:barDir val="col"/>
        <c:grouping val="clustered"/>
        <c:varyColors val="0"/>
        <c:ser>
          <c:idx val="0"/>
          <c:order val="0"/>
          <c:tx>
            <c:strRef>
              <c:f>Sheet1!$B$18</c:f>
              <c:strCache>
                <c:ptCount val="1"/>
                <c:pt idx="0">
                  <c:v>2025</c:v>
                </c:pt>
              </c:strCache>
            </c:strRef>
          </c:tx>
          <c:spPr>
            <a:solidFill>
              <a:schemeClr val="accent1"/>
            </a:solidFill>
            <a:ln>
              <a:noFill/>
            </a:ln>
            <a:effectLst/>
          </c:spPr>
          <c:invertIfNegative val="0"/>
          <c:dLbls>
            <c:dLbl>
              <c:idx val="0"/>
              <c:layout>
                <c:manualLayout>
                  <c:x val="-3.6316472114137487E-2"/>
                  <c:y val="-1.7176593982849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22-4855-AE26-9B6AB2D670AE}"/>
                </c:ext>
              </c:extLst>
            </c:dLbl>
            <c:dLbl>
              <c:idx val="1"/>
              <c:layout>
                <c:manualLayout>
                  <c:x val="-2.8534370946822332E-2"/>
                  <c:y val="-2.5764890974274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22-4855-AE26-9B6AB2D670AE}"/>
                </c:ext>
              </c:extLst>
            </c:dLbl>
            <c:dLbl>
              <c:idx val="2"/>
              <c:layout>
                <c:manualLayout>
                  <c:x val="-2.5940337224384012E-2"/>
                  <c:y val="-4.2941484957124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22-4855-AE26-9B6AB2D670AE}"/>
                </c:ext>
              </c:extLst>
            </c:dLbl>
            <c:dLbl>
              <c:idx val="3"/>
              <c:layout>
                <c:manualLayout>
                  <c:x val="-1.9966547734984692E-2"/>
                  <c:y val="-1.2584942166245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22-4855-AE26-9B6AB2D670AE}"/>
                </c:ext>
              </c:extLst>
            </c:dLbl>
            <c:dLbl>
              <c:idx val="4"/>
              <c:layout>
                <c:manualLayout>
                  <c:x val="-1.5564202334630446E-2"/>
                  <c:y val="-3.8647336461412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22-4855-AE26-9B6AB2D670A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Sheet1!$A$19:$A$23</c:f>
              <c:strCache>
                <c:ptCount val="5"/>
                <c:pt idx="0">
                  <c:v>Working Age Population</c:v>
                </c:pt>
                <c:pt idx="1">
                  <c:v>Labor Force</c:v>
                </c:pt>
                <c:pt idx="2">
                  <c:v>Employed</c:v>
                </c:pt>
                <c:pt idx="3">
                  <c:v>Out of Labor Force</c:v>
                </c:pt>
                <c:pt idx="4">
                  <c:v>Unemployed</c:v>
                </c:pt>
              </c:strCache>
            </c:strRef>
          </c:cat>
          <c:val>
            <c:numRef>
              <c:f>Sheet1!$B$19:$B$23</c:f>
              <c:numCache>
                <c:formatCode>_(* #,##0_);_(* \(#,##0\);_(* "-"??_);_(@_)</c:formatCode>
                <c:ptCount val="5"/>
                <c:pt idx="0">
                  <c:v>1000000</c:v>
                </c:pt>
                <c:pt idx="1">
                  <c:v>600000</c:v>
                </c:pt>
                <c:pt idx="2" formatCode="_(* #,##0_);_(* \(#,##0\);_(* &quot;-&quot;?_);_(@_)">
                  <c:v>540000</c:v>
                </c:pt>
                <c:pt idx="3" formatCode="_(* #,##0_);_(* \(#,##0\);_(* &quot;-&quot;?_);_(@_)">
                  <c:v>400000</c:v>
                </c:pt>
                <c:pt idx="4" formatCode="_(* #,##0_);_(* \(#,##0\);_(* &quot;-&quot;?_);_(@_)">
                  <c:v>60000</c:v>
                </c:pt>
              </c:numCache>
            </c:numRef>
          </c:val>
          <c:extLst>
            <c:ext xmlns:c16="http://schemas.microsoft.com/office/drawing/2014/chart" uri="{C3380CC4-5D6E-409C-BE32-E72D297353CC}">
              <c16:uniqueId val="{00000004-3422-4855-AE26-9B6AB2D670AE}"/>
            </c:ext>
          </c:extLst>
        </c:ser>
        <c:ser>
          <c:idx val="1"/>
          <c:order val="1"/>
          <c:tx>
            <c:strRef>
              <c:f>Sheet1!$C$18</c:f>
              <c:strCache>
                <c:ptCount val="1"/>
                <c:pt idx="0">
                  <c:v>2050</c:v>
                </c:pt>
              </c:strCache>
            </c:strRef>
          </c:tx>
          <c:spPr>
            <a:solidFill>
              <a:schemeClr val="accent2"/>
            </a:solidFill>
            <a:ln>
              <a:noFill/>
            </a:ln>
            <a:effectLst/>
          </c:spPr>
          <c:invertIfNegative val="0"/>
          <c:dLbls>
            <c:dLbl>
              <c:idx val="1"/>
              <c:layout>
                <c:manualLayout>
                  <c:x val="4.8807116685518098E-2"/>
                  <c:y val="-0.100679537329960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22-4855-AE26-9B6AB2D670A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Sheet1!$A$19:$A$23</c:f>
              <c:strCache>
                <c:ptCount val="5"/>
                <c:pt idx="0">
                  <c:v>Working Age Population</c:v>
                </c:pt>
                <c:pt idx="1">
                  <c:v>Labor Force</c:v>
                </c:pt>
                <c:pt idx="2">
                  <c:v>Employed</c:v>
                </c:pt>
                <c:pt idx="3">
                  <c:v>Out of Labor Force</c:v>
                </c:pt>
                <c:pt idx="4">
                  <c:v>Unemployed</c:v>
                </c:pt>
              </c:strCache>
            </c:strRef>
          </c:cat>
          <c:val>
            <c:numRef>
              <c:f>Sheet1!$C$19:$C$23</c:f>
              <c:numCache>
                <c:formatCode>_(* #,##0_);_(* \(#,##0\);_(* "-"??_);_(@_)</c:formatCode>
                <c:ptCount val="5"/>
                <c:pt idx="0">
                  <c:v>1200000</c:v>
                </c:pt>
                <c:pt idx="1">
                  <c:v>600000</c:v>
                </c:pt>
                <c:pt idx="2" formatCode="_(* #,##0_);_(* \(#,##0\);_(* &quot;-&quot;?_);_(@_)">
                  <c:v>540000</c:v>
                </c:pt>
                <c:pt idx="3" formatCode="_(* #,##0_);_(* \(#,##0\);_(* &quot;-&quot;?_);_(@_)">
                  <c:v>600000</c:v>
                </c:pt>
                <c:pt idx="4" formatCode="_(* #,##0_);_(* \(#,##0\);_(* &quot;-&quot;?_);_(@_)">
                  <c:v>60000</c:v>
                </c:pt>
              </c:numCache>
            </c:numRef>
          </c:val>
          <c:extLst>
            <c:ext xmlns:c16="http://schemas.microsoft.com/office/drawing/2014/chart" uri="{C3380CC4-5D6E-409C-BE32-E72D297353CC}">
              <c16:uniqueId val="{00000005-3422-4855-AE26-9B6AB2D670AE}"/>
            </c:ext>
          </c:extLst>
        </c:ser>
        <c:dLbls>
          <c:showLegendKey val="0"/>
          <c:showVal val="0"/>
          <c:showCatName val="0"/>
          <c:showSerName val="0"/>
          <c:showPercent val="0"/>
          <c:showBubbleSize val="0"/>
        </c:dLbls>
        <c:gapWidth val="219"/>
        <c:overlap val="-27"/>
        <c:axId val="1061634191"/>
        <c:axId val="1061625071"/>
      </c:barChart>
      <c:catAx>
        <c:axId val="106163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61625071"/>
        <c:crosses val="autoZero"/>
        <c:auto val="1"/>
        <c:lblAlgn val="ctr"/>
        <c:lblOffset val="100"/>
        <c:noMultiLvlLbl val="0"/>
      </c:catAx>
      <c:valAx>
        <c:axId val="1061625071"/>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061634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Regular" panose="020B0604020202020204" charset="0"/>
                <a:ea typeface="Roboto Regular" panose="020B0604020202020204" charset="0"/>
                <a:cs typeface="+mn-cs"/>
              </a:defRPr>
            </a:pPr>
            <a:r>
              <a:rPr lang="en-US">
                <a:latin typeface="Roboto Regular" panose="020B0604020202020204" charset="0"/>
                <a:ea typeface="Roboto Regular" panose="020B0604020202020204" charset="0"/>
              </a:rPr>
              <a:t>Labor</a:t>
            </a:r>
            <a:r>
              <a:rPr lang="en-US" baseline="0">
                <a:latin typeface="Roboto Regular" panose="020B0604020202020204" charset="0"/>
                <a:ea typeface="Roboto Regular" panose="020B0604020202020204" charset="0"/>
              </a:rPr>
              <a:t> Participation Falls from 60% to 50%</a:t>
            </a:r>
          </a:p>
          <a:p>
            <a:pPr>
              <a:defRPr>
                <a:latin typeface="Roboto Regular" panose="020B0604020202020204" charset="0"/>
                <a:ea typeface="Roboto Regular" panose="020B0604020202020204" charset="0"/>
              </a:defRPr>
            </a:pPr>
            <a:r>
              <a:rPr lang="en-US" baseline="0">
                <a:latin typeface="Roboto Regular" panose="020B0604020202020204" charset="0"/>
                <a:ea typeface="Roboto Regular" panose="020B0604020202020204" charset="0"/>
              </a:rPr>
              <a:t>And Working Age Population Falls</a:t>
            </a:r>
            <a:endParaRPr lang="en-US">
              <a:latin typeface="Roboto Regular" panose="020B0604020202020204" charset="0"/>
              <a:ea typeface="Roboto Regular" panose="020B060402020202020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Regular" panose="020B0604020202020204" charset="0"/>
              <a:ea typeface="Roboto Regular" panose="020B0604020202020204" charset="0"/>
              <a:cs typeface="+mn-cs"/>
            </a:defRPr>
          </a:pPr>
          <a:endParaRPr lang="en-US"/>
        </a:p>
      </c:txPr>
    </c:title>
    <c:autoTitleDeleted val="0"/>
    <c:plotArea>
      <c:layout/>
      <c:barChart>
        <c:barDir val="col"/>
        <c:grouping val="clustered"/>
        <c:varyColors val="0"/>
        <c:ser>
          <c:idx val="0"/>
          <c:order val="0"/>
          <c:tx>
            <c:strRef>
              <c:f>Sheet1!$B$25</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Sheet1!$A$26:$A$30</c:f>
              <c:strCache>
                <c:ptCount val="5"/>
                <c:pt idx="0">
                  <c:v>Working Age Population</c:v>
                </c:pt>
                <c:pt idx="1">
                  <c:v>Labor Force</c:v>
                </c:pt>
                <c:pt idx="2">
                  <c:v>Employed</c:v>
                </c:pt>
                <c:pt idx="3">
                  <c:v>Out of Labor Force</c:v>
                </c:pt>
                <c:pt idx="4">
                  <c:v>Unemployed</c:v>
                </c:pt>
              </c:strCache>
            </c:strRef>
          </c:cat>
          <c:val>
            <c:numRef>
              <c:f>Sheet1!$B$26:$B$30</c:f>
              <c:numCache>
                <c:formatCode>_(* #,##0_);_(* \(#,##0\);_(* "-"??_);_(@_)</c:formatCode>
                <c:ptCount val="5"/>
                <c:pt idx="0">
                  <c:v>1000000</c:v>
                </c:pt>
                <c:pt idx="1">
                  <c:v>600000</c:v>
                </c:pt>
                <c:pt idx="2" formatCode="_(* #,##0_);_(* \(#,##0\);_(* &quot;-&quot;?_);_(@_)">
                  <c:v>540000</c:v>
                </c:pt>
                <c:pt idx="3">
                  <c:v>400000</c:v>
                </c:pt>
                <c:pt idx="4" formatCode="_(* #,##0_);_(* \(#,##0\);_(* &quot;-&quot;?_);_(@_)">
                  <c:v>60000</c:v>
                </c:pt>
              </c:numCache>
            </c:numRef>
          </c:val>
          <c:extLst>
            <c:ext xmlns:c16="http://schemas.microsoft.com/office/drawing/2014/chart" uri="{C3380CC4-5D6E-409C-BE32-E72D297353CC}">
              <c16:uniqueId val="{00000000-F6D8-4EF9-A777-D096EAFCCAC5}"/>
            </c:ext>
          </c:extLst>
        </c:ser>
        <c:ser>
          <c:idx val="1"/>
          <c:order val="1"/>
          <c:tx>
            <c:strRef>
              <c:f>Sheet1!$C$25</c:f>
              <c:strCache>
                <c:ptCount val="1"/>
                <c:pt idx="0">
                  <c:v>2050</c:v>
                </c:pt>
              </c:strCache>
            </c:strRef>
          </c:tx>
          <c:spPr>
            <a:solidFill>
              <a:schemeClr val="accent2"/>
            </a:solidFill>
            <a:ln>
              <a:noFill/>
            </a:ln>
            <a:effectLst/>
          </c:spPr>
          <c:invertIfNegative val="0"/>
          <c:dLbls>
            <c:dLbl>
              <c:idx val="0"/>
              <c:layout>
                <c:manualLayout>
                  <c:x val="9.4466936572199733E-2"/>
                  <c:y val="-3.911065273166898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D8-4EF9-A777-D096EAFCCAC5}"/>
                </c:ext>
              </c:extLst>
            </c:dLbl>
            <c:dLbl>
              <c:idx val="1"/>
              <c:layout>
                <c:manualLayout>
                  <c:x val="6.2469044385058091E-2"/>
                  <c:y val="-0.130534858476284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D8-4EF9-A777-D096EAFCCAC5}"/>
                </c:ext>
              </c:extLst>
            </c:dLbl>
            <c:dLbl>
              <c:idx val="2"/>
              <c:layout>
                <c:manualLayout>
                  <c:x val="6.4777327935222673E-2"/>
                  <c:y val="-5.9733323299389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D8-4EF9-A777-D096EAFCCAC5}"/>
                </c:ext>
              </c:extLst>
            </c:dLbl>
            <c:dLbl>
              <c:idx val="3"/>
              <c:layout>
                <c:manualLayout>
                  <c:x val="7.8272604588394065E-2"/>
                  <c:y val="4.26666594995629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D8-4EF9-A777-D096EAFCCAC5}"/>
                </c:ext>
              </c:extLst>
            </c:dLbl>
            <c:dLbl>
              <c:idx val="4"/>
              <c:layout>
                <c:manualLayout>
                  <c:x val="2.6990553306342781E-2"/>
                  <c:y val="-3.4133327599651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D8-4EF9-A777-D096EAFCCAC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Sheet1!$A$26:$A$30</c:f>
              <c:strCache>
                <c:ptCount val="5"/>
                <c:pt idx="0">
                  <c:v>Working Age Population</c:v>
                </c:pt>
                <c:pt idx="1">
                  <c:v>Labor Force</c:v>
                </c:pt>
                <c:pt idx="2">
                  <c:v>Employed</c:v>
                </c:pt>
                <c:pt idx="3">
                  <c:v>Out of Labor Force</c:v>
                </c:pt>
                <c:pt idx="4">
                  <c:v>Unemployed</c:v>
                </c:pt>
              </c:strCache>
            </c:strRef>
          </c:cat>
          <c:val>
            <c:numRef>
              <c:f>Sheet1!$C$26:$C$30</c:f>
              <c:numCache>
                <c:formatCode>_(* #,##0_);_(* \(#,##0\);_(* "-"??_);_(@_)</c:formatCode>
                <c:ptCount val="5"/>
                <c:pt idx="0">
                  <c:v>800000</c:v>
                </c:pt>
                <c:pt idx="1">
                  <c:v>400000</c:v>
                </c:pt>
                <c:pt idx="2" formatCode="_(* #,##0_);_(* \(#,##0\);_(* &quot;-&quot;?_);_(@_)">
                  <c:v>360000</c:v>
                </c:pt>
                <c:pt idx="3">
                  <c:v>400000</c:v>
                </c:pt>
                <c:pt idx="4" formatCode="_(* #,##0_);_(* \(#,##0\);_(* &quot;-&quot;?_);_(@_)">
                  <c:v>40000</c:v>
                </c:pt>
              </c:numCache>
            </c:numRef>
          </c:val>
          <c:extLst>
            <c:ext xmlns:c16="http://schemas.microsoft.com/office/drawing/2014/chart" uri="{C3380CC4-5D6E-409C-BE32-E72D297353CC}">
              <c16:uniqueId val="{00000006-F6D8-4EF9-A777-D096EAFCCAC5}"/>
            </c:ext>
          </c:extLst>
        </c:ser>
        <c:dLbls>
          <c:showLegendKey val="0"/>
          <c:showVal val="0"/>
          <c:showCatName val="0"/>
          <c:showSerName val="0"/>
          <c:showPercent val="0"/>
          <c:showBubbleSize val="0"/>
        </c:dLbls>
        <c:gapWidth val="219"/>
        <c:overlap val="-27"/>
        <c:axId val="1052318223"/>
        <c:axId val="1052316783"/>
      </c:barChart>
      <c:catAx>
        <c:axId val="105231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52316783"/>
        <c:crosses val="autoZero"/>
        <c:auto val="1"/>
        <c:lblAlgn val="ctr"/>
        <c:lblOffset val="100"/>
        <c:noMultiLvlLbl val="0"/>
      </c:catAx>
      <c:valAx>
        <c:axId val="1052316783"/>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crossAx val="1052318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a:latin typeface="Roboto" panose="02000000000000000000" pitchFamily="2" charset="0"/>
                <a:ea typeface="Roboto" panose="02000000000000000000" pitchFamily="2" charset="0"/>
                <a:cs typeface="Roboto" panose="02000000000000000000" pitchFamily="2" charset="0"/>
              </a:rPr>
              <a:t>US Population: 2025 and 2050 (1,000s)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0"/>
          <c:order val="0"/>
          <c:tx>
            <c:strRef>
              <c:f>'Main series (thousands)'!$U$35</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'Main series (thousands)'!$T$36:$T$37</c:f>
              <c:strCache>
                <c:ptCount val="2"/>
                <c:pt idx="0">
                  <c:v>Labor Force</c:v>
                </c:pt>
                <c:pt idx="1">
                  <c:v>Over 65</c:v>
                </c:pt>
              </c:strCache>
            </c:strRef>
          </c:cat>
          <c:val>
            <c:numRef>
              <c:f>'Main series (thousands)'!$U$36:$U$37</c:f>
              <c:numCache>
                <c:formatCode>#,##0</c:formatCode>
                <c:ptCount val="2"/>
                <c:pt idx="0">
                  <c:v>203755</c:v>
                </c:pt>
                <c:pt idx="1">
                  <c:v>63327</c:v>
                </c:pt>
              </c:numCache>
            </c:numRef>
          </c:val>
          <c:extLst>
            <c:ext xmlns:c16="http://schemas.microsoft.com/office/drawing/2014/chart" uri="{C3380CC4-5D6E-409C-BE32-E72D297353CC}">
              <c16:uniqueId val="{00000000-633E-40A6-9857-6CF5A2BACDF1}"/>
            </c:ext>
          </c:extLst>
        </c:ser>
        <c:ser>
          <c:idx val="1"/>
          <c:order val="1"/>
          <c:tx>
            <c:strRef>
              <c:f>'Main series (thousands)'!$V$35</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'Main series (thousands)'!$T$36:$T$37</c:f>
              <c:strCache>
                <c:ptCount val="2"/>
                <c:pt idx="0">
                  <c:v>Labor Force</c:v>
                </c:pt>
                <c:pt idx="1">
                  <c:v>Over 65</c:v>
                </c:pt>
              </c:strCache>
            </c:strRef>
          </c:cat>
          <c:val>
            <c:numRef>
              <c:f>'Main series (thousands)'!$V$36:$V$37</c:f>
              <c:numCache>
                <c:formatCode>#,##0</c:formatCode>
                <c:ptCount val="2"/>
                <c:pt idx="0">
                  <c:v>212019</c:v>
                </c:pt>
                <c:pt idx="1">
                  <c:v>82130</c:v>
                </c:pt>
              </c:numCache>
            </c:numRef>
          </c:val>
          <c:extLst>
            <c:ext xmlns:c16="http://schemas.microsoft.com/office/drawing/2014/chart" uri="{C3380CC4-5D6E-409C-BE32-E72D297353CC}">
              <c16:uniqueId val="{00000001-633E-40A6-9857-6CF5A2BACDF1}"/>
            </c:ext>
          </c:extLst>
        </c:ser>
        <c:dLbls>
          <c:showLegendKey val="0"/>
          <c:showVal val="0"/>
          <c:showCatName val="0"/>
          <c:showSerName val="0"/>
          <c:showPercent val="0"/>
          <c:showBubbleSize val="0"/>
        </c:dLbls>
        <c:gapWidth val="219"/>
        <c:overlap val="-27"/>
        <c:axId val="1849515359"/>
        <c:axId val="1849515839"/>
      </c:barChart>
      <c:catAx>
        <c:axId val="184951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849515839"/>
        <c:crosses val="autoZero"/>
        <c:auto val="1"/>
        <c:lblAlgn val="ctr"/>
        <c:lblOffset val="100"/>
        <c:noMultiLvlLbl val="0"/>
      </c:catAx>
      <c:valAx>
        <c:axId val="184951583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495153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latin typeface="Roboto" panose="02000000000000000000" pitchFamily="2" charset="0"/>
                <a:ea typeface="Roboto" panose="02000000000000000000" pitchFamily="2" charset="0"/>
                <a:cs typeface="Roboto" panose="02000000000000000000" pitchFamily="2" charset="0"/>
              </a:rPr>
              <a:t>Southeast Florida (1,000s)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'[BEBR County projections_2022_asrh_detailed.xlsx]Summary'!$U$15</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projections_2022_asrh_detailed.xlsx]Summary'!$T$17:$T$19</c:f>
              <c:strCache>
                <c:ptCount val="3"/>
                <c:pt idx="0">
                  <c:v>Labor Force Population</c:v>
                </c:pt>
                <c:pt idx="1">
                  <c:v>Over 65</c:v>
                </c:pt>
                <c:pt idx="2">
                  <c:v>85+</c:v>
                </c:pt>
              </c:strCache>
            </c:strRef>
          </c:cat>
          <c:val>
            <c:numRef>
              <c:f>'[BEBR County projections_2022_asrh_detailed.xlsx]Summary'!$U$17:$U$19</c:f>
              <c:numCache>
                <c:formatCode>#,##0</c:formatCode>
                <c:ptCount val="3"/>
                <c:pt idx="0">
                  <c:v>4474.3909999999996</c:v>
                </c:pt>
                <c:pt idx="1">
                  <c:v>1549.0619999999999</c:v>
                </c:pt>
                <c:pt idx="2">
                  <c:v>224.57400000000001</c:v>
                </c:pt>
              </c:numCache>
            </c:numRef>
          </c:val>
          <c:extLst>
            <c:ext xmlns:c16="http://schemas.microsoft.com/office/drawing/2014/chart" uri="{C3380CC4-5D6E-409C-BE32-E72D297353CC}">
              <c16:uniqueId val="{00000000-580F-474E-A254-8A66F84EA892}"/>
            </c:ext>
          </c:extLst>
        </c:ser>
        <c:ser>
          <c:idx val="1"/>
          <c:order val="1"/>
          <c:tx>
            <c:strRef>
              <c:f>'[BEBR County projections_2022_asrh_detailed.xlsx]Summary'!$V$15</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projections_2022_asrh_detailed.xlsx]Summary'!$T$17:$T$19</c:f>
              <c:strCache>
                <c:ptCount val="3"/>
                <c:pt idx="0">
                  <c:v>Labor Force Population</c:v>
                </c:pt>
                <c:pt idx="1">
                  <c:v>Over 65</c:v>
                </c:pt>
                <c:pt idx="2">
                  <c:v>85+</c:v>
                </c:pt>
              </c:strCache>
            </c:strRef>
          </c:cat>
          <c:val>
            <c:numRef>
              <c:f>'[BEBR County projections_2022_asrh_detailed.xlsx]Summary'!$V$17:$V$19</c:f>
              <c:numCache>
                <c:formatCode>#,##0</c:formatCode>
                <c:ptCount val="3"/>
                <c:pt idx="0">
                  <c:v>4844.2539999999999</c:v>
                </c:pt>
                <c:pt idx="1">
                  <c:v>2132.6680000000001</c:v>
                </c:pt>
                <c:pt idx="2">
                  <c:v>524.62599999999998</c:v>
                </c:pt>
              </c:numCache>
            </c:numRef>
          </c:val>
          <c:extLst>
            <c:ext xmlns:c16="http://schemas.microsoft.com/office/drawing/2014/chart" uri="{C3380CC4-5D6E-409C-BE32-E72D297353CC}">
              <c16:uniqueId val="{00000001-580F-474E-A254-8A66F84EA892}"/>
            </c:ext>
          </c:extLst>
        </c:ser>
        <c:dLbls>
          <c:showLegendKey val="0"/>
          <c:showVal val="0"/>
          <c:showCatName val="0"/>
          <c:showSerName val="0"/>
          <c:showPercent val="0"/>
          <c:showBubbleSize val="0"/>
        </c:dLbls>
        <c:gapWidth val="219"/>
        <c:overlap val="-27"/>
        <c:axId val="1562682335"/>
        <c:axId val="1562681855"/>
      </c:barChart>
      <c:catAx>
        <c:axId val="1562682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562681855"/>
        <c:crosses val="autoZero"/>
        <c:auto val="1"/>
        <c:lblAlgn val="ctr"/>
        <c:lblOffset val="100"/>
        <c:noMultiLvlLbl val="0"/>
      </c:catAx>
      <c:valAx>
        <c:axId val="156268185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562682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latin typeface="Roboto" panose="02000000000000000000" pitchFamily="2" charset="0"/>
                <a:ea typeface="Roboto" panose="02000000000000000000" pitchFamily="2" charset="0"/>
                <a:cs typeface="Roboto" panose="02000000000000000000" pitchFamily="2" charset="0"/>
              </a:rPr>
              <a:t>Florida </a:t>
            </a:r>
            <a:r>
              <a:rPr lang="en-US" sz="1800" b="0" i="0" u="none" strike="noStrike" kern="1200" spc="0" baseline="0" dirty="0">
                <a:solidFill>
                  <a:sysClr val="windowText" lastClr="000000">
                    <a:lumMod val="65000"/>
                    <a:lumOff val="35000"/>
                  </a:sysClr>
                </a:solidFill>
                <a:latin typeface="Roboto" panose="02000000000000000000" pitchFamily="2" charset="0"/>
                <a:ea typeface="Roboto" panose="02000000000000000000" pitchFamily="2" charset="0"/>
                <a:cs typeface="Roboto" panose="02000000000000000000" pitchFamily="2" charset="0"/>
              </a:rPr>
              <a:t>(1,000s)</a:t>
            </a:r>
            <a:endParaRPr lang="en-US" sz="1800" dirty="0">
              <a:latin typeface="Roboto" panose="02000000000000000000" pitchFamily="2" charset="0"/>
              <a:ea typeface="Roboto" panose="02000000000000000000" pitchFamily="2" charset="0"/>
              <a:cs typeface="Roboto" panose="020000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'[BEBR County projections_2022_asrh_detailed.xlsx]Summary'!$U$2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projections_2022_asrh_detailed.xlsx]Summary'!$T$23:$T$25</c:f>
              <c:strCache>
                <c:ptCount val="3"/>
                <c:pt idx="0">
                  <c:v>Labor Force Population</c:v>
                </c:pt>
                <c:pt idx="1">
                  <c:v>Over 65</c:v>
                </c:pt>
                <c:pt idx="2">
                  <c:v>85+</c:v>
                </c:pt>
              </c:strCache>
            </c:strRef>
          </c:cat>
          <c:val>
            <c:numRef>
              <c:f>'[BEBR County projections_2022_asrh_detailed.xlsx]Summary'!$U$23:$U$25</c:f>
              <c:numCache>
                <c:formatCode>#,##0</c:formatCode>
                <c:ptCount val="3"/>
                <c:pt idx="0">
                  <c:v>14082.833000000001</c:v>
                </c:pt>
                <c:pt idx="1">
                  <c:v>5209.6009999999997</c:v>
                </c:pt>
                <c:pt idx="2">
                  <c:v>688.44100000000003</c:v>
                </c:pt>
              </c:numCache>
            </c:numRef>
          </c:val>
          <c:extLst>
            <c:ext xmlns:c16="http://schemas.microsoft.com/office/drawing/2014/chart" uri="{C3380CC4-5D6E-409C-BE32-E72D297353CC}">
              <c16:uniqueId val="{00000000-A7FF-418E-BFC0-827E7E1D8693}"/>
            </c:ext>
          </c:extLst>
        </c:ser>
        <c:ser>
          <c:idx val="1"/>
          <c:order val="1"/>
          <c:tx>
            <c:strRef>
              <c:f>'[BEBR County projections_2022_asrh_detailed.xlsx]Summary'!$V$2</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projections_2022_asrh_detailed.xlsx]Summary'!$T$23:$T$25</c:f>
              <c:strCache>
                <c:ptCount val="3"/>
                <c:pt idx="0">
                  <c:v>Labor Force Population</c:v>
                </c:pt>
                <c:pt idx="1">
                  <c:v>Over 65</c:v>
                </c:pt>
                <c:pt idx="2">
                  <c:v>85+</c:v>
                </c:pt>
              </c:strCache>
            </c:strRef>
          </c:cat>
          <c:val>
            <c:numRef>
              <c:f>'[BEBR County projections_2022_asrh_detailed.xlsx]Summary'!$V$23:$V$25</c:f>
              <c:numCache>
                <c:formatCode>#,##0</c:formatCode>
                <c:ptCount val="3"/>
                <c:pt idx="0">
                  <c:v>16331.126</c:v>
                </c:pt>
                <c:pt idx="1">
                  <c:v>7111.2479999999996</c:v>
                </c:pt>
                <c:pt idx="2">
                  <c:v>1684.6769999999999</c:v>
                </c:pt>
              </c:numCache>
            </c:numRef>
          </c:val>
          <c:extLst>
            <c:ext xmlns:c16="http://schemas.microsoft.com/office/drawing/2014/chart" uri="{C3380CC4-5D6E-409C-BE32-E72D297353CC}">
              <c16:uniqueId val="{00000001-A7FF-418E-BFC0-827E7E1D8693}"/>
            </c:ext>
          </c:extLst>
        </c:ser>
        <c:dLbls>
          <c:showLegendKey val="0"/>
          <c:showVal val="0"/>
          <c:showCatName val="0"/>
          <c:showSerName val="0"/>
          <c:showPercent val="0"/>
          <c:showBubbleSize val="0"/>
        </c:dLbls>
        <c:gapWidth val="219"/>
        <c:overlap val="-27"/>
        <c:axId val="1985697312"/>
        <c:axId val="1985700672"/>
      </c:barChart>
      <c:catAx>
        <c:axId val="1985697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985700672"/>
        <c:crosses val="autoZero"/>
        <c:auto val="1"/>
        <c:lblAlgn val="ctr"/>
        <c:lblOffset val="100"/>
        <c:noMultiLvlLbl val="0"/>
      </c:catAx>
      <c:valAx>
        <c:axId val="198570067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85697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latin typeface="Roboto" panose="02000000000000000000" pitchFamily="2" charset="0"/>
                <a:ea typeface="Roboto" panose="02000000000000000000" pitchFamily="2" charset="0"/>
                <a:cs typeface="Roboto" panose="02000000000000000000" pitchFamily="2" charset="0"/>
              </a:rPr>
              <a:t>South Florida (1,000s)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'[BEBR County projections_2022_asrh_detailed Revised and Shortened.xlsx]Summary'!$U$2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Shortened.xlsx]Summary'!$T$5:$T$6</c:f>
              <c:strCache>
                <c:ptCount val="2"/>
                <c:pt idx="0">
                  <c:v>Over 65</c:v>
                </c:pt>
                <c:pt idx="1">
                  <c:v>85+</c:v>
                </c:pt>
              </c:strCache>
            </c:strRef>
          </c:cat>
          <c:val>
            <c:numRef>
              <c:f>'[BEBR County projections_2022_asrh_detailed Revised and Shortened.xlsx]Summary'!$U$5:$U$6</c:f>
              <c:numCache>
                <c:formatCode>#,##0</c:formatCode>
                <c:ptCount val="2"/>
                <c:pt idx="0">
                  <c:v>940.17500000000007</c:v>
                </c:pt>
                <c:pt idx="1">
                  <c:v>129.82400000000001</c:v>
                </c:pt>
              </c:numCache>
            </c:numRef>
          </c:val>
          <c:extLst>
            <c:ext xmlns:c16="http://schemas.microsoft.com/office/drawing/2014/chart" uri="{C3380CC4-5D6E-409C-BE32-E72D297353CC}">
              <c16:uniqueId val="{00000000-B0A0-4B4A-9DB9-906C02C288BB}"/>
            </c:ext>
          </c:extLst>
        </c:ser>
        <c:ser>
          <c:idx val="1"/>
          <c:order val="1"/>
          <c:tx>
            <c:strRef>
              <c:f>'[BEBR County projections_2022_asrh_detailed Revised and Shortened.xlsx]Summary'!$V$2</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Shortened.xlsx]Summary'!$T$5:$T$6</c:f>
              <c:strCache>
                <c:ptCount val="2"/>
                <c:pt idx="0">
                  <c:v>Over 65</c:v>
                </c:pt>
                <c:pt idx="1">
                  <c:v>85+</c:v>
                </c:pt>
              </c:strCache>
            </c:strRef>
          </c:cat>
          <c:val>
            <c:numRef>
              <c:f>'[BEBR County projections_2022_asrh_detailed Revised and Shortened.xlsx]Summary'!$V$5:$V$6</c:f>
              <c:numCache>
                <c:formatCode>#,##0</c:formatCode>
                <c:ptCount val="2"/>
                <c:pt idx="0">
                  <c:v>1345.6510000000001</c:v>
                </c:pt>
                <c:pt idx="1">
                  <c:v>312.08099999999996</c:v>
                </c:pt>
              </c:numCache>
            </c:numRef>
          </c:val>
          <c:extLst>
            <c:ext xmlns:c16="http://schemas.microsoft.com/office/drawing/2014/chart" uri="{C3380CC4-5D6E-409C-BE32-E72D297353CC}">
              <c16:uniqueId val="{00000001-B0A0-4B4A-9DB9-906C02C288BB}"/>
            </c:ext>
          </c:extLst>
        </c:ser>
        <c:dLbls>
          <c:showLegendKey val="0"/>
          <c:showVal val="0"/>
          <c:showCatName val="0"/>
          <c:showSerName val="0"/>
          <c:showPercent val="0"/>
          <c:showBubbleSize val="0"/>
        </c:dLbls>
        <c:gapWidth val="219"/>
        <c:overlap val="-27"/>
        <c:axId val="512935231"/>
        <c:axId val="512936191"/>
      </c:barChart>
      <c:catAx>
        <c:axId val="512935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512936191"/>
        <c:crosses val="autoZero"/>
        <c:auto val="1"/>
        <c:lblAlgn val="ctr"/>
        <c:lblOffset val="100"/>
        <c:noMultiLvlLbl val="0"/>
      </c:catAx>
      <c:valAx>
        <c:axId val="512936191"/>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12935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latin typeface="Roboto" panose="02000000000000000000" pitchFamily="2" charset="0"/>
                <a:ea typeface="Roboto" panose="02000000000000000000" pitchFamily="2" charset="0"/>
                <a:cs typeface="Roboto" panose="02000000000000000000" pitchFamily="2" charset="0"/>
              </a:rPr>
              <a:t>Broward (1,000s)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'[BEBR County projections_2022_asrh_detailed Revised and Shortened.xlsx]Summary'!$O$2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Shortened.xlsx]Summary'!$M$5:$M$6</c:f>
              <c:strCache>
                <c:ptCount val="2"/>
                <c:pt idx="0">
                  <c:v>Over 65</c:v>
                </c:pt>
                <c:pt idx="1">
                  <c:v>Over 85</c:v>
                </c:pt>
              </c:strCache>
            </c:strRef>
          </c:cat>
          <c:val>
            <c:numRef>
              <c:f>'[BEBR County projections_2022_asrh_detailed Revised and Shortened.xlsx]Summary'!$O$5:$O$6</c:f>
              <c:numCache>
                <c:formatCode>#,##0</c:formatCode>
                <c:ptCount val="2"/>
                <c:pt idx="0">
                  <c:v>397.952</c:v>
                </c:pt>
                <c:pt idx="1">
                  <c:v>51.744999999999997</c:v>
                </c:pt>
              </c:numCache>
            </c:numRef>
          </c:val>
          <c:extLst>
            <c:ext xmlns:c16="http://schemas.microsoft.com/office/drawing/2014/chart" uri="{C3380CC4-5D6E-409C-BE32-E72D297353CC}">
              <c16:uniqueId val="{00000000-D013-4828-BBFC-D2B3AAC4812A}"/>
            </c:ext>
          </c:extLst>
        </c:ser>
        <c:ser>
          <c:idx val="1"/>
          <c:order val="1"/>
          <c:tx>
            <c:strRef>
              <c:f>'[BEBR County projections_2022_asrh_detailed Revised and Shortened.xlsx]Summary'!$P$2</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Shortened.xlsx]Summary'!$M$5:$M$6</c:f>
              <c:strCache>
                <c:ptCount val="2"/>
                <c:pt idx="0">
                  <c:v>Over 65</c:v>
                </c:pt>
                <c:pt idx="1">
                  <c:v>Over 85</c:v>
                </c:pt>
              </c:strCache>
            </c:strRef>
          </c:cat>
          <c:val>
            <c:numRef>
              <c:f>'[BEBR County projections_2022_asrh_detailed Revised and Shortened.xlsx]Summary'!$P$5:$P$6</c:f>
              <c:numCache>
                <c:formatCode>#,##0</c:formatCode>
                <c:ptCount val="2"/>
                <c:pt idx="0">
                  <c:v>554.64200000000005</c:v>
                </c:pt>
                <c:pt idx="1">
                  <c:v>140.15199999999999</c:v>
                </c:pt>
              </c:numCache>
            </c:numRef>
          </c:val>
          <c:extLst>
            <c:ext xmlns:c16="http://schemas.microsoft.com/office/drawing/2014/chart" uri="{C3380CC4-5D6E-409C-BE32-E72D297353CC}">
              <c16:uniqueId val="{00000001-D013-4828-BBFC-D2B3AAC4812A}"/>
            </c:ext>
          </c:extLst>
        </c:ser>
        <c:dLbls>
          <c:showLegendKey val="0"/>
          <c:showVal val="0"/>
          <c:showCatName val="0"/>
          <c:showSerName val="0"/>
          <c:showPercent val="0"/>
          <c:showBubbleSize val="0"/>
        </c:dLbls>
        <c:gapWidth val="219"/>
        <c:overlap val="-27"/>
        <c:axId val="1970522832"/>
        <c:axId val="1970524752"/>
      </c:barChart>
      <c:catAx>
        <c:axId val="1970522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970524752"/>
        <c:crosses val="autoZero"/>
        <c:auto val="1"/>
        <c:lblAlgn val="ctr"/>
        <c:lblOffset val="100"/>
        <c:noMultiLvlLbl val="0"/>
      </c:catAx>
      <c:valAx>
        <c:axId val="197052475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70522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sz="1800">
                <a:latin typeface="Roboto" panose="02000000000000000000" pitchFamily="2" charset="0"/>
                <a:ea typeface="Roboto" panose="02000000000000000000" pitchFamily="2" charset="0"/>
                <a:cs typeface="Roboto" panose="02000000000000000000" pitchFamily="2" charset="0"/>
              </a:rPr>
              <a:t>Miami-Dade (1,000s)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0"/>
          <c:order val="0"/>
          <c:tx>
            <c:strRef>
              <c:f>'[BEBR County projections_2022_asrh_detailed Revised and Shortened.xlsx]Summary'!$O$2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Shortened.xlsx]Summary'!$M$23:$M$24</c:f>
              <c:strCache>
                <c:ptCount val="2"/>
                <c:pt idx="0">
                  <c:v>Over 65</c:v>
                </c:pt>
                <c:pt idx="1">
                  <c:v>Over 85</c:v>
                </c:pt>
              </c:strCache>
            </c:strRef>
          </c:cat>
          <c:val>
            <c:numRef>
              <c:f>'[BEBR County projections_2022_asrh_detailed Revised and Shortened.xlsx]Summary'!$O$23:$O$24</c:f>
              <c:numCache>
                <c:formatCode>#,##0</c:formatCode>
                <c:ptCount val="2"/>
                <c:pt idx="0">
                  <c:v>519.42700000000002</c:v>
                </c:pt>
                <c:pt idx="1">
                  <c:v>76.081999999999994</c:v>
                </c:pt>
              </c:numCache>
            </c:numRef>
          </c:val>
          <c:extLst>
            <c:ext xmlns:c16="http://schemas.microsoft.com/office/drawing/2014/chart" uri="{C3380CC4-5D6E-409C-BE32-E72D297353CC}">
              <c16:uniqueId val="{00000000-A543-487F-852D-E5AD35EC1B8C}"/>
            </c:ext>
          </c:extLst>
        </c:ser>
        <c:ser>
          <c:idx val="1"/>
          <c:order val="1"/>
          <c:tx>
            <c:strRef>
              <c:f>'[BEBR County projections_2022_asrh_detailed Revised and Shortened.xlsx]Summary'!$P$2</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Shortened.xlsx]Summary'!$M$23:$M$24</c:f>
              <c:strCache>
                <c:ptCount val="2"/>
                <c:pt idx="0">
                  <c:v>Over 65</c:v>
                </c:pt>
                <c:pt idx="1">
                  <c:v>Over 85</c:v>
                </c:pt>
              </c:strCache>
            </c:strRef>
          </c:cat>
          <c:val>
            <c:numRef>
              <c:f>'[BEBR County projections_2022_asrh_detailed Revised and Shortened.xlsx]Summary'!$P$23:$P$24</c:f>
              <c:numCache>
                <c:formatCode>#,##0</c:formatCode>
                <c:ptCount val="2"/>
                <c:pt idx="0">
                  <c:v>765.56899999999996</c:v>
                </c:pt>
                <c:pt idx="1">
                  <c:v>166.239</c:v>
                </c:pt>
              </c:numCache>
            </c:numRef>
          </c:val>
          <c:extLst>
            <c:ext xmlns:c16="http://schemas.microsoft.com/office/drawing/2014/chart" uri="{C3380CC4-5D6E-409C-BE32-E72D297353CC}">
              <c16:uniqueId val="{00000001-A543-487F-852D-E5AD35EC1B8C}"/>
            </c:ext>
          </c:extLst>
        </c:ser>
        <c:dLbls>
          <c:showLegendKey val="0"/>
          <c:showVal val="0"/>
          <c:showCatName val="0"/>
          <c:showSerName val="0"/>
          <c:showPercent val="0"/>
          <c:showBubbleSize val="0"/>
        </c:dLbls>
        <c:gapWidth val="219"/>
        <c:overlap val="-27"/>
        <c:axId val="1940633600"/>
        <c:axId val="682768383"/>
      </c:barChart>
      <c:catAx>
        <c:axId val="194063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682768383"/>
        <c:crosses val="autoZero"/>
        <c:auto val="1"/>
        <c:lblAlgn val="ctr"/>
        <c:lblOffset val="100"/>
        <c:noMultiLvlLbl val="0"/>
      </c:catAx>
      <c:valAx>
        <c:axId val="68276838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0633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r>
              <a:rPr lang="en-US" sz="1800">
                <a:latin typeface="Roboto" panose="02000000000000000000" pitchFamily="2" charset="0"/>
                <a:ea typeface="Roboto" panose="02000000000000000000" pitchFamily="2" charset="0"/>
                <a:cs typeface="Roboto" panose="02000000000000000000" pitchFamily="2" charset="0"/>
              </a:rPr>
              <a:t>Monroe (1,000s)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title>
    <c:autoTitleDeleted val="0"/>
    <c:plotArea>
      <c:layout/>
      <c:barChart>
        <c:barDir val="col"/>
        <c:grouping val="clustered"/>
        <c:varyColors val="0"/>
        <c:ser>
          <c:idx val="0"/>
          <c:order val="0"/>
          <c:tx>
            <c:strRef>
              <c:f>'[BEBR County projections_2022_asrh_detailed Revised and Shortened.xlsx]Summary'!$O$2</c:f>
              <c:strCache>
                <c:ptCount val="1"/>
                <c:pt idx="0">
                  <c:v>2025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Shortened.xlsx]Summary'!$M$29:$M$30</c:f>
              <c:strCache>
                <c:ptCount val="2"/>
                <c:pt idx="0">
                  <c:v>Over 65</c:v>
                </c:pt>
                <c:pt idx="1">
                  <c:v>Over 85</c:v>
                </c:pt>
              </c:strCache>
            </c:strRef>
          </c:cat>
          <c:val>
            <c:numRef>
              <c:f>'[BEBR County projections_2022_asrh_detailed Revised and Shortened.xlsx]Summary'!$O$29:$O$30</c:f>
              <c:numCache>
                <c:formatCode>#,##0</c:formatCode>
                <c:ptCount val="2"/>
                <c:pt idx="0">
                  <c:v>22.795999999999999</c:v>
                </c:pt>
                <c:pt idx="1">
                  <c:v>1.9970000000000001</c:v>
                </c:pt>
              </c:numCache>
            </c:numRef>
          </c:val>
          <c:extLst>
            <c:ext xmlns:c16="http://schemas.microsoft.com/office/drawing/2014/chart" uri="{C3380CC4-5D6E-409C-BE32-E72D297353CC}">
              <c16:uniqueId val="{00000000-1FA0-4AF5-99A5-0AF3505C69B2}"/>
            </c:ext>
          </c:extLst>
        </c:ser>
        <c:ser>
          <c:idx val="1"/>
          <c:order val="1"/>
          <c:tx>
            <c:strRef>
              <c:f>'[BEBR County projections_2022_asrh_detailed Revised and Shortened.xlsx]Summary'!$P$2</c:f>
              <c:strCache>
                <c:ptCount val="1"/>
                <c:pt idx="0">
                  <c:v>2050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'[BEBR County projections_2022_asrh_detailed Revised and Shortened.xlsx]Summary'!$M$29:$M$30</c:f>
              <c:strCache>
                <c:ptCount val="2"/>
                <c:pt idx="0">
                  <c:v>Over 65</c:v>
                </c:pt>
                <c:pt idx="1">
                  <c:v>Over 85</c:v>
                </c:pt>
              </c:strCache>
            </c:strRef>
          </c:cat>
          <c:val>
            <c:numRef>
              <c:f>'[BEBR County projections_2022_asrh_detailed Revised and Shortened.xlsx]Summary'!$P$29:$P$30</c:f>
              <c:numCache>
                <c:formatCode>#,##0</c:formatCode>
                <c:ptCount val="2"/>
                <c:pt idx="0">
                  <c:v>25.44</c:v>
                </c:pt>
                <c:pt idx="1">
                  <c:v>5.69</c:v>
                </c:pt>
              </c:numCache>
            </c:numRef>
          </c:val>
          <c:extLst>
            <c:ext xmlns:c16="http://schemas.microsoft.com/office/drawing/2014/chart" uri="{C3380CC4-5D6E-409C-BE32-E72D297353CC}">
              <c16:uniqueId val="{00000001-1FA0-4AF5-99A5-0AF3505C69B2}"/>
            </c:ext>
          </c:extLst>
        </c:ser>
        <c:dLbls>
          <c:showLegendKey val="0"/>
          <c:showVal val="0"/>
          <c:showCatName val="0"/>
          <c:showSerName val="0"/>
          <c:showPercent val="0"/>
          <c:showBubbleSize val="0"/>
        </c:dLbls>
        <c:gapWidth val="219"/>
        <c:overlap val="-27"/>
        <c:axId val="1087760639"/>
        <c:axId val="1087757759"/>
      </c:barChart>
      <c:catAx>
        <c:axId val="1087760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crossAx val="1087757759"/>
        <c:crosses val="autoZero"/>
        <c:auto val="1"/>
        <c:lblAlgn val="ctr"/>
        <c:lblOffset val="100"/>
        <c:noMultiLvlLbl val="0"/>
      </c:catAx>
      <c:valAx>
        <c:axId val="108775775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87760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9.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D1088-F6E9-4431-BC6F-CF409DB5E643}" type="doc">
      <dgm:prSet loTypeId="urn:microsoft.com/office/officeart/2018/2/layout/IconVerticalSolidList" loCatId="icon" qsTypeId="urn:microsoft.com/office/officeart/2005/8/quickstyle/simple1" qsCatId="simple" csTypeId="urn:microsoft.com/office/officeart/2005/8/colors/accent1_5" csCatId="accent1" phldr="1"/>
      <dgm:spPr/>
      <dgm:t>
        <a:bodyPr/>
        <a:lstStyle/>
        <a:p>
          <a:endParaRPr lang="en-US"/>
        </a:p>
      </dgm:t>
    </dgm:pt>
    <dgm:pt modelId="{F3B5C283-6FDC-4F2E-B1A1-04FF9DBC4D1F}">
      <dgm:prSet custT="1"/>
      <dgm:spPr/>
      <dgm:t>
        <a:bodyPr/>
        <a:lstStyle/>
        <a:p>
          <a:pPr>
            <a:lnSpc>
              <a:spcPct val="100000"/>
            </a:lnSpc>
            <a:spcAft>
              <a:spcPts val="0"/>
            </a:spcAft>
          </a:pPr>
          <a:r>
            <a:rPr lang="en-US" sz="2400" dirty="0">
              <a:latin typeface="Roboto" panose="02000000000000000000" pitchFamily="2" charset="0"/>
              <a:ea typeface="Roboto" panose="02000000000000000000" pitchFamily="2" charset="0"/>
              <a:cs typeface="Roboto" panose="02000000000000000000" pitchFamily="2" charset="0"/>
            </a:rPr>
            <a:t>US Gross Domestic </a:t>
          </a:r>
        </a:p>
        <a:p>
          <a:pPr>
            <a:lnSpc>
              <a:spcPct val="100000"/>
            </a:lnSpc>
            <a:spcAft>
              <a:spcPts val="0"/>
            </a:spcAft>
          </a:pPr>
          <a:r>
            <a:rPr lang="en-US" sz="2400" dirty="0">
              <a:latin typeface="Roboto" panose="02000000000000000000" pitchFamily="2" charset="0"/>
              <a:ea typeface="Roboto" panose="02000000000000000000" pitchFamily="2" charset="0"/>
              <a:cs typeface="Roboto" panose="02000000000000000000" pitchFamily="2" charset="0"/>
            </a:rPr>
            <a:t>Product (GDP) May Shrink</a:t>
          </a:r>
        </a:p>
      </dgm:t>
    </dgm:pt>
    <dgm:pt modelId="{479CB93B-6C2A-4ABD-830C-0158DFB056E1}" type="parTrans" cxnId="{10C84E11-6178-4520-B574-85707B577FA6}">
      <dgm:prSet/>
      <dgm:spPr/>
      <dgm:t>
        <a:bodyPr/>
        <a:lstStyle/>
        <a:p>
          <a:endParaRPr lang="en-US"/>
        </a:p>
      </dgm:t>
    </dgm:pt>
    <dgm:pt modelId="{F7E678E8-DC10-43A6-9467-AF1D2D5A4F7E}" type="sibTrans" cxnId="{10C84E11-6178-4520-B574-85707B577FA6}">
      <dgm:prSet/>
      <dgm:spPr/>
      <dgm:t>
        <a:bodyPr/>
        <a:lstStyle/>
        <a:p>
          <a:endParaRPr lang="en-US"/>
        </a:p>
      </dgm:t>
    </dgm:pt>
    <dgm:pt modelId="{16D72193-2CF7-44EB-87A4-595CFB4F5BFE}">
      <dgm:prSet custT="1"/>
      <dgm:spPr/>
      <dgm:t>
        <a:bodyPr/>
        <a:lstStyle/>
        <a:p>
          <a:pPr>
            <a:lnSpc>
              <a:spcPct val="100000"/>
            </a:lnSpc>
          </a:pPr>
          <a:r>
            <a:rPr lang="en-US" sz="2000" dirty="0">
              <a:latin typeface="Roboto" panose="02000000000000000000" pitchFamily="2" charset="0"/>
              <a:ea typeface="Roboto" panose="02000000000000000000" pitchFamily="2" charset="0"/>
              <a:cs typeface="Roboto" panose="02000000000000000000" pitchFamily="2" charset="0"/>
            </a:rPr>
            <a:t>Every 10% increase in the fraction of the population aged 60+ could result in a 5.5% reduction in GDP per capita due to slower employment growth and dropping labor productivity</a:t>
          </a:r>
        </a:p>
      </dgm:t>
    </dgm:pt>
    <dgm:pt modelId="{DD307587-6513-464C-9EA8-CE657C04944C}" type="parTrans" cxnId="{83B686F8-212A-4F9F-B6AC-23BE0F161064}">
      <dgm:prSet/>
      <dgm:spPr/>
      <dgm:t>
        <a:bodyPr/>
        <a:lstStyle/>
        <a:p>
          <a:endParaRPr lang="en-US"/>
        </a:p>
      </dgm:t>
    </dgm:pt>
    <dgm:pt modelId="{0F0CD891-EC42-48DB-AA27-5137C257BBA8}" type="sibTrans" cxnId="{83B686F8-212A-4F9F-B6AC-23BE0F161064}">
      <dgm:prSet/>
      <dgm:spPr/>
      <dgm:t>
        <a:bodyPr/>
        <a:lstStyle/>
        <a:p>
          <a:endParaRPr lang="en-US"/>
        </a:p>
      </dgm:t>
    </dgm:pt>
    <dgm:pt modelId="{4D9F81C3-D8D2-4783-9EC6-4EA6ADC50F59}">
      <dgm:prSet custT="1"/>
      <dgm:spPr/>
      <dgm:t>
        <a:bodyPr/>
        <a:lstStyle/>
        <a:p>
          <a:pPr>
            <a:lnSpc>
              <a:spcPct val="100000"/>
            </a:lnSpc>
          </a:pPr>
          <a:r>
            <a:rPr lang="en-US" sz="2000" b="1" dirty="0">
              <a:latin typeface="Roboto" panose="02000000000000000000" pitchFamily="2" charset="0"/>
              <a:ea typeface="Roboto" panose="02000000000000000000" pitchFamily="2" charset="0"/>
              <a:cs typeface="Roboto" panose="02000000000000000000" pitchFamily="2" charset="0"/>
            </a:rPr>
            <a:t>Silver Lining </a:t>
          </a:r>
          <a:r>
            <a:rPr lang="en-US" sz="2000" dirty="0">
              <a:latin typeface="Roboto" panose="02000000000000000000" pitchFamily="2" charset="0"/>
              <a:ea typeface="Roboto" panose="02000000000000000000" pitchFamily="2" charset="0"/>
              <a:cs typeface="Roboto" panose="02000000000000000000" pitchFamily="2" charset="0"/>
            </a:rPr>
            <a:t>automation can stem some decline</a:t>
          </a:r>
        </a:p>
      </dgm:t>
    </dgm:pt>
    <dgm:pt modelId="{C4E30F05-898A-477B-A478-9D5A60378EC3}" type="parTrans" cxnId="{4DE98D53-E4D5-4582-AFA5-6D625048BACF}">
      <dgm:prSet/>
      <dgm:spPr/>
      <dgm:t>
        <a:bodyPr/>
        <a:lstStyle/>
        <a:p>
          <a:endParaRPr lang="en-US"/>
        </a:p>
      </dgm:t>
    </dgm:pt>
    <dgm:pt modelId="{473CFBB9-4849-4E4B-B267-F7B6B7CA0E8A}" type="sibTrans" cxnId="{4DE98D53-E4D5-4582-AFA5-6D625048BACF}">
      <dgm:prSet/>
      <dgm:spPr/>
      <dgm:t>
        <a:bodyPr/>
        <a:lstStyle/>
        <a:p>
          <a:endParaRPr lang="en-US"/>
        </a:p>
      </dgm:t>
    </dgm:pt>
    <dgm:pt modelId="{661264E6-DF6F-4192-91ED-60E0A27AED14}">
      <dgm:prSet custT="1"/>
      <dgm:spPr/>
      <dgm:t>
        <a:bodyPr/>
        <a:lstStyle/>
        <a:p>
          <a:pPr>
            <a:lnSpc>
              <a:spcPct val="100000"/>
            </a:lnSpc>
          </a:pPr>
          <a:r>
            <a:rPr lang="en-US" sz="2400" dirty="0">
              <a:latin typeface="Roboto" panose="02000000000000000000" pitchFamily="2" charset="0"/>
              <a:ea typeface="Roboto" panose="02000000000000000000" pitchFamily="2" charset="0"/>
              <a:cs typeface="Roboto" panose="02000000000000000000" pitchFamily="2" charset="0"/>
            </a:rPr>
            <a:t>Consumer Spending = Jobs</a:t>
          </a:r>
        </a:p>
      </dgm:t>
    </dgm:pt>
    <dgm:pt modelId="{2BD051AB-C9E8-4832-A7B8-3071750431BA}" type="parTrans" cxnId="{13E20277-4A14-4824-A62A-069E7499EBAD}">
      <dgm:prSet/>
      <dgm:spPr/>
      <dgm:t>
        <a:bodyPr/>
        <a:lstStyle/>
        <a:p>
          <a:endParaRPr lang="en-US"/>
        </a:p>
      </dgm:t>
    </dgm:pt>
    <dgm:pt modelId="{D7EA369A-4F0A-4208-B473-B43943F89EC5}" type="sibTrans" cxnId="{13E20277-4A14-4824-A62A-069E7499EBAD}">
      <dgm:prSet/>
      <dgm:spPr/>
      <dgm:t>
        <a:bodyPr/>
        <a:lstStyle/>
        <a:p>
          <a:endParaRPr lang="en-US"/>
        </a:p>
      </dgm:t>
    </dgm:pt>
    <dgm:pt modelId="{B738E4BA-DF81-45EF-B4A8-84935882CE03}">
      <dgm:prSet custT="1"/>
      <dgm:spPr/>
      <dgm:t>
        <a:bodyPr/>
        <a:lstStyle/>
        <a:p>
          <a:pPr>
            <a:lnSpc>
              <a:spcPct val="100000"/>
            </a:lnSpc>
          </a:pPr>
          <a:r>
            <a:rPr lang="en-US" sz="2000" b="1" dirty="0">
              <a:latin typeface="Roboto" panose="02000000000000000000" pitchFamily="2" charset="0"/>
              <a:ea typeface="Roboto" panose="02000000000000000000" pitchFamily="2" charset="0"/>
              <a:cs typeface="Roboto" panose="02000000000000000000" pitchFamily="2" charset="0"/>
            </a:rPr>
            <a:t>More</a:t>
          </a:r>
          <a:r>
            <a:rPr lang="en-US" sz="2000" dirty="0">
              <a:latin typeface="Roboto" panose="02000000000000000000" pitchFamily="2" charset="0"/>
              <a:ea typeface="Roboto" panose="02000000000000000000" pitchFamily="2" charset="0"/>
              <a:cs typeface="Roboto" panose="02000000000000000000" pitchFamily="2" charset="0"/>
            </a:rPr>
            <a:t> healthcare workers, legal and financial services</a:t>
          </a:r>
        </a:p>
        <a:p>
          <a:pPr>
            <a:lnSpc>
              <a:spcPct val="100000"/>
            </a:lnSpc>
          </a:pPr>
          <a:r>
            <a:rPr lang="en-US" sz="2000" b="1" dirty="0">
              <a:latin typeface="Roboto" panose="02000000000000000000" pitchFamily="2" charset="0"/>
              <a:ea typeface="Roboto" panose="02000000000000000000" pitchFamily="2" charset="0"/>
              <a:cs typeface="Roboto" panose="02000000000000000000" pitchFamily="2" charset="0"/>
            </a:rPr>
            <a:t>Fewer</a:t>
          </a:r>
          <a:r>
            <a:rPr lang="en-US" sz="2000" dirty="0">
              <a:latin typeface="Roboto" panose="02000000000000000000" pitchFamily="2" charset="0"/>
              <a:ea typeface="Roboto" panose="02000000000000000000" pitchFamily="2" charset="0"/>
              <a:cs typeface="Roboto" panose="02000000000000000000" pitchFamily="2" charset="0"/>
            </a:rPr>
            <a:t> retail sector jobs, food service, </a:t>
          </a:r>
          <a:r>
            <a:rPr lang="en-US" sz="2000" b="0" dirty="0">
              <a:latin typeface="Roboto" panose="02000000000000000000" pitchFamily="2" charset="0"/>
              <a:ea typeface="Roboto" panose="02000000000000000000" pitchFamily="2" charset="0"/>
              <a:cs typeface="Roboto" panose="02000000000000000000" pitchFamily="2" charset="0"/>
            </a:rPr>
            <a:t>some manufacturing jobs</a:t>
          </a:r>
          <a:endParaRPr lang="en-US" sz="2000" i="1" dirty="0">
            <a:latin typeface="Roboto" panose="02000000000000000000" pitchFamily="2" charset="0"/>
            <a:ea typeface="Roboto" panose="02000000000000000000" pitchFamily="2" charset="0"/>
            <a:cs typeface="Roboto" panose="02000000000000000000" pitchFamily="2" charset="0"/>
          </a:endParaRPr>
        </a:p>
      </dgm:t>
    </dgm:pt>
    <dgm:pt modelId="{5543D2F5-DD71-4F34-AD25-D2CD05F4598A}" type="parTrans" cxnId="{6B16D4E5-8432-4076-89B6-CE2FB03DE273}">
      <dgm:prSet/>
      <dgm:spPr/>
      <dgm:t>
        <a:bodyPr/>
        <a:lstStyle/>
        <a:p>
          <a:endParaRPr lang="en-US"/>
        </a:p>
      </dgm:t>
    </dgm:pt>
    <dgm:pt modelId="{BDD27109-AB8A-4581-BCF9-613E2B9B1368}" type="sibTrans" cxnId="{6B16D4E5-8432-4076-89B6-CE2FB03DE273}">
      <dgm:prSet/>
      <dgm:spPr/>
      <dgm:t>
        <a:bodyPr/>
        <a:lstStyle/>
        <a:p>
          <a:endParaRPr lang="en-US"/>
        </a:p>
      </dgm:t>
    </dgm:pt>
    <dgm:pt modelId="{4C957789-A89C-429E-9C5B-CC1C3400C107}">
      <dgm:prSet/>
      <dgm:spPr/>
      <dgm:t>
        <a:bodyPr/>
        <a:lstStyle/>
        <a:p>
          <a:pPr>
            <a:lnSpc>
              <a:spcPct val="100000"/>
            </a:lnSpc>
          </a:pPr>
          <a:r>
            <a:rPr lang="en-US" dirty="0">
              <a:latin typeface="Roboto" panose="02000000000000000000" pitchFamily="2" charset="0"/>
              <a:ea typeface="Roboto" panose="02000000000000000000" pitchFamily="2" charset="0"/>
              <a:cs typeface="Roboto" panose="02000000000000000000" pitchFamily="2" charset="0"/>
            </a:rPr>
            <a:t>Possible shift in investments from equities to more conservative, income-generating assets such as bonds. </a:t>
          </a:r>
        </a:p>
      </dgm:t>
    </dgm:pt>
    <dgm:pt modelId="{207C3062-B992-4D99-BF82-8776BA323F37}" type="parTrans" cxnId="{FC8CF6C5-2936-478B-90F4-1E059E19CF47}">
      <dgm:prSet/>
      <dgm:spPr/>
      <dgm:t>
        <a:bodyPr/>
        <a:lstStyle/>
        <a:p>
          <a:endParaRPr lang="en-US"/>
        </a:p>
      </dgm:t>
    </dgm:pt>
    <dgm:pt modelId="{B561ED02-FBD8-494A-AC59-ED44E9F2358D}" type="sibTrans" cxnId="{FC8CF6C5-2936-478B-90F4-1E059E19CF47}">
      <dgm:prSet/>
      <dgm:spPr/>
      <dgm:t>
        <a:bodyPr/>
        <a:lstStyle/>
        <a:p>
          <a:endParaRPr lang="en-US"/>
        </a:p>
      </dgm:t>
    </dgm:pt>
    <dgm:pt modelId="{15E6DC22-458D-4FBE-B30A-A22AD3781411}" type="pres">
      <dgm:prSet presAssocID="{877D1088-F6E9-4431-BC6F-CF409DB5E643}" presName="root" presStyleCnt="0">
        <dgm:presLayoutVars>
          <dgm:dir/>
          <dgm:resizeHandles val="exact"/>
        </dgm:presLayoutVars>
      </dgm:prSet>
      <dgm:spPr/>
    </dgm:pt>
    <dgm:pt modelId="{09B6F73B-AFA4-4604-93A2-7734E4428C03}" type="pres">
      <dgm:prSet presAssocID="{F3B5C283-6FDC-4F2E-B1A1-04FF9DBC4D1F}" presName="compNode" presStyleCnt="0"/>
      <dgm:spPr/>
    </dgm:pt>
    <dgm:pt modelId="{D5BB6CE2-79B4-4C19-9F98-AEA6FEE26259}" type="pres">
      <dgm:prSet presAssocID="{F3B5C283-6FDC-4F2E-B1A1-04FF9DBC4D1F}" presName="bgRect" presStyleLbl="bgShp" presStyleIdx="0" presStyleCnt="3" custLinFactNeighborX="2095" custLinFactNeighborY="522"/>
      <dgm:spPr>
        <a:solidFill>
          <a:schemeClr val="tx2">
            <a:lumMod val="20000"/>
            <a:lumOff val="80000"/>
          </a:schemeClr>
        </a:solidFill>
      </dgm:spPr>
    </dgm:pt>
    <dgm:pt modelId="{C0C0E4EE-EA79-444D-B66A-60B580E6450E}" type="pres">
      <dgm:prSet presAssocID="{F3B5C283-6FDC-4F2E-B1A1-04FF9DBC4D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EDD45252-BD38-4F0C-942C-F93B6A7C965C}" type="pres">
      <dgm:prSet presAssocID="{F3B5C283-6FDC-4F2E-B1A1-04FF9DBC4D1F}" presName="spaceRect" presStyleCnt="0"/>
      <dgm:spPr/>
    </dgm:pt>
    <dgm:pt modelId="{EB159D8B-8425-4E70-A43C-B17A50447CF0}" type="pres">
      <dgm:prSet presAssocID="{F3B5C283-6FDC-4F2E-B1A1-04FF9DBC4D1F}" presName="parTx" presStyleLbl="revTx" presStyleIdx="0" presStyleCnt="5" custLinFactNeighborX="-7217">
        <dgm:presLayoutVars>
          <dgm:chMax val="0"/>
          <dgm:chPref val="0"/>
        </dgm:presLayoutVars>
      </dgm:prSet>
      <dgm:spPr/>
    </dgm:pt>
    <dgm:pt modelId="{CD5A064C-13EF-4073-AB77-539E93CB7A62}" type="pres">
      <dgm:prSet presAssocID="{F3B5C283-6FDC-4F2E-B1A1-04FF9DBC4D1F}" presName="desTx" presStyleLbl="revTx" presStyleIdx="1" presStyleCnt="5" custScaleX="140211" custScaleY="115288" custLinFactNeighborX="-19888" custLinFactNeighborY="2620">
        <dgm:presLayoutVars/>
      </dgm:prSet>
      <dgm:spPr/>
    </dgm:pt>
    <dgm:pt modelId="{3823B641-2B62-4011-BA9C-80E5C1CEEDF6}" type="pres">
      <dgm:prSet presAssocID="{F7E678E8-DC10-43A6-9467-AF1D2D5A4F7E}" presName="sibTrans" presStyleCnt="0"/>
      <dgm:spPr/>
    </dgm:pt>
    <dgm:pt modelId="{80C357B1-1130-40B1-922A-6BE4BD30996E}" type="pres">
      <dgm:prSet presAssocID="{661264E6-DF6F-4192-91ED-60E0A27AED14}" presName="compNode" presStyleCnt="0"/>
      <dgm:spPr/>
    </dgm:pt>
    <dgm:pt modelId="{C34EB68A-A02E-4914-9B43-01ADE2DBC2D7}" type="pres">
      <dgm:prSet presAssocID="{661264E6-DF6F-4192-91ED-60E0A27AED14}" presName="bgRect" presStyleLbl="bgShp" presStyleIdx="1" presStyleCnt="3" custLinFactNeighborX="2095" custLinFactNeighborY="665"/>
      <dgm:spPr>
        <a:solidFill>
          <a:schemeClr val="tx2">
            <a:lumMod val="20000"/>
            <a:lumOff val="80000"/>
          </a:schemeClr>
        </a:solidFill>
      </dgm:spPr>
    </dgm:pt>
    <dgm:pt modelId="{56A7BE7B-CCCA-4F94-A954-75F97011D72F}" type="pres">
      <dgm:prSet presAssocID="{661264E6-DF6F-4192-91ED-60E0A27AED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Graph with Upward Trend"/>
        </a:ext>
      </dgm:extLst>
    </dgm:pt>
    <dgm:pt modelId="{F8597487-F767-473D-A15F-9F16C6553CA0}" type="pres">
      <dgm:prSet presAssocID="{661264E6-DF6F-4192-91ED-60E0A27AED14}" presName="spaceRect" presStyleCnt="0"/>
      <dgm:spPr/>
    </dgm:pt>
    <dgm:pt modelId="{3D28EB78-161D-4161-9B2A-39B32F19FE83}" type="pres">
      <dgm:prSet presAssocID="{661264E6-DF6F-4192-91ED-60E0A27AED14}" presName="parTx" presStyleLbl="revTx" presStyleIdx="2" presStyleCnt="5" custLinFactNeighborX="-9080" custLinFactNeighborY="-965">
        <dgm:presLayoutVars>
          <dgm:chMax val="0"/>
          <dgm:chPref val="0"/>
        </dgm:presLayoutVars>
      </dgm:prSet>
      <dgm:spPr/>
    </dgm:pt>
    <dgm:pt modelId="{58FA55CB-D4DF-4F21-9AC0-E0AB10CD588C}" type="pres">
      <dgm:prSet presAssocID="{661264E6-DF6F-4192-91ED-60E0A27AED14}" presName="desTx" presStyleLbl="revTx" presStyleIdx="3" presStyleCnt="5" custScaleX="116464" custLinFactNeighborX="-10474" custLinFactNeighborY="-965">
        <dgm:presLayoutVars/>
      </dgm:prSet>
      <dgm:spPr/>
    </dgm:pt>
    <dgm:pt modelId="{6509989C-4CDC-41CC-AE10-13619EFA0B58}" type="pres">
      <dgm:prSet presAssocID="{D7EA369A-4F0A-4208-B473-B43943F89EC5}" presName="sibTrans" presStyleCnt="0"/>
      <dgm:spPr/>
    </dgm:pt>
    <dgm:pt modelId="{5BA3C457-FA6D-472A-BE26-DFA73412E348}" type="pres">
      <dgm:prSet presAssocID="{4C957789-A89C-429E-9C5B-CC1C3400C107}" presName="compNode" presStyleCnt="0"/>
      <dgm:spPr/>
    </dgm:pt>
    <dgm:pt modelId="{AC2B75C7-2DEF-48ED-99A1-28563E33A60F}" type="pres">
      <dgm:prSet presAssocID="{4C957789-A89C-429E-9C5B-CC1C3400C107}" presName="bgRect" presStyleLbl="bgShp" presStyleIdx="2" presStyleCnt="3" custLinFactNeighborX="2095" custLinFactNeighborY="619"/>
      <dgm:spPr>
        <a:solidFill>
          <a:schemeClr val="tx2">
            <a:lumMod val="20000"/>
            <a:lumOff val="80000"/>
          </a:schemeClr>
        </a:solidFill>
      </dgm:spPr>
    </dgm:pt>
    <dgm:pt modelId="{DB04FF1F-EAE7-4CAE-B501-71B305266F13}" type="pres">
      <dgm:prSet presAssocID="{4C957789-A89C-429E-9C5B-CC1C3400C107}" presName="iconRect" presStyleLbl="node1" presStyleIdx="2" presStyleCnt="3"/>
      <dgm:spPr>
        <a:blipFill rotWithShape="1">
          <a:blip xmlns:r="http://schemas.openxmlformats.org/officeDocument/2006/relationships" r:embed="rId5">
            <a:duotone>
              <a:prstClr val="black"/>
              <a:srgbClr val="01324B">
                <a:tint val="45000"/>
                <a:satMod val="400000"/>
              </a:srgbClr>
            </a:duotone>
          </a:blip>
          <a:srcRect/>
          <a:stretch>
            <a:fillRect l="-8000" r="-8000"/>
          </a:stretch>
        </a:blipFill>
      </dgm:spPr>
    </dgm:pt>
    <dgm:pt modelId="{74F5678B-3269-4C33-AB6B-19ACFD37D588}" type="pres">
      <dgm:prSet presAssocID="{4C957789-A89C-429E-9C5B-CC1C3400C107}" presName="spaceRect" presStyleCnt="0"/>
      <dgm:spPr/>
    </dgm:pt>
    <dgm:pt modelId="{1C734ECC-55DA-43EB-8C11-6729CFE926F8}" type="pres">
      <dgm:prSet presAssocID="{4C957789-A89C-429E-9C5B-CC1C3400C107}" presName="parTx" presStyleLbl="revTx" presStyleIdx="4" presStyleCnt="5" custScaleX="93457" custLinFactNeighborX="107" custLinFactNeighborY="619">
        <dgm:presLayoutVars>
          <dgm:chMax val="0"/>
          <dgm:chPref val="0"/>
        </dgm:presLayoutVars>
      </dgm:prSet>
      <dgm:spPr/>
    </dgm:pt>
  </dgm:ptLst>
  <dgm:cxnLst>
    <dgm:cxn modelId="{3AC31E00-17A9-459A-982B-9123FE2625DF}" type="presOf" srcId="{16D72193-2CF7-44EB-87A4-595CFB4F5BFE}" destId="{CD5A064C-13EF-4073-AB77-539E93CB7A62}" srcOrd="0" destOrd="0" presId="urn:microsoft.com/office/officeart/2018/2/layout/IconVerticalSolidList"/>
    <dgm:cxn modelId="{C2E06E0E-BD56-477F-8AE1-1FE325CF77E4}" type="presOf" srcId="{4C957789-A89C-429E-9C5B-CC1C3400C107}" destId="{1C734ECC-55DA-43EB-8C11-6729CFE926F8}" srcOrd="0" destOrd="0" presId="urn:microsoft.com/office/officeart/2018/2/layout/IconVerticalSolidList"/>
    <dgm:cxn modelId="{10C84E11-6178-4520-B574-85707B577FA6}" srcId="{877D1088-F6E9-4431-BC6F-CF409DB5E643}" destId="{F3B5C283-6FDC-4F2E-B1A1-04FF9DBC4D1F}" srcOrd="0" destOrd="0" parTransId="{479CB93B-6C2A-4ABD-830C-0158DFB056E1}" sibTransId="{F7E678E8-DC10-43A6-9467-AF1D2D5A4F7E}"/>
    <dgm:cxn modelId="{62943C4A-4884-4329-B92A-9124017DFC39}" type="presOf" srcId="{F3B5C283-6FDC-4F2E-B1A1-04FF9DBC4D1F}" destId="{EB159D8B-8425-4E70-A43C-B17A50447CF0}" srcOrd="0" destOrd="0" presId="urn:microsoft.com/office/officeart/2018/2/layout/IconVerticalSolidList"/>
    <dgm:cxn modelId="{4DE98D53-E4D5-4582-AFA5-6D625048BACF}" srcId="{F3B5C283-6FDC-4F2E-B1A1-04FF9DBC4D1F}" destId="{4D9F81C3-D8D2-4783-9EC6-4EA6ADC50F59}" srcOrd="1" destOrd="0" parTransId="{C4E30F05-898A-477B-A478-9D5A60378EC3}" sibTransId="{473CFBB9-4849-4E4B-B267-F7B6B7CA0E8A}"/>
    <dgm:cxn modelId="{13E20277-4A14-4824-A62A-069E7499EBAD}" srcId="{877D1088-F6E9-4431-BC6F-CF409DB5E643}" destId="{661264E6-DF6F-4192-91ED-60E0A27AED14}" srcOrd="1" destOrd="0" parTransId="{2BD051AB-C9E8-4832-A7B8-3071750431BA}" sibTransId="{D7EA369A-4F0A-4208-B473-B43943F89EC5}"/>
    <dgm:cxn modelId="{564B0278-A9F6-421B-BB66-3961E7D83241}" type="presOf" srcId="{B738E4BA-DF81-45EF-B4A8-84935882CE03}" destId="{58FA55CB-D4DF-4F21-9AC0-E0AB10CD588C}" srcOrd="0" destOrd="0" presId="urn:microsoft.com/office/officeart/2018/2/layout/IconVerticalSolidList"/>
    <dgm:cxn modelId="{E778E9A2-8B26-4798-8790-BA5F6D4330C6}" type="presOf" srcId="{661264E6-DF6F-4192-91ED-60E0A27AED14}" destId="{3D28EB78-161D-4161-9B2A-39B32F19FE83}" srcOrd="0" destOrd="0" presId="urn:microsoft.com/office/officeart/2018/2/layout/IconVerticalSolidList"/>
    <dgm:cxn modelId="{FC8CF6C5-2936-478B-90F4-1E059E19CF47}" srcId="{877D1088-F6E9-4431-BC6F-CF409DB5E643}" destId="{4C957789-A89C-429E-9C5B-CC1C3400C107}" srcOrd="2" destOrd="0" parTransId="{207C3062-B992-4D99-BF82-8776BA323F37}" sibTransId="{B561ED02-FBD8-494A-AC59-ED44E9F2358D}"/>
    <dgm:cxn modelId="{715402C7-E403-47B8-97E5-78A2789AC985}" type="presOf" srcId="{4D9F81C3-D8D2-4783-9EC6-4EA6ADC50F59}" destId="{CD5A064C-13EF-4073-AB77-539E93CB7A62}" srcOrd="0" destOrd="1" presId="urn:microsoft.com/office/officeart/2018/2/layout/IconVerticalSolidList"/>
    <dgm:cxn modelId="{6B16D4E5-8432-4076-89B6-CE2FB03DE273}" srcId="{661264E6-DF6F-4192-91ED-60E0A27AED14}" destId="{B738E4BA-DF81-45EF-B4A8-84935882CE03}" srcOrd="0" destOrd="0" parTransId="{5543D2F5-DD71-4F34-AD25-D2CD05F4598A}" sibTransId="{BDD27109-AB8A-4581-BCF9-613E2B9B1368}"/>
    <dgm:cxn modelId="{83B686F8-212A-4F9F-B6AC-23BE0F161064}" srcId="{F3B5C283-6FDC-4F2E-B1A1-04FF9DBC4D1F}" destId="{16D72193-2CF7-44EB-87A4-595CFB4F5BFE}" srcOrd="0" destOrd="0" parTransId="{DD307587-6513-464C-9EA8-CE657C04944C}" sibTransId="{0F0CD891-EC42-48DB-AA27-5137C257BBA8}"/>
    <dgm:cxn modelId="{8CCF77F9-FAD5-4585-BE9F-D1BE083A8BEC}" type="presOf" srcId="{877D1088-F6E9-4431-BC6F-CF409DB5E643}" destId="{15E6DC22-458D-4FBE-B30A-A22AD3781411}" srcOrd="0" destOrd="0" presId="urn:microsoft.com/office/officeart/2018/2/layout/IconVerticalSolidList"/>
    <dgm:cxn modelId="{2C11357F-37E4-47E9-875E-8E5C8430B46A}" type="presParOf" srcId="{15E6DC22-458D-4FBE-B30A-A22AD3781411}" destId="{09B6F73B-AFA4-4604-93A2-7734E4428C03}" srcOrd="0" destOrd="0" presId="urn:microsoft.com/office/officeart/2018/2/layout/IconVerticalSolidList"/>
    <dgm:cxn modelId="{B2D7EFD4-1A09-47B9-99A0-17469A7E68C3}" type="presParOf" srcId="{09B6F73B-AFA4-4604-93A2-7734E4428C03}" destId="{D5BB6CE2-79B4-4C19-9F98-AEA6FEE26259}" srcOrd="0" destOrd="0" presId="urn:microsoft.com/office/officeart/2018/2/layout/IconVerticalSolidList"/>
    <dgm:cxn modelId="{11004BC3-7D79-4122-91FF-FC7B2EB6CC3D}" type="presParOf" srcId="{09B6F73B-AFA4-4604-93A2-7734E4428C03}" destId="{C0C0E4EE-EA79-444D-B66A-60B580E6450E}" srcOrd="1" destOrd="0" presId="urn:microsoft.com/office/officeart/2018/2/layout/IconVerticalSolidList"/>
    <dgm:cxn modelId="{16186440-3EE2-45B6-AB4B-B3D83A45214D}" type="presParOf" srcId="{09B6F73B-AFA4-4604-93A2-7734E4428C03}" destId="{EDD45252-BD38-4F0C-942C-F93B6A7C965C}" srcOrd="2" destOrd="0" presId="urn:microsoft.com/office/officeart/2018/2/layout/IconVerticalSolidList"/>
    <dgm:cxn modelId="{14DA6D45-FF4E-406C-8EB6-009CDD4E156D}" type="presParOf" srcId="{09B6F73B-AFA4-4604-93A2-7734E4428C03}" destId="{EB159D8B-8425-4E70-A43C-B17A50447CF0}" srcOrd="3" destOrd="0" presId="urn:microsoft.com/office/officeart/2018/2/layout/IconVerticalSolidList"/>
    <dgm:cxn modelId="{0966B84A-BA18-47AE-889A-5937A54A8661}" type="presParOf" srcId="{09B6F73B-AFA4-4604-93A2-7734E4428C03}" destId="{CD5A064C-13EF-4073-AB77-539E93CB7A62}" srcOrd="4" destOrd="0" presId="urn:microsoft.com/office/officeart/2018/2/layout/IconVerticalSolidList"/>
    <dgm:cxn modelId="{513A87AE-F873-4D91-B1CC-B4100C220283}" type="presParOf" srcId="{15E6DC22-458D-4FBE-B30A-A22AD3781411}" destId="{3823B641-2B62-4011-BA9C-80E5C1CEEDF6}" srcOrd="1" destOrd="0" presId="urn:microsoft.com/office/officeart/2018/2/layout/IconVerticalSolidList"/>
    <dgm:cxn modelId="{4DB11047-93FA-46BC-A5DC-A0E8998137B3}" type="presParOf" srcId="{15E6DC22-458D-4FBE-B30A-A22AD3781411}" destId="{80C357B1-1130-40B1-922A-6BE4BD30996E}" srcOrd="2" destOrd="0" presId="urn:microsoft.com/office/officeart/2018/2/layout/IconVerticalSolidList"/>
    <dgm:cxn modelId="{DE9B3949-8775-4016-9980-44EBDFAC5445}" type="presParOf" srcId="{80C357B1-1130-40B1-922A-6BE4BD30996E}" destId="{C34EB68A-A02E-4914-9B43-01ADE2DBC2D7}" srcOrd="0" destOrd="0" presId="urn:microsoft.com/office/officeart/2018/2/layout/IconVerticalSolidList"/>
    <dgm:cxn modelId="{0B97DD02-88CE-417A-9799-4970009C0ECC}" type="presParOf" srcId="{80C357B1-1130-40B1-922A-6BE4BD30996E}" destId="{56A7BE7B-CCCA-4F94-A954-75F97011D72F}" srcOrd="1" destOrd="0" presId="urn:microsoft.com/office/officeart/2018/2/layout/IconVerticalSolidList"/>
    <dgm:cxn modelId="{F59F0A92-4E44-4C7E-BDB2-64DD5BA6A484}" type="presParOf" srcId="{80C357B1-1130-40B1-922A-6BE4BD30996E}" destId="{F8597487-F767-473D-A15F-9F16C6553CA0}" srcOrd="2" destOrd="0" presId="urn:microsoft.com/office/officeart/2018/2/layout/IconVerticalSolidList"/>
    <dgm:cxn modelId="{1FD32672-51E7-4C98-86B4-370B4807A04C}" type="presParOf" srcId="{80C357B1-1130-40B1-922A-6BE4BD30996E}" destId="{3D28EB78-161D-4161-9B2A-39B32F19FE83}" srcOrd="3" destOrd="0" presId="urn:microsoft.com/office/officeart/2018/2/layout/IconVerticalSolidList"/>
    <dgm:cxn modelId="{1BB3994D-AB57-4D96-925D-A6541551B619}" type="presParOf" srcId="{80C357B1-1130-40B1-922A-6BE4BD30996E}" destId="{58FA55CB-D4DF-4F21-9AC0-E0AB10CD588C}" srcOrd="4" destOrd="0" presId="urn:microsoft.com/office/officeart/2018/2/layout/IconVerticalSolidList"/>
    <dgm:cxn modelId="{4D3744DF-09F4-4700-9DFF-9A5510C42B66}" type="presParOf" srcId="{15E6DC22-458D-4FBE-B30A-A22AD3781411}" destId="{6509989C-4CDC-41CC-AE10-13619EFA0B58}" srcOrd="3" destOrd="0" presId="urn:microsoft.com/office/officeart/2018/2/layout/IconVerticalSolidList"/>
    <dgm:cxn modelId="{C5C2C8A6-DE77-4854-ABE9-836AE9088440}" type="presParOf" srcId="{15E6DC22-458D-4FBE-B30A-A22AD3781411}" destId="{5BA3C457-FA6D-472A-BE26-DFA73412E348}" srcOrd="4" destOrd="0" presId="urn:microsoft.com/office/officeart/2018/2/layout/IconVerticalSolidList"/>
    <dgm:cxn modelId="{2D623BEC-15BF-43AA-8836-E712D767F7CC}" type="presParOf" srcId="{5BA3C457-FA6D-472A-BE26-DFA73412E348}" destId="{AC2B75C7-2DEF-48ED-99A1-28563E33A60F}" srcOrd="0" destOrd="0" presId="urn:microsoft.com/office/officeart/2018/2/layout/IconVerticalSolidList"/>
    <dgm:cxn modelId="{693D67FF-B512-4873-8ED1-10512EDC6952}" type="presParOf" srcId="{5BA3C457-FA6D-472A-BE26-DFA73412E348}" destId="{DB04FF1F-EAE7-4CAE-B501-71B305266F13}" srcOrd="1" destOrd="0" presId="urn:microsoft.com/office/officeart/2018/2/layout/IconVerticalSolidList"/>
    <dgm:cxn modelId="{CE44BB3A-113A-4A49-A0DE-85057E4857DC}" type="presParOf" srcId="{5BA3C457-FA6D-472A-BE26-DFA73412E348}" destId="{74F5678B-3269-4C33-AB6B-19ACFD37D588}" srcOrd="2" destOrd="0" presId="urn:microsoft.com/office/officeart/2018/2/layout/IconVerticalSolidList"/>
    <dgm:cxn modelId="{16548B63-9E73-4E2A-80F7-B5DF8CFACA8E}" type="presParOf" srcId="{5BA3C457-FA6D-472A-BE26-DFA73412E348}" destId="{1C734ECC-55DA-43EB-8C11-6729CFE926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95D4DB-925A-4498-95D7-299F49B48AE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7E23F15-BB98-4815-99FA-E7BCD2571E67}">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Over 2023-32 average National Health Expenditure growth is projected to outpace average GDP growth, health spending share of GDP growing from 17.3% in 2022 to 19.7% in 2032. Medicare costs of dialysis alone account for 0.8% of the Federal Budget.</a:t>
          </a:r>
        </a:p>
      </dgm:t>
    </dgm:pt>
    <dgm:pt modelId="{8B55491D-CBF7-4C18-8FE1-F8883E22A2BC}" type="parTrans" cxnId="{779EBEBD-EF6E-4F4D-8A5A-E66B29BA1EBF}">
      <dgm:prSet/>
      <dgm:spPr/>
      <dgm:t>
        <a:bodyPr/>
        <a:lstStyle/>
        <a:p>
          <a:endParaRPr lang="en-US"/>
        </a:p>
      </dgm:t>
    </dgm:pt>
    <dgm:pt modelId="{B1AFC4AB-15C9-48DD-8565-6A8047ED9113}" type="sibTrans" cxnId="{779EBEBD-EF6E-4F4D-8A5A-E66B29BA1EBF}">
      <dgm:prSet/>
      <dgm:spPr/>
      <dgm:t>
        <a:bodyPr/>
        <a:lstStyle/>
        <a:p>
          <a:endParaRPr lang="en-US"/>
        </a:p>
      </dgm:t>
    </dgm:pt>
    <dgm:pt modelId="{05AA30BD-3343-423D-B743-B68619DEBDFD}">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The median income for U.S. adults 65 and older is $50,290 while average annual expenses are $57,818. The average monthly (2024) Social Security benefit for retired workers is $1,907.</a:t>
          </a:r>
        </a:p>
      </dgm:t>
    </dgm:pt>
    <dgm:pt modelId="{AE98F414-1E2E-4F3A-968C-B335BA680035}" type="parTrans" cxnId="{EDE83402-AE0A-40A7-9E57-3700D7DB3573}">
      <dgm:prSet/>
      <dgm:spPr/>
      <dgm:t>
        <a:bodyPr/>
        <a:lstStyle/>
        <a:p>
          <a:endParaRPr lang="en-US"/>
        </a:p>
      </dgm:t>
    </dgm:pt>
    <dgm:pt modelId="{92E36417-9ECA-4918-B6A3-F4CAC4FEA0F2}" type="sibTrans" cxnId="{EDE83402-AE0A-40A7-9E57-3700D7DB3573}">
      <dgm:prSet/>
      <dgm:spPr/>
      <dgm:t>
        <a:bodyPr/>
        <a:lstStyle/>
        <a:p>
          <a:endParaRPr lang="en-US"/>
        </a:p>
      </dgm:t>
    </dgm:pt>
    <dgm:pt modelId="{1CD906B9-9998-402B-A5C8-137D2E7AD810}">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Assisted Living costs in Florida average $4,750/mo. In Miami, around $5,250/Mo. Hourly Home Care is $23.50. </a:t>
          </a:r>
        </a:p>
        <a:p>
          <a:r>
            <a:rPr lang="en-US" sz="2000" dirty="0">
              <a:latin typeface="Roboto" panose="02000000000000000000" pitchFamily="2" charset="0"/>
              <a:ea typeface="Roboto" panose="02000000000000000000" pitchFamily="2" charset="0"/>
              <a:cs typeface="Roboto" panose="02000000000000000000" pitchFamily="2" charset="0"/>
            </a:rPr>
            <a:t>Adult Day Care statewide average of $15,600/year. Larger elderly population areas pay </a:t>
          </a:r>
          <a:r>
            <a:rPr lang="en-US" sz="2000" b="1" dirty="0">
              <a:latin typeface="Roboto" panose="02000000000000000000" pitchFamily="2" charset="0"/>
              <a:ea typeface="Roboto" panose="02000000000000000000" pitchFamily="2" charset="0"/>
              <a:cs typeface="Roboto" panose="02000000000000000000" pitchFamily="2" charset="0"/>
            </a:rPr>
            <a:t>more per person</a:t>
          </a:r>
          <a:r>
            <a:rPr lang="en-US" sz="2000" dirty="0">
              <a:latin typeface="Roboto" panose="02000000000000000000" pitchFamily="2" charset="0"/>
              <a:ea typeface="Roboto" panose="02000000000000000000" pitchFamily="2" charset="0"/>
              <a:cs typeface="Roboto" panose="02000000000000000000" pitchFamily="2" charset="0"/>
            </a:rPr>
            <a:t>.</a:t>
          </a:r>
        </a:p>
      </dgm:t>
    </dgm:pt>
    <dgm:pt modelId="{34181142-3B80-4269-86CC-9217B9731E07}" type="parTrans" cxnId="{B4A531E7-D9A2-4CB5-9182-62B12231A7AD}">
      <dgm:prSet/>
      <dgm:spPr/>
      <dgm:t>
        <a:bodyPr/>
        <a:lstStyle/>
        <a:p>
          <a:endParaRPr lang="en-US"/>
        </a:p>
      </dgm:t>
    </dgm:pt>
    <dgm:pt modelId="{47EF5A2F-CFFE-41A6-94C2-5C2B26E12E4F}" type="sibTrans" cxnId="{B4A531E7-D9A2-4CB5-9182-62B12231A7AD}">
      <dgm:prSet/>
      <dgm:spPr/>
      <dgm:t>
        <a:bodyPr/>
        <a:lstStyle/>
        <a:p>
          <a:endParaRPr lang="en-US"/>
        </a:p>
      </dgm:t>
    </dgm:pt>
    <dgm:pt modelId="{268EE07B-A9B9-4C3F-98A8-9F5FEAFF284C}" type="pres">
      <dgm:prSet presAssocID="{3795D4DB-925A-4498-95D7-299F49B48AE0}" presName="root" presStyleCnt="0">
        <dgm:presLayoutVars>
          <dgm:dir/>
          <dgm:resizeHandles val="exact"/>
        </dgm:presLayoutVars>
      </dgm:prSet>
      <dgm:spPr/>
    </dgm:pt>
    <dgm:pt modelId="{3401A219-D6C7-41D2-BA2F-FEF89016F777}" type="pres">
      <dgm:prSet presAssocID="{57E23F15-BB98-4815-99FA-E7BCD2571E67}" presName="compNode" presStyleCnt="0"/>
      <dgm:spPr/>
    </dgm:pt>
    <dgm:pt modelId="{C4430784-59C4-4EA6-A28B-A826B9BCFA92}" type="pres">
      <dgm:prSet presAssocID="{57E23F15-BB98-4815-99FA-E7BCD2571E67}" presName="bgRect" presStyleLbl="bgShp" presStyleIdx="0" presStyleCnt="3"/>
      <dgm:spPr/>
    </dgm:pt>
    <dgm:pt modelId="{12E98E2B-8C80-4449-B946-EFD1557C3B53}" type="pres">
      <dgm:prSet presAssocID="{57E23F15-BB98-4815-99FA-E7BCD2571E67}" presName="iconRect" presStyleLbl="node1" presStyleIdx="0" presStyleCnt="3" custLinFactX="429613" custLinFactY="100000" custLinFactNeighborX="500000" custLinFactNeighborY="16665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04926A7D-8497-431F-8BEB-DB4685ACB7B9}" type="pres">
      <dgm:prSet presAssocID="{57E23F15-BB98-4815-99FA-E7BCD2571E67}" presName="spaceRect" presStyleCnt="0"/>
      <dgm:spPr/>
    </dgm:pt>
    <dgm:pt modelId="{63E3514C-F815-4986-824B-00D440F1D593}" type="pres">
      <dgm:prSet presAssocID="{57E23F15-BB98-4815-99FA-E7BCD2571E67}" presName="parTx" presStyleLbl="revTx" presStyleIdx="0" presStyleCnt="3">
        <dgm:presLayoutVars>
          <dgm:chMax val="0"/>
          <dgm:chPref val="0"/>
        </dgm:presLayoutVars>
      </dgm:prSet>
      <dgm:spPr/>
    </dgm:pt>
    <dgm:pt modelId="{BA4CAEA7-E9BF-4EFE-908D-3A6B0C2B270A}" type="pres">
      <dgm:prSet presAssocID="{B1AFC4AB-15C9-48DD-8565-6A8047ED9113}" presName="sibTrans" presStyleCnt="0"/>
      <dgm:spPr/>
    </dgm:pt>
    <dgm:pt modelId="{6A0A45BD-D057-4E5B-AB7D-4FB69C0A5FE9}" type="pres">
      <dgm:prSet presAssocID="{05AA30BD-3343-423D-B743-B68619DEBDFD}" presName="compNode" presStyleCnt="0"/>
      <dgm:spPr/>
    </dgm:pt>
    <dgm:pt modelId="{771F1612-CC10-4ECA-A846-2858DB40AB64}" type="pres">
      <dgm:prSet presAssocID="{05AA30BD-3343-423D-B743-B68619DEBDFD}" presName="bgRect" presStyleLbl="bgShp" presStyleIdx="1" presStyleCnt="3"/>
      <dgm:spPr/>
    </dgm:pt>
    <dgm:pt modelId="{35C992BB-A453-4C6A-A3E3-09F9FB81A691}" type="pres">
      <dgm:prSet presAssocID="{05AA30BD-3343-423D-B743-B68619DEBDFD}" presName="iconRect" presStyleLbl="node1" presStyleIdx="1" presStyleCnt="3" custLinFactY="-100000" custLinFactNeighborX="-3222" custLinFactNeighborY="-12716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C4767725-033D-4C8C-8E88-C18D30399ADB}" type="pres">
      <dgm:prSet presAssocID="{05AA30BD-3343-423D-B743-B68619DEBDFD}" presName="spaceRect" presStyleCnt="0"/>
      <dgm:spPr/>
    </dgm:pt>
    <dgm:pt modelId="{C4C7FB0D-D05C-475E-8FF5-3CAB9749F3B6}" type="pres">
      <dgm:prSet presAssocID="{05AA30BD-3343-423D-B743-B68619DEBDFD}" presName="parTx" presStyleLbl="revTx" presStyleIdx="1" presStyleCnt="3">
        <dgm:presLayoutVars>
          <dgm:chMax val="0"/>
          <dgm:chPref val="0"/>
        </dgm:presLayoutVars>
      </dgm:prSet>
      <dgm:spPr/>
    </dgm:pt>
    <dgm:pt modelId="{703CF62B-4EB3-4C81-9088-C5E25873B254}" type="pres">
      <dgm:prSet presAssocID="{92E36417-9ECA-4918-B6A3-F4CAC4FEA0F2}" presName="sibTrans" presStyleCnt="0"/>
      <dgm:spPr/>
    </dgm:pt>
    <dgm:pt modelId="{70284A25-5769-4027-B18D-147D03B647AE}" type="pres">
      <dgm:prSet presAssocID="{1CD906B9-9998-402B-A5C8-137D2E7AD810}" presName="compNode" presStyleCnt="0"/>
      <dgm:spPr/>
    </dgm:pt>
    <dgm:pt modelId="{13577214-9D0D-4A5A-A9C5-6AD138069DEF}" type="pres">
      <dgm:prSet presAssocID="{1CD906B9-9998-402B-A5C8-137D2E7AD810}" presName="bgRect" presStyleLbl="bgShp" presStyleIdx="2" presStyleCnt="3" custLinFactNeighborX="2654" custLinFactNeighborY="-1023"/>
      <dgm:spPr/>
    </dgm:pt>
    <dgm:pt modelId="{DE2272EE-435E-402A-A264-169810514711}" type="pres">
      <dgm:prSet presAssocID="{1CD906B9-9998-402B-A5C8-137D2E7AD81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61717A3-4E01-4511-AF43-9B7971DFC548}" type="pres">
      <dgm:prSet presAssocID="{1CD906B9-9998-402B-A5C8-137D2E7AD810}" presName="spaceRect" presStyleCnt="0"/>
      <dgm:spPr/>
    </dgm:pt>
    <dgm:pt modelId="{376C1570-6726-428F-A816-DB7435EDD5F8}" type="pres">
      <dgm:prSet presAssocID="{1CD906B9-9998-402B-A5C8-137D2E7AD810}" presName="parTx" presStyleLbl="revTx" presStyleIdx="2" presStyleCnt="3">
        <dgm:presLayoutVars>
          <dgm:chMax val="0"/>
          <dgm:chPref val="0"/>
        </dgm:presLayoutVars>
      </dgm:prSet>
      <dgm:spPr/>
    </dgm:pt>
  </dgm:ptLst>
  <dgm:cxnLst>
    <dgm:cxn modelId="{EDE83402-AE0A-40A7-9E57-3700D7DB3573}" srcId="{3795D4DB-925A-4498-95D7-299F49B48AE0}" destId="{05AA30BD-3343-423D-B743-B68619DEBDFD}" srcOrd="1" destOrd="0" parTransId="{AE98F414-1E2E-4F3A-968C-B335BA680035}" sibTransId="{92E36417-9ECA-4918-B6A3-F4CAC4FEA0F2}"/>
    <dgm:cxn modelId="{723F7C1C-94B4-49E4-8B7A-DF99D286A7E6}" type="presOf" srcId="{3795D4DB-925A-4498-95D7-299F49B48AE0}" destId="{268EE07B-A9B9-4C3F-98A8-9F5FEAFF284C}" srcOrd="0" destOrd="0" presId="urn:microsoft.com/office/officeart/2018/2/layout/IconVerticalSolidList"/>
    <dgm:cxn modelId="{A52D6729-2A6C-4C6A-A161-DDE165DC5623}" type="presOf" srcId="{1CD906B9-9998-402B-A5C8-137D2E7AD810}" destId="{376C1570-6726-428F-A816-DB7435EDD5F8}" srcOrd="0" destOrd="0" presId="urn:microsoft.com/office/officeart/2018/2/layout/IconVerticalSolidList"/>
    <dgm:cxn modelId="{E40DE07F-CB57-4E91-90A0-75A80E9C3EA4}" type="presOf" srcId="{57E23F15-BB98-4815-99FA-E7BCD2571E67}" destId="{63E3514C-F815-4986-824B-00D440F1D593}" srcOrd="0" destOrd="0" presId="urn:microsoft.com/office/officeart/2018/2/layout/IconVerticalSolidList"/>
    <dgm:cxn modelId="{779EBEBD-EF6E-4F4D-8A5A-E66B29BA1EBF}" srcId="{3795D4DB-925A-4498-95D7-299F49B48AE0}" destId="{57E23F15-BB98-4815-99FA-E7BCD2571E67}" srcOrd="0" destOrd="0" parTransId="{8B55491D-CBF7-4C18-8FE1-F8883E22A2BC}" sibTransId="{B1AFC4AB-15C9-48DD-8565-6A8047ED9113}"/>
    <dgm:cxn modelId="{C7A7D3D4-8B12-442F-ACA9-F5D5F4BE68C9}" type="presOf" srcId="{05AA30BD-3343-423D-B743-B68619DEBDFD}" destId="{C4C7FB0D-D05C-475E-8FF5-3CAB9749F3B6}" srcOrd="0" destOrd="0" presId="urn:microsoft.com/office/officeart/2018/2/layout/IconVerticalSolidList"/>
    <dgm:cxn modelId="{B4A531E7-D9A2-4CB5-9182-62B12231A7AD}" srcId="{3795D4DB-925A-4498-95D7-299F49B48AE0}" destId="{1CD906B9-9998-402B-A5C8-137D2E7AD810}" srcOrd="2" destOrd="0" parTransId="{34181142-3B80-4269-86CC-9217B9731E07}" sibTransId="{47EF5A2F-CFFE-41A6-94C2-5C2B26E12E4F}"/>
    <dgm:cxn modelId="{1C05B55D-31EC-4386-8B1B-F7D10BF4918B}" type="presParOf" srcId="{268EE07B-A9B9-4C3F-98A8-9F5FEAFF284C}" destId="{3401A219-D6C7-41D2-BA2F-FEF89016F777}" srcOrd="0" destOrd="0" presId="urn:microsoft.com/office/officeart/2018/2/layout/IconVerticalSolidList"/>
    <dgm:cxn modelId="{6913E03A-8C7E-4514-BC02-8D463034A862}" type="presParOf" srcId="{3401A219-D6C7-41D2-BA2F-FEF89016F777}" destId="{C4430784-59C4-4EA6-A28B-A826B9BCFA92}" srcOrd="0" destOrd="0" presId="urn:microsoft.com/office/officeart/2018/2/layout/IconVerticalSolidList"/>
    <dgm:cxn modelId="{C71481F0-127B-4B78-8104-58789246DDB0}" type="presParOf" srcId="{3401A219-D6C7-41D2-BA2F-FEF89016F777}" destId="{12E98E2B-8C80-4449-B946-EFD1557C3B53}" srcOrd="1" destOrd="0" presId="urn:microsoft.com/office/officeart/2018/2/layout/IconVerticalSolidList"/>
    <dgm:cxn modelId="{491EF9E9-4C9A-4040-A26E-674CEF65C703}" type="presParOf" srcId="{3401A219-D6C7-41D2-BA2F-FEF89016F777}" destId="{04926A7D-8497-431F-8BEB-DB4685ACB7B9}" srcOrd="2" destOrd="0" presId="urn:microsoft.com/office/officeart/2018/2/layout/IconVerticalSolidList"/>
    <dgm:cxn modelId="{27C54715-4954-45F9-B4EC-BF8B7B95B801}" type="presParOf" srcId="{3401A219-D6C7-41D2-BA2F-FEF89016F777}" destId="{63E3514C-F815-4986-824B-00D440F1D593}" srcOrd="3" destOrd="0" presId="urn:microsoft.com/office/officeart/2018/2/layout/IconVerticalSolidList"/>
    <dgm:cxn modelId="{365B58C4-72A2-44D2-A283-0D1861E106A0}" type="presParOf" srcId="{268EE07B-A9B9-4C3F-98A8-9F5FEAFF284C}" destId="{BA4CAEA7-E9BF-4EFE-908D-3A6B0C2B270A}" srcOrd="1" destOrd="0" presId="urn:microsoft.com/office/officeart/2018/2/layout/IconVerticalSolidList"/>
    <dgm:cxn modelId="{076E80B4-0EE1-4F5A-A863-8D66BE06969D}" type="presParOf" srcId="{268EE07B-A9B9-4C3F-98A8-9F5FEAFF284C}" destId="{6A0A45BD-D057-4E5B-AB7D-4FB69C0A5FE9}" srcOrd="2" destOrd="0" presId="urn:microsoft.com/office/officeart/2018/2/layout/IconVerticalSolidList"/>
    <dgm:cxn modelId="{0EB0E6F7-1B09-412A-BE91-82D8543B06FD}" type="presParOf" srcId="{6A0A45BD-D057-4E5B-AB7D-4FB69C0A5FE9}" destId="{771F1612-CC10-4ECA-A846-2858DB40AB64}" srcOrd="0" destOrd="0" presId="urn:microsoft.com/office/officeart/2018/2/layout/IconVerticalSolidList"/>
    <dgm:cxn modelId="{B0E58D09-9F43-4406-9868-FF8AAB48BA24}" type="presParOf" srcId="{6A0A45BD-D057-4E5B-AB7D-4FB69C0A5FE9}" destId="{35C992BB-A453-4C6A-A3E3-09F9FB81A691}" srcOrd="1" destOrd="0" presId="urn:microsoft.com/office/officeart/2018/2/layout/IconVerticalSolidList"/>
    <dgm:cxn modelId="{7C01C18E-EF77-469F-92EF-E75F7D9C44E6}" type="presParOf" srcId="{6A0A45BD-D057-4E5B-AB7D-4FB69C0A5FE9}" destId="{C4767725-033D-4C8C-8E88-C18D30399ADB}" srcOrd="2" destOrd="0" presId="urn:microsoft.com/office/officeart/2018/2/layout/IconVerticalSolidList"/>
    <dgm:cxn modelId="{B087922F-C6D1-4F44-BF67-D2592EBDD580}" type="presParOf" srcId="{6A0A45BD-D057-4E5B-AB7D-4FB69C0A5FE9}" destId="{C4C7FB0D-D05C-475E-8FF5-3CAB9749F3B6}" srcOrd="3" destOrd="0" presId="urn:microsoft.com/office/officeart/2018/2/layout/IconVerticalSolidList"/>
    <dgm:cxn modelId="{1084FCC6-F81D-4B83-9A67-7ABDFB363A80}" type="presParOf" srcId="{268EE07B-A9B9-4C3F-98A8-9F5FEAFF284C}" destId="{703CF62B-4EB3-4C81-9088-C5E25873B254}" srcOrd="3" destOrd="0" presId="urn:microsoft.com/office/officeart/2018/2/layout/IconVerticalSolidList"/>
    <dgm:cxn modelId="{D148B357-ECD9-4945-875E-92C39CB51C4B}" type="presParOf" srcId="{268EE07B-A9B9-4C3F-98A8-9F5FEAFF284C}" destId="{70284A25-5769-4027-B18D-147D03B647AE}" srcOrd="4" destOrd="0" presId="urn:microsoft.com/office/officeart/2018/2/layout/IconVerticalSolidList"/>
    <dgm:cxn modelId="{3A320D7F-F5B3-4352-AE8D-C7AD966CDCCD}" type="presParOf" srcId="{70284A25-5769-4027-B18D-147D03B647AE}" destId="{13577214-9D0D-4A5A-A9C5-6AD138069DEF}" srcOrd="0" destOrd="0" presId="urn:microsoft.com/office/officeart/2018/2/layout/IconVerticalSolidList"/>
    <dgm:cxn modelId="{7CFD6FFE-0AE9-4134-81B0-B12B1C25F60B}" type="presParOf" srcId="{70284A25-5769-4027-B18D-147D03B647AE}" destId="{DE2272EE-435E-402A-A264-169810514711}" srcOrd="1" destOrd="0" presId="urn:microsoft.com/office/officeart/2018/2/layout/IconVerticalSolidList"/>
    <dgm:cxn modelId="{77A02D73-85F7-4D14-A63F-938825A4FAF0}" type="presParOf" srcId="{70284A25-5769-4027-B18D-147D03B647AE}" destId="{D61717A3-4E01-4511-AF43-9B7971DFC548}" srcOrd="2" destOrd="0" presId="urn:microsoft.com/office/officeart/2018/2/layout/IconVerticalSolidList"/>
    <dgm:cxn modelId="{D5594317-D593-4D82-BACF-24084E251A07}" type="presParOf" srcId="{70284A25-5769-4027-B18D-147D03B647AE}" destId="{376C1570-6726-428F-A816-DB7435EDD5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6717D-EE9F-4283-901A-78556DA3B3A9}" type="doc">
      <dgm:prSet loTypeId="urn:microsoft.com/office/officeart/2005/8/layout/cycle2" loCatId="cycle" qsTypeId="urn:microsoft.com/office/officeart/2005/8/quickstyle/simple2" qsCatId="simple" csTypeId="urn:microsoft.com/office/officeart/2005/8/colors/accent1_3" csCatId="accent1" phldr="1"/>
      <dgm:spPr/>
      <dgm:t>
        <a:bodyPr/>
        <a:lstStyle/>
        <a:p>
          <a:endParaRPr lang="en-US"/>
        </a:p>
      </dgm:t>
    </dgm:pt>
    <dgm:pt modelId="{1AA30C4F-2F6C-4A12-A0E7-60F5E52E7B20}">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Savings and Investments: </a:t>
          </a:r>
          <a:r>
            <a:rPr lang="en-US" sz="2000" dirty="0">
              <a:latin typeface="Roboto" panose="02000000000000000000" pitchFamily="2" charset="0"/>
              <a:ea typeface="Roboto" panose="02000000000000000000" pitchFamily="2" charset="0"/>
              <a:cs typeface="Roboto" panose="02000000000000000000" pitchFamily="2" charset="0"/>
            </a:rPr>
            <a:t>Preference for low-risk investments, bonds over equities</a:t>
          </a:r>
        </a:p>
      </dgm:t>
    </dgm:pt>
    <dgm:pt modelId="{7EF25883-B14B-4034-A517-498362DF128D}" type="parTrans" cxnId="{AFC31498-9E28-445B-988E-4803C3BFEB5C}">
      <dgm:prSet/>
      <dgm:spPr/>
      <dgm:t>
        <a:bodyPr/>
        <a:lstStyle/>
        <a:p>
          <a:endParaRPr lang="en-US"/>
        </a:p>
      </dgm:t>
    </dgm:pt>
    <dgm:pt modelId="{E301E244-501A-4BCB-A10D-1AD2CE4BB094}" type="sibTrans" cxnId="{AFC31498-9E28-445B-988E-4803C3BFEB5C}">
      <dgm:prSet/>
      <dgm:spPr/>
      <dgm:t>
        <a:bodyPr/>
        <a:lstStyle/>
        <a:p>
          <a:endParaRPr lang="en-US"/>
        </a:p>
      </dgm:t>
    </dgm:pt>
    <dgm:pt modelId="{F9C485C3-FEAE-4ED9-9CA1-24F0C30430E7}">
      <dgm:prSet custT="1"/>
      <dgm:spPr/>
      <dgm:t>
        <a:bodyPr/>
        <a:lstStyle/>
        <a:p>
          <a:r>
            <a:rPr lang="en-US" sz="2000" b="1" dirty="0">
              <a:latin typeface="Roboto" panose="02000000000000000000" pitchFamily="2" charset="0"/>
              <a:ea typeface="Roboto" panose="02000000000000000000" pitchFamily="2" charset="0"/>
              <a:cs typeface="Roboto" panose="02000000000000000000" pitchFamily="2" charset="0"/>
            </a:rPr>
            <a:t>Wage Income: </a:t>
          </a:r>
          <a:r>
            <a:rPr lang="en-US" sz="2000" dirty="0">
              <a:latin typeface="Roboto" panose="02000000000000000000" pitchFamily="2" charset="0"/>
              <a:ea typeface="Roboto" panose="02000000000000000000" pitchFamily="2" charset="0"/>
              <a:cs typeface="Roboto" panose="02000000000000000000" pitchFamily="2" charset="0"/>
            </a:rPr>
            <a:t>Healthier seniors may (need to) stay in the workforce</a:t>
          </a:r>
        </a:p>
      </dgm:t>
    </dgm:pt>
    <dgm:pt modelId="{60897A92-497F-4131-B853-5DF615BB7421}" type="parTrans" cxnId="{52E74079-8A92-4916-8F26-B5F9CC98A3F7}">
      <dgm:prSet/>
      <dgm:spPr/>
      <dgm:t>
        <a:bodyPr/>
        <a:lstStyle/>
        <a:p>
          <a:endParaRPr lang="en-US"/>
        </a:p>
      </dgm:t>
    </dgm:pt>
    <dgm:pt modelId="{F2161104-16BC-4FCC-80E2-EA14BE4DE5BF}" type="sibTrans" cxnId="{52E74079-8A92-4916-8F26-B5F9CC98A3F7}">
      <dgm:prSet/>
      <dgm:spPr/>
      <dgm:t>
        <a:bodyPr/>
        <a:lstStyle/>
        <a:p>
          <a:endParaRPr lang="en-US"/>
        </a:p>
      </dgm:t>
    </dgm:pt>
    <dgm:pt modelId="{1F58801F-0C8D-4A8B-9D56-41617B44740A}">
      <dgm:prSet custT="1"/>
      <dgm:spPr/>
      <dgm:t>
        <a:bodyPr/>
        <a:lstStyle/>
        <a:p>
          <a:r>
            <a:rPr lang="en-US" sz="1800" b="1">
              <a:latin typeface="Roboto" panose="02000000000000000000" pitchFamily="2" charset="0"/>
              <a:ea typeface="Roboto" panose="02000000000000000000" pitchFamily="2" charset="0"/>
              <a:cs typeface="Roboto" panose="02000000000000000000" pitchFamily="2" charset="0"/>
            </a:rPr>
            <a:t>Pensions: </a:t>
          </a:r>
          <a:r>
            <a:rPr lang="en-US" sz="1800" b="0" i="0">
              <a:latin typeface="Roboto" panose="02000000000000000000" pitchFamily="2" charset="0"/>
              <a:ea typeface="Roboto" panose="02000000000000000000" pitchFamily="2" charset="0"/>
              <a:cs typeface="Roboto" panose="02000000000000000000" pitchFamily="2" charset="0"/>
            </a:rPr>
            <a:t>Many funds rely on stock market returns; </a:t>
          </a:r>
          <a:r>
            <a:rPr lang="en-US" sz="1800" b="1" i="0">
              <a:latin typeface="Roboto" panose="02000000000000000000" pitchFamily="2" charset="0"/>
              <a:ea typeface="Roboto" panose="02000000000000000000" pitchFamily="2" charset="0"/>
              <a:cs typeface="Roboto" panose="02000000000000000000" pitchFamily="2" charset="0"/>
            </a:rPr>
            <a:t>widening pension funding gaps</a:t>
          </a:r>
          <a:r>
            <a:rPr lang="en-US" sz="1800" b="0" i="0">
              <a:latin typeface="Roboto" panose="02000000000000000000" pitchFamily="2" charset="0"/>
              <a:ea typeface="Roboto" panose="02000000000000000000" pitchFamily="2" charset="0"/>
              <a:cs typeface="Roboto" panose="02000000000000000000" pitchFamily="2" charset="0"/>
            </a:rPr>
            <a:t>.  </a:t>
          </a:r>
        </a:p>
        <a:p>
          <a:r>
            <a:rPr lang="en-US" sz="1800" b="0" i="0">
              <a:latin typeface="Roboto" panose="02000000000000000000" pitchFamily="2" charset="0"/>
              <a:ea typeface="Roboto" panose="02000000000000000000" pitchFamily="2" charset="0"/>
              <a:cs typeface="Roboto" panose="02000000000000000000" pitchFamily="2" charset="0"/>
            </a:rPr>
            <a:t>Not all private sector workers have Defined Benefit Plans</a:t>
          </a:r>
          <a:endParaRPr lang="en-US" sz="1800" b="0" i="0" dirty="0">
            <a:latin typeface="Roboto" panose="02000000000000000000" pitchFamily="2" charset="0"/>
            <a:ea typeface="Roboto" panose="02000000000000000000" pitchFamily="2" charset="0"/>
            <a:cs typeface="Roboto" panose="02000000000000000000" pitchFamily="2" charset="0"/>
          </a:endParaRPr>
        </a:p>
      </dgm:t>
    </dgm:pt>
    <dgm:pt modelId="{F3FC3198-D03D-4881-B606-1AA24C13D08B}" type="parTrans" cxnId="{A3714621-C02C-4E82-A17D-9E6201E8B62C}">
      <dgm:prSet/>
      <dgm:spPr/>
      <dgm:t>
        <a:bodyPr/>
        <a:lstStyle/>
        <a:p>
          <a:endParaRPr lang="en-US"/>
        </a:p>
      </dgm:t>
    </dgm:pt>
    <dgm:pt modelId="{1DBBBF3A-050E-4A5F-9035-2097826EF0F8}" type="sibTrans" cxnId="{A3714621-C02C-4E82-A17D-9E6201E8B62C}">
      <dgm:prSet/>
      <dgm:spPr/>
      <dgm:t>
        <a:bodyPr/>
        <a:lstStyle/>
        <a:p>
          <a:endParaRPr lang="en-US"/>
        </a:p>
      </dgm:t>
    </dgm:pt>
    <dgm:pt modelId="{74E0D19D-95AA-4D84-9D5C-51F91F76E131}" type="pres">
      <dgm:prSet presAssocID="{25B6717D-EE9F-4283-901A-78556DA3B3A9}" presName="cycle" presStyleCnt="0">
        <dgm:presLayoutVars>
          <dgm:dir/>
          <dgm:resizeHandles val="exact"/>
        </dgm:presLayoutVars>
      </dgm:prSet>
      <dgm:spPr/>
    </dgm:pt>
    <dgm:pt modelId="{44E07129-EAB7-45B4-BC20-1CAF63BF2F9F}" type="pres">
      <dgm:prSet presAssocID="{1AA30C4F-2F6C-4A12-A0E7-60F5E52E7B20}" presName="node" presStyleLbl="node1" presStyleIdx="0" presStyleCnt="3" custScaleX="147588" custScaleY="135868" custRadScaleRad="104587" custRadScaleInc="0">
        <dgm:presLayoutVars>
          <dgm:bulletEnabled val="1"/>
        </dgm:presLayoutVars>
      </dgm:prSet>
      <dgm:spPr/>
    </dgm:pt>
    <dgm:pt modelId="{16661781-2B77-452B-9A23-2DD3E7B66AD4}" type="pres">
      <dgm:prSet presAssocID="{E301E244-501A-4BCB-A10D-1AD2CE4BB094}" presName="sibTrans" presStyleLbl="sibTrans2D1" presStyleIdx="0" presStyleCnt="3" custScaleX="172703"/>
      <dgm:spPr>
        <a:prstGeom prst="leftArrow">
          <a:avLst/>
        </a:prstGeom>
      </dgm:spPr>
    </dgm:pt>
    <dgm:pt modelId="{33FE78A1-E4D1-4EC5-AE30-694E939A7EF1}" type="pres">
      <dgm:prSet presAssocID="{E301E244-501A-4BCB-A10D-1AD2CE4BB094}" presName="connectorText" presStyleLbl="sibTrans2D1" presStyleIdx="0" presStyleCnt="3"/>
      <dgm:spPr/>
    </dgm:pt>
    <dgm:pt modelId="{D177C4A4-17D2-4FD2-83D2-0F8CCE3136DA}" type="pres">
      <dgm:prSet presAssocID="{1F58801F-0C8D-4A8B-9D56-41617B44740A}" presName="node" presStyleLbl="node1" presStyleIdx="1" presStyleCnt="3" custScaleX="145684" custScaleY="135868" custRadScaleRad="124433" custRadScaleInc="-11541">
        <dgm:presLayoutVars>
          <dgm:bulletEnabled val="1"/>
        </dgm:presLayoutVars>
      </dgm:prSet>
      <dgm:spPr/>
    </dgm:pt>
    <dgm:pt modelId="{4274A57A-FA8C-4561-89AB-12D0FF63DFDA}" type="pres">
      <dgm:prSet presAssocID="{1DBBBF3A-050E-4A5F-9035-2097826EF0F8}" presName="sibTrans" presStyleLbl="sibTrans2D1" presStyleIdx="1" presStyleCnt="3" custScaleX="146772" custLinFactNeighborX="1122"/>
      <dgm:spPr>
        <a:prstGeom prst="leftRightArrow">
          <a:avLst/>
        </a:prstGeom>
      </dgm:spPr>
    </dgm:pt>
    <dgm:pt modelId="{2CD89200-92CE-4E2D-817C-6DB92BA974F5}" type="pres">
      <dgm:prSet presAssocID="{1DBBBF3A-050E-4A5F-9035-2097826EF0F8}" presName="connectorText" presStyleLbl="sibTrans2D1" presStyleIdx="1" presStyleCnt="3"/>
      <dgm:spPr/>
    </dgm:pt>
    <dgm:pt modelId="{A2845033-D9AA-44B7-9580-F6BD15F96BBF}" type="pres">
      <dgm:prSet presAssocID="{F9C485C3-FEAE-4ED9-9CA1-24F0C30430E7}" presName="node" presStyleLbl="node1" presStyleIdx="2" presStyleCnt="3" custScaleX="147588" custScaleY="135868" custRadScaleRad="130971" custRadScaleInc="13563">
        <dgm:presLayoutVars>
          <dgm:bulletEnabled val="1"/>
        </dgm:presLayoutVars>
      </dgm:prSet>
      <dgm:spPr/>
    </dgm:pt>
    <dgm:pt modelId="{3A61E5DB-262C-4881-B06E-13CC1DC9719B}" type="pres">
      <dgm:prSet presAssocID="{F2161104-16BC-4FCC-80E2-EA14BE4DE5BF}" presName="sibTrans" presStyleLbl="sibTrans2D1" presStyleIdx="2" presStyleCnt="3" custScaleX="168720"/>
      <dgm:spPr>
        <a:prstGeom prst="rightArrow">
          <a:avLst/>
        </a:prstGeom>
      </dgm:spPr>
    </dgm:pt>
    <dgm:pt modelId="{A14A0503-7D67-426E-9476-2195D650D468}" type="pres">
      <dgm:prSet presAssocID="{F2161104-16BC-4FCC-80E2-EA14BE4DE5BF}" presName="connectorText" presStyleLbl="sibTrans2D1" presStyleIdx="2" presStyleCnt="3"/>
      <dgm:spPr/>
    </dgm:pt>
  </dgm:ptLst>
  <dgm:cxnLst>
    <dgm:cxn modelId="{05856416-7407-438A-8A99-D690B0A5495E}" type="presOf" srcId="{1DBBBF3A-050E-4A5F-9035-2097826EF0F8}" destId="{4274A57A-FA8C-4561-89AB-12D0FF63DFDA}" srcOrd="0" destOrd="0" presId="urn:microsoft.com/office/officeart/2005/8/layout/cycle2"/>
    <dgm:cxn modelId="{A3714621-C02C-4E82-A17D-9E6201E8B62C}" srcId="{25B6717D-EE9F-4283-901A-78556DA3B3A9}" destId="{1F58801F-0C8D-4A8B-9D56-41617B44740A}" srcOrd="1" destOrd="0" parTransId="{F3FC3198-D03D-4881-B606-1AA24C13D08B}" sibTransId="{1DBBBF3A-050E-4A5F-9035-2097826EF0F8}"/>
    <dgm:cxn modelId="{AE690D28-A9A6-40F8-8D61-5FC20BB20D3C}" type="presOf" srcId="{F9C485C3-FEAE-4ED9-9CA1-24F0C30430E7}" destId="{A2845033-D9AA-44B7-9580-F6BD15F96BBF}" srcOrd="0" destOrd="0" presId="urn:microsoft.com/office/officeart/2005/8/layout/cycle2"/>
    <dgm:cxn modelId="{9272363F-2C95-41E8-B6FE-DD5BD75D5251}" type="presOf" srcId="{F2161104-16BC-4FCC-80E2-EA14BE4DE5BF}" destId="{3A61E5DB-262C-4881-B06E-13CC1DC9719B}" srcOrd="0" destOrd="0" presId="urn:microsoft.com/office/officeart/2005/8/layout/cycle2"/>
    <dgm:cxn modelId="{445B433F-7787-40EC-8E6B-50F78960CEC7}" type="presOf" srcId="{E301E244-501A-4BCB-A10D-1AD2CE4BB094}" destId="{16661781-2B77-452B-9A23-2DD3E7B66AD4}" srcOrd="0" destOrd="0" presId="urn:microsoft.com/office/officeart/2005/8/layout/cycle2"/>
    <dgm:cxn modelId="{E28D8653-AE79-46DC-8081-723A0C78F573}" type="presOf" srcId="{F2161104-16BC-4FCC-80E2-EA14BE4DE5BF}" destId="{A14A0503-7D67-426E-9476-2195D650D468}" srcOrd="1" destOrd="0" presId="urn:microsoft.com/office/officeart/2005/8/layout/cycle2"/>
    <dgm:cxn modelId="{55F50479-76D8-4F6E-8AB7-DE5068FBB531}" type="presOf" srcId="{E301E244-501A-4BCB-A10D-1AD2CE4BB094}" destId="{33FE78A1-E4D1-4EC5-AE30-694E939A7EF1}" srcOrd="1" destOrd="0" presId="urn:microsoft.com/office/officeart/2005/8/layout/cycle2"/>
    <dgm:cxn modelId="{52E74079-8A92-4916-8F26-B5F9CC98A3F7}" srcId="{25B6717D-EE9F-4283-901A-78556DA3B3A9}" destId="{F9C485C3-FEAE-4ED9-9CA1-24F0C30430E7}" srcOrd="2" destOrd="0" parTransId="{60897A92-497F-4131-B853-5DF615BB7421}" sibTransId="{F2161104-16BC-4FCC-80E2-EA14BE4DE5BF}"/>
    <dgm:cxn modelId="{AFC31498-9E28-445B-988E-4803C3BFEB5C}" srcId="{25B6717D-EE9F-4283-901A-78556DA3B3A9}" destId="{1AA30C4F-2F6C-4A12-A0E7-60F5E52E7B20}" srcOrd="0" destOrd="0" parTransId="{7EF25883-B14B-4034-A517-498362DF128D}" sibTransId="{E301E244-501A-4BCB-A10D-1AD2CE4BB094}"/>
    <dgm:cxn modelId="{145B66AB-3275-4415-9009-FA445C27D161}" type="presOf" srcId="{25B6717D-EE9F-4283-901A-78556DA3B3A9}" destId="{74E0D19D-95AA-4D84-9D5C-51F91F76E131}" srcOrd="0" destOrd="0" presId="urn:microsoft.com/office/officeart/2005/8/layout/cycle2"/>
    <dgm:cxn modelId="{CC23FCAC-8D5F-4672-9860-FC008BE85BD0}" type="presOf" srcId="{1DBBBF3A-050E-4A5F-9035-2097826EF0F8}" destId="{2CD89200-92CE-4E2D-817C-6DB92BA974F5}" srcOrd="1" destOrd="0" presId="urn:microsoft.com/office/officeart/2005/8/layout/cycle2"/>
    <dgm:cxn modelId="{7C458BB6-C307-4F45-B073-7568C681C140}" type="presOf" srcId="{1AA30C4F-2F6C-4A12-A0E7-60F5E52E7B20}" destId="{44E07129-EAB7-45B4-BC20-1CAF63BF2F9F}" srcOrd="0" destOrd="0" presId="urn:microsoft.com/office/officeart/2005/8/layout/cycle2"/>
    <dgm:cxn modelId="{161D86C5-8710-4ECD-B45A-81653F3CDF69}" type="presOf" srcId="{1F58801F-0C8D-4A8B-9D56-41617B44740A}" destId="{D177C4A4-17D2-4FD2-83D2-0F8CCE3136DA}" srcOrd="0" destOrd="0" presId="urn:microsoft.com/office/officeart/2005/8/layout/cycle2"/>
    <dgm:cxn modelId="{C8C5B95E-4562-4248-BD70-9BC6E752212F}" type="presParOf" srcId="{74E0D19D-95AA-4D84-9D5C-51F91F76E131}" destId="{44E07129-EAB7-45B4-BC20-1CAF63BF2F9F}" srcOrd="0" destOrd="0" presId="urn:microsoft.com/office/officeart/2005/8/layout/cycle2"/>
    <dgm:cxn modelId="{76632A82-6DC7-4D0E-BEA1-1CC03BC4D20F}" type="presParOf" srcId="{74E0D19D-95AA-4D84-9D5C-51F91F76E131}" destId="{16661781-2B77-452B-9A23-2DD3E7B66AD4}" srcOrd="1" destOrd="0" presId="urn:microsoft.com/office/officeart/2005/8/layout/cycle2"/>
    <dgm:cxn modelId="{DBDB1B0C-3429-4EDF-B89D-1080ABEA658E}" type="presParOf" srcId="{16661781-2B77-452B-9A23-2DD3E7B66AD4}" destId="{33FE78A1-E4D1-4EC5-AE30-694E939A7EF1}" srcOrd="0" destOrd="0" presId="urn:microsoft.com/office/officeart/2005/8/layout/cycle2"/>
    <dgm:cxn modelId="{8704B200-CD89-45D1-9F43-E7F2172CBDC7}" type="presParOf" srcId="{74E0D19D-95AA-4D84-9D5C-51F91F76E131}" destId="{D177C4A4-17D2-4FD2-83D2-0F8CCE3136DA}" srcOrd="2" destOrd="0" presId="urn:microsoft.com/office/officeart/2005/8/layout/cycle2"/>
    <dgm:cxn modelId="{2A1660D7-C25B-4C90-8154-5260E9D8ACC7}" type="presParOf" srcId="{74E0D19D-95AA-4D84-9D5C-51F91F76E131}" destId="{4274A57A-FA8C-4561-89AB-12D0FF63DFDA}" srcOrd="3" destOrd="0" presId="urn:microsoft.com/office/officeart/2005/8/layout/cycle2"/>
    <dgm:cxn modelId="{A4F3C6AF-ACD4-4CD5-97FA-54191652078C}" type="presParOf" srcId="{4274A57A-FA8C-4561-89AB-12D0FF63DFDA}" destId="{2CD89200-92CE-4E2D-817C-6DB92BA974F5}" srcOrd="0" destOrd="0" presId="urn:microsoft.com/office/officeart/2005/8/layout/cycle2"/>
    <dgm:cxn modelId="{BB93A29D-49B9-4C78-BF23-7DED3DAA2BD9}" type="presParOf" srcId="{74E0D19D-95AA-4D84-9D5C-51F91F76E131}" destId="{A2845033-D9AA-44B7-9580-F6BD15F96BBF}" srcOrd="4" destOrd="0" presId="urn:microsoft.com/office/officeart/2005/8/layout/cycle2"/>
    <dgm:cxn modelId="{4F5D7256-E5B1-4E38-BD74-4E125D204A92}" type="presParOf" srcId="{74E0D19D-95AA-4D84-9D5C-51F91F76E131}" destId="{3A61E5DB-262C-4881-B06E-13CC1DC9719B}" srcOrd="5" destOrd="0" presId="urn:microsoft.com/office/officeart/2005/8/layout/cycle2"/>
    <dgm:cxn modelId="{772F64CF-FDF8-4EC9-8AFE-8E296CFA59FC}" type="presParOf" srcId="{3A61E5DB-262C-4881-B06E-13CC1DC9719B}" destId="{A14A0503-7D67-426E-9476-2195D650D46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E28E07-D358-4491-B6A4-7FABDC77EA36}"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9A7B588-E77E-4132-90C9-03F528097549}">
      <dgm:prSet custT="1"/>
      <dgm:spPr>
        <a:solidFill>
          <a:srgbClr val="01334C"/>
        </a:solidFill>
      </dgm:spPr>
      <dgm:t>
        <a:bodyPr/>
        <a:lstStyle/>
        <a:p>
          <a:r>
            <a:rPr lang="en-US" sz="1800" b="1">
              <a:latin typeface="Roboto" panose="02000000000000000000" pitchFamily="2" charset="0"/>
              <a:ea typeface="Roboto" panose="02000000000000000000" pitchFamily="2" charset="0"/>
              <a:cs typeface="Roboto" panose="02000000000000000000" pitchFamily="2" charset="0"/>
            </a:rPr>
            <a:t>Social Security: Looming Trust Fund Insolvency?</a:t>
          </a:r>
        </a:p>
      </dgm:t>
    </dgm:pt>
    <dgm:pt modelId="{FDAA898F-35D7-48FE-BE07-EABDEABB9B54}" type="parTrans" cxnId="{7B90B80E-0818-4BC2-A14A-61BE5D6184B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674D601-7C30-4A05-93D7-F91DFA44776B}" type="sibTrans" cxnId="{7B90B80E-0818-4BC2-A14A-61BE5D6184B5}">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507D602C-1042-4561-B0B0-C0E450F4B3F9}">
      <dgm:prSet custT="1"/>
      <dgm:spPr>
        <a:solidFill>
          <a:srgbClr val="01334C"/>
        </a:solidFill>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Insolvency depends on </a:t>
          </a:r>
          <a:r>
            <a:rPr lang="en-US" sz="1800" b="1" dirty="0">
              <a:latin typeface="Roboto" panose="02000000000000000000" pitchFamily="2" charset="0"/>
              <a:ea typeface="Roboto" panose="02000000000000000000" pitchFamily="2" charset="0"/>
              <a:cs typeface="Roboto" panose="02000000000000000000" pitchFamily="2" charset="0"/>
            </a:rPr>
            <a:t>future workers: retirees ratio</a:t>
          </a:r>
          <a:r>
            <a:rPr lang="en-US" sz="1800" dirty="0">
              <a:latin typeface="Roboto" panose="02000000000000000000" pitchFamily="2" charset="0"/>
              <a:ea typeface="Roboto" panose="02000000000000000000" pitchFamily="2" charset="0"/>
              <a:cs typeface="Roboto" panose="02000000000000000000" pitchFamily="2" charset="0"/>
            </a:rPr>
            <a:t>, Fed action</a:t>
          </a:r>
        </a:p>
      </dgm:t>
    </dgm:pt>
    <dgm:pt modelId="{F5AC2CBE-5E57-4531-A5DB-B50B0A9B53E0}" type="parTrans" cxnId="{18FCE213-1D43-4284-AA78-4E3AB546899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2119E7A-3664-40ED-AEBE-7D5923CDD202}" type="sibTrans" cxnId="{18FCE213-1D43-4284-AA78-4E3AB5468994}">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30ED70F-125F-4DCC-B44D-A4070930578F}">
      <dgm:prSet custT="1"/>
      <dgm:spPr>
        <a:solidFill>
          <a:srgbClr val="01334C"/>
        </a:solidFill>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Could occur </a:t>
          </a:r>
          <a:r>
            <a:rPr lang="en-US" sz="1800" b="1" dirty="0">
              <a:latin typeface="Roboto" panose="02000000000000000000" pitchFamily="2" charset="0"/>
              <a:ea typeface="Roboto" panose="02000000000000000000" pitchFamily="2" charset="0"/>
              <a:cs typeface="Roboto" panose="02000000000000000000" pitchFamily="2" charset="0"/>
            </a:rPr>
            <a:t>2033-2035</a:t>
          </a:r>
        </a:p>
      </dgm:t>
    </dgm:pt>
    <dgm:pt modelId="{C5D4ADB7-DBD2-4F32-BA1C-0C952BFF355B}" type="parTrans" cxnId="{2A78B1F0-F7F0-4DC9-9D63-A2A47BC17A2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D3BA0FC-716B-44BA-8F9D-7D8A7AED6C73}" type="sibTrans" cxnId="{2A78B1F0-F7F0-4DC9-9D63-A2A47BC17A2D}">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36825DDC-998B-40A1-95D0-AA3339CF20E5}">
      <dgm:prSet custT="1"/>
      <dgm:spPr/>
      <dgm:t>
        <a:bodyPr/>
        <a:lstStyle/>
        <a:p>
          <a:r>
            <a:rPr lang="en-US" sz="1800" b="1">
              <a:latin typeface="Roboto" panose="02000000000000000000" pitchFamily="2" charset="0"/>
              <a:ea typeface="Roboto" panose="02000000000000000000" pitchFamily="2" charset="0"/>
              <a:cs typeface="Roboto" panose="02000000000000000000" pitchFamily="2" charset="0"/>
            </a:rPr>
            <a:t>In Southeast Florida</a:t>
          </a:r>
        </a:p>
        <a:p>
          <a:r>
            <a:rPr lang="en-US" sz="1800" b="1">
              <a:latin typeface="Roboto" panose="02000000000000000000" pitchFamily="2" charset="0"/>
              <a:ea typeface="Roboto" panose="02000000000000000000" pitchFamily="2" charset="0"/>
              <a:cs typeface="Roboto" panose="02000000000000000000" pitchFamily="2" charset="0"/>
            </a:rPr>
            <a:t>SS Transfers are ~9-10% of Personal Income (+Earnings, Property Income</a:t>
          </a:r>
          <a:r>
            <a:rPr lang="en-US" sz="1800">
              <a:latin typeface="Roboto" panose="02000000000000000000" pitchFamily="2" charset="0"/>
              <a:ea typeface="Roboto" panose="02000000000000000000" pitchFamily="2" charset="0"/>
              <a:cs typeface="Roboto" panose="02000000000000000000" pitchFamily="2" charset="0"/>
            </a:rPr>
            <a:t>) in Southeast Florida. </a:t>
          </a:r>
        </a:p>
        <a:p>
          <a:r>
            <a:rPr lang="en-US" sz="1800">
              <a:latin typeface="Roboto" panose="02000000000000000000" pitchFamily="2" charset="0"/>
              <a:ea typeface="Roboto" panose="02000000000000000000" pitchFamily="2" charset="0"/>
              <a:cs typeface="Roboto" panose="02000000000000000000" pitchFamily="2" charset="0"/>
            </a:rPr>
            <a:t>A cut in SS and SSI benefits would cost:</a:t>
          </a:r>
        </a:p>
        <a:p>
          <a:r>
            <a:rPr lang="en-US" sz="1800">
              <a:latin typeface="Roboto" panose="02000000000000000000" pitchFamily="2" charset="0"/>
              <a:ea typeface="Roboto" panose="02000000000000000000" pitchFamily="2" charset="0"/>
              <a:cs typeface="Roboto" panose="02000000000000000000" pitchFamily="2" charset="0"/>
            </a:rPr>
            <a:t>$11 Billion in Sales and  $10 Billion in Personal Income  (-1.3% income, -1.0% of sales) per Year. </a:t>
          </a:r>
        </a:p>
        <a:p>
          <a:r>
            <a:rPr lang="en-US" sz="1800" b="1">
              <a:latin typeface="Roboto" panose="02000000000000000000" pitchFamily="2" charset="0"/>
              <a:ea typeface="Roboto" panose="02000000000000000000" pitchFamily="2" charset="0"/>
              <a:cs typeface="Roboto" panose="02000000000000000000" pitchFamily="2" charset="0"/>
            </a:rPr>
            <a:t>-$1,000/Person</a:t>
          </a:r>
          <a:endParaRPr lang="en-US" sz="1800" b="1" dirty="0">
            <a:latin typeface="Roboto" panose="02000000000000000000" pitchFamily="2" charset="0"/>
            <a:ea typeface="Roboto" panose="02000000000000000000" pitchFamily="2" charset="0"/>
            <a:cs typeface="Roboto" panose="02000000000000000000" pitchFamily="2" charset="0"/>
          </a:endParaRPr>
        </a:p>
      </dgm:t>
    </dgm:pt>
    <dgm:pt modelId="{E76BFEC6-E782-4F2B-A4F0-837187C4DE79}" type="parTrans" cxnId="{5E878310-ACB8-4868-B966-7E2DF589B6E2}">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8522C41-13A8-40AA-85D9-CB7CB52A6B7B}" type="sibTrans" cxnId="{5E878310-ACB8-4868-B966-7E2DF589B6E2}">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01703A15-8024-4DB8-9783-97E2CBF07A1D}">
      <dgm:prSet custT="1"/>
      <dgm:spPr/>
      <dgm:t>
        <a:bodyPr/>
        <a:lstStyle/>
        <a:p>
          <a:r>
            <a:rPr lang="en-US" sz="2000" dirty="0">
              <a:latin typeface="Roboto" panose="02000000000000000000" pitchFamily="2" charset="0"/>
              <a:ea typeface="Roboto" panose="02000000000000000000" pitchFamily="2" charset="0"/>
              <a:cs typeface="Roboto" panose="02000000000000000000" pitchFamily="2" charset="0"/>
            </a:rPr>
            <a:t>Southeast Florida Job losses in construction, retail trade, health care, real estate, personal services </a:t>
          </a:r>
        </a:p>
        <a:p>
          <a:r>
            <a:rPr lang="en-US" sz="2000" b="1" dirty="0">
              <a:latin typeface="Roboto" panose="02000000000000000000" pitchFamily="2" charset="0"/>
              <a:ea typeface="Roboto" panose="02000000000000000000" pitchFamily="2" charset="0"/>
              <a:cs typeface="Roboto" panose="02000000000000000000" pitchFamily="2" charset="0"/>
            </a:rPr>
            <a:t>(-50,000 jobs, under baseline per year in Southeast Florida)</a:t>
          </a:r>
        </a:p>
      </dgm:t>
    </dgm:pt>
    <dgm:pt modelId="{1DF77903-38EF-49D8-8C55-8C61ABCFE629}" type="parTrans" cxnId="{35BA995B-BB3A-4FA3-9B96-C32E74CDF4E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259172D-9BF7-4365-9904-C2F1AA992664}" type="sibTrans" cxnId="{35BA995B-BB3A-4FA3-9B96-C32E74CDF4E9}">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F1F48D88-0F08-40B9-B535-88D3FAF86108}">
      <dgm:prSet custT="1"/>
      <dgm:spPr>
        <a:solidFill>
          <a:srgbClr val="01334C"/>
        </a:solidFill>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To prevent insolvency, benefits would be cut 21-23% and Full Retirement Age be deferred to 70/71.</a:t>
          </a:r>
          <a:endParaRPr lang="en-US" sz="1800" b="1" dirty="0">
            <a:latin typeface="Roboto" panose="02000000000000000000" pitchFamily="2" charset="0"/>
            <a:ea typeface="Roboto" panose="02000000000000000000" pitchFamily="2" charset="0"/>
            <a:cs typeface="Roboto" panose="02000000000000000000" pitchFamily="2" charset="0"/>
          </a:endParaRPr>
        </a:p>
      </dgm:t>
    </dgm:pt>
    <dgm:pt modelId="{ADB62FDB-2F56-40C2-B180-F62F8EB44106}" type="parTrans" cxnId="{B55EB068-5169-41F2-B319-F77D77A89E5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C3D39E8-F288-4598-A471-BA06E44ACF57}" type="sibTrans" cxnId="{B55EB068-5169-41F2-B319-F77D77A89E5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43176AD-7B45-4366-AFD2-9736C72473C9}" type="pres">
      <dgm:prSet presAssocID="{CBE28E07-D358-4491-B6A4-7FABDC77EA36}" presName="Name0" presStyleCnt="0">
        <dgm:presLayoutVars>
          <dgm:dir/>
          <dgm:resizeHandles val="exact"/>
        </dgm:presLayoutVars>
      </dgm:prSet>
      <dgm:spPr/>
    </dgm:pt>
    <dgm:pt modelId="{33BEB61F-7F17-4306-A56E-E2AA419A937D}" type="pres">
      <dgm:prSet presAssocID="{B9A7B588-E77E-4132-90C9-03F528097549}" presName="node" presStyleLbl="node1" presStyleIdx="0" presStyleCnt="3" custScaleY="158919">
        <dgm:presLayoutVars>
          <dgm:bulletEnabled val="1"/>
        </dgm:presLayoutVars>
      </dgm:prSet>
      <dgm:spPr/>
    </dgm:pt>
    <dgm:pt modelId="{B25DC74C-13D7-4CF6-AB1C-A4BCF5846746}" type="pres">
      <dgm:prSet presAssocID="{D674D601-7C30-4A05-93D7-F91DFA44776B}" presName="sibTrans" presStyleLbl="sibTrans1D1" presStyleIdx="0" presStyleCnt="2"/>
      <dgm:spPr/>
    </dgm:pt>
    <dgm:pt modelId="{85A615E4-D68D-4C1E-BD1C-D4DE894C9482}" type="pres">
      <dgm:prSet presAssocID="{D674D601-7C30-4A05-93D7-F91DFA44776B}" presName="connectorText" presStyleLbl="sibTrans1D1" presStyleIdx="0" presStyleCnt="2"/>
      <dgm:spPr/>
    </dgm:pt>
    <dgm:pt modelId="{1C7850E0-1974-426C-9717-3468A1235E0E}" type="pres">
      <dgm:prSet presAssocID="{36825DDC-998B-40A1-95D0-AA3339CF20E5}" presName="node" presStyleLbl="node1" presStyleIdx="1" presStyleCnt="3" custScaleX="117661" custScaleY="158919">
        <dgm:presLayoutVars>
          <dgm:bulletEnabled val="1"/>
        </dgm:presLayoutVars>
      </dgm:prSet>
      <dgm:spPr/>
    </dgm:pt>
    <dgm:pt modelId="{5F846BB7-929C-4B47-BEC5-75809BC1CC62}" type="pres">
      <dgm:prSet presAssocID="{08522C41-13A8-40AA-85D9-CB7CB52A6B7B}" presName="sibTrans" presStyleLbl="sibTrans1D1" presStyleIdx="1" presStyleCnt="2"/>
      <dgm:spPr/>
    </dgm:pt>
    <dgm:pt modelId="{57584876-4682-4DD8-95AF-73F43E801D51}" type="pres">
      <dgm:prSet presAssocID="{08522C41-13A8-40AA-85D9-CB7CB52A6B7B}" presName="connectorText" presStyleLbl="sibTrans1D1" presStyleIdx="1" presStyleCnt="2"/>
      <dgm:spPr/>
    </dgm:pt>
    <dgm:pt modelId="{3F2801D1-34C9-4776-A84E-5A8E58E827A7}" type="pres">
      <dgm:prSet presAssocID="{01703A15-8024-4DB8-9783-97E2CBF07A1D}" presName="node" presStyleLbl="node1" presStyleIdx="2" presStyleCnt="3" custScaleY="151946">
        <dgm:presLayoutVars>
          <dgm:bulletEnabled val="1"/>
        </dgm:presLayoutVars>
      </dgm:prSet>
      <dgm:spPr/>
    </dgm:pt>
  </dgm:ptLst>
  <dgm:cxnLst>
    <dgm:cxn modelId="{7B90B80E-0818-4BC2-A14A-61BE5D6184B5}" srcId="{CBE28E07-D358-4491-B6A4-7FABDC77EA36}" destId="{B9A7B588-E77E-4132-90C9-03F528097549}" srcOrd="0" destOrd="0" parTransId="{FDAA898F-35D7-48FE-BE07-EABDEABB9B54}" sibTransId="{D674D601-7C30-4A05-93D7-F91DFA44776B}"/>
    <dgm:cxn modelId="{5E878310-ACB8-4868-B966-7E2DF589B6E2}" srcId="{CBE28E07-D358-4491-B6A4-7FABDC77EA36}" destId="{36825DDC-998B-40A1-95D0-AA3339CF20E5}" srcOrd="1" destOrd="0" parTransId="{E76BFEC6-E782-4F2B-A4F0-837187C4DE79}" sibTransId="{08522C41-13A8-40AA-85D9-CB7CB52A6B7B}"/>
    <dgm:cxn modelId="{18FCE213-1D43-4284-AA78-4E3AB5468994}" srcId="{B9A7B588-E77E-4132-90C9-03F528097549}" destId="{507D602C-1042-4561-B0B0-C0E450F4B3F9}" srcOrd="0" destOrd="0" parTransId="{F5AC2CBE-5E57-4531-A5DB-B50B0A9B53E0}" sibTransId="{32119E7A-3664-40ED-AEBE-7D5923CDD202}"/>
    <dgm:cxn modelId="{114C0922-2E64-4D69-9626-61CBB52ACC0D}" type="presOf" srcId="{B9A7B588-E77E-4132-90C9-03F528097549}" destId="{33BEB61F-7F17-4306-A56E-E2AA419A937D}" srcOrd="0" destOrd="0" presId="urn:microsoft.com/office/officeart/2016/7/layout/RepeatingBendingProcessNew"/>
    <dgm:cxn modelId="{35BA995B-BB3A-4FA3-9B96-C32E74CDF4E9}" srcId="{CBE28E07-D358-4491-B6A4-7FABDC77EA36}" destId="{01703A15-8024-4DB8-9783-97E2CBF07A1D}" srcOrd="2" destOrd="0" parTransId="{1DF77903-38EF-49D8-8C55-8C61ABCFE629}" sibTransId="{4259172D-9BF7-4365-9904-C2F1AA992664}"/>
    <dgm:cxn modelId="{AACA555C-51F4-45D6-A5A2-E262DA51DB83}" type="presOf" srcId="{36825DDC-998B-40A1-95D0-AA3339CF20E5}" destId="{1C7850E0-1974-426C-9717-3468A1235E0E}" srcOrd="0" destOrd="0" presId="urn:microsoft.com/office/officeart/2016/7/layout/RepeatingBendingProcessNew"/>
    <dgm:cxn modelId="{ACD88D60-35EB-4C3F-8992-C68D1DCC9A7E}" type="presOf" srcId="{507D602C-1042-4561-B0B0-C0E450F4B3F9}" destId="{33BEB61F-7F17-4306-A56E-E2AA419A937D}" srcOrd="0" destOrd="1" presId="urn:microsoft.com/office/officeart/2016/7/layout/RepeatingBendingProcessNew"/>
    <dgm:cxn modelId="{3D5E2F43-E6B7-4579-B72D-173254DB0B13}" type="presOf" srcId="{CBE28E07-D358-4491-B6A4-7FABDC77EA36}" destId="{D43176AD-7B45-4366-AFD2-9736C72473C9}" srcOrd="0" destOrd="0" presId="urn:microsoft.com/office/officeart/2016/7/layout/RepeatingBendingProcessNew"/>
    <dgm:cxn modelId="{ED5BE947-2169-4430-A72D-258B17E67711}" type="presOf" srcId="{D674D601-7C30-4A05-93D7-F91DFA44776B}" destId="{B25DC74C-13D7-4CF6-AB1C-A4BCF5846746}" srcOrd="0" destOrd="0" presId="urn:microsoft.com/office/officeart/2016/7/layout/RepeatingBendingProcessNew"/>
    <dgm:cxn modelId="{B55EB068-5169-41F2-B319-F77D77A89E55}" srcId="{B9A7B588-E77E-4132-90C9-03F528097549}" destId="{F1F48D88-0F08-40B9-B535-88D3FAF86108}" srcOrd="2" destOrd="0" parTransId="{ADB62FDB-2F56-40C2-B180-F62F8EB44106}" sibTransId="{9C3D39E8-F288-4598-A471-BA06E44ACF57}"/>
    <dgm:cxn modelId="{33A19A70-39B5-40CB-986E-D942FF3E6471}" type="presOf" srcId="{D674D601-7C30-4A05-93D7-F91DFA44776B}" destId="{85A615E4-D68D-4C1E-BD1C-D4DE894C9482}" srcOrd="1" destOrd="0" presId="urn:microsoft.com/office/officeart/2016/7/layout/RepeatingBendingProcessNew"/>
    <dgm:cxn modelId="{67B24F8F-3FA9-4AC1-BB70-DFF9B24F4218}" type="presOf" srcId="{08522C41-13A8-40AA-85D9-CB7CB52A6B7B}" destId="{5F846BB7-929C-4B47-BEC5-75809BC1CC62}" srcOrd="0" destOrd="0" presId="urn:microsoft.com/office/officeart/2016/7/layout/RepeatingBendingProcessNew"/>
    <dgm:cxn modelId="{B16F4CBA-D8B3-4CE5-BA9C-A49780BC8117}" type="presOf" srcId="{01703A15-8024-4DB8-9783-97E2CBF07A1D}" destId="{3F2801D1-34C9-4776-A84E-5A8E58E827A7}" srcOrd="0" destOrd="0" presId="urn:microsoft.com/office/officeart/2016/7/layout/RepeatingBendingProcessNew"/>
    <dgm:cxn modelId="{FF3060D6-E07F-431D-A062-C57BF763AFC6}" type="presOf" srcId="{F1F48D88-0F08-40B9-B535-88D3FAF86108}" destId="{33BEB61F-7F17-4306-A56E-E2AA419A937D}" srcOrd="0" destOrd="3" presId="urn:microsoft.com/office/officeart/2016/7/layout/RepeatingBendingProcessNew"/>
    <dgm:cxn modelId="{A57DD4E6-5C8B-4B9A-AC05-DD1C21FD0494}" type="presOf" srcId="{E30ED70F-125F-4DCC-B44D-A4070930578F}" destId="{33BEB61F-7F17-4306-A56E-E2AA419A937D}" srcOrd="0" destOrd="2" presId="urn:microsoft.com/office/officeart/2016/7/layout/RepeatingBendingProcessNew"/>
    <dgm:cxn modelId="{2A78B1F0-F7F0-4DC9-9D63-A2A47BC17A2D}" srcId="{B9A7B588-E77E-4132-90C9-03F528097549}" destId="{E30ED70F-125F-4DCC-B44D-A4070930578F}" srcOrd="1" destOrd="0" parTransId="{C5D4ADB7-DBD2-4F32-BA1C-0C952BFF355B}" sibTransId="{8D3BA0FC-716B-44BA-8F9D-7D8A7AED6C73}"/>
    <dgm:cxn modelId="{433415F2-0845-4EE3-94A0-23A130F46AF7}" type="presOf" srcId="{08522C41-13A8-40AA-85D9-CB7CB52A6B7B}" destId="{57584876-4682-4DD8-95AF-73F43E801D51}" srcOrd="1" destOrd="0" presId="urn:microsoft.com/office/officeart/2016/7/layout/RepeatingBendingProcessNew"/>
    <dgm:cxn modelId="{3D15A5D7-B8A6-44CA-8F31-6E02F20243BD}" type="presParOf" srcId="{D43176AD-7B45-4366-AFD2-9736C72473C9}" destId="{33BEB61F-7F17-4306-A56E-E2AA419A937D}" srcOrd="0" destOrd="0" presId="urn:microsoft.com/office/officeart/2016/7/layout/RepeatingBendingProcessNew"/>
    <dgm:cxn modelId="{1C34F989-062A-4D89-9CEA-9C32B0079565}" type="presParOf" srcId="{D43176AD-7B45-4366-AFD2-9736C72473C9}" destId="{B25DC74C-13D7-4CF6-AB1C-A4BCF5846746}" srcOrd="1" destOrd="0" presId="urn:microsoft.com/office/officeart/2016/7/layout/RepeatingBendingProcessNew"/>
    <dgm:cxn modelId="{91D457C5-CBB1-4CF3-A726-4F1438720BA7}" type="presParOf" srcId="{B25DC74C-13D7-4CF6-AB1C-A4BCF5846746}" destId="{85A615E4-D68D-4C1E-BD1C-D4DE894C9482}" srcOrd="0" destOrd="0" presId="urn:microsoft.com/office/officeart/2016/7/layout/RepeatingBendingProcessNew"/>
    <dgm:cxn modelId="{7BC2563F-573D-4A89-8C2C-148856570000}" type="presParOf" srcId="{D43176AD-7B45-4366-AFD2-9736C72473C9}" destId="{1C7850E0-1974-426C-9717-3468A1235E0E}" srcOrd="2" destOrd="0" presId="urn:microsoft.com/office/officeart/2016/7/layout/RepeatingBendingProcessNew"/>
    <dgm:cxn modelId="{9AAD1D1B-DE38-4828-825C-B24AAABC2DAD}" type="presParOf" srcId="{D43176AD-7B45-4366-AFD2-9736C72473C9}" destId="{5F846BB7-929C-4B47-BEC5-75809BC1CC62}" srcOrd="3" destOrd="0" presId="urn:microsoft.com/office/officeart/2016/7/layout/RepeatingBendingProcessNew"/>
    <dgm:cxn modelId="{99C357D4-2AED-496E-A80D-F92C609E2EBA}" type="presParOf" srcId="{5F846BB7-929C-4B47-BEC5-75809BC1CC62}" destId="{57584876-4682-4DD8-95AF-73F43E801D51}" srcOrd="0" destOrd="0" presId="urn:microsoft.com/office/officeart/2016/7/layout/RepeatingBendingProcessNew"/>
    <dgm:cxn modelId="{4FB4C2D4-0946-4373-BF43-323DEAB899F5}" type="presParOf" srcId="{D43176AD-7B45-4366-AFD2-9736C72473C9}" destId="{3F2801D1-34C9-4776-A84E-5A8E58E827A7}"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BB85FA-62BE-4896-91FD-B87BB83CA653}" type="doc">
      <dgm:prSet loTypeId="urn:microsoft.com/office/officeart/2016/7/layout/RepeatingBendingProcessNew" loCatId="process" qsTypeId="urn:microsoft.com/office/officeart/2005/8/quickstyle/simple1" qsCatId="simple" csTypeId="urn:microsoft.com/office/officeart/2005/8/colors/accent1_3" csCatId="accent1" phldr="1"/>
      <dgm:spPr/>
      <dgm:t>
        <a:bodyPr/>
        <a:lstStyle/>
        <a:p>
          <a:endParaRPr lang="en-US"/>
        </a:p>
      </dgm:t>
    </dgm:pt>
    <dgm:pt modelId="{18A90B29-CF14-44A5-AA03-2A99274F2425}">
      <dgm:prSet custT="1"/>
      <dgm:spPr/>
      <dgm:t>
        <a:bodyPr/>
        <a:lstStyle/>
        <a:p>
          <a:r>
            <a:rPr lang="en-US" sz="1800" i="0" dirty="0">
              <a:latin typeface="Roboto" panose="02000000000000000000" pitchFamily="2" charset="0"/>
              <a:ea typeface="Roboto" panose="02000000000000000000" pitchFamily="2" charset="0"/>
              <a:cs typeface="Roboto" panose="02000000000000000000" pitchFamily="2" charset="0"/>
            </a:rPr>
            <a:t>Potential for Reduced Social Security Payments, Coupled with Low Savings Rate, means Less Local Spending on </a:t>
          </a:r>
          <a:r>
            <a:rPr lang="en-US" sz="1800" dirty="0">
              <a:latin typeface="Roboto" panose="02000000000000000000" pitchFamily="2" charset="0"/>
              <a:ea typeface="Roboto" panose="02000000000000000000" pitchFamily="2" charset="0"/>
              <a:cs typeface="Roboto" panose="02000000000000000000" pitchFamily="2" charset="0"/>
            </a:rPr>
            <a:t>Goods and Services (-~10%)</a:t>
          </a:r>
        </a:p>
        <a:p>
          <a:r>
            <a:rPr lang="en-US" sz="1800" dirty="0">
              <a:latin typeface="Roboto" panose="02000000000000000000" pitchFamily="2" charset="0"/>
              <a:ea typeface="Roboto" panose="02000000000000000000" pitchFamily="2" charset="0"/>
              <a:cs typeface="Roboto" panose="02000000000000000000" pitchFamily="2" charset="0"/>
            </a:rPr>
            <a:t>=</a:t>
          </a:r>
        </a:p>
        <a:p>
          <a:r>
            <a:rPr lang="en-US" sz="1800" b="1" dirty="0">
              <a:latin typeface="Roboto" panose="02000000000000000000" pitchFamily="2" charset="0"/>
              <a:ea typeface="Roboto" panose="02000000000000000000" pitchFamily="2" charset="0"/>
              <a:cs typeface="Roboto" panose="02000000000000000000" pitchFamily="2" charset="0"/>
            </a:rPr>
            <a:t>Local Employment Shock</a:t>
          </a:r>
        </a:p>
      </dgm:t>
    </dgm:pt>
    <dgm:pt modelId="{D9F0101B-48E5-43E6-8318-03D8B21E613C}" type="parTrans" cxnId="{9B617C65-5DBA-4C77-83EB-5131AA191E00}">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E786839-E181-4850-93B9-7DB389E5212B}" type="sibTrans" cxnId="{9B617C65-5DBA-4C77-83EB-5131AA191E00}">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2F4888D1-923F-4FD6-8483-DA4FECD6E131}">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State pension funds already struggle to meet obligations, pension reform may lower payouts</a:t>
          </a:r>
        </a:p>
        <a:p>
          <a:r>
            <a:rPr lang="en-US" sz="1800" b="1" dirty="0">
              <a:latin typeface="Roboto" panose="02000000000000000000" pitchFamily="2" charset="0"/>
              <a:ea typeface="Roboto" panose="02000000000000000000" pitchFamily="2" charset="0"/>
              <a:cs typeface="Roboto" panose="02000000000000000000" pitchFamily="2" charset="0"/>
            </a:rPr>
            <a:t>Exacerbating</a:t>
          </a:r>
          <a:r>
            <a:rPr lang="en-US" sz="1800" dirty="0">
              <a:latin typeface="Roboto" panose="02000000000000000000" pitchFamily="2" charset="0"/>
              <a:ea typeface="Roboto" panose="02000000000000000000" pitchFamily="2" charset="0"/>
              <a:cs typeface="Roboto" panose="02000000000000000000" pitchFamily="2" charset="0"/>
            </a:rPr>
            <a:t> the local employment shock.</a:t>
          </a:r>
        </a:p>
      </dgm:t>
    </dgm:pt>
    <dgm:pt modelId="{DFFBF9D3-14E6-47CF-A3B9-A941815DFB71}" type="parTrans" cxnId="{ABF14C8E-8F65-4A93-A107-CA9DDD5D09AB}">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CE76A6D-4420-47C7-A36F-E1FEAA964938}" type="sibTrans" cxnId="{ABF14C8E-8F65-4A93-A107-CA9DDD5D09AB}">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9FE073E1-6A35-4A13-A12E-5B6452FF106A}">
      <dgm:prSet custT="1"/>
      <dgm:spPr/>
      <dgm:t>
        <a:bodyPr/>
        <a:lstStyle/>
        <a:p>
          <a:r>
            <a:rPr lang="en-US" sz="1800" b="1" i="0" dirty="0">
              <a:latin typeface="Roboto" panose="02000000000000000000" pitchFamily="2" charset="0"/>
              <a:ea typeface="Roboto" panose="02000000000000000000" pitchFamily="2" charset="0"/>
              <a:cs typeface="Roboto" panose="02000000000000000000" pitchFamily="2" charset="0"/>
            </a:rPr>
            <a:t>FS196.075</a:t>
          </a:r>
          <a:r>
            <a:rPr lang="en-US" sz="1800" i="0" dirty="0">
              <a:latin typeface="Roboto" panose="02000000000000000000" pitchFamily="2" charset="0"/>
              <a:ea typeface="Roboto" panose="02000000000000000000" pitchFamily="2" charset="0"/>
              <a:cs typeface="Roboto" panose="02000000000000000000" pitchFamily="2" charset="0"/>
            </a:rPr>
            <a:t> Additional homestead exemption for persons 65+</a:t>
          </a:r>
          <a:r>
            <a:rPr lang="en-US" sz="1800" b="1" i="0" dirty="0">
              <a:latin typeface="Roboto" panose="02000000000000000000" pitchFamily="2" charset="0"/>
              <a:ea typeface="Roboto" panose="02000000000000000000" pitchFamily="2" charset="0"/>
              <a:cs typeface="Roboto" panose="02000000000000000000" pitchFamily="2" charset="0"/>
            </a:rPr>
            <a:t>. </a:t>
          </a:r>
          <a:r>
            <a:rPr lang="en-US" sz="1800" b="0" i="0" dirty="0">
              <a:latin typeface="Roboto" panose="02000000000000000000" pitchFamily="2" charset="0"/>
              <a:ea typeface="Roboto" panose="02000000000000000000" pitchFamily="2" charset="0"/>
              <a:cs typeface="Roboto" panose="02000000000000000000" pitchFamily="2" charset="0"/>
            </a:rPr>
            <a:t>S</a:t>
          </a:r>
          <a:r>
            <a:rPr lang="en-US" sz="1800" i="0" dirty="0">
              <a:latin typeface="Roboto" panose="02000000000000000000" pitchFamily="2" charset="0"/>
              <a:ea typeface="Roboto" panose="02000000000000000000" pitchFamily="2" charset="0"/>
              <a:cs typeface="Roboto" panose="02000000000000000000" pitchFamily="2" charset="0"/>
            </a:rPr>
            <a:t>hifts tax burden to younger homeowners paying for more senior services. Reduces starter home inventory.</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65F02F24-86FC-4FEF-B763-782E10842BA1}" type="parTrans" cxnId="{AA2B217F-0BEB-4458-8598-6A7576C16525}">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83A61F61-0683-4F1D-8EA4-9ED829E5EFFC}" type="sibTrans" cxnId="{AA2B217F-0BEB-4458-8598-6A7576C16525}">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EF17F310-96AF-4A66-A3C9-8D53D8269F0D}">
      <dgm:prSet custT="1"/>
      <dgm:spPr/>
      <dgm:t>
        <a:bodyPr/>
        <a:lstStyle/>
        <a:p>
          <a:r>
            <a:rPr lang="en-US" sz="1800" dirty="0">
              <a:latin typeface="Roboto" panose="02000000000000000000" pitchFamily="2" charset="0"/>
              <a:ea typeface="Roboto" panose="02000000000000000000" pitchFamily="2" charset="0"/>
              <a:cs typeface="Roboto" panose="02000000000000000000" pitchFamily="2" charset="0"/>
            </a:rPr>
            <a:t>Medicaid and Other Factors Squeezes State and Local Government, Produce Shift in Size and Scope of Public Services</a:t>
          </a:r>
        </a:p>
        <a:p>
          <a:r>
            <a:rPr lang="en-US" sz="1800" dirty="0">
              <a:latin typeface="Roboto" panose="02000000000000000000" pitchFamily="2" charset="0"/>
              <a:ea typeface="Roboto" panose="02000000000000000000" pitchFamily="2" charset="0"/>
              <a:cs typeface="Roboto" panose="02000000000000000000" pitchFamily="2" charset="0"/>
            </a:rPr>
            <a:t>Need for (Regional?) Pension Solutions?</a:t>
          </a:r>
        </a:p>
      </dgm:t>
    </dgm:pt>
    <dgm:pt modelId="{F8F6A2B3-D013-4E1C-AD59-341A51E5D5D9}" type="parTrans" cxnId="{2E3D3EFF-5950-477F-869A-9A138DDED197}">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75A0183-3745-4D9E-8EB3-B2D8C887E172}" type="sibTrans" cxnId="{2E3D3EFF-5950-477F-869A-9A138DDED197}">
      <dgm:prSet/>
      <dgm:spPr>
        <a:ln w="28575"/>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47B04B54-BE18-4F62-A1DC-FF4D3D79F1D5}">
      <dgm:prSet custT="1"/>
      <dgm:spPr>
        <a:solidFill>
          <a:srgbClr val="4E5366"/>
        </a:solidFill>
      </dgm:spPr>
      <dgm:t>
        <a:bodyPr/>
        <a:lstStyle/>
        <a:p>
          <a:r>
            <a:rPr lang="en-US" sz="1800" b="0" i="0" baseline="0" dirty="0">
              <a:latin typeface="Roboto" panose="02000000000000000000" pitchFamily="2" charset="0"/>
              <a:ea typeface="Roboto" panose="02000000000000000000" pitchFamily="2" charset="0"/>
              <a:cs typeface="Roboto" panose="02000000000000000000" pitchFamily="2" charset="0"/>
            </a:rPr>
            <a:t>Tough Local Choices ahead:</a:t>
          </a:r>
        </a:p>
        <a:p>
          <a:r>
            <a:rPr lang="en-US" sz="1800" b="0" i="0" baseline="0" dirty="0">
              <a:latin typeface="Roboto" panose="02000000000000000000" pitchFamily="2" charset="0"/>
              <a:ea typeface="Roboto" panose="02000000000000000000" pitchFamily="2" charset="0"/>
              <a:cs typeface="Roboto" panose="02000000000000000000" pitchFamily="2" charset="0"/>
            </a:rPr>
            <a:t> Climate Resilient Investment; Accommodations for Older Users of Public Services, Potential for School Consolidation</a:t>
          </a:r>
          <a:endParaRPr lang="en-US" sz="1800" dirty="0">
            <a:latin typeface="Roboto" panose="02000000000000000000" pitchFamily="2" charset="0"/>
            <a:ea typeface="Roboto" panose="02000000000000000000" pitchFamily="2" charset="0"/>
            <a:cs typeface="Roboto" panose="02000000000000000000" pitchFamily="2" charset="0"/>
          </a:endParaRPr>
        </a:p>
      </dgm:t>
    </dgm:pt>
    <dgm:pt modelId="{55972C91-75DE-40B8-BC16-A9AD90F468ED}" type="parTrans" cxnId="{26A01170-3D2E-4F48-A390-53B1F0D7514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B6B62AD6-3C45-4CAD-BDC4-F71AE4CE9D63}" type="sibTrans" cxnId="{26A01170-3D2E-4F48-A390-53B1F0D7514C}">
      <dgm:prSet/>
      <dgm:spPr/>
      <dgm:t>
        <a:bodyPr/>
        <a:lstStyle/>
        <a:p>
          <a:endParaRPr lang="en-US">
            <a:latin typeface="Roboto" panose="02000000000000000000" pitchFamily="2" charset="0"/>
            <a:ea typeface="Roboto" panose="02000000000000000000" pitchFamily="2" charset="0"/>
            <a:cs typeface="Roboto" panose="02000000000000000000" pitchFamily="2" charset="0"/>
          </a:endParaRPr>
        </a:p>
      </dgm:t>
    </dgm:pt>
    <dgm:pt modelId="{DB0BC956-2618-44A0-B101-FFE24A0D5667}" type="pres">
      <dgm:prSet presAssocID="{7EBB85FA-62BE-4896-91FD-B87BB83CA653}" presName="Name0" presStyleCnt="0">
        <dgm:presLayoutVars>
          <dgm:dir/>
          <dgm:resizeHandles val="exact"/>
        </dgm:presLayoutVars>
      </dgm:prSet>
      <dgm:spPr/>
    </dgm:pt>
    <dgm:pt modelId="{302AD342-E9CB-4685-986F-00E58E019CFF}" type="pres">
      <dgm:prSet presAssocID="{18A90B29-CF14-44A5-AA03-2A99274F2425}" presName="node" presStyleLbl="node1" presStyleIdx="0" presStyleCnt="5">
        <dgm:presLayoutVars>
          <dgm:bulletEnabled val="1"/>
        </dgm:presLayoutVars>
      </dgm:prSet>
      <dgm:spPr/>
    </dgm:pt>
    <dgm:pt modelId="{8235AE8C-D936-46AC-9C96-D02A34728230}" type="pres">
      <dgm:prSet presAssocID="{2E786839-E181-4850-93B9-7DB389E5212B}" presName="sibTrans" presStyleLbl="sibTrans1D1" presStyleIdx="0" presStyleCnt="4"/>
      <dgm:spPr/>
    </dgm:pt>
    <dgm:pt modelId="{041E9E47-0540-445A-9796-CB49CE0DCBB8}" type="pres">
      <dgm:prSet presAssocID="{2E786839-E181-4850-93B9-7DB389E5212B}" presName="connectorText" presStyleLbl="sibTrans1D1" presStyleIdx="0" presStyleCnt="4"/>
      <dgm:spPr/>
    </dgm:pt>
    <dgm:pt modelId="{32CDA93B-242A-48C6-9630-F55CB23A9BEB}" type="pres">
      <dgm:prSet presAssocID="{2F4888D1-923F-4FD6-8483-DA4FECD6E131}" presName="node" presStyleLbl="node1" presStyleIdx="1" presStyleCnt="5">
        <dgm:presLayoutVars>
          <dgm:bulletEnabled val="1"/>
        </dgm:presLayoutVars>
      </dgm:prSet>
      <dgm:spPr/>
    </dgm:pt>
    <dgm:pt modelId="{213ABFDB-873D-461F-8280-CDB1F5070716}" type="pres">
      <dgm:prSet presAssocID="{9CE76A6D-4420-47C7-A36F-E1FEAA964938}" presName="sibTrans" presStyleLbl="sibTrans1D1" presStyleIdx="1" presStyleCnt="4"/>
      <dgm:spPr/>
    </dgm:pt>
    <dgm:pt modelId="{4B1792FB-FDF3-47BB-93F1-288D7AC666B5}" type="pres">
      <dgm:prSet presAssocID="{9CE76A6D-4420-47C7-A36F-E1FEAA964938}" presName="connectorText" presStyleLbl="sibTrans1D1" presStyleIdx="1" presStyleCnt="4"/>
      <dgm:spPr/>
    </dgm:pt>
    <dgm:pt modelId="{75766EB3-155D-4BFD-9CCE-04BDFFB5CCCF}" type="pres">
      <dgm:prSet presAssocID="{9FE073E1-6A35-4A13-A12E-5B6452FF106A}" presName="node" presStyleLbl="node1" presStyleIdx="2" presStyleCnt="5">
        <dgm:presLayoutVars>
          <dgm:bulletEnabled val="1"/>
        </dgm:presLayoutVars>
      </dgm:prSet>
      <dgm:spPr/>
    </dgm:pt>
    <dgm:pt modelId="{E44ED76E-C87F-4B2C-BE3E-93BAFC782908}" type="pres">
      <dgm:prSet presAssocID="{83A61F61-0683-4F1D-8EA4-9ED829E5EFFC}" presName="sibTrans" presStyleLbl="sibTrans1D1" presStyleIdx="2" presStyleCnt="4"/>
      <dgm:spPr/>
    </dgm:pt>
    <dgm:pt modelId="{C0BFEAD8-4DD4-445D-B33F-C65B65B6A11C}" type="pres">
      <dgm:prSet presAssocID="{83A61F61-0683-4F1D-8EA4-9ED829E5EFFC}" presName="connectorText" presStyleLbl="sibTrans1D1" presStyleIdx="2" presStyleCnt="4"/>
      <dgm:spPr/>
    </dgm:pt>
    <dgm:pt modelId="{11B38AF8-3494-441A-8CDD-A6A34ED2B17F}" type="pres">
      <dgm:prSet presAssocID="{EF17F310-96AF-4A66-A3C9-8D53D8269F0D}" presName="node" presStyleLbl="node1" presStyleIdx="3" presStyleCnt="5">
        <dgm:presLayoutVars>
          <dgm:bulletEnabled val="1"/>
        </dgm:presLayoutVars>
      </dgm:prSet>
      <dgm:spPr/>
    </dgm:pt>
    <dgm:pt modelId="{12194858-19A9-4F85-9CB3-A7FF3DE984A8}" type="pres">
      <dgm:prSet presAssocID="{475A0183-3745-4D9E-8EB3-B2D8C887E172}" presName="sibTrans" presStyleLbl="sibTrans1D1" presStyleIdx="3" presStyleCnt="4" custSzY="182880"/>
      <dgm:spPr/>
    </dgm:pt>
    <dgm:pt modelId="{3E23C6B5-3157-41A9-AEBC-F8A8F61CA1F8}" type="pres">
      <dgm:prSet presAssocID="{475A0183-3745-4D9E-8EB3-B2D8C887E172}" presName="connectorText" presStyleLbl="sibTrans1D1" presStyleIdx="3" presStyleCnt="4"/>
      <dgm:spPr/>
    </dgm:pt>
    <dgm:pt modelId="{0406906F-EBFD-48C4-A2EF-F0DAA429EDCC}" type="pres">
      <dgm:prSet presAssocID="{47B04B54-BE18-4F62-A1DC-FF4D3D79F1D5}" presName="node" presStyleLbl="node1" presStyleIdx="4" presStyleCnt="5">
        <dgm:presLayoutVars>
          <dgm:bulletEnabled val="1"/>
        </dgm:presLayoutVars>
      </dgm:prSet>
      <dgm:spPr/>
    </dgm:pt>
  </dgm:ptLst>
  <dgm:cxnLst>
    <dgm:cxn modelId="{867CAF02-67D9-4D98-856E-40017A2F97CE}" type="presOf" srcId="{7EBB85FA-62BE-4896-91FD-B87BB83CA653}" destId="{DB0BC956-2618-44A0-B101-FFE24A0D5667}" srcOrd="0" destOrd="0" presId="urn:microsoft.com/office/officeart/2016/7/layout/RepeatingBendingProcessNew"/>
    <dgm:cxn modelId="{26072D0C-1582-4B5D-8FCF-4F78BB875BB9}" type="presOf" srcId="{EF17F310-96AF-4A66-A3C9-8D53D8269F0D}" destId="{11B38AF8-3494-441A-8CDD-A6A34ED2B17F}" srcOrd="0" destOrd="0" presId="urn:microsoft.com/office/officeart/2016/7/layout/RepeatingBendingProcessNew"/>
    <dgm:cxn modelId="{E0BF4130-666E-479E-8CC9-9708252E432E}" type="presOf" srcId="{2F4888D1-923F-4FD6-8483-DA4FECD6E131}" destId="{32CDA93B-242A-48C6-9630-F55CB23A9BEB}" srcOrd="0" destOrd="0" presId="urn:microsoft.com/office/officeart/2016/7/layout/RepeatingBendingProcessNew"/>
    <dgm:cxn modelId="{FB761231-23A1-4EC5-AC19-5CC7F9B0E59E}" type="presOf" srcId="{9CE76A6D-4420-47C7-A36F-E1FEAA964938}" destId="{213ABFDB-873D-461F-8280-CDB1F5070716}" srcOrd="0" destOrd="0" presId="urn:microsoft.com/office/officeart/2016/7/layout/RepeatingBendingProcessNew"/>
    <dgm:cxn modelId="{2D744B3F-5219-4611-85AA-8A81A0D0EE7B}" type="presOf" srcId="{475A0183-3745-4D9E-8EB3-B2D8C887E172}" destId="{3E23C6B5-3157-41A9-AEBC-F8A8F61CA1F8}" srcOrd="1" destOrd="0" presId="urn:microsoft.com/office/officeart/2016/7/layout/RepeatingBendingProcessNew"/>
    <dgm:cxn modelId="{9B617C65-5DBA-4C77-83EB-5131AA191E00}" srcId="{7EBB85FA-62BE-4896-91FD-B87BB83CA653}" destId="{18A90B29-CF14-44A5-AA03-2A99274F2425}" srcOrd="0" destOrd="0" parTransId="{D9F0101B-48E5-43E6-8318-03D8B21E613C}" sibTransId="{2E786839-E181-4850-93B9-7DB389E5212B}"/>
    <dgm:cxn modelId="{E3CF154E-4D88-4DB3-B267-AB54FF3CF256}" type="presOf" srcId="{18A90B29-CF14-44A5-AA03-2A99274F2425}" destId="{302AD342-E9CB-4685-986F-00E58E019CFF}" srcOrd="0" destOrd="0" presId="urn:microsoft.com/office/officeart/2016/7/layout/RepeatingBendingProcessNew"/>
    <dgm:cxn modelId="{26A01170-3D2E-4F48-A390-53B1F0D7514C}" srcId="{7EBB85FA-62BE-4896-91FD-B87BB83CA653}" destId="{47B04B54-BE18-4F62-A1DC-FF4D3D79F1D5}" srcOrd="4" destOrd="0" parTransId="{55972C91-75DE-40B8-BC16-A9AD90F468ED}" sibTransId="{B6B62AD6-3C45-4CAD-BDC4-F71AE4CE9D63}"/>
    <dgm:cxn modelId="{D4D50852-D499-4771-9F76-C3CEFDA0318C}" type="presOf" srcId="{2E786839-E181-4850-93B9-7DB389E5212B}" destId="{8235AE8C-D936-46AC-9C96-D02A34728230}" srcOrd="0" destOrd="0" presId="urn:microsoft.com/office/officeart/2016/7/layout/RepeatingBendingProcessNew"/>
    <dgm:cxn modelId="{AA2B217F-0BEB-4458-8598-6A7576C16525}" srcId="{7EBB85FA-62BE-4896-91FD-B87BB83CA653}" destId="{9FE073E1-6A35-4A13-A12E-5B6452FF106A}" srcOrd="2" destOrd="0" parTransId="{65F02F24-86FC-4FEF-B763-782E10842BA1}" sibTransId="{83A61F61-0683-4F1D-8EA4-9ED829E5EFFC}"/>
    <dgm:cxn modelId="{ABF14C8E-8F65-4A93-A107-CA9DDD5D09AB}" srcId="{7EBB85FA-62BE-4896-91FD-B87BB83CA653}" destId="{2F4888D1-923F-4FD6-8483-DA4FECD6E131}" srcOrd="1" destOrd="0" parTransId="{DFFBF9D3-14E6-47CF-A3B9-A941815DFB71}" sibTransId="{9CE76A6D-4420-47C7-A36F-E1FEAA964938}"/>
    <dgm:cxn modelId="{25B3D895-E6A3-4510-B0BD-651758EA0C69}" type="presOf" srcId="{9FE073E1-6A35-4A13-A12E-5B6452FF106A}" destId="{75766EB3-155D-4BFD-9CCE-04BDFFB5CCCF}" srcOrd="0" destOrd="0" presId="urn:microsoft.com/office/officeart/2016/7/layout/RepeatingBendingProcessNew"/>
    <dgm:cxn modelId="{F14B7EB3-DB68-4511-B2E6-EB0BA9D930FB}" type="presOf" srcId="{2E786839-E181-4850-93B9-7DB389E5212B}" destId="{041E9E47-0540-445A-9796-CB49CE0DCBB8}" srcOrd="1" destOrd="0" presId="urn:microsoft.com/office/officeart/2016/7/layout/RepeatingBendingProcessNew"/>
    <dgm:cxn modelId="{D2D4A3B3-2CEB-47D5-A764-2B9B4A9655A7}" type="presOf" srcId="{475A0183-3745-4D9E-8EB3-B2D8C887E172}" destId="{12194858-19A9-4F85-9CB3-A7FF3DE984A8}" srcOrd="0" destOrd="0" presId="urn:microsoft.com/office/officeart/2016/7/layout/RepeatingBendingProcessNew"/>
    <dgm:cxn modelId="{C03C07CE-0259-4D71-9708-82E71E53BFDD}" type="presOf" srcId="{83A61F61-0683-4F1D-8EA4-9ED829E5EFFC}" destId="{C0BFEAD8-4DD4-445D-B33F-C65B65B6A11C}" srcOrd="1" destOrd="0" presId="urn:microsoft.com/office/officeart/2016/7/layout/RepeatingBendingProcessNew"/>
    <dgm:cxn modelId="{A3946DF7-4A0B-4CA5-AEB5-47034921E87D}" type="presOf" srcId="{83A61F61-0683-4F1D-8EA4-9ED829E5EFFC}" destId="{E44ED76E-C87F-4B2C-BE3E-93BAFC782908}" srcOrd="0" destOrd="0" presId="urn:microsoft.com/office/officeart/2016/7/layout/RepeatingBendingProcessNew"/>
    <dgm:cxn modelId="{988F1AF9-9C1B-4A14-A07B-143B5528CFD7}" type="presOf" srcId="{47B04B54-BE18-4F62-A1DC-FF4D3D79F1D5}" destId="{0406906F-EBFD-48C4-A2EF-F0DAA429EDCC}" srcOrd="0" destOrd="0" presId="urn:microsoft.com/office/officeart/2016/7/layout/RepeatingBendingProcessNew"/>
    <dgm:cxn modelId="{849A36FE-9724-4CBA-A738-306AC42489B3}" type="presOf" srcId="{9CE76A6D-4420-47C7-A36F-E1FEAA964938}" destId="{4B1792FB-FDF3-47BB-93F1-288D7AC666B5}" srcOrd="1" destOrd="0" presId="urn:microsoft.com/office/officeart/2016/7/layout/RepeatingBendingProcessNew"/>
    <dgm:cxn modelId="{2E3D3EFF-5950-477F-869A-9A138DDED197}" srcId="{7EBB85FA-62BE-4896-91FD-B87BB83CA653}" destId="{EF17F310-96AF-4A66-A3C9-8D53D8269F0D}" srcOrd="3" destOrd="0" parTransId="{F8F6A2B3-D013-4E1C-AD59-341A51E5D5D9}" sibTransId="{475A0183-3745-4D9E-8EB3-B2D8C887E172}"/>
    <dgm:cxn modelId="{BCE039CC-6A07-44C9-B4AD-D59C5C032506}" type="presParOf" srcId="{DB0BC956-2618-44A0-B101-FFE24A0D5667}" destId="{302AD342-E9CB-4685-986F-00E58E019CFF}" srcOrd="0" destOrd="0" presId="urn:microsoft.com/office/officeart/2016/7/layout/RepeatingBendingProcessNew"/>
    <dgm:cxn modelId="{81D1FB49-130E-4EAC-AAAF-1DBDEE898E9B}" type="presParOf" srcId="{DB0BC956-2618-44A0-B101-FFE24A0D5667}" destId="{8235AE8C-D936-46AC-9C96-D02A34728230}" srcOrd="1" destOrd="0" presId="urn:microsoft.com/office/officeart/2016/7/layout/RepeatingBendingProcessNew"/>
    <dgm:cxn modelId="{715CD61D-CCE2-4806-8F23-74F0602BA8CC}" type="presParOf" srcId="{8235AE8C-D936-46AC-9C96-D02A34728230}" destId="{041E9E47-0540-445A-9796-CB49CE0DCBB8}" srcOrd="0" destOrd="0" presId="urn:microsoft.com/office/officeart/2016/7/layout/RepeatingBendingProcessNew"/>
    <dgm:cxn modelId="{9A239F88-1585-40DD-B083-4D537960A8A5}" type="presParOf" srcId="{DB0BC956-2618-44A0-B101-FFE24A0D5667}" destId="{32CDA93B-242A-48C6-9630-F55CB23A9BEB}" srcOrd="2" destOrd="0" presId="urn:microsoft.com/office/officeart/2016/7/layout/RepeatingBendingProcessNew"/>
    <dgm:cxn modelId="{562AF276-73A6-4F45-9090-E65AB09B0068}" type="presParOf" srcId="{DB0BC956-2618-44A0-B101-FFE24A0D5667}" destId="{213ABFDB-873D-461F-8280-CDB1F5070716}" srcOrd="3" destOrd="0" presId="urn:microsoft.com/office/officeart/2016/7/layout/RepeatingBendingProcessNew"/>
    <dgm:cxn modelId="{B1C9A7D8-2A10-48EB-82EA-2D3EAD4E2B30}" type="presParOf" srcId="{213ABFDB-873D-461F-8280-CDB1F5070716}" destId="{4B1792FB-FDF3-47BB-93F1-288D7AC666B5}" srcOrd="0" destOrd="0" presId="urn:microsoft.com/office/officeart/2016/7/layout/RepeatingBendingProcessNew"/>
    <dgm:cxn modelId="{9394F1C9-ABEE-4470-BD34-1A6319E7AF07}" type="presParOf" srcId="{DB0BC956-2618-44A0-B101-FFE24A0D5667}" destId="{75766EB3-155D-4BFD-9CCE-04BDFFB5CCCF}" srcOrd="4" destOrd="0" presId="urn:microsoft.com/office/officeart/2016/7/layout/RepeatingBendingProcessNew"/>
    <dgm:cxn modelId="{CB831223-03EC-45BD-8AFF-FCEC71EBC6AA}" type="presParOf" srcId="{DB0BC956-2618-44A0-B101-FFE24A0D5667}" destId="{E44ED76E-C87F-4B2C-BE3E-93BAFC782908}" srcOrd="5" destOrd="0" presId="urn:microsoft.com/office/officeart/2016/7/layout/RepeatingBendingProcessNew"/>
    <dgm:cxn modelId="{030E91E1-E217-4AB2-A7FC-F873099C1A8B}" type="presParOf" srcId="{E44ED76E-C87F-4B2C-BE3E-93BAFC782908}" destId="{C0BFEAD8-4DD4-445D-B33F-C65B65B6A11C}" srcOrd="0" destOrd="0" presId="urn:microsoft.com/office/officeart/2016/7/layout/RepeatingBendingProcessNew"/>
    <dgm:cxn modelId="{169A6C10-C596-45B4-892B-4091654EA57E}" type="presParOf" srcId="{DB0BC956-2618-44A0-B101-FFE24A0D5667}" destId="{11B38AF8-3494-441A-8CDD-A6A34ED2B17F}" srcOrd="6" destOrd="0" presId="urn:microsoft.com/office/officeart/2016/7/layout/RepeatingBendingProcessNew"/>
    <dgm:cxn modelId="{4C86E95F-59D6-4A75-A9AA-E833BF198E74}" type="presParOf" srcId="{DB0BC956-2618-44A0-B101-FFE24A0D5667}" destId="{12194858-19A9-4F85-9CB3-A7FF3DE984A8}" srcOrd="7" destOrd="0" presId="urn:microsoft.com/office/officeart/2016/7/layout/RepeatingBendingProcessNew"/>
    <dgm:cxn modelId="{686A425F-3208-41F9-AE36-D39392AB64E9}" type="presParOf" srcId="{12194858-19A9-4F85-9CB3-A7FF3DE984A8}" destId="{3E23C6B5-3157-41A9-AEBC-F8A8F61CA1F8}" srcOrd="0" destOrd="0" presId="urn:microsoft.com/office/officeart/2016/7/layout/RepeatingBendingProcessNew"/>
    <dgm:cxn modelId="{DDFB0AB2-3D8A-464D-9DCA-F4BFF2F0E928}" type="presParOf" srcId="{DB0BC956-2618-44A0-B101-FFE24A0D5667}" destId="{0406906F-EBFD-48C4-A2EF-F0DAA429EDCC}"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B6CE2-79B4-4C19-9F98-AEA6FEE26259}">
      <dsp:nvSpPr>
        <dsp:cNvPr id="0" name=""/>
        <dsp:cNvSpPr/>
      </dsp:nvSpPr>
      <dsp:spPr>
        <a:xfrm>
          <a:off x="-206848" y="143882"/>
          <a:ext cx="11625942" cy="163781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C0C0E4EE-EA79-444D-B66A-60B580E6450E}">
      <dsp:nvSpPr>
        <dsp:cNvPr id="0" name=""/>
        <dsp:cNvSpPr/>
      </dsp:nvSpPr>
      <dsp:spPr>
        <a:xfrm>
          <a:off x="45026" y="503840"/>
          <a:ext cx="900797" cy="9007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159D8B-8425-4E70-A43C-B17A50447CF0}">
      <dsp:nvSpPr>
        <dsp:cNvPr id="0" name=""/>
        <dsp:cNvSpPr/>
      </dsp:nvSpPr>
      <dsp:spPr>
        <a:xfrm>
          <a:off x="1063693" y="135332"/>
          <a:ext cx="5231674" cy="1637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35" tIns="173335" rIns="173335" bIns="173335" numCol="1" spcCol="1270" anchor="ctr" anchorCtr="0">
          <a:noAutofit/>
        </a:bodyPr>
        <a:lstStyle/>
        <a:p>
          <a:pPr marL="0" lvl="0" indent="0" algn="l" defTabSz="1066800">
            <a:lnSpc>
              <a:spcPct val="100000"/>
            </a:lnSpc>
            <a:spcBef>
              <a:spcPct val="0"/>
            </a:spcBef>
            <a:spcAft>
              <a:spcPts val="0"/>
            </a:spcAft>
            <a:buNone/>
          </a:pPr>
          <a:r>
            <a:rPr lang="en-US" sz="2400" kern="1200" dirty="0">
              <a:latin typeface="Roboto" panose="02000000000000000000" pitchFamily="2" charset="0"/>
              <a:ea typeface="Roboto" panose="02000000000000000000" pitchFamily="2" charset="0"/>
              <a:cs typeface="Roboto" panose="02000000000000000000" pitchFamily="2" charset="0"/>
            </a:rPr>
            <a:t>US Gross Domestic </a:t>
          </a:r>
        </a:p>
        <a:p>
          <a:pPr marL="0" lvl="0" indent="0" algn="l" defTabSz="1066800">
            <a:lnSpc>
              <a:spcPct val="100000"/>
            </a:lnSpc>
            <a:spcBef>
              <a:spcPct val="0"/>
            </a:spcBef>
            <a:spcAft>
              <a:spcPts val="0"/>
            </a:spcAft>
            <a:buNone/>
          </a:pPr>
          <a:r>
            <a:rPr lang="en-US" sz="2400" kern="1200" dirty="0">
              <a:latin typeface="Roboto" panose="02000000000000000000" pitchFamily="2" charset="0"/>
              <a:ea typeface="Roboto" panose="02000000000000000000" pitchFamily="2" charset="0"/>
              <a:cs typeface="Roboto" panose="02000000000000000000" pitchFamily="2" charset="0"/>
            </a:rPr>
            <a:t>Product (GDP) May Shrink</a:t>
          </a:r>
        </a:p>
      </dsp:txBody>
      <dsp:txXfrm>
        <a:off x="1063693" y="135332"/>
        <a:ext cx="5231674" cy="1637814"/>
      </dsp:txXfrm>
    </dsp:sp>
    <dsp:sp modelId="{CD5A064C-13EF-4073-AB77-539E93CB7A62}">
      <dsp:nvSpPr>
        <dsp:cNvPr id="0" name=""/>
        <dsp:cNvSpPr/>
      </dsp:nvSpPr>
      <dsp:spPr>
        <a:xfrm>
          <a:off x="4873672" y="53048"/>
          <a:ext cx="6307942" cy="1888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35" tIns="173335" rIns="173335" bIns="173335"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Every 10% increase in the fraction of the population aged 60+ could result in a 5.5% reduction in GDP per capita due to slower employment growth and dropping labor productivity</a:t>
          </a:r>
        </a:p>
        <a:p>
          <a:pPr marL="0" lvl="0" indent="0" algn="l" defTabSz="889000">
            <a:lnSpc>
              <a:spcPct val="10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Silver Lining </a:t>
          </a:r>
          <a:r>
            <a:rPr lang="en-US" sz="2000" kern="1200" dirty="0">
              <a:latin typeface="Roboto" panose="02000000000000000000" pitchFamily="2" charset="0"/>
              <a:ea typeface="Roboto" panose="02000000000000000000" pitchFamily="2" charset="0"/>
              <a:cs typeface="Roboto" panose="02000000000000000000" pitchFamily="2" charset="0"/>
            </a:rPr>
            <a:t>automation can stem some decline</a:t>
          </a:r>
        </a:p>
      </dsp:txBody>
      <dsp:txXfrm>
        <a:off x="4873672" y="53048"/>
        <a:ext cx="6307942" cy="1888203"/>
      </dsp:txXfrm>
    </dsp:sp>
    <dsp:sp modelId="{C34EB68A-A02E-4914-9B43-01ADE2DBC2D7}">
      <dsp:nvSpPr>
        <dsp:cNvPr id="0" name=""/>
        <dsp:cNvSpPr/>
      </dsp:nvSpPr>
      <dsp:spPr>
        <a:xfrm>
          <a:off x="-206848" y="2318686"/>
          <a:ext cx="11625942" cy="163781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56A7BE7B-CCCA-4F94-A954-75F97011D72F}">
      <dsp:nvSpPr>
        <dsp:cNvPr id="0" name=""/>
        <dsp:cNvSpPr/>
      </dsp:nvSpPr>
      <dsp:spPr>
        <a:xfrm>
          <a:off x="45026" y="2676303"/>
          <a:ext cx="900797" cy="9007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8EB78-161D-4161-9B2A-39B32F19FE83}">
      <dsp:nvSpPr>
        <dsp:cNvPr id="0" name=""/>
        <dsp:cNvSpPr/>
      </dsp:nvSpPr>
      <dsp:spPr>
        <a:xfrm>
          <a:off x="966227" y="2291990"/>
          <a:ext cx="5231674" cy="1637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35" tIns="173335" rIns="173335" bIns="173335"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Roboto" panose="02000000000000000000" pitchFamily="2" charset="0"/>
              <a:ea typeface="Roboto" panose="02000000000000000000" pitchFamily="2" charset="0"/>
              <a:cs typeface="Roboto" panose="02000000000000000000" pitchFamily="2" charset="0"/>
            </a:rPr>
            <a:t>Consumer Spending = Jobs</a:t>
          </a:r>
        </a:p>
      </dsp:txBody>
      <dsp:txXfrm>
        <a:off x="966227" y="2291990"/>
        <a:ext cx="5231674" cy="1637814"/>
      </dsp:txXfrm>
    </dsp:sp>
    <dsp:sp modelId="{58FA55CB-D4DF-4F21-9AC0-E0AB10CD588C}">
      <dsp:nvSpPr>
        <dsp:cNvPr id="0" name=""/>
        <dsp:cNvSpPr/>
      </dsp:nvSpPr>
      <dsp:spPr>
        <a:xfrm>
          <a:off x="5831374" y="2291990"/>
          <a:ext cx="5239590" cy="1637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35" tIns="173335" rIns="173335" bIns="173335" numCol="1" spcCol="1270" anchor="ctr" anchorCtr="0">
          <a:noAutofit/>
        </a:bodyPr>
        <a:lstStyle/>
        <a:p>
          <a:pPr marL="0" lvl="0" indent="0" algn="l" defTabSz="889000">
            <a:lnSpc>
              <a:spcPct val="10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More</a:t>
          </a:r>
          <a:r>
            <a:rPr lang="en-US" sz="2000" kern="1200" dirty="0">
              <a:latin typeface="Roboto" panose="02000000000000000000" pitchFamily="2" charset="0"/>
              <a:ea typeface="Roboto" panose="02000000000000000000" pitchFamily="2" charset="0"/>
              <a:cs typeface="Roboto" panose="02000000000000000000" pitchFamily="2" charset="0"/>
            </a:rPr>
            <a:t> healthcare workers, legal and financial services</a:t>
          </a:r>
        </a:p>
        <a:p>
          <a:pPr marL="0" lvl="0" indent="0" algn="l" defTabSz="889000">
            <a:lnSpc>
              <a:spcPct val="10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Fewer</a:t>
          </a:r>
          <a:r>
            <a:rPr lang="en-US" sz="2000" kern="1200" dirty="0">
              <a:latin typeface="Roboto" panose="02000000000000000000" pitchFamily="2" charset="0"/>
              <a:ea typeface="Roboto" panose="02000000000000000000" pitchFamily="2" charset="0"/>
              <a:cs typeface="Roboto" panose="02000000000000000000" pitchFamily="2" charset="0"/>
            </a:rPr>
            <a:t> retail sector jobs, food service, </a:t>
          </a:r>
          <a:r>
            <a:rPr lang="en-US" sz="2000" b="0" kern="1200" dirty="0">
              <a:latin typeface="Roboto" panose="02000000000000000000" pitchFamily="2" charset="0"/>
              <a:ea typeface="Roboto" panose="02000000000000000000" pitchFamily="2" charset="0"/>
              <a:cs typeface="Roboto" panose="02000000000000000000" pitchFamily="2" charset="0"/>
            </a:rPr>
            <a:t>some manufacturing jobs</a:t>
          </a:r>
          <a:endParaRPr lang="en-US" sz="2000" i="1" kern="1200" dirty="0">
            <a:latin typeface="Roboto" panose="02000000000000000000" pitchFamily="2" charset="0"/>
            <a:ea typeface="Roboto" panose="02000000000000000000" pitchFamily="2" charset="0"/>
            <a:cs typeface="Roboto" panose="02000000000000000000" pitchFamily="2" charset="0"/>
          </a:endParaRPr>
        </a:p>
      </dsp:txBody>
      <dsp:txXfrm>
        <a:off x="5831374" y="2291990"/>
        <a:ext cx="5239590" cy="1637814"/>
      </dsp:txXfrm>
    </dsp:sp>
    <dsp:sp modelId="{AC2B75C7-2DEF-48ED-99A1-28563E33A60F}">
      <dsp:nvSpPr>
        <dsp:cNvPr id="0" name=""/>
        <dsp:cNvSpPr/>
      </dsp:nvSpPr>
      <dsp:spPr>
        <a:xfrm>
          <a:off x="-206848" y="4365201"/>
          <a:ext cx="11625942" cy="1637814"/>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DB04FF1F-EAE7-4CAE-B501-71B305266F13}">
      <dsp:nvSpPr>
        <dsp:cNvPr id="0" name=""/>
        <dsp:cNvSpPr/>
      </dsp:nvSpPr>
      <dsp:spPr>
        <a:xfrm>
          <a:off x="45026" y="4723571"/>
          <a:ext cx="900797" cy="900797"/>
        </a:xfrm>
        <a:prstGeom prst="rect">
          <a:avLst/>
        </a:prstGeom>
        <a:blipFill rotWithShape="1">
          <a:blip xmlns:r="http://schemas.openxmlformats.org/officeDocument/2006/relationships" r:embed="rId5">
            <a:duotone>
              <a:prstClr val="black"/>
              <a:srgbClr val="01324B">
                <a:tint val="45000"/>
                <a:satMod val="400000"/>
              </a:srgbClr>
            </a:duotone>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734ECC-55DA-43EB-8C11-6729CFE926F8}">
      <dsp:nvSpPr>
        <dsp:cNvPr id="0" name=""/>
        <dsp:cNvSpPr/>
      </dsp:nvSpPr>
      <dsp:spPr>
        <a:xfrm>
          <a:off x="1770010" y="4365201"/>
          <a:ext cx="9093896" cy="1637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335" tIns="173335" rIns="173335" bIns="173335" numCol="1" spcCol="1270" anchor="ctr" anchorCtr="0">
          <a:noAutofit/>
        </a:bodyPr>
        <a:lstStyle/>
        <a:p>
          <a:pPr marL="0" lvl="0" indent="0" algn="l" defTabSz="1111250">
            <a:lnSpc>
              <a:spcPct val="100000"/>
            </a:lnSpc>
            <a:spcBef>
              <a:spcPct val="0"/>
            </a:spcBef>
            <a:spcAft>
              <a:spcPct val="35000"/>
            </a:spcAft>
            <a:buNone/>
          </a:pPr>
          <a:r>
            <a:rPr lang="en-US" sz="2500" kern="1200" dirty="0">
              <a:latin typeface="Roboto" panose="02000000000000000000" pitchFamily="2" charset="0"/>
              <a:ea typeface="Roboto" panose="02000000000000000000" pitchFamily="2" charset="0"/>
              <a:cs typeface="Roboto" panose="02000000000000000000" pitchFamily="2" charset="0"/>
            </a:rPr>
            <a:t>Possible shift in investments from equities to more conservative, income-generating assets such as bonds. </a:t>
          </a:r>
        </a:p>
      </dsp:txBody>
      <dsp:txXfrm>
        <a:off x="1770010" y="4365201"/>
        <a:ext cx="9093896" cy="1637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430784-59C4-4EA6-A28B-A826B9BCFA92}">
      <dsp:nvSpPr>
        <dsp:cNvPr id="0" name=""/>
        <dsp:cNvSpPr/>
      </dsp:nvSpPr>
      <dsp:spPr>
        <a:xfrm>
          <a:off x="0" y="3144"/>
          <a:ext cx="11430001" cy="1383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98E2B-8C80-4449-B946-EFD1557C3B53}">
      <dsp:nvSpPr>
        <dsp:cNvPr id="0" name=""/>
        <dsp:cNvSpPr/>
      </dsp:nvSpPr>
      <dsp:spPr>
        <a:xfrm>
          <a:off x="7501299" y="2344138"/>
          <a:ext cx="761894" cy="761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E3514C-F815-4986-824B-00D440F1D593}">
      <dsp:nvSpPr>
        <dsp:cNvPr id="0" name=""/>
        <dsp:cNvSpPr/>
      </dsp:nvSpPr>
      <dsp:spPr>
        <a:xfrm>
          <a:off x="1599159" y="3144"/>
          <a:ext cx="9782405" cy="1470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618" tIns="155618" rIns="155618" bIns="155618"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Over 2023-32 average National Health Expenditure growth is projected to outpace average GDP growth, health spending share of GDP growing from 17.3% in 2022 to 19.7% in 2032. Medicare costs of dialysis alone account for 0.8% of the Federal Budget.</a:t>
          </a:r>
        </a:p>
      </dsp:txBody>
      <dsp:txXfrm>
        <a:off x="1599159" y="3144"/>
        <a:ext cx="9782405" cy="1470403"/>
      </dsp:txXfrm>
    </dsp:sp>
    <dsp:sp modelId="{771F1612-CC10-4ECA-A846-2858DB40AB64}">
      <dsp:nvSpPr>
        <dsp:cNvPr id="0" name=""/>
        <dsp:cNvSpPr/>
      </dsp:nvSpPr>
      <dsp:spPr>
        <a:xfrm>
          <a:off x="0" y="1841148"/>
          <a:ext cx="11430001" cy="1383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C992BB-A453-4C6A-A3E3-09F9FB81A691}">
      <dsp:nvSpPr>
        <dsp:cNvPr id="0" name=""/>
        <dsp:cNvSpPr/>
      </dsp:nvSpPr>
      <dsp:spPr>
        <a:xfrm>
          <a:off x="394084" y="423446"/>
          <a:ext cx="761894" cy="7611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C7FB0D-D05C-475E-8FF5-3CAB9749F3B6}">
      <dsp:nvSpPr>
        <dsp:cNvPr id="0" name=""/>
        <dsp:cNvSpPr/>
      </dsp:nvSpPr>
      <dsp:spPr>
        <a:xfrm>
          <a:off x="1599159" y="1841148"/>
          <a:ext cx="9782405" cy="1470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618" tIns="155618" rIns="155618" bIns="155618"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The median income for U.S. adults 65 and older is $50,290 while average annual expenses are $57,818. The average monthly (2024) Social Security benefit for retired workers is $1,907.</a:t>
          </a:r>
        </a:p>
      </dsp:txBody>
      <dsp:txXfrm>
        <a:off x="1599159" y="1841148"/>
        <a:ext cx="9782405" cy="1470403"/>
      </dsp:txXfrm>
    </dsp:sp>
    <dsp:sp modelId="{13577214-9D0D-4A5A-A9C5-6AD138069DEF}">
      <dsp:nvSpPr>
        <dsp:cNvPr id="0" name=""/>
        <dsp:cNvSpPr/>
      </dsp:nvSpPr>
      <dsp:spPr>
        <a:xfrm>
          <a:off x="0" y="3664995"/>
          <a:ext cx="11430001" cy="13839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272EE-435E-402A-A264-169810514711}">
      <dsp:nvSpPr>
        <dsp:cNvPr id="0" name=""/>
        <dsp:cNvSpPr/>
      </dsp:nvSpPr>
      <dsp:spPr>
        <a:xfrm>
          <a:off x="419041" y="3990532"/>
          <a:ext cx="761894" cy="7611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6C1570-6726-428F-A816-DB7435EDD5F8}">
      <dsp:nvSpPr>
        <dsp:cNvPr id="0" name=""/>
        <dsp:cNvSpPr/>
      </dsp:nvSpPr>
      <dsp:spPr>
        <a:xfrm>
          <a:off x="1599977" y="3679153"/>
          <a:ext cx="9730024" cy="1470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618" tIns="155618" rIns="155618" bIns="155618" numCol="1" spcCol="1270" anchor="ctr" anchorCtr="0">
          <a:noAutofit/>
        </a:bodyPr>
        <a:lstStyle/>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Assisted Living costs in Florida average $4,750/mo. In Miami, around $5,250/Mo. Hourly Home Care is $23.50. </a:t>
          </a:r>
        </a:p>
        <a:p>
          <a:pPr marL="0" lvl="0" indent="0" algn="l"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Adult Day Care statewide average of $15,600/year. Larger elderly population areas pay </a:t>
          </a:r>
          <a:r>
            <a:rPr lang="en-US" sz="2000" b="1" kern="1200" dirty="0">
              <a:latin typeface="Roboto" panose="02000000000000000000" pitchFamily="2" charset="0"/>
              <a:ea typeface="Roboto" panose="02000000000000000000" pitchFamily="2" charset="0"/>
              <a:cs typeface="Roboto" panose="02000000000000000000" pitchFamily="2" charset="0"/>
            </a:rPr>
            <a:t>more per person</a:t>
          </a:r>
          <a:r>
            <a:rPr lang="en-US" sz="2000" kern="1200" dirty="0">
              <a:latin typeface="Roboto" panose="02000000000000000000" pitchFamily="2" charset="0"/>
              <a:ea typeface="Roboto" panose="02000000000000000000" pitchFamily="2" charset="0"/>
              <a:cs typeface="Roboto" panose="02000000000000000000" pitchFamily="2" charset="0"/>
            </a:rPr>
            <a:t>.</a:t>
          </a:r>
        </a:p>
      </dsp:txBody>
      <dsp:txXfrm>
        <a:off x="1599977" y="3679153"/>
        <a:ext cx="9730024" cy="14704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07129-EAB7-45B4-BC20-1CAF63BF2F9F}">
      <dsp:nvSpPr>
        <dsp:cNvPr id="0" name=""/>
        <dsp:cNvSpPr/>
      </dsp:nvSpPr>
      <dsp:spPr>
        <a:xfrm>
          <a:off x="3979822" y="-402181"/>
          <a:ext cx="3317583" cy="3054133"/>
        </a:xfrm>
        <a:prstGeom prst="ellipse">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Savings and Investments: </a:t>
          </a:r>
          <a:r>
            <a:rPr lang="en-US" sz="2000" kern="1200" dirty="0">
              <a:latin typeface="Roboto" panose="02000000000000000000" pitchFamily="2" charset="0"/>
              <a:ea typeface="Roboto" panose="02000000000000000000" pitchFamily="2" charset="0"/>
              <a:cs typeface="Roboto" panose="02000000000000000000" pitchFamily="2" charset="0"/>
            </a:rPr>
            <a:t>Preference for low-risk investments, bonds over equities</a:t>
          </a:r>
        </a:p>
      </dsp:txBody>
      <dsp:txXfrm>
        <a:off x="4465671" y="45086"/>
        <a:ext cx="2345885" cy="2159599"/>
      </dsp:txXfrm>
    </dsp:sp>
    <dsp:sp modelId="{16661781-2B77-452B-9A23-2DD3E7B66AD4}">
      <dsp:nvSpPr>
        <dsp:cNvPr id="0" name=""/>
        <dsp:cNvSpPr/>
      </dsp:nvSpPr>
      <dsp:spPr>
        <a:xfrm rot="3145330">
          <a:off x="6512838" y="2192589"/>
          <a:ext cx="478496" cy="758655"/>
        </a:xfrm>
        <a:prstGeom prst="leftArrow">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6540842" y="2287437"/>
        <a:ext cx="334947" cy="455193"/>
      </dsp:txXfrm>
    </dsp:sp>
    <dsp:sp modelId="{D177C4A4-17D2-4FD2-83D2-0F8CCE3136DA}">
      <dsp:nvSpPr>
        <dsp:cNvPr id="0" name=""/>
        <dsp:cNvSpPr/>
      </dsp:nvSpPr>
      <dsp:spPr>
        <a:xfrm>
          <a:off x="6233544" y="2498868"/>
          <a:ext cx="3274784" cy="3054133"/>
        </a:xfrm>
        <a:prstGeom prst="ellipse">
          <a:avLst/>
        </a:prstGeom>
        <a:solidFill>
          <a:schemeClr val="accent1">
            <a:shade val="80000"/>
            <a:hueOff val="349257"/>
            <a:satOff val="-46148"/>
            <a:lumOff val="2352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Roboto" panose="02000000000000000000" pitchFamily="2" charset="0"/>
              <a:ea typeface="Roboto" panose="02000000000000000000" pitchFamily="2" charset="0"/>
              <a:cs typeface="Roboto" panose="02000000000000000000" pitchFamily="2" charset="0"/>
            </a:rPr>
            <a:t>Pensions: </a:t>
          </a:r>
          <a:r>
            <a:rPr lang="en-US" sz="1800" b="0" i="0" kern="1200">
              <a:latin typeface="Roboto" panose="02000000000000000000" pitchFamily="2" charset="0"/>
              <a:ea typeface="Roboto" panose="02000000000000000000" pitchFamily="2" charset="0"/>
              <a:cs typeface="Roboto" panose="02000000000000000000" pitchFamily="2" charset="0"/>
            </a:rPr>
            <a:t>Many funds rely on stock market returns; </a:t>
          </a:r>
          <a:r>
            <a:rPr lang="en-US" sz="1800" b="1" i="0" kern="1200">
              <a:latin typeface="Roboto" panose="02000000000000000000" pitchFamily="2" charset="0"/>
              <a:ea typeface="Roboto" panose="02000000000000000000" pitchFamily="2" charset="0"/>
              <a:cs typeface="Roboto" panose="02000000000000000000" pitchFamily="2" charset="0"/>
            </a:rPr>
            <a:t>widening pension funding gaps</a:t>
          </a:r>
          <a:r>
            <a:rPr lang="en-US" sz="1800" b="0" i="0" kern="1200">
              <a:latin typeface="Roboto" panose="02000000000000000000" pitchFamily="2" charset="0"/>
              <a:ea typeface="Roboto" panose="02000000000000000000" pitchFamily="2" charset="0"/>
              <a:cs typeface="Roboto" panose="02000000000000000000" pitchFamily="2" charset="0"/>
            </a:rPr>
            <a:t>.  </a:t>
          </a:r>
        </a:p>
        <a:p>
          <a:pPr marL="0" lvl="0" indent="0" algn="ctr" defTabSz="800100">
            <a:lnSpc>
              <a:spcPct val="90000"/>
            </a:lnSpc>
            <a:spcBef>
              <a:spcPct val="0"/>
            </a:spcBef>
            <a:spcAft>
              <a:spcPct val="35000"/>
            </a:spcAft>
            <a:buNone/>
          </a:pPr>
          <a:r>
            <a:rPr lang="en-US" sz="1800" b="0" i="0" kern="1200">
              <a:latin typeface="Roboto" panose="02000000000000000000" pitchFamily="2" charset="0"/>
              <a:ea typeface="Roboto" panose="02000000000000000000" pitchFamily="2" charset="0"/>
              <a:cs typeface="Roboto" panose="02000000000000000000" pitchFamily="2" charset="0"/>
            </a:rPr>
            <a:t>Not all private sector workers have Defined Benefit Plans</a:t>
          </a:r>
          <a:endParaRPr lang="en-US" sz="1800" b="0" i="0" kern="1200" dirty="0">
            <a:latin typeface="Roboto" panose="02000000000000000000" pitchFamily="2" charset="0"/>
            <a:ea typeface="Roboto" panose="02000000000000000000" pitchFamily="2" charset="0"/>
            <a:cs typeface="Roboto" panose="02000000000000000000" pitchFamily="2" charset="0"/>
          </a:endParaRPr>
        </a:p>
      </dsp:txBody>
      <dsp:txXfrm>
        <a:off x="6713125" y="2946135"/>
        <a:ext cx="2315622" cy="2159599"/>
      </dsp:txXfrm>
    </dsp:sp>
    <dsp:sp modelId="{4274A57A-FA8C-4561-89AB-12D0FF63DFDA}">
      <dsp:nvSpPr>
        <dsp:cNvPr id="0" name=""/>
        <dsp:cNvSpPr/>
      </dsp:nvSpPr>
      <dsp:spPr>
        <a:xfrm rot="10800002">
          <a:off x="5099573" y="3646606"/>
          <a:ext cx="1016252" cy="758655"/>
        </a:xfrm>
        <a:prstGeom prst="leftRightArrow">
          <a:avLst/>
        </a:prstGeom>
        <a:solidFill>
          <a:schemeClr val="accent1">
            <a:shade val="90000"/>
            <a:hueOff val="354862"/>
            <a:satOff val="-46079"/>
            <a:lumOff val="23109"/>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rot="10800000">
        <a:off x="5327169" y="3798337"/>
        <a:ext cx="788656" cy="455193"/>
      </dsp:txXfrm>
    </dsp:sp>
    <dsp:sp modelId="{A2845033-D9AA-44B7-9580-F6BD15F96BBF}">
      <dsp:nvSpPr>
        <dsp:cNvPr id="0" name=""/>
        <dsp:cNvSpPr/>
      </dsp:nvSpPr>
      <dsp:spPr>
        <a:xfrm>
          <a:off x="1609541" y="2498866"/>
          <a:ext cx="3317583" cy="3054133"/>
        </a:xfrm>
        <a:prstGeom prst="ellipse">
          <a:avLst/>
        </a:prstGeom>
        <a:solidFill>
          <a:schemeClr val="accent1">
            <a:shade val="80000"/>
            <a:hueOff val="698513"/>
            <a:satOff val="-92295"/>
            <a:lumOff val="4704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Wage Income: </a:t>
          </a:r>
          <a:r>
            <a:rPr lang="en-US" sz="2000" kern="1200" dirty="0">
              <a:latin typeface="Roboto" panose="02000000000000000000" pitchFamily="2" charset="0"/>
              <a:ea typeface="Roboto" panose="02000000000000000000" pitchFamily="2" charset="0"/>
              <a:cs typeface="Roboto" panose="02000000000000000000" pitchFamily="2" charset="0"/>
            </a:rPr>
            <a:t>Healthier seniors may (need to) stay in the workforce</a:t>
          </a:r>
        </a:p>
      </dsp:txBody>
      <dsp:txXfrm>
        <a:off x="2095390" y="2946133"/>
        <a:ext cx="2345885" cy="2159599"/>
      </dsp:txXfrm>
    </dsp:sp>
    <dsp:sp modelId="{3A61E5DB-262C-4881-B06E-13CC1DC9719B}">
      <dsp:nvSpPr>
        <dsp:cNvPr id="0" name=""/>
        <dsp:cNvSpPr/>
      </dsp:nvSpPr>
      <dsp:spPr>
        <a:xfrm rot="18555018">
          <a:off x="4182084" y="2202985"/>
          <a:ext cx="531497" cy="758655"/>
        </a:xfrm>
        <a:prstGeom prst="rightArrow">
          <a:avLst/>
        </a:prstGeom>
        <a:solidFill>
          <a:schemeClr val="accent1">
            <a:shade val="90000"/>
            <a:hueOff val="709723"/>
            <a:satOff val="-92158"/>
            <a:lumOff val="46217"/>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211366" y="2416454"/>
        <a:ext cx="372048" cy="455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DC74C-13D7-4CF6-AB1C-A4BCF5846746}">
      <dsp:nvSpPr>
        <dsp:cNvPr id="0" name=""/>
        <dsp:cNvSpPr/>
      </dsp:nvSpPr>
      <dsp:spPr>
        <a:xfrm>
          <a:off x="3354239" y="1978989"/>
          <a:ext cx="739517" cy="91440"/>
        </a:xfrm>
        <a:custGeom>
          <a:avLst/>
          <a:gdLst/>
          <a:ahLst/>
          <a:cxnLst/>
          <a:rect l="0" t="0" r="0" b="0"/>
          <a:pathLst>
            <a:path>
              <a:moveTo>
                <a:pt x="0" y="45720"/>
              </a:moveTo>
              <a:lnTo>
                <a:pt x="739517" y="45720"/>
              </a:lnTo>
            </a:path>
          </a:pathLst>
        </a:custGeom>
        <a:noFill/>
        <a:ln w="2857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3704745" y="2020855"/>
        <a:ext cx="38505" cy="7708"/>
      </dsp:txXfrm>
    </dsp:sp>
    <dsp:sp modelId="{33BEB61F-7F17-4306-A56E-E2AA419A937D}">
      <dsp:nvSpPr>
        <dsp:cNvPr id="0" name=""/>
        <dsp:cNvSpPr/>
      </dsp:nvSpPr>
      <dsp:spPr>
        <a:xfrm>
          <a:off x="7703" y="428367"/>
          <a:ext cx="3348336" cy="3192685"/>
        </a:xfrm>
        <a:prstGeom prst="rect">
          <a:avLst/>
        </a:prstGeom>
        <a:solidFill>
          <a:srgbClr val="01334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71" tIns="172222" rIns="164071" bIns="172222" numCol="1" spcCol="1270" anchor="t" anchorCtr="0">
          <a:noAutofit/>
        </a:bodyPr>
        <a:lstStyle/>
        <a:p>
          <a:pPr marL="0" lvl="0" indent="0" algn="l" defTabSz="800100">
            <a:lnSpc>
              <a:spcPct val="90000"/>
            </a:lnSpc>
            <a:spcBef>
              <a:spcPct val="0"/>
            </a:spcBef>
            <a:spcAft>
              <a:spcPct val="35000"/>
            </a:spcAft>
            <a:buNone/>
          </a:pPr>
          <a:r>
            <a:rPr lang="en-US" sz="1800" b="1" kern="1200">
              <a:latin typeface="Roboto" panose="02000000000000000000" pitchFamily="2" charset="0"/>
              <a:ea typeface="Roboto" panose="02000000000000000000" pitchFamily="2" charset="0"/>
              <a:cs typeface="Roboto" panose="02000000000000000000" pitchFamily="2" charset="0"/>
            </a:rPr>
            <a:t>Social Security: Looming Trust Fund Insolvency?</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Insolvency depends on </a:t>
          </a:r>
          <a:r>
            <a:rPr lang="en-US" sz="1800" b="1" kern="1200" dirty="0">
              <a:latin typeface="Roboto" panose="02000000000000000000" pitchFamily="2" charset="0"/>
              <a:ea typeface="Roboto" panose="02000000000000000000" pitchFamily="2" charset="0"/>
              <a:cs typeface="Roboto" panose="02000000000000000000" pitchFamily="2" charset="0"/>
            </a:rPr>
            <a:t>future workers: retirees ratio</a:t>
          </a:r>
          <a:r>
            <a:rPr lang="en-US" sz="1800" kern="1200" dirty="0">
              <a:latin typeface="Roboto" panose="02000000000000000000" pitchFamily="2" charset="0"/>
              <a:ea typeface="Roboto" panose="02000000000000000000" pitchFamily="2" charset="0"/>
              <a:cs typeface="Roboto" panose="02000000000000000000" pitchFamily="2" charset="0"/>
            </a:rPr>
            <a:t>, Fed action</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Could occur </a:t>
          </a:r>
          <a:r>
            <a:rPr lang="en-US" sz="1800" b="1" kern="1200" dirty="0">
              <a:latin typeface="Roboto" panose="02000000000000000000" pitchFamily="2" charset="0"/>
              <a:ea typeface="Roboto" panose="02000000000000000000" pitchFamily="2" charset="0"/>
              <a:cs typeface="Roboto" panose="02000000000000000000" pitchFamily="2" charset="0"/>
            </a:rPr>
            <a:t>2033-2035</a:t>
          </a:r>
        </a:p>
        <a:p>
          <a:pPr marL="171450" lvl="1" indent="-171450" algn="l" defTabSz="800100">
            <a:lnSpc>
              <a:spcPct val="90000"/>
            </a:lnSpc>
            <a:spcBef>
              <a:spcPct val="0"/>
            </a:spcBef>
            <a:spcAft>
              <a:spcPct val="15000"/>
            </a:spcAft>
            <a:buChar char="•"/>
          </a:pPr>
          <a:r>
            <a:rPr lang="en-US" sz="1800" kern="1200" dirty="0">
              <a:latin typeface="Roboto" panose="02000000000000000000" pitchFamily="2" charset="0"/>
              <a:ea typeface="Roboto" panose="02000000000000000000" pitchFamily="2" charset="0"/>
              <a:cs typeface="Roboto" panose="02000000000000000000" pitchFamily="2" charset="0"/>
            </a:rPr>
            <a:t>To prevent insolvency, benefits would be cut 21-23% and Full Retirement Age be deferred to 70/71.</a:t>
          </a:r>
          <a:endParaRPr lang="en-US" sz="1800" b="1" kern="1200" dirty="0">
            <a:latin typeface="Roboto" panose="02000000000000000000" pitchFamily="2" charset="0"/>
            <a:ea typeface="Roboto" panose="02000000000000000000" pitchFamily="2" charset="0"/>
            <a:cs typeface="Roboto" panose="02000000000000000000" pitchFamily="2" charset="0"/>
          </a:endParaRPr>
        </a:p>
      </dsp:txBody>
      <dsp:txXfrm>
        <a:off x="7703" y="428367"/>
        <a:ext cx="3348336" cy="3192685"/>
      </dsp:txXfrm>
    </dsp:sp>
    <dsp:sp modelId="{5F846BB7-929C-4B47-BEC5-75809BC1CC62}">
      <dsp:nvSpPr>
        <dsp:cNvPr id="0" name=""/>
        <dsp:cNvSpPr/>
      </dsp:nvSpPr>
      <dsp:spPr>
        <a:xfrm>
          <a:off x="8064042" y="1978989"/>
          <a:ext cx="739517" cy="91440"/>
        </a:xfrm>
        <a:custGeom>
          <a:avLst/>
          <a:gdLst/>
          <a:ahLst/>
          <a:cxnLst/>
          <a:rect l="0" t="0" r="0" b="0"/>
          <a:pathLst>
            <a:path>
              <a:moveTo>
                <a:pt x="0" y="45720"/>
              </a:moveTo>
              <a:lnTo>
                <a:pt x="739517" y="45720"/>
              </a:lnTo>
            </a:path>
          </a:pathLst>
        </a:custGeom>
        <a:noFill/>
        <a:ln w="2857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8414548" y="2020855"/>
        <a:ext cx="38505" cy="7708"/>
      </dsp:txXfrm>
    </dsp:sp>
    <dsp:sp modelId="{1C7850E0-1974-426C-9717-3468A1235E0E}">
      <dsp:nvSpPr>
        <dsp:cNvPr id="0" name=""/>
        <dsp:cNvSpPr/>
      </dsp:nvSpPr>
      <dsp:spPr>
        <a:xfrm>
          <a:off x="4126156" y="428367"/>
          <a:ext cx="3939685" cy="3192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71" tIns="172222" rIns="164071" bIns="172222" numCol="1" spcCol="1270" anchor="ctr" anchorCtr="0">
          <a:noAutofit/>
        </a:bodyPr>
        <a:lstStyle/>
        <a:p>
          <a:pPr marL="0" lvl="0" indent="0" algn="ctr" defTabSz="800100">
            <a:lnSpc>
              <a:spcPct val="90000"/>
            </a:lnSpc>
            <a:spcBef>
              <a:spcPct val="0"/>
            </a:spcBef>
            <a:spcAft>
              <a:spcPct val="35000"/>
            </a:spcAft>
            <a:buNone/>
          </a:pPr>
          <a:r>
            <a:rPr lang="en-US" sz="1800" b="1" kern="1200">
              <a:latin typeface="Roboto" panose="02000000000000000000" pitchFamily="2" charset="0"/>
              <a:ea typeface="Roboto" panose="02000000000000000000" pitchFamily="2" charset="0"/>
              <a:cs typeface="Roboto" panose="02000000000000000000" pitchFamily="2" charset="0"/>
            </a:rPr>
            <a:t>In Southeast Florida</a:t>
          </a:r>
        </a:p>
        <a:p>
          <a:pPr marL="0" lvl="0" indent="0" algn="ctr" defTabSz="800100">
            <a:lnSpc>
              <a:spcPct val="90000"/>
            </a:lnSpc>
            <a:spcBef>
              <a:spcPct val="0"/>
            </a:spcBef>
            <a:spcAft>
              <a:spcPct val="35000"/>
            </a:spcAft>
            <a:buNone/>
          </a:pPr>
          <a:r>
            <a:rPr lang="en-US" sz="1800" b="1" kern="1200">
              <a:latin typeface="Roboto" panose="02000000000000000000" pitchFamily="2" charset="0"/>
              <a:ea typeface="Roboto" panose="02000000000000000000" pitchFamily="2" charset="0"/>
              <a:cs typeface="Roboto" panose="02000000000000000000" pitchFamily="2" charset="0"/>
            </a:rPr>
            <a:t>SS Transfers are ~9-10% of Personal Income (+Earnings, Property Income</a:t>
          </a:r>
          <a:r>
            <a:rPr lang="en-US" sz="1800" kern="1200">
              <a:latin typeface="Roboto" panose="02000000000000000000" pitchFamily="2" charset="0"/>
              <a:ea typeface="Roboto" panose="02000000000000000000" pitchFamily="2" charset="0"/>
              <a:cs typeface="Roboto" panose="02000000000000000000" pitchFamily="2" charset="0"/>
            </a:rPr>
            <a:t>) in Southeast Florida. </a:t>
          </a:r>
        </a:p>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A cut in SS and SSI benefits would cost:</a:t>
          </a:r>
        </a:p>
        <a:p>
          <a:pPr marL="0" lvl="0" indent="0" algn="ctr" defTabSz="800100">
            <a:lnSpc>
              <a:spcPct val="90000"/>
            </a:lnSpc>
            <a:spcBef>
              <a:spcPct val="0"/>
            </a:spcBef>
            <a:spcAft>
              <a:spcPct val="35000"/>
            </a:spcAft>
            <a:buNone/>
          </a:pPr>
          <a:r>
            <a:rPr lang="en-US" sz="1800" kern="1200">
              <a:latin typeface="Roboto" panose="02000000000000000000" pitchFamily="2" charset="0"/>
              <a:ea typeface="Roboto" panose="02000000000000000000" pitchFamily="2" charset="0"/>
              <a:cs typeface="Roboto" panose="02000000000000000000" pitchFamily="2" charset="0"/>
            </a:rPr>
            <a:t>$11 Billion in Sales and  $10 Billion in Personal Income  (-1.3% income, -1.0% of sales) per Year. </a:t>
          </a:r>
        </a:p>
        <a:p>
          <a:pPr marL="0" lvl="0" indent="0" algn="ctr" defTabSz="800100">
            <a:lnSpc>
              <a:spcPct val="90000"/>
            </a:lnSpc>
            <a:spcBef>
              <a:spcPct val="0"/>
            </a:spcBef>
            <a:spcAft>
              <a:spcPct val="35000"/>
            </a:spcAft>
            <a:buNone/>
          </a:pPr>
          <a:r>
            <a:rPr lang="en-US" sz="1800" b="1" kern="1200">
              <a:latin typeface="Roboto" panose="02000000000000000000" pitchFamily="2" charset="0"/>
              <a:ea typeface="Roboto" panose="02000000000000000000" pitchFamily="2" charset="0"/>
              <a:cs typeface="Roboto" panose="02000000000000000000" pitchFamily="2" charset="0"/>
            </a:rPr>
            <a:t>-$1,000/Person</a:t>
          </a:r>
          <a:endParaRPr lang="en-US" sz="1800" b="1" kern="1200" dirty="0">
            <a:latin typeface="Roboto" panose="02000000000000000000" pitchFamily="2" charset="0"/>
            <a:ea typeface="Roboto" panose="02000000000000000000" pitchFamily="2" charset="0"/>
            <a:cs typeface="Roboto" panose="02000000000000000000" pitchFamily="2" charset="0"/>
          </a:endParaRPr>
        </a:p>
      </dsp:txBody>
      <dsp:txXfrm>
        <a:off x="4126156" y="428367"/>
        <a:ext cx="3939685" cy="3192685"/>
      </dsp:txXfrm>
    </dsp:sp>
    <dsp:sp modelId="{3F2801D1-34C9-4776-A84E-5A8E58E827A7}">
      <dsp:nvSpPr>
        <dsp:cNvPr id="0" name=""/>
        <dsp:cNvSpPr/>
      </dsp:nvSpPr>
      <dsp:spPr>
        <a:xfrm>
          <a:off x="8835959" y="498411"/>
          <a:ext cx="3348336" cy="30525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071" tIns="172222" rIns="164071" bIns="172222"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Roboto" panose="02000000000000000000" pitchFamily="2" charset="0"/>
              <a:ea typeface="Roboto" panose="02000000000000000000" pitchFamily="2" charset="0"/>
              <a:cs typeface="Roboto" panose="02000000000000000000" pitchFamily="2" charset="0"/>
            </a:rPr>
            <a:t>Southeast Florida Job losses in construction, retail trade, health care, real estate, personal services </a:t>
          </a:r>
        </a:p>
        <a:p>
          <a:pPr marL="0" lvl="0" indent="0" algn="ctr" defTabSz="889000">
            <a:lnSpc>
              <a:spcPct val="90000"/>
            </a:lnSpc>
            <a:spcBef>
              <a:spcPct val="0"/>
            </a:spcBef>
            <a:spcAft>
              <a:spcPct val="35000"/>
            </a:spcAft>
            <a:buNone/>
          </a:pPr>
          <a:r>
            <a:rPr lang="en-US" sz="2000" b="1" kern="1200" dirty="0">
              <a:latin typeface="Roboto" panose="02000000000000000000" pitchFamily="2" charset="0"/>
              <a:ea typeface="Roboto" panose="02000000000000000000" pitchFamily="2" charset="0"/>
              <a:cs typeface="Roboto" panose="02000000000000000000" pitchFamily="2" charset="0"/>
            </a:rPr>
            <a:t>(-50,000 jobs, under baseline per year in Southeast Florida)</a:t>
          </a:r>
        </a:p>
      </dsp:txBody>
      <dsp:txXfrm>
        <a:off x="8835959" y="498411"/>
        <a:ext cx="3348336" cy="30525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5AE8C-D936-46AC-9C96-D02A34728230}">
      <dsp:nvSpPr>
        <dsp:cNvPr id="0" name=""/>
        <dsp:cNvSpPr/>
      </dsp:nvSpPr>
      <dsp:spPr>
        <a:xfrm>
          <a:off x="3505405" y="1235799"/>
          <a:ext cx="772563" cy="91440"/>
        </a:xfrm>
        <a:custGeom>
          <a:avLst/>
          <a:gdLst/>
          <a:ahLst/>
          <a:cxnLst/>
          <a:rect l="0" t="0" r="0" b="0"/>
          <a:pathLst>
            <a:path>
              <a:moveTo>
                <a:pt x="0" y="45720"/>
              </a:moveTo>
              <a:lnTo>
                <a:pt x="772563" y="45720"/>
              </a:lnTo>
            </a:path>
          </a:pathLst>
        </a:custGeom>
        <a:noFill/>
        <a:ln w="2857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3871608" y="1277499"/>
        <a:ext cx="40158" cy="8039"/>
      </dsp:txXfrm>
    </dsp:sp>
    <dsp:sp modelId="{302AD342-E9CB-4685-986F-00E58E019CFF}">
      <dsp:nvSpPr>
        <dsp:cNvPr id="0" name=""/>
        <dsp:cNvSpPr/>
      </dsp:nvSpPr>
      <dsp:spPr>
        <a:xfrm>
          <a:off x="15191" y="233915"/>
          <a:ext cx="3492014" cy="209520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112" tIns="179612" rIns="171112" bIns="179612" numCol="1" spcCol="1270" anchor="ctr" anchorCtr="0">
          <a:noAutofit/>
        </a:bodyPr>
        <a:lstStyle/>
        <a:p>
          <a:pPr marL="0" lvl="0" indent="0" algn="ctr" defTabSz="800100">
            <a:lnSpc>
              <a:spcPct val="90000"/>
            </a:lnSpc>
            <a:spcBef>
              <a:spcPct val="0"/>
            </a:spcBef>
            <a:spcAft>
              <a:spcPct val="35000"/>
            </a:spcAft>
            <a:buNone/>
          </a:pPr>
          <a:r>
            <a:rPr lang="en-US" sz="1800" i="0" kern="1200" dirty="0">
              <a:latin typeface="Roboto" panose="02000000000000000000" pitchFamily="2" charset="0"/>
              <a:ea typeface="Roboto" panose="02000000000000000000" pitchFamily="2" charset="0"/>
              <a:cs typeface="Roboto" panose="02000000000000000000" pitchFamily="2" charset="0"/>
            </a:rPr>
            <a:t>Potential for Reduced Social Security Payments, Coupled with Low Savings Rate, means Less Local Spending on </a:t>
          </a:r>
          <a:r>
            <a:rPr lang="en-US" sz="1800" kern="1200" dirty="0">
              <a:latin typeface="Roboto" panose="02000000000000000000" pitchFamily="2" charset="0"/>
              <a:ea typeface="Roboto" panose="02000000000000000000" pitchFamily="2" charset="0"/>
              <a:cs typeface="Roboto" panose="02000000000000000000" pitchFamily="2" charset="0"/>
            </a:rPr>
            <a:t>Goods and Services (-~10%)</a:t>
          </a:r>
        </a:p>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a:t>
          </a:r>
        </a:p>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Local Employment Shock</a:t>
          </a:r>
        </a:p>
      </dsp:txBody>
      <dsp:txXfrm>
        <a:off x="15191" y="233915"/>
        <a:ext cx="3492014" cy="2095208"/>
      </dsp:txXfrm>
    </dsp:sp>
    <dsp:sp modelId="{213ABFDB-873D-461F-8280-CDB1F5070716}">
      <dsp:nvSpPr>
        <dsp:cNvPr id="0" name=""/>
        <dsp:cNvSpPr/>
      </dsp:nvSpPr>
      <dsp:spPr>
        <a:xfrm>
          <a:off x="7800583" y="1235799"/>
          <a:ext cx="772563" cy="91440"/>
        </a:xfrm>
        <a:custGeom>
          <a:avLst/>
          <a:gdLst/>
          <a:ahLst/>
          <a:cxnLst/>
          <a:rect l="0" t="0" r="0" b="0"/>
          <a:pathLst>
            <a:path>
              <a:moveTo>
                <a:pt x="0" y="45720"/>
              </a:moveTo>
              <a:lnTo>
                <a:pt x="772563" y="45720"/>
              </a:lnTo>
            </a:path>
          </a:pathLst>
        </a:custGeom>
        <a:noFill/>
        <a:ln w="2857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8166785" y="1277499"/>
        <a:ext cx="40158" cy="8039"/>
      </dsp:txXfrm>
    </dsp:sp>
    <dsp:sp modelId="{32CDA93B-242A-48C6-9630-F55CB23A9BEB}">
      <dsp:nvSpPr>
        <dsp:cNvPr id="0" name=""/>
        <dsp:cNvSpPr/>
      </dsp:nvSpPr>
      <dsp:spPr>
        <a:xfrm>
          <a:off x="4310368" y="233915"/>
          <a:ext cx="3492014" cy="2095208"/>
        </a:xfrm>
        <a:prstGeom prst="rect">
          <a:avLst/>
        </a:prstGeom>
        <a:solidFill>
          <a:schemeClr val="accent1">
            <a:shade val="80000"/>
            <a:hueOff val="174628"/>
            <a:satOff val="-23074"/>
            <a:lumOff val="117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112" tIns="179612" rIns="171112" bIns="17961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State pension funds already struggle to meet obligations, pension reform may lower payouts</a:t>
          </a:r>
        </a:p>
        <a:p>
          <a:pPr marL="0" lvl="0" indent="0" algn="ctr" defTabSz="80010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Exacerbating</a:t>
          </a:r>
          <a:r>
            <a:rPr lang="en-US" sz="1800" kern="1200" dirty="0">
              <a:latin typeface="Roboto" panose="02000000000000000000" pitchFamily="2" charset="0"/>
              <a:ea typeface="Roboto" panose="02000000000000000000" pitchFamily="2" charset="0"/>
              <a:cs typeface="Roboto" panose="02000000000000000000" pitchFamily="2" charset="0"/>
            </a:rPr>
            <a:t> the local employment shock.</a:t>
          </a:r>
        </a:p>
      </dsp:txBody>
      <dsp:txXfrm>
        <a:off x="4310368" y="233915"/>
        <a:ext cx="3492014" cy="2095208"/>
      </dsp:txXfrm>
    </dsp:sp>
    <dsp:sp modelId="{E44ED76E-C87F-4B2C-BE3E-93BAFC782908}">
      <dsp:nvSpPr>
        <dsp:cNvPr id="0" name=""/>
        <dsp:cNvSpPr/>
      </dsp:nvSpPr>
      <dsp:spPr>
        <a:xfrm>
          <a:off x="1761198" y="2327323"/>
          <a:ext cx="8590355" cy="772563"/>
        </a:xfrm>
        <a:custGeom>
          <a:avLst/>
          <a:gdLst/>
          <a:ahLst/>
          <a:cxnLst/>
          <a:rect l="0" t="0" r="0" b="0"/>
          <a:pathLst>
            <a:path>
              <a:moveTo>
                <a:pt x="8590355" y="0"/>
              </a:moveTo>
              <a:lnTo>
                <a:pt x="8590355" y="403381"/>
              </a:lnTo>
              <a:lnTo>
                <a:pt x="0" y="403381"/>
              </a:lnTo>
              <a:lnTo>
                <a:pt x="0" y="772563"/>
              </a:lnTo>
            </a:path>
          </a:pathLst>
        </a:custGeom>
        <a:noFill/>
        <a:ln w="2857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Roboto" panose="02000000000000000000" pitchFamily="2" charset="0"/>
            <a:ea typeface="Roboto" panose="02000000000000000000" pitchFamily="2" charset="0"/>
            <a:cs typeface="Roboto" panose="02000000000000000000" pitchFamily="2" charset="0"/>
          </a:endParaRPr>
        </a:p>
      </dsp:txBody>
      <dsp:txXfrm>
        <a:off x="5840680" y="2709585"/>
        <a:ext cx="431391" cy="8039"/>
      </dsp:txXfrm>
    </dsp:sp>
    <dsp:sp modelId="{75766EB3-155D-4BFD-9CCE-04BDFFB5CCCF}">
      <dsp:nvSpPr>
        <dsp:cNvPr id="0" name=""/>
        <dsp:cNvSpPr/>
      </dsp:nvSpPr>
      <dsp:spPr>
        <a:xfrm>
          <a:off x="8605546" y="233915"/>
          <a:ext cx="3492014" cy="2095208"/>
        </a:xfrm>
        <a:prstGeom prst="rect">
          <a:avLst/>
        </a:prstGeom>
        <a:solidFill>
          <a:schemeClr val="accent1">
            <a:shade val="80000"/>
            <a:hueOff val="349257"/>
            <a:satOff val="-46148"/>
            <a:lumOff val="23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112" tIns="179612" rIns="171112" bIns="179612" numCol="1" spcCol="1270" anchor="ctr" anchorCtr="0">
          <a:noAutofit/>
        </a:bodyPr>
        <a:lstStyle/>
        <a:p>
          <a:pPr marL="0" lvl="0" indent="0" algn="ctr" defTabSz="800100">
            <a:lnSpc>
              <a:spcPct val="90000"/>
            </a:lnSpc>
            <a:spcBef>
              <a:spcPct val="0"/>
            </a:spcBef>
            <a:spcAft>
              <a:spcPct val="35000"/>
            </a:spcAft>
            <a:buNone/>
          </a:pPr>
          <a:r>
            <a:rPr lang="en-US" sz="1800" b="1" i="0" kern="1200" dirty="0">
              <a:latin typeface="Roboto" panose="02000000000000000000" pitchFamily="2" charset="0"/>
              <a:ea typeface="Roboto" panose="02000000000000000000" pitchFamily="2" charset="0"/>
              <a:cs typeface="Roboto" panose="02000000000000000000" pitchFamily="2" charset="0"/>
            </a:rPr>
            <a:t>FS196.075</a:t>
          </a:r>
          <a:r>
            <a:rPr lang="en-US" sz="1800" i="0" kern="1200" dirty="0">
              <a:latin typeface="Roboto" panose="02000000000000000000" pitchFamily="2" charset="0"/>
              <a:ea typeface="Roboto" panose="02000000000000000000" pitchFamily="2" charset="0"/>
              <a:cs typeface="Roboto" panose="02000000000000000000" pitchFamily="2" charset="0"/>
            </a:rPr>
            <a:t> Additional homestead exemption for persons 65+</a:t>
          </a:r>
          <a:r>
            <a:rPr lang="en-US" sz="1800" b="1" i="0" kern="1200" dirty="0">
              <a:latin typeface="Roboto" panose="02000000000000000000" pitchFamily="2" charset="0"/>
              <a:ea typeface="Roboto" panose="02000000000000000000" pitchFamily="2" charset="0"/>
              <a:cs typeface="Roboto" panose="02000000000000000000" pitchFamily="2" charset="0"/>
            </a:rPr>
            <a:t>. </a:t>
          </a:r>
          <a:r>
            <a:rPr lang="en-US" sz="1800" b="0" i="0" kern="1200" dirty="0">
              <a:latin typeface="Roboto" panose="02000000000000000000" pitchFamily="2" charset="0"/>
              <a:ea typeface="Roboto" panose="02000000000000000000" pitchFamily="2" charset="0"/>
              <a:cs typeface="Roboto" panose="02000000000000000000" pitchFamily="2" charset="0"/>
            </a:rPr>
            <a:t>S</a:t>
          </a:r>
          <a:r>
            <a:rPr lang="en-US" sz="1800" i="0" kern="1200" dirty="0">
              <a:latin typeface="Roboto" panose="02000000000000000000" pitchFamily="2" charset="0"/>
              <a:ea typeface="Roboto" panose="02000000000000000000" pitchFamily="2" charset="0"/>
              <a:cs typeface="Roboto" panose="02000000000000000000" pitchFamily="2" charset="0"/>
            </a:rPr>
            <a:t>hifts tax burden to younger homeowners paying for more senior services. Reduces starter home inventory.</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8605546" y="233915"/>
        <a:ext cx="3492014" cy="2095208"/>
      </dsp:txXfrm>
    </dsp:sp>
    <dsp:sp modelId="{12194858-19A9-4F85-9CB3-A7FF3DE984A8}">
      <dsp:nvSpPr>
        <dsp:cNvPr id="0" name=""/>
        <dsp:cNvSpPr/>
      </dsp:nvSpPr>
      <dsp:spPr>
        <a:xfrm>
          <a:off x="3505405" y="4134171"/>
          <a:ext cx="772563" cy="91440"/>
        </a:xfrm>
        <a:custGeom>
          <a:avLst/>
          <a:gdLst/>
          <a:ahLst/>
          <a:cxnLst/>
          <a:rect l="0" t="0" r="0" b="0"/>
          <a:pathLst>
            <a:path>
              <a:moveTo>
                <a:pt x="0" y="45720"/>
              </a:moveTo>
              <a:lnTo>
                <a:pt x="772563" y="45720"/>
              </a:lnTo>
            </a:path>
          </a:pathLst>
        </a:custGeom>
        <a:noFill/>
        <a:ln w="2857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Roboto" panose="02000000000000000000" pitchFamily="2" charset="0"/>
            <a:ea typeface="Roboto" panose="02000000000000000000" pitchFamily="2" charset="0"/>
            <a:cs typeface="Roboto" panose="02000000000000000000" pitchFamily="2" charset="0"/>
          </a:endParaRPr>
        </a:p>
      </dsp:txBody>
      <dsp:txXfrm>
        <a:off x="3871608" y="4088451"/>
        <a:ext cx="40158" cy="182880"/>
      </dsp:txXfrm>
    </dsp:sp>
    <dsp:sp modelId="{11B38AF8-3494-441A-8CDD-A6A34ED2B17F}">
      <dsp:nvSpPr>
        <dsp:cNvPr id="0" name=""/>
        <dsp:cNvSpPr/>
      </dsp:nvSpPr>
      <dsp:spPr>
        <a:xfrm>
          <a:off x="15191" y="3132287"/>
          <a:ext cx="3492014" cy="2095208"/>
        </a:xfrm>
        <a:prstGeom prst="rect">
          <a:avLst/>
        </a:prstGeom>
        <a:solidFill>
          <a:schemeClr val="accent1">
            <a:shade val="80000"/>
            <a:hueOff val="523885"/>
            <a:satOff val="-69221"/>
            <a:lumOff val="352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112" tIns="179612" rIns="171112" bIns="179612"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Medicaid and Other Factors Squeezes State and Local Government, Produce Shift in Size and Scope of Public Services</a:t>
          </a:r>
        </a:p>
        <a:p>
          <a:pPr marL="0" lvl="0" indent="0" algn="ctr" defTabSz="80010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Need for (Regional?) Pension Solutions?</a:t>
          </a:r>
        </a:p>
      </dsp:txBody>
      <dsp:txXfrm>
        <a:off x="15191" y="3132287"/>
        <a:ext cx="3492014" cy="2095208"/>
      </dsp:txXfrm>
    </dsp:sp>
    <dsp:sp modelId="{0406906F-EBFD-48C4-A2EF-F0DAA429EDCC}">
      <dsp:nvSpPr>
        <dsp:cNvPr id="0" name=""/>
        <dsp:cNvSpPr/>
      </dsp:nvSpPr>
      <dsp:spPr>
        <a:xfrm>
          <a:off x="4310368" y="3132287"/>
          <a:ext cx="3492014" cy="2095208"/>
        </a:xfrm>
        <a:prstGeom prst="rect">
          <a:avLst/>
        </a:prstGeom>
        <a:solidFill>
          <a:srgbClr val="4E53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112" tIns="179612" rIns="171112" bIns="179612"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latin typeface="Roboto" panose="02000000000000000000" pitchFamily="2" charset="0"/>
              <a:ea typeface="Roboto" panose="02000000000000000000" pitchFamily="2" charset="0"/>
              <a:cs typeface="Roboto" panose="02000000000000000000" pitchFamily="2" charset="0"/>
            </a:rPr>
            <a:t>Tough Local Choices ahead:</a:t>
          </a:r>
        </a:p>
        <a:p>
          <a:pPr marL="0" lvl="0" indent="0" algn="ctr" defTabSz="800100">
            <a:lnSpc>
              <a:spcPct val="90000"/>
            </a:lnSpc>
            <a:spcBef>
              <a:spcPct val="0"/>
            </a:spcBef>
            <a:spcAft>
              <a:spcPct val="35000"/>
            </a:spcAft>
            <a:buNone/>
          </a:pPr>
          <a:r>
            <a:rPr lang="en-US" sz="1800" b="0" i="0" kern="1200" baseline="0" dirty="0">
              <a:latin typeface="Roboto" panose="02000000000000000000" pitchFamily="2" charset="0"/>
              <a:ea typeface="Roboto" panose="02000000000000000000" pitchFamily="2" charset="0"/>
              <a:cs typeface="Roboto" panose="02000000000000000000" pitchFamily="2" charset="0"/>
            </a:rPr>
            <a:t> Climate Resilient Investment; Accommodations for Older Users of Public Services, Potential for School Consolidation</a:t>
          </a:r>
          <a:endParaRPr lang="en-US" sz="1800" kern="1200" dirty="0">
            <a:latin typeface="Roboto" panose="02000000000000000000" pitchFamily="2" charset="0"/>
            <a:ea typeface="Roboto" panose="02000000000000000000" pitchFamily="2" charset="0"/>
            <a:cs typeface="Roboto" panose="02000000000000000000" pitchFamily="2" charset="0"/>
          </a:endParaRPr>
        </a:p>
      </dsp:txBody>
      <dsp:txXfrm>
        <a:off x="4310368" y="3132287"/>
        <a:ext cx="3492014" cy="20952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54773E-6C35-B291-7C89-5718DCF17D67}"/>
              </a:ext>
            </a:extLst>
          </p:cNvPr>
          <p:cNvSpPr>
            <a:spLocks noGrp="1"/>
          </p:cNvSpPr>
          <p:nvPr>
            <p:ph type="hdr" sz="quarter"/>
          </p:nvPr>
        </p:nvSpPr>
        <p:spPr>
          <a:xfrm>
            <a:off x="0" y="1"/>
            <a:ext cx="4002299" cy="351737"/>
          </a:xfrm>
          <a:prstGeom prst="rect">
            <a:avLst/>
          </a:prstGeom>
        </p:spPr>
        <p:txBody>
          <a:bodyPr vert="horz" lIns="92267" tIns="46134" rIns="92267" bIns="46134" rtlCol="0"/>
          <a:lstStyle>
            <a:lvl1pPr algn="l">
              <a:defRPr sz="1200"/>
            </a:lvl1pPr>
          </a:lstStyle>
          <a:p>
            <a:endParaRPr lang="en-US"/>
          </a:p>
        </p:txBody>
      </p:sp>
      <p:sp>
        <p:nvSpPr>
          <p:cNvPr id="3" name="Date Placeholder 2">
            <a:extLst>
              <a:ext uri="{FF2B5EF4-FFF2-40B4-BE49-F238E27FC236}">
                <a16:creationId xmlns:a16="http://schemas.microsoft.com/office/drawing/2014/main" id="{438A51AB-06CD-8DFB-C282-7B94538B0E18}"/>
              </a:ext>
            </a:extLst>
          </p:cNvPr>
          <p:cNvSpPr>
            <a:spLocks noGrp="1"/>
          </p:cNvSpPr>
          <p:nvPr>
            <p:ph type="dt" sz="quarter" idx="1"/>
          </p:nvPr>
        </p:nvSpPr>
        <p:spPr>
          <a:xfrm>
            <a:off x="5231638" y="1"/>
            <a:ext cx="4002299" cy="351737"/>
          </a:xfrm>
          <a:prstGeom prst="rect">
            <a:avLst/>
          </a:prstGeom>
        </p:spPr>
        <p:txBody>
          <a:bodyPr vert="horz" lIns="92267" tIns="46134" rIns="92267" bIns="46134" rtlCol="0"/>
          <a:lstStyle>
            <a:lvl1pPr algn="r">
              <a:defRPr sz="1200"/>
            </a:lvl1pPr>
          </a:lstStyle>
          <a:p>
            <a:fld id="{F43E9DC1-3364-4D8A-9011-60265F608987}" type="datetimeFigureOut">
              <a:rPr lang="en-US" smtClean="0"/>
              <a:t>11/14/2024</a:t>
            </a:fld>
            <a:endParaRPr lang="en-US"/>
          </a:p>
        </p:txBody>
      </p:sp>
      <p:sp>
        <p:nvSpPr>
          <p:cNvPr id="4" name="Footer Placeholder 3">
            <a:extLst>
              <a:ext uri="{FF2B5EF4-FFF2-40B4-BE49-F238E27FC236}">
                <a16:creationId xmlns:a16="http://schemas.microsoft.com/office/drawing/2014/main" id="{99AB9D3C-9339-0111-2FCB-378F421D9B20}"/>
              </a:ext>
            </a:extLst>
          </p:cNvPr>
          <p:cNvSpPr>
            <a:spLocks noGrp="1"/>
          </p:cNvSpPr>
          <p:nvPr>
            <p:ph type="ftr" sz="quarter" idx="2"/>
          </p:nvPr>
        </p:nvSpPr>
        <p:spPr>
          <a:xfrm>
            <a:off x="0" y="6658665"/>
            <a:ext cx="4002299" cy="351736"/>
          </a:xfrm>
          <a:prstGeom prst="rect">
            <a:avLst/>
          </a:prstGeom>
        </p:spPr>
        <p:txBody>
          <a:bodyPr vert="horz" lIns="92267" tIns="46134" rIns="92267" bIns="4613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ACA462-8CB9-7E85-14E0-772A9879D3B1}"/>
              </a:ext>
            </a:extLst>
          </p:cNvPr>
          <p:cNvSpPr>
            <a:spLocks noGrp="1"/>
          </p:cNvSpPr>
          <p:nvPr>
            <p:ph type="sldNum" sz="quarter" idx="3"/>
          </p:nvPr>
        </p:nvSpPr>
        <p:spPr>
          <a:xfrm>
            <a:off x="5231638" y="6658665"/>
            <a:ext cx="4002299" cy="351736"/>
          </a:xfrm>
          <a:prstGeom prst="rect">
            <a:avLst/>
          </a:prstGeom>
        </p:spPr>
        <p:txBody>
          <a:bodyPr vert="horz" lIns="92267" tIns="46134" rIns="92267" bIns="46134" rtlCol="0" anchor="b"/>
          <a:lstStyle>
            <a:lvl1pPr algn="r">
              <a:defRPr sz="1200"/>
            </a:lvl1pPr>
          </a:lstStyle>
          <a:p>
            <a:fld id="{F0E74168-490E-41FA-BB54-B867D0F8CE42}" type="slidenum">
              <a:rPr lang="en-US" smtClean="0"/>
              <a:t>‹#›</a:t>
            </a:fld>
            <a:endParaRPr lang="en-US"/>
          </a:p>
        </p:txBody>
      </p:sp>
    </p:spTree>
    <p:extLst>
      <p:ext uri="{BB962C8B-B14F-4D97-AF65-F5344CB8AC3E}">
        <p14:creationId xmlns:p14="http://schemas.microsoft.com/office/powerpoint/2010/main" val="8822261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971675" y="449263"/>
            <a:ext cx="5035550" cy="2832100"/>
          </a:xfrm>
          <a:prstGeom prst="rect">
            <a:avLst/>
          </a:prstGeom>
          <a:noFill/>
          <a:ln w="12700">
            <a:solidFill>
              <a:prstClr val="black"/>
            </a:solidFill>
          </a:ln>
        </p:spPr>
        <p:txBody>
          <a:bodyPr vert="horz" lIns="92267" tIns="46134" rIns="92267" bIns="46134" rtlCol="0" anchor="ctr"/>
          <a:lstStyle/>
          <a:p>
            <a:endParaRPr lang="en-US"/>
          </a:p>
        </p:txBody>
      </p:sp>
      <p:sp>
        <p:nvSpPr>
          <p:cNvPr id="5" name="Notes Placeholder 4"/>
          <p:cNvSpPr>
            <a:spLocks noGrp="1"/>
          </p:cNvSpPr>
          <p:nvPr>
            <p:ph type="body" sz="quarter" idx="3"/>
          </p:nvPr>
        </p:nvSpPr>
        <p:spPr>
          <a:xfrm>
            <a:off x="923608" y="3373757"/>
            <a:ext cx="7388860" cy="2760345"/>
          </a:xfrm>
          <a:prstGeom prst="rect">
            <a:avLst/>
          </a:prstGeom>
        </p:spPr>
        <p:txBody>
          <a:bodyPr vert="horz" lIns="92267" tIns="46134" rIns="92267" bIns="4613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0270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The United States is experiencing a </a:t>
            </a:r>
            <a:r>
              <a:rPr lang="en-US" sz="1700" b="1" kern="100" dirty="0">
                <a:latin typeface="Aptos" panose="020B0004020202020204" pitchFamily="34" charset="0"/>
                <a:ea typeface="Aptos" panose="020B0004020202020204" pitchFamily="34" charset="0"/>
                <a:cs typeface="Times New Roman" panose="02020603050405020304" pitchFamily="18" charset="0"/>
              </a:rPr>
              <a:t>vast demographic transformation </a:t>
            </a:r>
            <a:r>
              <a:rPr lang="en-US" sz="1700" kern="100" dirty="0">
                <a:latin typeface="Aptos" panose="020B0004020202020204" pitchFamily="34" charset="0"/>
                <a:ea typeface="Aptos" panose="020B0004020202020204" pitchFamily="34" charset="0"/>
                <a:cs typeface="Times New Roman" panose="02020603050405020304" pitchFamily="18" charset="0"/>
              </a:rPr>
              <a:t>driven by the aging Baby Boomer generation—those Americans born between 1946 and 1964 that is </a:t>
            </a:r>
            <a:r>
              <a:rPr lang="en-US" sz="1700" b="1" kern="100" dirty="0">
                <a:latin typeface="Aptos" panose="020B0004020202020204" pitchFamily="34" charset="0"/>
                <a:ea typeface="Aptos" panose="020B0004020202020204" pitchFamily="34" charset="0"/>
                <a:cs typeface="Times New Roman" panose="02020603050405020304" pitchFamily="18" charset="0"/>
              </a:rPr>
              <a:t>reshaping our  economy, our communities, even the future of our family structure and possibly launching a pandemic of loneliness.</a:t>
            </a:r>
            <a:r>
              <a:rPr lang="en-US" sz="1700" kern="100" dirty="0">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With three out of four Baby Boomers already past 65 and half expected to be over 75 by 2030, we face an urgent window to address the declining labor force, economic stability, </a:t>
            </a:r>
            <a:r>
              <a:rPr lang="en-US" sz="1700" b="1" kern="100" dirty="0">
                <a:latin typeface="Aptos" panose="020B0004020202020204" pitchFamily="34" charset="0"/>
                <a:ea typeface="Aptos" panose="020B0004020202020204" pitchFamily="34" charset="0"/>
                <a:cs typeface="Times New Roman" panose="02020603050405020304" pitchFamily="18" charset="0"/>
              </a:rPr>
              <a:t>and as community leaders, </a:t>
            </a:r>
            <a:r>
              <a:rPr lang="en-US" sz="1700" b="1" u="sng" kern="100" dirty="0">
                <a:latin typeface="Aptos" panose="020B0004020202020204" pitchFamily="34" charset="0"/>
                <a:ea typeface="Aptos" panose="020B0004020202020204" pitchFamily="34" charset="0"/>
                <a:cs typeface="Times New Roman" panose="02020603050405020304" pitchFamily="18" charset="0"/>
              </a:rPr>
              <a:t>you</a:t>
            </a:r>
            <a:r>
              <a:rPr lang="en-US" sz="1700" kern="100" dirty="0">
                <a:latin typeface="Aptos" panose="020B0004020202020204" pitchFamily="34" charset="0"/>
                <a:ea typeface="Aptos" panose="020B0004020202020204" pitchFamily="34" charset="0"/>
                <a:cs typeface="Times New Roman" panose="02020603050405020304" pitchFamily="18" charset="0"/>
              </a:rPr>
              <a:t> face </a:t>
            </a:r>
            <a:r>
              <a:rPr lang="en-US" sz="1700" u="sng" kern="100" dirty="0">
                <a:latin typeface="Aptos" panose="020B0004020202020204" pitchFamily="34" charset="0"/>
                <a:ea typeface="Aptos" panose="020B0004020202020204" pitchFamily="34" charset="0"/>
                <a:cs typeface="Times New Roman" panose="02020603050405020304" pitchFamily="18" charset="0"/>
              </a:rPr>
              <a:t>strategic decisions about land use and the scope of public services and how we fund them</a:t>
            </a:r>
            <a:r>
              <a:rPr lang="en-US" sz="1700" kern="100" dirty="0">
                <a:latin typeface="Aptos" panose="020B0004020202020204" pitchFamily="34" charset="0"/>
                <a:ea typeface="Aptos" panose="020B0004020202020204" pitchFamily="34" charset="0"/>
                <a:cs typeface="Times New Roman" panose="02020603050405020304" pitchFamily="18" charset="0"/>
              </a:rPr>
              <a:t>. That’s our challenge today.</a:t>
            </a:r>
          </a:p>
          <a:p>
            <a:endParaRPr lang="en-US" dirty="0"/>
          </a:p>
        </p:txBody>
      </p:sp>
    </p:spTree>
    <p:extLst>
      <p:ext uri="{BB962C8B-B14F-4D97-AF65-F5344CB8AC3E}">
        <p14:creationId xmlns:p14="http://schemas.microsoft.com/office/powerpoint/2010/main" val="248012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sz="1700" dirty="0">
                <a:latin typeface="Aptos" panose="020B0004020202020204" pitchFamily="34" charset="0"/>
                <a:ea typeface="Aptos" panose="020B0004020202020204" pitchFamily="34" charset="0"/>
                <a:cs typeface="Times New Roman" panose="02020603050405020304" pitchFamily="18" charset="0"/>
              </a:rPr>
              <a:t>An aging population dampens economic growth due to reduced labor productivity and slower employment gains. As older adults' spending habits shift, markets could pivot toward safer, income-generating investments like bonds, while sectors such as healthcare and financial services may see growth.</a:t>
            </a:r>
            <a:endParaRPr lang="en-US" dirty="0"/>
          </a:p>
        </p:txBody>
      </p:sp>
    </p:spTree>
    <p:extLst>
      <p:ext uri="{BB962C8B-B14F-4D97-AF65-F5344CB8AC3E}">
        <p14:creationId xmlns:p14="http://schemas.microsoft.com/office/powerpoint/2010/main" val="3409585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sz="1700" dirty="0">
                <a:latin typeface="Aptos" panose="020B0004020202020204" pitchFamily="34" charset="0"/>
                <a:ea typeface="Aptos" panose="020B0004020202020204" pitchFamily="34" charset="0"/>
                <a:cs typeface="Times New Roman" panose="02020603050405020304" pitchFamily="18" charset="0"/>
              </a:rPr>
              <a:t>Aging comes with a financial price. For instance, dialysis services alone now account for nearly 1% of the federal budget. By 2032, healthcare spending is expected to outpace GDP growth, consuming a larger share of national resources.</a:t>
            </a:r>
            <a:endParaRPr lang="en-US" dirty="0"/>
          </a:p>
        </p:txBody>
      </p:sp>
    </p:spTree>
    <p:extLst>
      <p:ext uri="{BB962C8B-B14F-4D97-AF65-F5344CB8AC3E}">
        <p14:creationId xmlns:p14="http://schemas.microsoft.com/office/powerpoint/2010/main" val="124480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Despite higher retirement ages and evolving work patterns, Americans save less than their peers in most developed nations. While the US is near the bottom, I want to focus attention on Japan—Japan used to have one of the highest savings rates in the world, now it’s among the lowest—they have passed over the Demographic point-of-no-return</a:t>
            </a:r>
          </a:p>
        </p:txBody>
      </p:sp>
    </p:spTree>
    <p:extLst>
      <p:ext uri="{BB962C8B-B14F-4D97-AF65-F5344CB8AC3E}">
        <p14:creationId xmlns:p14="http://schemas.microsoft.com/office/powerpoint/2010/main" val="1780602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a:t>Let’s talk money.  Generally, we are talking about trade-offs between wage income, savings and investment, and pensions. Many seniors will continue to work to save up. If pension funds do not achieve sustainable returns, pay-as-you-go funds will pay less and less over time, especially when fewer workers enter the labor force. </a:t>
            </a:r>
          </a:p>
        </p:txBody>
      </p:sp>
    </p:spTree>
    <p:extLst>
      <p:ext uri="{BB962C8B-B14F-4D97-AF65-F5344CB8AC3E}">
        <p14:creationId xmlns:p14="http://schemas.microsoft.com/office/powerpoint/2010/main" val="236128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a:t>Of course, that also applies to Social Security—we have seen a lot of news about trust fund insolvency for Social Security, as solvency relies upon that future workers: retirees ratio. We are less than a decade away from potential cuts. May not happen, don’t think we will get there, but one study said that we could expect benefit cuts of 23%.</a:t>
            </a:r>
          </a:p>
          <a:p>
            <a:endParaRPr lang="en-US"/>
          </a:p>
          <a:p>
            <a:r>
              <a:rPr lang="en-US"/>
              <a:t>That would be a big blow to a region where about 18% of all personal income comes from those transfers. For our 7 county region, that’s a loss of about $23 billion in sales a year, trickling down to everyone at a loss of almost $2,000 dollars a year per person per year. More broadly speaking, that’s 100K jobs fewer in construction, retail, health care, and so on. There are very local effects of federal decisions. </a:t>
            </a:r>
          </a:p>
        </p:txBody>
      </p:sp>
    </p:spTree>
    <p:extLst>
      <p:ext uri="{BB962C8B-B14F-4D97-AF65-F5344CB8AC3E}">
        <p14:creationId xmlns:p14="http://schemas.microsoft.com/office/powerpoint/2010/main" val="91092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a:t>So let’s line up our dominoes here, if we do nothing to strengthen our labor force, to raise the savings rate, to reform pensions and social security, we will encounter a local employment shock and a wage-price spiral that will make many goods and services more expensive. Coupled with older people aging-in-place with additional property tax caps means that more of the tax burden shifts to younger families, just as the scope and size of public services changes to meet new demands for an aging population. States and some localities will need to spend more on Medicaid, and without local solutions, there will be bigger local problems. How do we face the need for different public services, when there is already unmet needs on meeting climate challenges.</a:t>
            </a:r>
          </a:p>
        </p:txBody>
      </p:sp>
    </p:spTree>
    <p:extLst>
      <p:ext uri="{BB962C8B-B14F-4D97-AF65-F5344CB8AC3E}">
        <p14:creationId xmlns:p14="http://schemas.microsoft.com/office/powerpoint/2010/main" val="3638145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a:t>Because we are going to need it. The blue bars in these graphics, for Assisted Living Facilities, Adult Care, etc. are how many beds and patient days we currently have in each county. If the Over 65 population grows as fast as forecasted for Medicaid, and the elderly population in need of the other things is proportionate to the gain in elderly Southeast Florida residents, we are going to need between 2.5 to 2.8 times as many beds, as much Medicaid patient days, as we currently have. </a:t>
            </a:r>
          </a:p>
          <a:p>
            <a:endParaRPr lang="en-US"/>
          </a:p>
          <a:p>
            <a:r>
              <a:rPr lang="en-US"/>
              <a:t>Thinking in land use terms, that represents a substantial jump in elder care needs that we may or may not be prepared to meet. </a:t>
            </a:r>
          </a:p>
        </p:txBody>
      </p:sp>
      <p:sp>
        <p:nvSpPr>
          <p:cNvPr id="4" name="Slide Number Placeholder 3"/>
          <p:cNvSpPr>
            <a:spLocks noGrp="1"/>
          </p:cNvSpPr>
          <p:nvPr>
            <p:ph type="sldNum" sz="quarter" idx="4294967295"/>
          </p:nvPr>
        </p:nvSpPr>
        <p:spPr>
          <a:xfrm>
            <a:off x="5231638" y="6658665"/>
            <a:ext cx="4002299" cy="351736"/>
          </a:xfrm>
          <a:prstGeom prst="rect">
            <a:avLst/>
          </a:prstGeom>
        </p:spPr>
        <p:txBody>
          <a:bodyPr lIns="87810" tIns="43905" rIns="87810" bIns="43905"/>
          <a:lstStyle/>
          <a:p>
            <a:fld id="{1A02FA45-F5C6-41E2-8A9D-93E1EC603574}" type="slidenum">
              <a:rPr lang="en-US" smtClean="0"/>
              <a:t>15</a:t>
            </a:fld>
            <a:endParaRPr lang="en-US"/>
          </a:p>
        </p:txBody>
      </p:sp>
    </p:spTree>
    <p:extLst>
      <p:ext uri="{BB962C8B-B14F-4D97-AF65-F5344CB8AC3E}">
        <p14:creationId xmlns:p14="http://schemas.microsoft.com/office/powerpoint/2010/main" val="6677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the troubles don’t stop there, especially here where the hurricanes rumble. I did not produce a forecast for these numbers, but you can see we have a lot of elderly care exposure to lifeline services. At a time when our national electric infrastructure is in desperate need of new investment, our electricity driven lifelines leave a lot of residents in need of additional support. Imagine the number of electricity dependent residents rising to 100,000, or needing to expand special needs capacity to 27K. </a:t>
            </a:r>
          </a:p>
          <a:p>
            <a:endParaRPr lang="en-US"/>
          </a:p>
        </p:txBody>
      </p:sp>
    </p:spTree>
    <p:extLst>
      <p:ext uri="{BB962C8B-B14F-4D97-AF65-F5344CB8AC3E}">
        <p14:creationId xmlns:p14="http://schemas.microsoft.com/office/powerpoint/2010/main" val="2954584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a:t>However, we do have time. Some of the early predictors of major demographically driven behavior change has not happened, or not at an exceptionally fast pace. There has not been a massive wave of </a:t>
            </a:r>
            <a:r>
              <a:rPr lang="en-US" err="1"/>
              <a:t>downsizeing</a:t>
            </a:r>
            <a:r>
              <a:rPr lang="en-US"/>
              <a:t> in housing, nor does there seem to be evidence of a major sell-off equities—as this monthly active listing count for the US shows, we have seen active listings decline, not increase in recent years. If anything this points to more people choosing to age in place. </a:t>
            </a:r>
          </a:p>
        </p:txBody>
      </p:sp>
    </p:spTree>
    <p:extLst>
      <p:ext uri="{BB962C8B-B14F-4D97-AF65-F5344CB8AC3E}">
        <p14:creationId xmlns:p14="http://schemas.microsoft.com/office/powerpoint/2010/main" val="473922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708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This graph traces the number of births per woman from 1910 to the present. Historically, the American birth rate exceeded the replacement level of 2.1 until the Great Depression, surged to a high of 3.8 in 1958, and fell below the replacement rate in the early 70s. </a:t>
            </a:r>
          </a:p>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For the parents of the Baby Boomers, </a:t>
            </a:r>
            <a:r>
              <a:rPr lang="en-US" sz="1700" b="1" kern="100" dirty="0">
                <a:latin typeface="Aptos" panose="020B0004020202020204" pitchFamily="34" charset="0"/>
                <a:ea typeface="Aptos" panose="020B0004020202020204" pitchFamily="34" charset="0"/>
                <a:cs typeface="Times New Roman" panose="02020603050405020304" pitchFamily="18" charset="0"/>
              </a:rPr>
              <a:t>large families provided informal elder care</a:t>
            </a:r>
            <a:r>
              <a:rPr lang="en-US" sz="1700" kern="100" dirty="0">
                <a:latin typeface="Aptos" panose="020B0004020202020204" pitchFamily="34" charset="0"/>
                <a:ea typeface="Aptos" panose="020B0004020202020204" pitchFamily="34" charset="0"/>
                <a:cs typeface="Times New Roman" panose="02020603050405020304" pitchFamily="18" charset="0"/>
              </a:rPr>
              <a:t>, supplementing social support systems. Fast forward to today, and </a:t>
            </a:r>
            <a:r>
              <a:rPr lang="en-US" sz="1700" b="1" kern="100" dirty="0">
                <a:latin typeface="Aptos" panose="020B0004020202020204" pitchFamily="34" charset="0"/>
                <a:ea typeface="Aptos" panose="020B0004020202020204" pitchFamily="34" charset="0"/>
                <a:cs typeface="Times New Roman" panose="02020603050405020304" pitchFamily="18" charset="0"/>
              </a:rPr>
              <a:t>smaller family sizes mean fewer caregivers for this aging population</a:t>
            </a:r>
            <a:r>
              <a:rPr lang="en-US" sz="1700" kern="100" dirty="0">
                <a:latin typeface="Aptos" panose="020B0004020202020204" pitchFamily="34" charset="0"/>
                <a:ea typeface="Aptos" panose="020B0004020202020204" pitchFamily="34" charset="0"/>
                <a:cs typeface="Times New Roman" panose="02020603050405020304" pitchFamily="18" charset="0"/>
              </a:rPr>
              <a:t>. It also points to an </a:t>
            </a:r>
            <a:r>
              <a:rPr lang="en-US" sz="1700" b="1" kern="100" dirty="0">
                <a:latin typeface="Aptos" panose="020B0004020202020204" pitchFamily="34" charset="0"/>
                <a:ea typeface="Aptos" panose="020B0004020202020204" pitchFamily="34" charset="0"/>
                <a:cs typeface="Times New Roman" panose="02020603050405020304" pitchFamily="18" charset="0"/>
              </a:rPr>
              <a:t>epidemic of loneliness</a:t>
            </a:r>
            <a:r>
              <a:rPr lang="en-US" sz="1700" kern="100" dirty="0">
                <a:latin typeface="Aptos" panose="020B0004020202020204" pitchFamily="34" charset="0"/>
                <a:ea typeface="Aptos" panose="020B0004020202020204" pitchFamily="34" charset="0"/>
                <a:cs typeface="Times New Roman" panose="02020603050405020304" pitchFamily="18" charset="0"/>
              </a:rPr>
              <a:t> that maybe should be addressed in land use planning for communities.</a:t>
            </a:r>
          </a:p>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By 2030, with half of this generation over 75, the strain on our pensions, job creation, new business formation, and labor force will be profound.</a:t>
            </a:r>
          </a:p>
          <a:p>
            <a:endParaRPr lang="en-US" dirty="0"/>
          </a:p>
        </p:txBody>
      </p:sp>
    </p:spTree>
    <p:extLst>
      <p:ext uri="{BB962C8B-B14F-4D97-AF65-F5344CB8AC3E}">
        <p14:creationId xmlns:p14="http://schemas.microsoft.com/office/powerpoint/2010/main" val="1477052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9855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30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pPr defTabSz="878098"/>
            <a:r>
              <a:rPr lang="en-US" sz="1700" dirty="0">
                <a:latin typeface="Aptos" panose="020B0004020202020204" pitchFamily="34" charset="0"/>
                <a:ea typeface="Aptos" panose="020B0004020202020204" pitchFamily="34" charset="0"/>
                <a:cs typeface="Times New Roman" panose="02020603050405020304" pitchFamily="18" charset="0"/>
              </a:rPr>
              <a:t>The U.S. is not alone; it's a global trend. These population pyramids illustrate how age distributions will invert by 2050, with more elderly and fewer young. Japan leads this shift, with projections showing 74 retirees for every 100 working-age individuals by 2050 (Dependency Ratio). China, due to its one-child policy, faces a similar challenge, while Canada shares a demographic trajectory comparable to ours and relies on immigration as a partial solution.</a:t>
            </a:r>
            <a:endParaRPr lang="en-US" dirty="0"/>
          </a:p>
        </p:txBody>
      </p:sp>
    </p:spTree>
    <p:extLst>
      <p:ext uri="{BB962C8B-B14F-4D97-AF65-F5344CB8AC3E}">
        <p14:creationId xmlns:p14="http://schemas.microsoft.com/office/powerpoint/2010/main" val="211982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Immigration often sparks debate with good and bad aspects. Projections by the U.S. Census show that even with steady immigration, the labor force will grow modestly, with the population peaking around 2080. If immigration, legal and not-so-much were to end tomorrow, </a:t>
            </a:r>
            <a:r>
              <a:rPr lang="en-US" sz="1700" b="1" kern="100" dirty="0">
                <a:latin typeface="Aptos" panose="020B0004020202020204" pitchFamily="34" charset="0"/>
                <a:ea typeface="Aptos" panose="020B0004020202020204" pitchFamily="34" charset="0"/>
                <a:cs typeface="Times New Roman" panose="02020603050405020304" pitchFamily="18" charset="0"/>
              </a:rPr>
              <a:t>that peak moves up to 2025</a:t>
            </a:r>
            <a:r>
              <a:rPr lang="en-US" sz="1700" kern="100" dirty="0">
                <a:latin typeface="Aptos" panose="020B0004020202020204" pitchFamily="34" charset="0"/>
                <a:ea typeface="Aptos" panose="020B0004020202020204" pitchFamily="34" charset="0"/>
                <a:cs typeface="Times New Roman" panose="02020603050405020304" pitchFamily="18" charset="0"/>
              </a:rPr>
              <a:t>. Some advocate for policies that promote higher birth rates instead, but this would require a significant, near-doubling of the current fertility rate.</a:t>
            </a:r>
          </a:p>
          <a:p>
            <a:endParaRPr lang="en-US" dirty="0"/>
          </a:p>
        </p:txBody>
      </p:sp>
    </p:spTree>
    <p:extLst>
      <p:ext uri="{BB962C8B-B14F-4D97-AF65-F5344CB8AC3E}">
        <p14:creationId xmlns:p14="http://schemas.microsoft.com/office/powerpoint/2010/main" val="333730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a:t>Now we are going to shift focus to the forecasts produced by the University of Florida’s Bureau of Economic and Business Research for change between 2025 and 2050 by age group.  As with the United States, our over 65 group is the fastest growing segment, gaining about 50% in our 7 county megaregion, 55% statewide. The over 85 set will more than double in our region, and almost triple statewide. </a:t>
            </a:r>
          </a:p>
        </p:txBody>
      </p:sp>
    </p:spTree>
    <p:extLst>
      <p:ext uri="{BB962C8B-B14F-4D97-AF65-F5344CB8AC3E}">
        <p14:creationId xmlns:p14="http://schemas.microsoft.com/office/powerpoint/2010/main" val="2856797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dirty="0"/>
              <a:t>Breaking down a bit more, in most counties the over 65 cohort will nearly double, and in Monroe county over 85s will triple, with Broward’s 85+ rate just behind that of Monroe.</a:t>
            </a:r>
          </a:p>
        </p:txBody>
      </p:sp>
    </p:spTree>
    <p:extLst>
      <p:ext uri="{BB962C8B-B14F-4D97-AF65-F5344CB8AC3E}">
        <p14:creationId xmlns:p14="http://schemas.microsoft.com/office/powerpoint/2010/main" val="262596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dirty="0"/>
              <a:t>Treasure Coast will see a doubling of the 85+ cohorts, while its labor force will grow faster than South Florida’s. Now labor force growth is the most important factor in sustaining the demographic basis of our economy. </a:t>
            </a:r>
          </a:p>
        </p:txBody>
      </p:sp>
    </p:spTree>
    <p:extLst>
      <p:ext uri="{BB962C8B-B14F-4D97-AF65-F5344CB8AC3E}">
        <p14:creationId xmlns:p14="http://schemas.microsoft.com/office/powerpoint/2010/main" val="3932273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Now we come to the first major change that we face. </a:t>
            </a:r>
            <a:r>
              <a:rPr lang="en-US" sz="1700" b="1" kern="100" dirty="0">
                <a:latin typeface="Aptos" panose="020B0004020202020204" pitchFamily="34" charset="0"/>
                <a:ea typeface="Aptos" panose="020B0004020202020204" pitchFamily="34" charset="0"/>
                <a:cs typeface="Times New Roman" panose="02020603050405020304" pitchFamily="18" charset="0"/>
              </a:rPr>
              <a:t>Think of the population as a pie.</a:t>
            </a:r>
            <a:r>
              <a:rPr lang="en-US" sz="1700" kern="100" dirty="0">
                <a:latin typeface="Aptos" panose="020B0004020202020204" pitchFamily="34" charset="0"/>
                <a:ea typeface="Aptos" panose="020B0004020202020204" pitchFamily="34" charset="0"/>
                <a:cs typeface="Times New Roman" panose="02020603050405020304" pitchFamily="18" charset="0"/>
              </a:rPr>
              <a:t> Labor force participation has been on a steady decline since 2000, exacerbated by early retirements, particularly among Baby Boomers. </a:t>
            </a:r>
          </a:p>
          <a:p>
            <a:pPr>
              <a:lnSpc>
                <a:spcPct val="107000"/>
              </a:lnSpc>
              <a:spcAft>
                <a:spcPts val="768"/>
              </a:spcAft>
            </a:pPr>
            <a:r>
              <a:rPr lang="en-US" sz="1700" kern="100" dirty="0">
                <a:latin typeface="Aptos" panose="020B0004020202020204" pitchFamily="34" charset="0"/>
                <a:ea typeface="Aptos" panose="020B0004020202020204" pitchFamily="34" charset="0"/>
                <a:cs typeface="Times New Roman" panose="02020603050405020304" pitchFamily="18" charset="0"/>
              </a:rPr>
              <a:t>Although population growth has so far offset some impacts, declining participation rates among prime-age men and a widening skills gap and automation present additional challenges. </a:t>
            </a:r>
          </a:p>
        </p:txBody>
      </p:sp>
    </p:spTree>
    <p:extLst>
      <p:ext uri="{BB962C8B-B14F-4D97-AF65-F5344CB8AC3E}">
        <p14:creationId xmlns:p14="http://schemas.microsoft.com/office/powerpoint/2010/main" val="1397982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71675" y="449263"/>
            <a:ext cx="5033963" cy="2832100"/>
          </a:xfrm>
        </p:spPr>
      </p:sp>
      <p:sp>
        <p:nvSpPr>
          <p:cNvPr id="3" name="Notes Placeholder 2"/>
          <p:cNvSpPr>
            <a:spLocks noGrp="1"/>
          </p:cNvSpPr>
          <p:nvPr>
            <p:ph type="body" idx="1"/>
          </p:nvPr>
        </p:nvSpPr>
        <p:spPr/>
        <p:txBody>
          <a:bodyPr/>
          <a:lstStyle/>
          <a:p>
            <a:r>
              <a:rPr lang="en-US" sz="1700" dirty="0">
                <a:latin typeface="Aptos" panose="020B0004020202020204" pitchFamily="34" charset="0"/>
                <a:ea typeface="Aptos" panose="020B0004020202020204" pitchFamily="34" charset="0"/>
                <a:cs typeface="Times New Roman" panose="02020603050405020304" pitchFamily="18" charset="0"/>
              </a:rPr>
              <a:t>Aging also has consequences for spending. Older Americans typically spend less across most categories compared to prime-age consumers, except in areas like healthcare and reading. This shift will influence demand for land use and business services as the population ages, dropping taxable sales may have fiscal implications for the state. </a:t>
            </a:r>
            <a:endParaRPr lang="en-US" dirty="0"/>
          </a:p>
        </p:txBody>
      </p:sp>
    </p:spTree>
    <p:extLst>
      <p:ext uri="{BB962C8B-B14F-4D97-AF65-F5344CB8AC3E}">
        <p14:creationId xmlns:p14="http://schemas.microsoft.com/office/powerpoint/2010/main" val="44159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574766" y="1700213"/>
            <a:ext cx="11042468" cy="4392612"/>
          </a:xfrm>
          <a:prstGeom prst="rect">
            <a:avLst/>
          </a:prstGeom>
        </p:spPr>
        <p:txBody>
          <a:bodyPr vert="horz" lIns="91440" tIns="45720" rIns="91440" bIns="45720" rtlCol="0">
            <a:normAutofit/>
          </a:bodyPr>
          <a:lstStyle>
            <a:lvl1pPr>
              <a:defRPr>
                <a:solidFill>
                  <a:srgbClr val="575D76"/>
                </a:solidFill>
                <a:latin typeface="+mj-lt"/>
              </a:defRPr>
            </a:lvl1pPr>
            <a:lvl2pPr>
              <a:defRPr>
                <a:solidFill>
                  <a:srgbClr val="575D76"/>
                </a:solidFill>
                <a:latin typeface="+mj-lt"/>
              </a:defRPr>
            </a:lvl2pPr>
            <a:lvl3pPr>
              <a:defRPr>
                <a:solidFill>
                  <a:srgbClr val="575D76"/>
                </a:solidFill>
                <a:latin typeface="+mj-lt"/>
              </a:defRPr>
            </a:lvl3pPr>
            <a:lvl4pPr>
              <a:defRPr>
                <a:solidFill>
                  <a:srgbClr val="575D76"/>
                </a:solidFill>
                <a:latin typeface="+mj-lt"/>
              </a:defRPr>
            </a:lvl4pPr>
            <a:lvl5pPr>
              <a:defRPr>
                <a:solidFill>
                  <a:srgbClr val="575D7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574766" y="365126"/>
            <a:ext cx="11042468" cy="749572"/>
          </a:xfrm>
        </p:spPr>
        <p:txBody>
          <a:bodyPr>
            <a:normAutofit/>
          </a:bodyPr>
          <a:lstStyle>
            <a:lvl1pPr>
              <a:defRPr sz="3400">
                <a:solidFill>
                  <a:srgbClr val="01334C"/>
                </a:solidFill>
                <a:latin typeface="+mj-lt"/>
              </a:defRPr>
            </a:lvl1pPr>
          </a:lstStyle>
          <a:p>
            <a:r>
              <a:rPr lang="en-US" dirty="0"/>
              <a:t>Click to edit Master title style</a:t>
            </a:r>
          </a:p>
        </p:txBody>
      </p:sp>
      <p:sp>
        <p:nvSpPr>
          <p:cNvPr id="9"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135048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atin typeface="+mj-lt"/>
              </a:defRPr>
            </a:lvl1pPr>
          </a:lstStyle>
          <a:p>
            <a:r>
              <a:rPr lang="en-US" dirty="0"/>
              <a:t>Click to edit Master title style</a:t>
            </a:r>
          </a:p>
        </p:txBody>
      </p:sp>
      <p:sp>
        <p:nvSpPr>
          <p:cNvPr id="5" name="Content Placeholder 2"/>
          <p:cNvSpPr>
            <a:spLocks noGrp="1"/>
          </p:cNvSpPr>
          <p:nvPr>
            <p:ph idx="1"/>
          </p:nvPr>
        </p:nvSpPr>
        <p:spPr>
          <a:xfrm>
            <a:off x="574766" y="1699759"/>
            <a:ext cx="5419634"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2"/>
          </p:nvPr>
        </p:nvSpPr>
        <p:spPr>
          <a:xfrm>
            <a:off x="6197691" y="1700213"/>
            <a:ext cx="5419634" cy="4392612"/>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5" y="1114424"/>
            <a:ext cx="11042650" cy="585787"/>
          </a:xfrm>
        </p:spPr>
        <p:txBody>
          <a:bodyPr>
            <a:normAutofit/>
          </a:bodyPr>
          <a:lstStyle>
            <a:lvl1pPr marL="0" indent="0">
              <a:buNone/>
              <a:defRPr sz="2400" b="0" i="0">
                <a:solidFill>
                  <a:srgbClr val="575D76"/>
                </a:solidFill>
                <a:latin typeface="+mn-lt"/>
                <a:ea typeface="Roboto" charset="0"/>
                <a:cs typeface="Roboto" charset="0"/>
              </a:defRPr>
            </a:lvl1pPr>
          </a:lstStyle>
          <a:p>
            <a:pPr lvl="0"/>
            <a:r>
              <a:rPr lang="en-US" dirty="0"/>
              <a:t>Click to edit subtitle</a:t>
            </a:r>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9" name="Oval 8"/>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Tree>
    <p:extLst>
      <p:ext uri="{BB962C8B-B14F-4D97-AF65-F5344CB8AC3E}">
        <p14:creationId xmlns:p14="http://schemas.microsoft.com/office/powerpoint/2010/main" val="859440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p:nvPr>
        </p:nvSpPr>
        <p:spPr>
          <a:xfrm>
            <a:off x="5195608" y="365126"/>
            <a:ext cx="6421625" cy="749572"/>
          </a:xfrm>
        </p:spPr>
        <p:txBody>
          <a:bodyPr>
            <a:normAutofit/>
          </a:bodyPr>
          <a:lstStyle>
            <a:lvl1pPr>
              <a:defRPr sz="3400">
                <a:latin typeface="+mj-lt"/>
              </a:defRPr>
            </a:lvl1pPr>
          </a:lstStyle>
          <a:p>
            <a:r>
              <a:rPr lang="en-US" dirty="0"/>
              <a:t>Click to edit Master title style</a:t>
            </a:r>
          </a:p>
        </p:txBody>
      </p:sp>
      <p:sp>
        <p:nvSpPr>
          <p:cNvPr id="6" name="Content Placeholder 2"/>
          <p:cNvSpPr>
            <a:spLocks noGrp="1"/>
          </p:cNvSpPr>
          <p:nvPr>
            <p:ph idx="12"/>
          </p:nvPr>
        </p:nvSpPr>
        <p:spPr>
          <a:xfrm>
            <a:off x="5195608"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195611"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0" y="-1"/>
            <a:ext cx="4872038" cy="6092825"/>
          </a:xfrm>
        </p:spPr>
        <p:txBody>
          <a:bodyPr/>
          <a:lstStyle/>
          <a:p>
            <a:endParaRPr lang="en-GB"/>
          </a:p>
        </p:txBody>
      </p:sp>
      <p:sp>
        <p:nvSpPr>
          <p:cNvPr id="8" name="Oval 7"/>
          <p:cNvSpPr/>
          <p:nvPr userDrawn="1"/>
        </p:nvSpPr>
        <p:spPr>
          <a:xfrm>
            <a:off x="8013074" y="-2070504"/>
            <a:ext cx="3013808" cy="3013808"/>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0" name="Oval 9"/>
          <p:cNvSpPr/>
          <p:nvPr userDrawn="1"/>
        </p:nvSpPr>
        <p:spPr>
          <a:xfrm>
            <a:off x="9887953" y="-2425701"/>
            <a:ext cx="4849029" cy="4849029"/>
          </a:xfrm>
          <a:prstGeom prst="ellipse">
            <a:avLst/>
          </a:prstGeom>
          <a:noFill/>
          <a:ln w="28575">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Roboto Regular" charset="0"/>
            </a:endParaRPr>
          </a:p>
        </p:txBody>
      </p:sp>
      <p:sp>
        <p:nvSpPr>
          <p:cNvPr id="11" name="Rectangle 10"/>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Triangle 12"/>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5" name="TextBox 14"/>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788017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p:cNvSpPr>
            <a:spLocks noGrp="1"/>
          </p:cNvSpPr>
          <p:nvPr>
            <p:ph type="title"/>
          </p:nvPr>
        </p:nvSpPr>
        <p:spPr>
          <a:xfrm>
            <a:off x="574675" y="365126"/>
            <a:ext cx="6421625" cy="749572"/>
          </a:xfrm>
        </p:spPr>
        <p:txBody>
          <a:bodyPr>
            <a:normAutofit/>
          </a:bodyPr>
          <a:lstStyle>
            <a:lvl1pPr>
              <a:defRPr sz="3400">
                <a:latin typeface="+mj-lt"/>
              </a:defRPr>
            </a:lvl1pPr>
          </a:lstStyle>
          <a:p>
            <a:r>
              <a:rPr lang="en-US" dirty="0"/>
              <a:t>Click to edit Master title style</a:t>
            </a:r>
          </a:p>
        </p:txBody>
      </p:sp>
      <p:sp>
        <p:nvSpPr>
          <p:cNvPr id="6" name="Content Placeholder 2"/>
          <p:cNvSpPr>
            <a:spLocks noGrp="1"/>
          </p:cNvSpPr>
          <p:nvPr>
            <p:ph idx="12"/>
          </p:nvPr>
        </p:nvSpPr>
        <p:spPr>
          <a:xfrm>
            <a:off x="574675" y="1700213"/>
            <a:ext cx="6421625" cy="4392612"/>
          </a:xfrm>
        </p:spPr>
        <p:txBody>
          <a:bodyPr>
            <a:normAutofit/>
          </a:bodyPr>
          <a:lstStyle>
            <a:lvl1pPr>
              <a:defRPr sz="2400">
                <a:solidFill>
                  <a:srgbClr val="4E5366"/>
                </a:solidFill>
                <a:latin typeface="+mj-lt"/>
              </a:defRPr>
            </a:lvl1pPr>
            <a:lvl2pPr>
              <a:defRPr sz="2000">
                <a:solidFill>
                  <a:srgbClr val="4E5366"/>
                </a:solidFill>
                <a:latin typeface="+mj-lt"/>
              </a:defRPr>
            </a:lvl2pPr>
            <a:lvl3pPr>
              <a:defRPr sz="1800">
                <a:solidFill>
                  <a:srgbClr val="4E5366"/>
                </a:solidFill>
                <a:latin typeface="+mj-lt"/>
              </a:defRPr>
            </a:lvl3pPr>
            <a:lvl4pPr>
              <a:defRPr sz="1600">
                <a:solidFill>
                  <a:srgbClr val="4E5366"/>
                </a:solidFill>
                <a:latin typeface="+mj-lt"/>
              </a:defRPr>
            </a:lvl4pPr>
            <a:lvl5pPr>
              <a:defRPr sz="1600">
                <a:solidFill>
                  <a:srgbClr val="4E5366"/>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3" hasCustomPrompt="1"/>
          </p:nvPr>
        </p:nvSpPr>
        <p:spPr>
          <a:xfrm>
            <a:off x="574678" y="1114424"/>
            <a:ext cx="6421622" cy="585787"/>
          </a:xfrm>
        </p:spPr>
        <p:txBody>
          <a:bodyPr>
            <a:normAutofit/>
          </a:bodyPr>
          <a:lstStyle>
            <a:lvl1pPr marL="0" indent="0">
              <a:buNone/>
              <a:defRPr sz="2400" b="0" i="0">
                <a:solidFill>
                  <a:srgbClr val="4E5366"/>
                </a:solidFill>
                <a:latin typeface="+mn-lt"/>
                <a:ea typeface="Roboto" charset="0"/>
                <a:cs typeface="Roboto" charset="0"/>
              </a:defRPr>
            </a:lvl1pPr>
          </a:lstStyle>
          <a:p>
            <a:pPr lvl="0"/>
            <a:r>
              <a:rPr lang="en-US" dirty="0"/>
              <a:t>Click to edit subtitle</a:t>
            </a:r>
          </a:p>
        </p:txBody>
      </p:sp>
      <p:sp>
        <p:nvSpPr>
          <p:cNvPr id="9" name="Picture Placeholder 8"/>
          <p:cNvSpPr>
            <a:spLocks noGrp="1"/>
          </p:cNvSpPr>
          <p:nvPr>
            <p:ph type="pic" sz="quarter" idx="14"/>
          </p:nvPr>
        </p:nvSpPr>
        <p:spPr>
          <a:xfrm>
            <a:off x="7319962" y="-1"/>
            <a:ext cx="4872038" cy="6092825"/>
          </a:xfrm>
        </p:spPr>
        <p:txBody>
          <a:bodyPr/>
          <a:lstStyle/>
          <a:p>
            <a:endParaRPr lang="en-GB"/>
          </a:p>
        </p:txBody>
      </p:sp>
      <p:sp>
        <p:nvSpPr>
          <p:cNvPr id="8" name="Rectangle 7"/>
          <p:cNvSpPr/>
          <p:nvPr userDrawn="1"/>
        </p:nvSpPr>
        <p:spPr>
          <a:xfrm>
            <a:off x="-2095130" y="234781"/>
            <a:ext cx="2095130" cy="17972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Triangle 10"/>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3" name="TextBox 12"/>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Use Crop -&gt; Fit in order to fit the image within the box.</a:t>
            </a:r>
            <a:endParaRPr lang="en-GB" sz="1000">
              <a:solidFill>
                <a:schemeClr val="tx1">
                  <a:lumMod val="75000"/>
                  <a:lumOff val="25000"/>
                </a:schemeClr>
              </a:solidFill>
              <a:latin typeface="Roboto" charset="0"/>
              <a:ea typeface="Roboto" charset="0"/>
              <a:cs typeface="Roboto" charset="0"/>
            </a:endParaRPr>
          </a:p>
        </p:txBody>
      </p:sp>
    </p:spTree>
    <p:extLst>
      <p:ext uri="{BB962C8B-B14F-4D97-AF65-F5344CB8AC3E}">
        <p14:creationId xmlns:p14="http://schemas.microsoft.com/office/powerpoint/2010/main" val="1058404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5" name="Rectangle 4"/>
          <p:cNvSpPr/>
          <p:nvPr userDrawn="1"/>
        </p:nvSpPr>
        <p:spPr>
          <a:xfrm>
            <a:off x="-2095130" y="234781"/>
            <a:ext cx="2095130" cy="208931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Triangle 7"/>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0" name="TextBox 9"/>
          <p:cNvSpPr txBox="1"/>
          <p:nvPr userDrawn="1"/>
        </p:nvSpPr>
        <p:spPr>
          <a:xfrm>
            <a:off x="-1935333" y="437734"/>
            <a:ext cx="1695636" cy="1474787"/>
          </a:xfrm>
          <a:prstGeom prst="rect">
            <a:avLst/>
          </a:prstGeom>
          <a:noFill/>
        </p:spPr>
        <p:txBody>
          <a:bodyPr wrap="square" rtlCol="0">
            <a:noAutofit/>
          </a:bodyPr>
          <a:lstStyle/>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To insert an</a:t>
            </a:r>
            <a:r>
              <a:rPr lang="en-GB" sz="1000" baseline="0">
                <a:solidFill>
                  <a:schemeClr val="tx1">
                    <a:lumMod val="75000"/>
                    <a:lumOff val="25000"/>
                  </a:schemeClr>
                </a:solidFill>
                <a:latin typeface="Roboto" charset="0"/>
                <a:ea typeface="Roboto" charset="0"/>
                <a:cs typeface="Roboto" charset="0"/>
              </a:rPr>
              <a:t> </a:t>
            </a:r>
            <a:r>
              <a:rPr lang="en-GB" sz="1000">
                <a:solidFill>
                  <a:schemeClr val="tx1">
                    <a:lumMod val="75000"/>
                    <a:lumOff val="25000"/>
                  </a:schemeClr>
                </a:solidFill>
                <a:latin typeface="Roboto" charset="0"/>
                <a:ea typeface="Roboto" charset="0"/>
                <a:cs typeface="Roboto" charset="0"/>
              </a:rPr>
              <a:t>image, drag a photo into the placeholder, or use the button within the placeholder to browse for your image.</a:t>
            </a:r>
          </a:p>
          <a:p>
            <a:pPr marL="96838" indent="-96838">
              <a:buClr>
                <a:schemeClr val="accent1"/>
              </a:buClr>
              <a:buFont typeface="Wingdings" charset="2"/>
              <a:buChar char="§"/>
            </a:pPr>
            <a:r>
              <a:rPr lang="en-GB" sz="1000">
                <a:solidFill>
                  <a:schemeClr val="tx1">
                    <a:lumMod val="75000"/>
                    <a:lumOff val="25000"/>
                  </a:schemeClr>
                </a:solidFill>
                <a:latin typeface="Roboto" charset="0"/>
                <a:ea typeface="Roboto" charset="0"/>
                <a:cs typeface="Roboto" charset="0"/>
              </a:rPr>
              <a:t>The image should be black and white, but low contrast colour images can work as well.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amp;A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grayscl/>
            <a:extLst>
              <a:ext uri="{28A0092B-C50C-407E-A947-70E740481C1C}">
                <a14:useLocalDpi xmlns:a14="http://schemas.microsoft.com/office/drawing/2010/main" val="0"/>
              </a:ext>
            </a:extLst>
          </a:blip>
          <a:srcRect l="10580" t="19939" r="15389" b="17597"/>
          <a:stretch/>
        </p:blipFill>
        <p:spPr>
          <a:xfrm>
            <a:off x="1" y="0"/>
            <a:ext cx="12191998" cy="6858000"/>
          </a:xfrm>
          <a:prstGeom prst="rect">
            <a:avLst/>
          </a:prstGeom>
        </p:spPr>
      </p:pic>
      <p:sp>
        <p:nvSpPr>
          <p:cNvPr id="7" name="Rectangle 6"/>
          <p:cNvSpPr/>
          <p:nvPr userDrawn="1"/>
        </p:nvSpPr>
        <p:spPr>
          <a:xfrm>
            <a:off x="0" y="0"/>
            <a:ext cx="12191999" cy="6858000"/>
          </a:xfrm>
          <a:prstGeom prst="rect">
            <a:avLst/>
          </a:prstGeom>
          <a:solidFill>
            <a:srgbClr val="01334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userDrawn="1"/>
        </p:nvGrpSpPr>
        <p:grpSpPr>
          <a:xfrm>
            <a:off x="1056546" y="1988048"/>
            <a:ext cx="3284634" cy="2881904"/>
            <a:chOff x="1278488" y="2037840"/>
            <a:chExt cx="2022230" cy="1774284"/>
          </a:xfrm>
        </p:grpSpPr>
        <p:sp>
          <p:nvSpPr>
            <p:cNvPr id="18" name="Freeform 17"/>
            <p:cNvSpPr/>
            <p:nvPr userDrawn="1"/>
          </p:nvSpPr>
          <p:spPr>
            <a:xfrm>
              <a:off x="1278488" y="2037840"/>
              <a:ext cx="917944" cy="1218233"/>
            </a:xfrm>
            <a:custGeom>
              <a:avLst/>
              <a:gdLst/>
              <a:ahLst/>
              <a:cxnLst/>
              <a:rect l="l" t="t" r="r" b="b"/>
              <a:pathLst>
                <a:path w="917944" h="1218233">
                  <a:moveTo>
                    <a:pt x="429797" y="162241"/>
                  </a:moveTo>
                  <a:cubicBezTo>
                    <a:pt x="359113" y="162241"/>
                    <a:pt x="304321" y="187977"/>
                    <a:pt x="265421" y="239448"/>
                  </a:cubicBezTo>
                  <a:cubicBezTo>
                    <a:pt x="226521" y="290919"/>
                    <a:pt x="207071" y="357215"/>
                    <a:pt x="207071" y="438336"/>
                  </a:cubicBezTo>
                  <a:lnTo>
                    <a:pt x="207071" y="626194"/>
                  </a:lnTo>
                  <a:cubicBezTo>
                    <a:pt x="207071" y="708264"/>
                    <a:pt x="226758" y="775153"/>
                    <a:pt x="266132" y="826861"/>
                  </a:cubicBezTo>
                  <a:cubicBezTo>
                    <a:pt x="305507" y="878570"/>
                    <a:pt x="360299" y="904424"/>
                    <a:pt x="430508" y="904424"/>
                  </a:cubicBezTo>
                  <a:cubicBezTo>
                    <a:pt x="501667" y="904424"/>
                    <a:pt x="557170" y="878570"/>
                    <a:pt x="597019" y="826861"/>
                  </a:cubicBezTo>
                  <a:cubicBezTo>
                    <a:pt x="636868" y="775153"/>
                    <a:pt x="656792" y="708264"/>
                    <a:pt x="656792" y="626194"/>
                  </a:cubicBezTo>
                  <a:lnTo>
                    <a:pt x="656792" y="438336"/>
                  </a:lnTo>
                  <a:cubicBezTo>
                    <a:pt x="656792" y="357690"/>
                    <a:pt x="636631" y="291512"/>
                    <a:pt x="596308" y="239804"/>
                  </a:cubicBezTo>
                  <a:cubicBezTo>
                    <a:pt x="555985" y="188095"/>
                    <a:pt x="500481" y="162241"/>
                    <a:pt x="429797" y="162241"/>
                  </a:cubicBezTo>
                  <a:close/>
                  <a:moveTo>
                    <a:pt x="429797" y="0"/>
                  </a:moveTo>
                  <a:cubicBezTo>
                    <a:pt x="558356" y="0"/>
                    <a:pt x="662959" y="41627"/>
                    <a:pt x="743606" y="124883"/>
                  </a:cubicBezTo>
                  <a:cubicBezTo>
                    <a:pt x="824252" y="208138"/>
                    <a:pt x="864575" y="313097"/>
                    <a:pt x="864575" y="439759"/>
                  </a:cubicBezTo>
                  <a:lnTo>
                    <a:pt x="864575" y="626194"/>
                  </a:lnTo>
                  <a:cubicBezTo>
                    <a:pt x="864575" y="688814"/>
                    <a:pt x="854376" y="746808"/>
                    <a:pt x="833977" y="800177"/>
                  </a:cubicBezTo>
                  <a:cubicBezTo>
                    <a:pt x="813578" y="853546"/>
                    <a:pt x="784403" y="899917"/>
                    <a:pt x="746452" y="939291"/>
                  </a:cubicBezTo>
                  <a:lnTo>
                    <a:pt x="917944" y="1107225"/>
                  </a:lnTo>
                  <a:lnTo>
                    <a:pt x="782031" y="1218233"/>
                  </a:lnTo>
                  <a:lnTo>
                    <a:pt x="595596" y="1037490"/>
                  </a:lnTo>
                  <a:cubicBezTo>
                    <a:pt x="569979" y="1046504"/>
                    <a:pt x="543413" y="1053501"/>
                    <a:pt x="515899" y="1058482"/>
                  </a:cubicBezTo>
                  <a:cubicBezTo>
                    <a:pt x="488384" y="1063463"/>
                    <a:pt x="459921" y="1065953"/>
                    <a:pt x="430508" y="1065953"/>
                  </a:cubicBezTo>
                  <a:cubicBezTo>
                    <a:pt x="302898" y="1065953"/>
                    <a:pt x="199244" y="1024444"/>
                    <a:pt x="119546" y="941426"/>
                  </a:cubicBezTo>
                  <a:cubicBezTo>
                    <a:pt x="39849" y="858408"/>
                    <a:pt x="0" y="753331"/>
                    <a:pt x="0" y="626194"/>
                  </a:cubicBezTo>
                  <a:lnTo>
                    <a:pt x="0" y="439759"/>
                  </a:lnTo>
                  <a:cubicBezTo>
                    <a:pt x="0" y="313097"/>
                    <a:pt x="39730" y="208138"/>
                    <a:pt x="119190" y="124883"/>
                  </a:cubicBezTo>
                  <a:cubicBezTo>
                    <a:pt x="198651" y="41627"/>
                    <a:pt x="302186" y="0"/>
                    <a:pt x="4297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2376370" y="2776057"/>
              <a:ext cx="924348" cy="1036067"/>
            </a:xfrm>
            <a:custGeom>
              <a:avLst/>
              <a:gdLst/>
              <a:ahLst/>
              <a:cxnLst/>
              <a:rect l="l" t="t" r="r" b="b"/>
              <a:pathLst>
                <a:path w="924348" h="1036067">
                  <a:moveTo>
                    <a:pt x="460395" y="242650"/>
                  </a:moveTo>
                  <a:lnTo>
                    <a:pt x="331599" y="649677"/>
                  </a:lnTo>
                  <a:lnTo>
                    <a:pt x="592750" y="649677"/>
                  </a:lnTo>
                  <a:lnTo>
                    <a:pt x="464665" y="242650"/>
                  </a:lnTo>
                  <a:close/>
                  <a:moveTo>
                    <a:pt x="356504" y="0"/>
                  </a:moveTo>
                  <a:lnTo>
                    <a:pt x="569268" y="0"/>
                  </a:lnTo>
                  <a:lnTo>
                    <a:pt x="924348" y="1036067"/>
                  </a:lnTo>
                  <a:lnTo>
                    <a:pt x="714431" y="1036067"/>
                  </a:lnTo>
                  <a:lnTo>
                    <a:pt x="643984" y="812630"/>
                  </a:lnTo>
                  <a:lnTo>
                    <a:pt x="280364" y="812630"/>
                  </a:lnTo>
                  <a:lnTo>
                    <a:pt x="209918" y="1036067"/>
                  </a:lnTo>
                  <a:lnTo>
                    <a:pt x="0" y="1036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userDrawn="1"/>
          </p:nvSpPr>
          <p:spPr>
            <a:xfrm>
              <a:off x="2153570" y="2718936"/>
              <a:ext cx="415974" cy="557362"/>
            </a:xfrm>
            <a:custGeom>
              <a:avLst/>
              <a:gdLst/>
              <a:ahLst/>
              <a:cxnLst/>
              <a:rect l="l" t="t" r="r" b="b"/>
              <a:pathLst>
                <a:path w="415974" h="557362">
                  <a:moveTo>
                    <a:pt x="134689" y="282774"/>
                  </a:moveTo>
                  <a:lnTo>
                    <a:pt x="117202" y="296168"/>
                  </a:lnTo>
                  <a:cubicBezTo>
                    <a:pt x="88428" y="319485"/>
                    <a:pt x="69143" y="340569"/>
                    <a:pt x="59345" y="359420"/>
                  </a:cubicBezTo>
                  <a:cubicBezTo>
                    <a:pt x="49547" y="378272"/>
                    <a:pt x="44648" y="395635"/>
                    <a:pt x="44648" y="411510"/>
                  </a:cubicBezTo>
                  <a:cubicBezTo>
                    <a:pt x="44648" y="442268"/>
                    <a:pt x="55252" y="468003"/>
                    <a:pt x="76460" y="488715"/>
                  </a:cubicBezTo>
                  <a:cubicBezTo>
                    <a:pt x="97668" y="509427"/>
                    <a:pt x="128364" y="519783"/>
                    <a:pt x="168547" y="519783"/>
                  </a:cubicBezTo>
                  <a:cubicBezTo>
                    <a:pt x="191368" y="519783"/>
                    <a:pt x="213630" y="515318"/>
                    <a:pt x="235334" y="506388"/>
                  </a:cubicBezTo>
                  <a:cubicBezTo>
                    <a:pt x="257038" y="497458"/>
                    <a:pt x="276572" y="484684"/>
                    <a:pt x="293935" y="468065"/>
                  </a:cubicBezTo>
                  <a:lnTo>
                    <a:pt x="139898" y="288727"/>
                  </a:lnTo>
                  <a:cubicBezTo>
                    <a:pt x="138658" y="287487"/>
                    <a:pt x="137604" y="286432"/>
                    <a:pt x="136735" y="285564"/>
                  </a:cubicBezTo>
                  <a:cubicBezTo>
                    <a:pt x="135867" y="284696"/>
                    <a:pt x="135185" y="283766"/>
                    <a:pt x="134689" y="282774"/>
                  </a:cubicBezTo>
                  <a:close/>
                  <a:moveTo>
                    <a:pt x="175245" y="37951"/>
                  </a:moveTo>
                  <a:cubicBezTo>
                    <a:pt x="149944" y="37951"/>
                    <a:pt x="130410" y="46013"/>
                    <a:pt x="116644" y="62136"/>
                  </a:cubicBezTo>
                  <a:cubicBezTo>
                    <a:pt x="102877" y="78259"/>
                    <a:pt x="95994" y="98227"/>
                    <a:pt x="95994" y="122039"/>
                  </a:cubicBezTo>
                  <a:cubicBezTo>
                    <a:pt x="95994" y="138410"/>
                    <a:pt x="99900" y="155402"/>
                    <a:pt x="107714" y="173013"/>
                  </a:cubicBezTo>
                  <a:cubicBezTo>
                    <a:pt x="115527" y="190624"/>
                    <a:pt x="127496" y="209352"/>
                    <a:pt x="143619" y="229196"/>
                  </a:cubicBezTo>
                  <a:lnTo>
                    <a:pt x="209475" y="180082"/>
                  </a:lnTo>
                  <a:cubicBezTo>
                    <a:pt x="223862" y="168920"/>
                    <a:pt x="234094" y="157262"/>
                    <a:pt x="240171" y="145108"/>
                  </a:cubicBezTo>
                  <a:cubicBezTo>
                    <a:pt x="246248" y="132953"/>
                    <a:pt x="249287" y="119931"/>
                    <a:pt x="249287" y="106040"/>
                  </a:cubicBezTo>
                  <a:cubicBezTo>
                    <a:pt x="249287" y="86445"/>
                    <a:pt x="242775" y="70198"/>
                    <a:pt x="229753" y="57299"/>
                  </a:cubicBezTo>
                  <a:cubicBezTo>
                    <a:pt x="216730" y="44401"/>
                    <a:pt x="198561" y="37951"/>
                    <a:pt x="175245" y="37951"/>
                  </a:cubicBezTo>
                  <a:close/>
                  <a:moveTo>
                    <a:pt x="175245" y="0"/>
                  </a:moveTo>
                  <a:cubicBezTo>
                    <a:pt x="210963" y="0"/>
                    <a:pt x="239303" y="10046"/>
                    <a:pt x="260263" y="30138"/>
                  </a:cubicBezTo>
                  <a:cubicBezTo>
                    <a:pt x="281223" y="50230"/>
                    <a:pt x="291703" y="75531"/>
                    <a:pt x="291703" y="106040"/>
                  </a:cubicBezTo>
                  <a:cubicBezTo>
                    <a:pt x="291703" y="128365"/>
                    <a:pt x="286122" y="147588"/>
                    <a:pt x="274959" y="163711"/>
                  </a:cubicBezTo>
                  <a:cubicBezTo>
                    <a:pt x="263797" y="179834"/>
                    <a:pt x="247674" y="195957"/>
                    <a:pt x="226590" y="212080"/>
                  </a:cubicBezTo>
                  <a:lnTo>
                    <a:pt x="167431" y="257473"/>
                  </a:lnTo>
                  <a:lnTo>
                    <a:pt x="320724" y="436439"/>
                  </a:lnTo>
                  <a:cubicBezTo>
                    <a:pt x="332878" y="418827"/>
                    <a:pt x="342304" y="399108"/>
                    <a:pt x="349001" y="377280"/>
                  </a:cubicBezTo>
                  <a:cubicBezTo>
                    <a:pt x="355699" y="355451"/>
                    <a:pt x="359047" y="332135"/>
                    <a:pt x="359047" y="307330"/>
                  </a:cubicBezTo>
                  <a:lnTo>
                    <a:pt x="399975" y="307330"/>
                  </a:lnTo>
                  <a:cubicBezTo>
                    <a:pt x="399975" y="339080"/>
                    <a:pt x="395448" y="368288"/>
                    <a:pt x="386395" y="394953"/>
                  </a:cubicBezTo>
                  <a:cubicBezTo>
                    <a:pt x="377341" y="421618"/>
                    <a:pt x="364256" y="445741"/>
                    <a:pt x="347141" y="467321"/>
                  </a:cubicBezTo>
                  <a:lnTo>
                    <a:pt x="415974" y="547688"/>
                  </a:lnTo>
                  <a:lnTo>
                    <a:pt x="415230" y="549548"/>
                  </a:lnTo>
                  <a:lnTo>
                    <a:pt x="364256" y="549548"/>
                  </a:lnTo>
                  <a:lnTo>
                    <a:pt x="318864" y="497086"/>
                  </a:lnTo>
                  <a:cubicBezTo>
                    <a:pt x="297780" y="516434"/>
                    <a:pt x="274711" y="531317"/>
                    <a:pt x="249659" y="541735"/>
                  </a:cubicBezTo>
                  <a:cubicBezTo>
                    <a:pt x="224606" y="552153"/>
                    <a:pt x="197569" y="557362"/>
                    <a:pt x="168547" y="557362"/>
                  </a:cubicBezTo>
                  <a:cubicBezTo>
                    <a:pt x="116706" y="557362"/>
                    <a:pt x="75654" y="544091"/>
                    <a:pt x="45392" y="517550"/>
                  </a:cubicBezTo>
                  <a:cubicBezTo>
                    <a:pt x="15130" y="491009"/>
                    <a:pt x="0" y="455662"/>
                    <a:pt x="0" y="411510"/>
                  </a:cubicBezTo>
                  <a:cubicBezTo>
                    <a:pt x="0" y="381744"/>
                    <a:pt x="8991" y="354893"/>
                    <a:pt x="26975" y="330957"/>
                  </a:cubicBezTo>
                  <a:cubicBezTo>
                    <a:pt x="44958" y="307020"/>
                    <a:pt x="70941" y="282650"/>
                    <a:pt x="104923" y="257845"/>
                  </a:cubicBezTo>
                  <a:lnTo>
                    <a:pt x="110504" y="253752"/>
                  </a:lnTo>
                  <a:cubicBezTo>
                    <a:pt x="90413" y="228948"/>
                    <a:pt x="75530" y="206313"/>
                    <a:pt x="65856" y="185849"/>
                  </a:cubicBezTo>
                  <a:cubicBezTo>
                    <a:pt x="56182" y="165386"/>
                    <a:pt x="51345" y="144364"/>
                    <a:pt x="51345" y="122783"/>
                  </a:cubicBezTo>
                  <a:cubicBezTo>
                    <a:pt x="51345" y="83592"/>
                    <a:pt x="62383" y="53330"/>
                    <a:pt x="84459" y="31998"/>
                  </a:cubicBezTo>
                  <a:cubicBezTo>
                    <a:pt x="106536" y="10666"/>
                    <a:pt x="136797" y="0"/>
                    <a:pt x="175245"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userDrawn="1"/>
        </p:nvCxnSpPr>
        <p:spPr>
          <a:xfrm>
            <a:off x="5009670" y="1820750"/>
            <a:ext cx="0" cy="321650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26"/>
          <p:cNvSpPr>
            <a:spLocks noGrp="1"/>
          </p:cNvSpPr>
          <p:nvPr>
            <p:ph type="body" sz="quarter" idx="12" hasCustomPrompt="1"/>
          </p:nvPr>
        </p:nvSpPr>
        <p:spPr>
          <a:xfrm>
            <a:off x="5524500" y="1988048"/>
            <a:ext cx="5583238" cy="1702568"/>
          </a:xfrm>
        </p:spPr>
        <p:txBody>
          <a:bodyPr anchor="b">
            <a:normAutofit/>
          </a:bodyPr>
          <a:lstStyle>
            <a:lvl1pPr marL="0" indent="0">
              <a:buFont typeface="Arial" charset="0"/>
              <a:buNone/>
              <a:defRPr sz="4800" b="0" i="0" baseline="0">
                <a:solidFill>
                  <a:schemeClr val="bg1"/>
                </a:solidFill>
                <a:latin typeface="Roboto Medium" charset="0"/>
                <a:ea typeface="Roboto Medium" charset="0"/>
                <a:cs typeface="Roboto Medium" charset="0"/>
              </a:defRPr>
            </a:lvl1pPr>
            <a:lvl2pPr marL="457200" indent="0">
              <a:buFont typeface="Arial" charset="0"/>
              <a:buNone/>
              <a:defRPr/>
            </a:lvl2pPr>
            <a:lvl3pPr marL="914400" indent="0">
              <a:buFont typeface="Arial" charset="0"/>
              <a:buNone/>
              <a:defRPr/>
            </a:lvl3pPr>
            <a:lvl4pPr marL="1371600" indent="0">
              <a:buFont typeface="Arial" charset="0"/>
              <a:buNone/>
              <a:defRPr/>
            </a:lvl4pPr>
            <a:lvl5pPr marL="1828800" indent="0">
              <a:buFont typeface="Arial" charset="0"/>
              <a:buNone/>
              <a:defRPr/>
            </a:lvl5pPr>
          </a:lstStyle>
          <a:p>
            <a:pPr lvl="0"/>
            <a:r>
              <a:rPr lang="en-US"/>
              <a:t>Insert full name</a:t>
            </a:r>
          </a:p>
        </p:txBody>
      </p:sp>
      <p:sp>
        <p:nvSpPr>
          <p:cNvPr id="29" name="Text Placeholder 28"/>
          <p:cNvSpPr>
            <a:spLocks noGrp="1"/>
          </p:cNvSpPr>
          <p:nvPr>
            <p:ph type="body" sz="quarter" idx="13" hasCustomPrompt="1"/>
          </p:nvPr>
        </p:nvSpPr>
        <p:spPr>
          <a:xfrm>
            <a:off x="5524500" y="3690617"/>
            <a:ext cx="5583238" cy="1178744"/>
          </a:xfrm>
        </p:spPr>
        <p:txBody>
          <a:bodyPr>
            <a:normAutofit/>
          </a:bodyPr>
          <a:lstStyle>
            <a:lvl1pPr marL="0" indent="0">
              <a:buFont typeface="Arial" charset="0"/>
              <a:buNone/>
              <a:defRPr sz="2400">
                <a:solidFill>
                  <a:schemeClr val="bg1"/>
                </a:solidFill>
              </a:defRPr>
            </a:lvl1pPr>
            <a:lvl2pPr marL="457200" indent="0">
              <a:buFont typeface="Arial" charset="0"/>
              <a:buNone/>
              <a:defRPr>
                <a:solidFill>
                  <a:schemeClr val="bg1"/>
                </a:solidFill>
              </a:defRPr>
            </a:lvl2pPr>
            <a:lvl3pPr marL="914400" indent="0">
              <a:buFont typeface="Arial" charset="0"/>
              <a:buNone/>
              <a:defRPr>
                <a:solidFill>
                  <a:schemeClr val="bg1"/>
                </a:solidFill>
              </a:defRPr>
            </a:lvl3pPr>
            <a:lvl4pPr marL="1371600" indent="0">
              <a:buFont typeface="Arial" charset="0"/>
              <a:buNone/>
              <a:defRPr>
                <a:solidFill>
                  <a:schemeClr val="bg1"/>
                </a:solidFill>
              </a:defRPr>
            </a:lvl4pPr>
            <a:lvl5pPr marL="1828800" indent="0">
              <a:buFont typeface="Arial" charset="0"/>
              <a:buNone/>
              <a:defRPr>
                <a:solidFill>
                  <a:schemeClr val="bg1"/>
                </a:solidFill>
              </a:defRPr>
            </a:lvl5pPr>
          </a:lstStyle>
          <a:p>
            <a:pPr lvl="0"/>
            <a:r>
              <a:rPr lang="en-US"/>
              <a:t>Contact information</a:t>
            </a:r>
          </a:p>
        </p:txBody>
      </p:sp>
      <p:sp>
        <p:nvSpPr>
          <p:cNvPr id="13" name="Rectangle 12"/>
          <p:cNvSpPr/>
          <p:nvPr userDrawn="1"/>
        </p:nvSpPr>
        <p:spPr>
          <a:xfrm>
            <a:off x="-2095130" y="234781"/>
            <a:ext cx="2095130" cy="9034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2095130" y="-218296"/>
            <a:ext cx="2095130"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Triangle 14"/>
          <p:cNvSpPr/>
          <p:nvPr userDrawn="1"/>
        </p:nvSpPr>
        <p:spPr>
          <a:xfrm>
            <a:off x="0" y="-218296"/>
            <a:ext cx="21637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userDrawn="1"/>
        </p:nvSpPr>
        <p:spPr>
          <a:xfrm>
            <a:off x="-1641987" y="-127867"/>
            <a:ext cx="1096775" cy="307777"/>
          </a:xfrm>
          <a:prstGeom prst="rect">
            <a:avLst/>
          </a:prstGeom>
          <a:noFill/>
        </p:spPr>
        <p:txBody>
          <a:bodyPr wrap="none" rtlCol="0">
            <a:spAutoFit/>
          </a:bodyPr>
          <a:lstStyle/>
          <a:p>
            <a:r>
              <a:rPr lang="en-GB" sz="1400">
                <a:solidFill>
                  <a:schemeClr val="bg1"/>
                </a:solidFill>
                <a:latin typeface="Roboto" charset="0"/>
                <a:ea typeface="Roboto" charset="0"/>
                <a:cs typeface="Roboto" charset="0"/>
              </a:rPr>
              <a:t>SLIDE</a:t>
            </a:r>
            <a:r>
              <a:rPr lang="en-GB" sz="1400" baseline="0">
                <a:solidFill>
                  <a:schemeClr val="bg1"/>
                </a:solidFill>
                <a:latin typeface="Roboto" charset="0"/>
                <a:ea typeface="Roboto" charset="0"/>
                <a:cs typeface="Roboto" charset="0"/>
              </a:rPr>
              <a:t> TIPS</a:t>
            </a:r>
            <a:endParaRPr lang="en-GB" sz="1400">
              <a:solidFill>
                <a:schemeClr val="bg1"/>
              </a:solidFill>
              <a:latin typeface="Roboto" charset="0"/>
              <a:ea typeface="Roboto" charset="0"/>
              <a:cs typeface="Roboto" charset="0"/>
            </a:endParaRPr>
          </a:p>
        </p:txBody>
      </p:sp>
      <p:sp>
        <p:nvSpPr>
          <p:cNvPr id="17" name="TextBox 16"/>
          <p:cNvSpPr txBox="1"/>
          <p:nvPr userDrawn="1"/>
        </p:nvSpPr>
        <p:spPr>
          <a:xfrm>
            <a:off x="-1935333" y="437735"/>
            <a:ext cx="1695636" cy="603666"/>
          </a:xfrm>
          <a:prstGeom prst="rect">
            <a:avLst/>
          </a:prstGeom>
          <a:noFill/>
        </p:spPr>
        <p:txBody>
          <a:bodyPr wrap="square" rtlCol="0">
            <a:noAutofit/>
          </a:bodyPr>
          <a:lstStyle/>
          <a:p>
            <a:pPr marL="96838" indent="-96838">
              <a:buClr>
                <a:schemeClr val="accent1"/>
              </a:buClr>
              <a:buFont typeface="Wingdings" charset="2"/>
              <a:buChar char="§"/>
            </a:pPr>
            <a:r>
              <a:rPr lang="en-GB" sz="1000" baseline="0">
                <a:solidFill>
                  <a:schemeClr val="tx1">
                    <a:lumMod val="75000"/>
                    <a:lumOff val="25000"/>
                  </a:schemeClr>
                </a:solidFill>
                <a:latin typeface="Roboto" charset="0"/>
                <a:ea typeface="Roboto" charset="0"/>
                <a:cs typeface="Roboto" charset="0"/>
              </a:rPr>
              <a:t>There are two other photo options for Q&amp;A slides in “Layout”.</a:t>
            </a:r>
            <a:endParaRPr lang="en-GB" sz="1000">
              <a:solidFill>
                <a:schemeClr val="tx1">
                  <a:lumMod val="75000"/>
                  <a:lumOff val="25000"/>
                </a:schemeClr>
              </a:solidFill>
              <a:latin typeface="Roboto" charset="0"/>
              <a:ea typeface="Roboto" charset="0"/>
              <a:cs typeface="Roboto"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4DED-FB4F-EFA8-4621-54090BC968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8CB47-D2B0-3DD2-0D1A-E2FDC0D3F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A60F93-D90A-9BBB-34FA-6974FC64199E}"/>
              </a:ext>
            </a:extLst>
          </p:cNvPr>
          <p:cNvSpPr>
            <a:spLocks noGrp="1"/>
          </p:cNvSpPr>
          <p:nvPr>
            <p:ph type="dt" sz="half" idx="10"/>
          </p:nvPr>
        </p:nvSpPr>
        <p:spPr/>
        <p:txBody>
          <a:bodyPr/>
          <a:lstStyle/>
          <a:p>
            <a:fld id="{E9B7A891-2C38-4B11-9750-DEC3D32C03C7}" type="datetime1">
              <a:rPr lang="en-US" smtClean="0"/>
              <a:t>11/14/2024</a:t>
            </a:fld>
            <a:endParaRPr lang="en-US"/>
          </a:p>
        </p:txBody>
      </p:sp>
    </p:spTree>
    <p:extLst>
      <p:ext uri="{BB962C8B-B14F-4D97-AF65-F5344CB8AC3E}">
        <p14:creationId xmlns:p14="http://schemas.microsoft.com/office/powerpoint/2010/main" val="3551694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A22B-A899-BD40-C359-E79809F6D5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8A3081-9164-2AC0-1A16-339D8FC98F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A5F82-A5C9-16C4-70CC-E26EA60A07DE}"/>
              </a:ext>
            </a:extLst>
          </p:cNvPr>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332838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8366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4766" y="365126"/>
            <a:ext cx="11042468" cy="7495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74766" y="1700213"/>
            <a:ext cx="11042468" cy="43926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8149AA0F-6F76-EB02-F6AD-E6E26BE61F9A}"/>
              </a:ext>
            </a:extLst>
          </p:cNvPr>
          <p:cNvPicPr>
            <a:picLocks noChangeAspect="1"/>
          </p:cNvPicPr>
          <p:nvPr userDrawn="1"/>
        </p:nvPicPr>
        <p:blipFill>
          <a:blip r:embed="rId11"/>
          <a:stretch>
            <a:fillRect/>
          </a:stretch>
        </p:blipFill>
        <p:spPr>
          <a:xfrm>
            <a:off x="574766" y="6335702"/>
            <a:ext cx="724919" cy="285513"/>
          </a:xfrm>
          <a:prstGeom prst="rect">
            <a:avLst/>
          </a:prstGeom>
        </p:spPr>
      </p:pic>
      <p:pic>
        <p:nvPicPr>
          <p:cNvPr id="9" name="Picture 8" descr="A close-up of a map&#10;&#10;Description automatically generated">
            <a:extLst>
              <a:ext uri="{FF2B5EF4-FFF2-40B4-BE49-F238E27FC236}">
                <a16:creationId xmlns:a16="http://schemas.microsoft.com/office/drawing/2014/main" id="{C79C4EFC-7199-92E1-987F-11F1DEF305F8}"/>
              </a:ext>
            </a:extLst>
          </p:cNvPr>
          <p:cNvPicPr>
            <a:picLocks noChangeAspect="1"/>
          </p:cNvPicPr>
          <p:nvPr userDrawn="1"/>
        </p:nvPicPr>
        <p:blipFill>
          <a:blip r:embed="rId12"/>
          <a:stretch>
            <a:fillRect/>
          </a:stretch>
        </p:blipFill>
        <p:spPr>
          <a:xfrm>
            <a:off x="10892314" y="6339432"/>
            <a:ext cx="724920" cy="306883"/>
          </a:xfrm>
          <a:prstGeom prst="rect">
            <a:avLst/>
          </a:prstGeom>
        </p:spPr>
      </p:pic>
    </p:spTree>
    <p:extLst>
      <p:ext uri="{BB962C8B-B14F-4D97-AF65-F5344CB8AC3E}">
        <p14:creationId xmlns:p14="http://schemas.microsoft.com/office/powerpoint/2010/main" val="659269771"/>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9" r:id="rId3"/>
    <p:sldLayoutId id="2147483660" r:id="rId4"/>
    <p:sldLayoutId id="2147483664" r:id="rId5"/>
    <p:sldLayoutId id="2147483672" r:id="rId6"/>
    <p:sldLayoutId id="2147483685" r:id="rId7"/>
    <p:sldLayoutId id="2147483686" r:id="rId8"/>
    <p:sldLayoutId id="2147483687" r:id="rId9"/>
  </p:sldLayoutIdLst>
  <p:hf sldNum="0" hdr="0" ftr="0" dt="0"/>
  <p:txStyles>
    <p:titleStyle>
      <a:lvl1pPr algn="l" defTabSz="914400" rtl="0" eaLnBrk="1" latinLnBrk="0" hangingPunct="1">
        <a:lnSpc>
          <a:spcPct val="90000"/>
        </a:lnSpc>
        <a:spcBef>
          <a:spcPct val="0"/>
        </a:spcBef>
        <a:buNone/>
        <a:defRPr sz="3200" b="0" i="0" kern="1200">
          <a:solidFill>
            <a:srgbClr val="01334C"/>
          </a:solidFill>
          <a:latin typeface="Roboto Light" charset="0"/>
          <a:ea typeface="Roboto Light" charset="0"/>
          <a:cs typeface="Roboto Light" charset="0"/>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2000" b="0" i="0" kern="1200">
          <a:solidFill>
            <a:schemeClr val="tx1">
              <a:lumMod val="75000"/>
              <a:lumOff val="25000"/>
            </a:schemeClr>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Clr>
          <a:schemeClr val="accent1"/>
        </a:buClr>
        <a:buFont typeface="Wingdings" charset="2"/>
        <a:buChar char="§"/>
        <a:defRPr sz="1800" b="0" i="0" kern="1200">
          <a:solidFill>
            <a:schemeClr val="tx1">
              <a:lumMod val="75000"/>
              <a:lumOff val="25000"/>
            </a:schemeClr>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Clr>
          <a:schemeClr val="accent1"/>
        </a:buClr>
        <a:buFont typeface="Wingdings" charset="2"/>
        <a:buChar char="§"/>
        <a:defRPr sz="1600" b="0" i="0" kern="1200">
          <a:solidFill>
            <a:schemeClr val="tx1">
              <a:lumMod val="75000"/>
              <a:lumOff val="25000"/>
            </a:schemeClr>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Clr>
          <a:schemeClr val="accent1"/>
        </a:buClr>
        <a:buFont typeface="Wingdings" charset="2"/>
        <a:buChar char="§"/>
        <a:defRPr sz="1400" b="0" i="0" kern="1200">
          <a:solidFill>
            <a:schemeClr val="tx1">
              <a:lumMod val="75000"/>
              <a:lumOff val="25000"/>
            </a:schemeClr>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userDrawn="1">
          <p15:clr>
            <a:srgbClr val="F26B43"/>
          </p15:clr>
        </p15:guide>
        <p15:guide id="2" pos="3840" userDrawn="1">
          <p15:clr>
            <a:srgbClr val="F26B43"/>
          </p15:clr>
        </p15:guide>
        <p15:guide id="3" pos="362" userDrawn="1">
          <p15:clr>
            <a:srgbClr val="F26B43"/>
          </p15:clr>
        </p15:guide>
        <p15:guide id="4" pos="7318" userDrawn="1">
          <p15:clr>
            <a:srgbClr val="F26B43"/>
          </p15:clr>
        </p15:guide>
        <p15:guide id="5" orient="horz" pos="709" userDrawn="1">
          <p15:clr>
            <a:srgbClr val="F26B43"/>
          </p15:clr>
        </p15:guide>
        <p15:guide id="6" orient="horz" pos="3838" userDrawn="1">
          <p15:clr>
            <a:srgbClr val="F26B43"/>
          </p15:clr>
        </p15:guide>
        <p15:guide id="7"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assistinghands.com/88/florida/westorange/blog/elder-care-costs-2023/" TargetMode="External"/><Relationship Id="rId13" Type="http://schemas.openxmlformats.org/officeDocument/2006/relationships/hyperlink" Target="https://www.washingtonpost.com/business/2023/11/13/housing-market-boomer-buyers-mortgage-rates/" TargetMode="External"/><Relationship Id="rId3" Type="http://schemas.openxmlformats.org/officeDocument/2006/relationships/hyperlink" Target="https://www.nytimes.com/2024/10/17/opinion/economy-us-aging-work-force-ai.html" TargetMode="External"/><Relationship Id="rId7" Type="http://schemas.openxmlformats.org/officeDocument/2006/relationships/hyperlink" Target="https://strivehealth.com/news/patients-vs-profits-who-wins-in-the-traditional-u-s-dialysis-system/" TargetMode="External"/><Relationship Id="rId12" Type="http://schemas.openxmlformats.org/officeDocument/2006/relationships/hyperlink" Target="https://www.census.gov/content/dam/Census/library/publications/2020/demo/p23-217.pdf"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www.cms.gov/data-research/statistics-trends-and-reports/national-health-expenditure-data/projected" TargetMode="External"/><Relationship Id="rId11" Type="http://schemas.openxmlformats.org/officeDocument/2006/relationships/hyperlink" Target="https://zerofatalitiesnv.com/app/uploads/2020/11/2014-10-20-OffSet-Left-White-Paper.pdf" TargetMode="External"/><Relationship Id="rId5" Type="http://schemas.openxmlformats.org/officeDocument/2006/relationships/hyperlink" Target="https://www.fool.com/research/average-retirement-income/" TargetMode="External"/><Relationship Id="rId15" Type="http://schemas.openxmlformats.org/officeDocument/2006/relationships/hyperlink" Target="mailto:rdeshazo@sfrpc.com" TargetMode="External"/><Relationship Id="rId10" Type="http://schemas.openxmlformats.org/officeDocument/2006/relationships/hyperlink" Target="https://www.pewtrusts.org/en/research-and-analysis/articles/2022/07/07/states-unfunded-pension-liabilities-persist-as-major-long-term-challenge" TargetMode="External"/><Relationship Id="rId4" Type="http://schemas.openxmlformats.org/officeDocument/2006/relationships/hyperlink" Target="https://www.census.gov/data/tables/2023/demo/popproj/2023-alternative-summary-tables.html" TargetMode="External"/><Relationship Id="rId9" Type="http://schemas.openxmlformats.org/officeDocument/2006/relationships/hyperlink" Target="https://www.ssa.gov/OACT/TR/index.html" TargetMode="External"/><Relationship Id="rId14" Type="http://schemas.openxmlformats.org/officeDocument/2006/relationships/hyperlink" Target="https://agewave.com/wp-content/uploads/2016/07/2015-ML-AW-Home-in-Retirement_More-Freedom-New-Choices.pdf" TargetMode="External"/></Relationships>
</file>

<file path=ppt/slides/_rels/slide2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in chairs&#10;&#10;Description automatically generated">
            <a:extLst>
              <a:ext uri="{FF2B5EF4-FFF2-40B4-BE49-F238E27FC236}">
                <a16:creationId xmlns:a16="http://schemas.microsoft.com/office/drawing/2014/main" id="{0282809C-E1D0-1865-061F-9FF8127CE852}"/>
              </a:ext>
            </a:extLst>
          </p:cNvPr>
          <p:cNvPicPr>
            <a:picLocks noChangeAspect="1"/>
          </p:cNvPicPr>
          <p:nvPr/>
        </p:nvPicPr>
        <p:blipFill>
          <a:blip r:embed="rId3"/>
          <a:srcRect t="26821"/>
          <a:stretch/>
        </p:blipFill>
        <p:spPr>
          <a:xfrm>
            <a:off x="685800" y="2061251"/>
            <a:ext cx="10820400" cy="3529283"/>
          </a:xfrm>
          <a:prstGeom prst="rect">
            <a:avLst/>
          </a:prstGeom>
        </p:spPr>
      </p:pic>
      <p:grpSp>
        <p:nvGrpSpPr>
          <p:cNvPr id="4" name="Group 4"/>
          <p:cNvGrpSpPr/>
          <p:nvPr/>
        </p:nvGrpSpPr>
        <p:grpSpPr>
          <a:xfrm>
            <a:off x="685800" y="435691"/>
            <a:ext cx="10820400" cy="1110580"/>
            <a:chOff x="0" y="-57150"/>
            <a:chExt cx="21640800" cy="2221160"/>
          </a:xfrm>
        </p:grpSpPr>
        <p:sp>
          <p:nvSpPr>
            <p:cNvPr id="5" name="TextBox 5"/>
            <p:cNvSpPr txBox="1"/>
            <p:nvPr/>
          </p:nvSpPr>
          <p:spPr>
            <a:xfrm>
              <a:off x="0" y="702072"/>
              <a:ext cx="21640800" cy="1461938"/>
            </a:xfrm>
            <a:prstGeom prst="rect">
              <a:avLst/>
            </a:prstGeom>
          </p:spPr>
          <p:txBody>
            <a:bodyPr lIns="0" tIns="0" rIns="0" bIns="0" rtlCol="0" anchor="t">
              <a:spAutoFit/>
            </a:bodyPr>
            <a:lstStyle/>
            <a:p>
              <a:pPr algn="ctr">
                <a:lnSpc>
                  <a:spcPts val="6400"/>
                </a:lnSpc>
              </a:pPr>
              <a:r>
                <a:rPr lang="en-US" sz="3600" dirty="0">
                  <a:solidFill>
                    <a:srgbClr val="124983"/>
                  </a:solidFill>
                  <a:latin typeface="Roboto Medium" panose="02000000000000000000" pitchFamily="2" charset="0"/>
                  <a:ea typeface="Roboto Medium" panose="02000000000000000000" pitchFamily="2" charset="0"/>
                  <a:cs typeface="Roboto Medium" panose="02000000000000000000" pitchFamily="2" charset="0"/>
                  <a:sym typeface="Cormorant Garamond Light"/>
                </a:rPr>
                <a:t>AGING IN SOUTH FLORIDA &amp; TREASURE COAST</a:t>
              </a:r>
            </a:p>
          </p:txBody>
        </p:sp>
        <p:sp>
          <p:nvSpPr>
            <p:cNvPr id="6" name="TextBox 6"/>
            <p:cNvSpPr txBox="1"/>
            <p:nvPr/>
          </p:nvSpPr>
          <p:spPr>
            <a:xfrm>
              <a:off x="0" y="-57150"/>
              <a:ext cx="21640800" cy="666850"/>
            </a:xfrm>
            <a:prstGeom prst="rect">
              <a:avLst/>
            </a:prstGeom>
          </p:spPr>
          <p:txBody>
            <a:bodyPr lIns="0" tIns="0" rIns="0" bIns="0" rtlCol="0" anchor="t">
              <a:spAutoFit/>
            </a:bodyPr>
            <a:lstStyle/>
            <a:p>
              <a:pPr algn="ctr">
                <a:lnSpc>
                  <a:spcPts val="2613"/>
                </a:lnSpc>
              </a:pPr>
              <a:r>
                <a:rPr lang="en-US" sz="2400" b="1" i="1" dirty="0">
                  <a:solidFill>
                    <a:srgbClr val="84A4C3"/>
                  </a:solidFill>
                  <a:latin typeface="Roboto" panose="02000000000000000000" pitchFamily="2" charset="0"/>
                  <a:ea typeface="Roboto" panose="02000000000000000000" pitchFamily="2" charset="0"/>
                  <a:cs typeface="Roboto" panose="02000000000000000000" pitchFamily="2" charset="0"/>
                  <a:sym typeface="Cormorant Garamond Medium Italics"/>
                </a:rPr>
                <a:t>Regional Outlook on</a:t>
              </a:r>
            </a:p>
          </p:txBody>
        </p:sp>
      </p:grpSp>
      <p:sp>
        <p:nvSpPr>
          <p:cNvPr id="7" name="TextBox 7"/>
          <p:cNvSpPr txBox="1"/>
          <p:nvPr/>
        </p:nvSpPr>
        <p:spPr>
          <a:xfrm>
            <a:off x="685800" y="5736182"/>
            <a:ext cx="10820400" cy="830997"/>
          </a:xfrm>
          <a:prstGeom prst="rect">
            <a:avLst/>
          </a:prstGeom>
        </p:spPr>
        <p:txBody>
          <a:bodyPr lIns="0" tIns="0" rIns="0" bIns="0" rtlCol="0" anchor="t">
            <a:spAutoFit/>
          </a:bodyPr>
          <a:lstStyle/>
          <a:p>
            <a:pPr algn="ctr"/>
            <a:r>
              <a:rPr lang="en-US" b="1" dirty="0">
                <a:solidFill>
                  <a:srgbClr val="01334C"/>
                </a:solidFill>
                <a:latin typeface="Roboto" panose="02000000000000000000" pitchFamily="2" charset="0"/>
                <a:ea typeface="Roboto" panose="02000000000000000000" pitchFamily="2" charset="0"/>
                <a:cs typeface="Roboto" panose="02000000000000000000" pitchFamily="2" charset="0"/>
                <a:sym typeface="Cormorant Garamond Medium"/>
              </a:rPr>
              <a:t>Randy Deshazo</a:t>
            </a:r>
            <a:br>
              <a:rPr lang="en-US" dirty="0">
                <a:solidFill>
                  <a:srgbClr val="01334C"/>
                </a:solidFill>
                <a:latin typeface="Roboto" panose="02000000000000000000" pitchFamily="2" charset="0"/>
                <a:ea typeface="Roboto" panose="02000000000000000000" pitchFamily="2" charset="0"/>
                <a:cs typeface="Roboto" panose="02000000000000000000" pitchFamily="2" charset="0"/>
                <a:sym typeface="Cormorant Garamond Medium"/>
              </a:rPr>
            </a:br>
            <a:r>
              <a:rPr lang="en-US" dirty="0">
                <a:solidFill>
                  <a:srgbClr val="01334C"/>
                </a:solidFill>
                <a:latin typeface="Roboto" panose="02000000000000000000" pitchFamily="2" charset="0"/>
                <a:ea typeface="Roboto" panose="02000000000000000000" pitchFamily="2" charset="0"/>
                <a:cs typeface="Roboto" panose="02000000000000000000" pitchFamily="2" charset="0"/>
              </a:rPr>
              <a:t>Deputy Director and Director of Economic Development and Research</a:t>
            </a:r>
          </a:p>
          <a:p>
            <a:pPr algn="ctr"/>
            <a:r>
              <a:rPr lang="en-US" dirty="0">
                <a:solidFill>
                  <a:srgbClr val="01334C"/>
                </a:solidFill>
                <a:latin typeface="Roboto" panose="02000000000000000000" pitchFamily="2" charset="0"/>
                <a:ea typeface="Roboto" panose="02000000000000000000" pitchFamily="2" charset="0"/>
                <a:cs typeface="Roboto" panose="02000000000000000000" pitchFamily="2" charset="0"/>
              </a:rPr>
              <a:t>South Florida Regional Planning Council</a:t>
            </a:r>
            <a:r>
              <a:rPr lang="en-US" dirty="0">
                <a:solidFill>
                  <a:srgbClr val="01334C"/>
                </a:solidFill>
                <a:latin typeface="Roboto" panose="02000000000000000000" pitchFamily="2" charset="0"/>
                <a:ea typeface="Roboto" panose="02000000000000000000" pitchFamily="2" charset="0"/>
                <a:cs typeface="Roboto" panose="02000000000000000000" pitchFamily="2" charset="0"/>
                <a:sym typeface="Cormorant Garamond Medium"/>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9D01-E1F1-E35D-DCF8-647F01BD6EFA}"/>
              </a:ext>
            </a:extLst>
          </p:cNvPr>
          <p:cNvSpPr>
            <a:spLocks noGrp="1"/>
          </p:cNvSpPr>
          <p:nvPr>
            <p:ph type="title"/>
          </p:nvPr>
        </p:nvSpPr>
        <p:spPr>
          <a:xfrm>
            <a:off x="367456" y="136526"/>
            <a:ext cx="10515600" cy="494846"/>
          </a:xfrm>
        </p:spPr>
        <p:txBody>
          <a:bodyPr>
            <a:normAutofit/>
          </a:bodyPr>
          <a:lstStyle/>
          <a:p>
            <a:r>
              <a:rPr lang="en-US" sz="2800" dirty="0"/>
              <a:t>Macroeconomic Impacts</a:t>
            </a:r>
          </a:p>
        </p:txBody>
      </p:sp>
      <p:graphicFrame>
        <p:nvGraphicFramePr>
          <p:cNvPr id="9" name="Content Placeholder 2">
            <a:extLst>
              <a:ext uri="{FF2B5EF4-FFF2-40B4-BE49-F238E27FC236}">
                <a16:creationId xmlns:a16="http://schemas.microsoft.com/office/drawing/2014/main" id="{C0659BFF-2C30-48CF-7D32-AEF35E1830B2}"/>
              </a:ext>
            </a:extLst>
          </p:cNvPr>
          <p:cNvGraphicFramePr>
            <a:graphicFrameLocks noGrp="1"/>
          </p:cNvGraphicFramePr>
          <p:nvPr>
            <p:ph idx="1"/>
            <p:extLst>
              <p:ext uri="{D42A27DB-BD31-4B8C-83A1-F6EECF244321}">
                <p14:modId xmlns:p14="http://schemas.microsoft.com/office/powerpoint/2010/main" val="2117594455"/>
              </p:ext>
            </p:extLst>
          </p:nvPr>
        </p:nvGraphicFramePr>
        <p:xfrm>
          <a:off x="489856" y="718458"/>
          <a:ext cx="11625943" cy="6003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4230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21616-928B-A7CA-35E4-3563C0496D4E}"/>
              </a:ext>
            </a:extLst>
          </p:cNvPr>
          <p:cNvSpPr>
            <a:spLocks noGrp="1"/>
          </p:cNvSpPr>
          <p:nvPr>
            <p:ph type="title"/>
          </p:nvPr>
        </p:nvSpPr>
        <p:spPr>
          <a:xfrm>
            <a:off x="293914" y="0"/>
            <a:ext cx="11353800" cy="769128"/>
          </a:xfrm>
        </p:spPr>
        <p:txBody>
          <a:bodyPr>
            <a:normAutofit/>
          </a:bodyPr>
          <a:lstStyle/>
          <a:p>
            <a:r>
              <a:rPr lang="en-US" dirty="0"/>
              <a:t>Costs of Aging	</a:t>
            </a:r>
          </a:p>
        </p:txBody>
      </p:sp>
      <p:graphicFrame>
        <p:nvGraphicFramePr>
          <p:cNvPr id="7" name="Content Placeholder 2">
            <a:extLst>
              <a:ext uri="{FF2B5EF4-FFF2-40B4-BE49-F238E27FC236}">
                <a16:creationId xmlns:a16="http://schemas.microsoft.com/office/drawing/2014/main" id="{B48BE16D-F7F8-2195-EEF1-33DC7D16CDBB}"/>
              </a:ext>
            </a:extLst>
          </p:cNvPr>
          <p:cNvGraphicFramePr>
            <a:graphicFrameLocks noGrp="1"/>
          </p:cNvGraphicFramePr>
          <p:nvPr>
            <p:ph idx="1"/>
            <p:extLst>
              <p:ext uri="{D42A27DB-BD31-4B8C-83A1-F6EECF244321}">
                <p14:modId xmlns:p14="http://schemas.microsoft.com/office/powerpoint/2010/main" val="1675439845"/>
              </p:ext>
            </p:extLst>
          </p:nvPr>
        </p:nvGraphicFramePr>
        <p:xfrm>
          <a:off x="304800" y="769128"/>
          <a:ext cx="11430001" cy="5152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EE8C77F1-E51D-17D9-7E79-1AA1D7467A0A}"/>
              </a:ext>
            </a:extLst>
          </p:cNvPr>
          <p:cNvPicPr>
            <a:picLocks noChangeAspect="1"/>
          </p:cNvPicPr>
          <p:nvPr/>
        </p:nvPicPr>
        <p:blipFill>
          <a:blip r:embed="rId8"/>
          <a:stretch>
            <a:fillRect/>
          </a:stretch>
        </p:blipFill>
        <p:spPr>
          <a:xfrm>
            <a:off x="822360" y="2878688"/>
            <a:ext cx="533474" cy="933580"/>
          </a:xfrm>
          <a:prstGeom prst="rect">
            <a:avLst/>
          </a:prstGeom>
        </p:spPr>
      </p:pic>
    </p:spTree>
    <p:extLst>
      <p:ext uri="{BB962C8B-B14F-4D97-AF65-F5344CB8AC3E}">
        <p14:creationId xmlns:p14="http://schemas.microsoft.com/office/powerpoint/2010/main" val="2872787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F993-2E59-28FC-80C2-E7DCA5CCFF28}"/>
              </a:ext>
            </a:extLst>
          </p:cNvPr>
          <p:cNvSpPr>
            <a:spLocks noGrp="1"/>
          </p:cNvSpPr>
          <p:nvPr>
            <p:ph type="title"/>
          </p:nvPr>
        </p:nvSpPr>
        <p:spPr>
          <a:xfrm>
            <a:off x="212271" y="43738"/>
            <a:ext cx="11767457" cy="744836"/>
          </a:xfrm>
        </p:spPr>
        <p:txBody>
          <a:bodyPr vert="horz" lIns="91440" tIns="45720" rIns="91440" bIns="45720" rtlCol="0" anchor="ctr">
            <a:normAutofit/>
          </a:bodyPr>
          <a:lstStyle/>
          <a:p>
            <a:r>
              <a:rPr lang="en-US" sz="3200" kern="1200">
                <a:latin typeface="Roboto Light" panose="02000000000000000000" pitchFamily="2" charset="0"/>
                <a:ea typeface="Roboto Light" panose="02000000000000000000" pitchFamily="2" charset="0"/>
                <a:cs typeface="Roboto Light" panose="02000000000000000000" pitchFamily="2" charset="0"/>
              </a:rPr>
              <a:t>Can We Afford to Retire? Savings Rate Comparison</a:t>
            </a:r>
            <a:endParaRPr lang="en-US" sz="3200" kern="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TextBox 5">
            <a:extLst>
              <a:ext uri="{FF2B5EF4-FFF2-40B4-BE49-F238E27FC236}">
                <a16:creationId xmlns:a16="http://schemas.microsoft.com/office/drawing/2014/main" id="{974A04C4-61DC-A4E8-5B09-AE23EADD2E96}"/>
              </a:ext>
            </a:extLst>
          </p:cNvPr>
          <p:cNvSpPr txBox="1"/>
          <p:nvPr/>
        </p:nvSpPr>
        <p:spPr>
          <a:xfrm>
            <a:off x="8626764" y="836700"/>
            <a:ext cx="3565236" cy="5724644"/>
          </a:xfrm>
          <a:prstGeom prst="rect">
            <a:avLst/>
          </a:prstGeom>
          <a:noFill/>
        </p:spPr>
        <p:txBody>
          <a:bodyPr wrap="square" rtlCol="0">
            <a:spAutoFit/>
          </a:bodyPr>
          <a:lstStyle/>
          <a:p>
            <a:r>
              <a:rPr lang="en-US" sz="1400">
                <a:latin typeface="Roboto" panose="02000000000000000000" pitchFamily="2" charset="0"/>
                <a:ea typeface="Roboto" panose="02000000000000000000" pitchFamily="2" charset="0"/>
                <a:cs typeface="Roboto" panose="02000000000000000000" pitchFamily="2" charset="0"/>
              </a:rPr>
              <a:t>US savings rate is one of the lowest in the industrialized world (OECD countries). </a:t>
            </a:r>
            <a:r>
              <a:rPr lang="en-US" sz="1400" b="1">
                <a:solidFill>
                  <a:srgbClr val="01334C"/>
                </a:solidFill>
                <a:latin typeface="Roboto" panose="02000000000000000000" pitchFamily="2" charset="0"/>
                <a:ea typeface="Roboto" panose="02000000000000000000" pitchFamily="2" charset="0"/>
                <a:cs typeface="Roboto" panose="02000000000000000000" pitchFamily="2" charset="0"/>
              </a:rPr>
              <a:t>Why?</a:t>
            </a:r>
            <a:r>
              <a:rPr lang="en-US" sz="1400" b="1">
                <a:solidFill>
                  <a:schemeClr val="tx2">
                    <a:lumMod val="50000"/>
                    <a:lumOff val="50000"/>
                  </a:schemeClr>
                </a:solidFill>
                <a:latin typeface="Roboto" panose="02000000000000000000" pitchFamily="2" charset="0"/>
                <a:ea typeface="Roboto" panose="02000000000000000000" pitchFamily="2" charset="0"/>
                <a:cs typeface="Roboto" panose="02000000000000000000" pitchFamily="2" charset="0"/>
              </a:rPr>
              <a:t> </a:t>
            </a:r>
          </a:p>
          <a:p>
            <a:endParaRPr lang="en-US" sz="14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Later Retirement Ages and Spending Patterns:</a:t>
            </a:r>
            <a:r>
              <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 Americans generally retire later </a:t>
            </a:r>
            <a:r>
              <a:rPr lang="en-US" altLang="en-US" sz="1400">
                <a:latin typeface="Roboto" panose="02000000000000000000" pitchFamily="2" charset="0"/>
                <a:ea typeface="Roboto" panose="02000000000000000000" pitchFamily="2" charset="0"/>
                <a:cs typeface="Roboto" panose="02000000000000000000" pitchFamily="2" charset="0"/>
              </a:rPr>
              <a:t>than Europeans</a:t>
            </a:r>
            <a:r>
              <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 which contributes to a lower saving rate</a:t>
            </a:r>
            <a:endParaRPr lang="en-US" altLang="en-US" sz="140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Consumption Culture:</a:t>
            </a:r>
            <a:r>
              <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 The US has a strong consumption-oriented culture, which promotes immediate consumption over saving.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The "Wealth Effect" from Asset Appreciation:</a:t>
            </a:r>
            <a:r>
              <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 As housing and stock prices rise, households often feel wealthier and reduce their savings.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1"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Tax Incentives and Credit Accessibility:</a:t>
            </a:r>
            <a:r>
              <a:rPr kumimoji="0" lang="en-US" altLang="en-US" sz="1400" b="0" i="0" u="none" strike="noStrike" cap="none" normalizeH="0" baseline="0">
                <a:ln>
                  <a:noFill/>
                </a:ln>
                <a:solidFill>
                  <a:schemeClr val="tx1"/>
                </a:solidFill>
                <a:effectLst/>
                <a:latin typeface="Roboto" panose="02000000000000000000" pitchFamily="2" charset="0"/>
                <a:ea typeface="Roboto" panose="02000000000000000000" pitchFamily="2" charset="0"/>
                <a:cs typeface="Roboto" panose="02000000000000000000" pitchFamily="2" charset="0"/>
              </a:rPr>
              <a:t> Tax policies and readily available credit in the US allow for higher consumption relative to disposable income. </a:t>
            </a:r>
            <a:endParaRPr lang="en-US" sz="1400">
              <a:latin typeface="Roboto" panose="02000000000000000000" pitchFamily="2" charset="0"/>
              <a:ea typeface="Roboto" panose="02000000000000000000" pitchFamily="2" charset="0"/>
              <a:cs typeface="Roboto" panose="02000000000000000000" pitchFamily="2" charset="0"/>
            </a:endParaRPr>
          </a:p>
          <a:p>
            <a:endParaRPr lang="en-US" sz="1400">
              <a:latin typeface="Roboto" panose="02000000000000000000" pitchFamily="2" charset="0"/>
              <a:ea typeface="Roboto" panose="02000000000000000000" pitchFamily="2" charset="0"/>
              <a:cs typeface="Roboto" panose="02000000000000000000" pitchFamily="2" charset="0"/>
            </a:endParaRPr>
          </a:p>
          <a:p>
            <a:endParaRPr lang="en-US" sz="1200">
              <a:latin typeface="Roboto" panose="02000000000000000000" pitchFamily="2" charset="0"/>
              <a:ea typeface="Roboto" panose="02000000000000000000" pitchFamily="2" charset="0"/>
              <a:cs typeface="Roboto" panose="02000000000000000000" pitchFamily="2" charset="0"/>
            </a:endParaRPr>
          </a:p>
          <a:p>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2D7DC1C9-C0F1-469E-95B1-E927074178E8}"/>
              </a:ext>
            </a:extLst>
          </p:cNvPr>
          <p:cNvPicPr>
            <a:picLocks noChangeAspect="1"/>
          </p:cNvPicPr>
          <p:nvPr/>
        </p:nvPicPr>
        <p:blipFill>
          <a:blip r:embed="rId3"/>
          <a:stretch>
            <a:fillRect/>
          </a:stretch>
        </p:blipFill>
        <p:spPr>
          <a:xfrm>
            <a:off x="138212" y="984292"/>
            <a:ext cx="8352244" cy="4889416"/>
          </a:xfrm>
          <a:prstGeom prst="rect">
            <a:avLst/>
          </a:prstGeom>
        </p:spPr>
      </p:pic>
    </p:spTree>
    <p:extLst>
      <p:ext uri="{BB962C8B-B14F-4D97-AF65-F5344CB8AC3E}">
        <p14:creationId xmlns:p14="http://schemas.microsoft.com/office/powerpoint/2010/main" val="43401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1DCF-06BF-7C51-2880-77EE1D2F973D}"/>
              </a:ext>
            </a:extLst>
          </p:cNvPr>
          <p:cNvSpPr>
            <a:spLocks noGrp="1"/>
          </p:cNvSpPr>
          <p:nvPr>
            <p:ph type="title"/>
          </p:nvPr>
        </p:nvSpPr>
        <p:spPr>
          <a:xfrm>
            <a:off x="239484" y="53395"/>
            <a:ext cx="11353801" cy="738212"/>
          </a:xfrm>
        </p:spPr>
        <p:txBody>
          <a:bodyPr>
            <a:normAutofit/>
          </a:bodyPr>
          <a:lstStyle/>
          <a:p>
            <a:r>
              <a:rPr lang="en-US" sz="3200" dirty="0"/>
              <a:t>Retirement Income Versus Wages</a:t>
            </a:r>
          </a:p>
        </p:txBody>
      </p:sp>
      <p:graphicFrame>
        <p:nvGraphicFramePr>
          <p:cNvPr id="9" name="Content Placeholder 8">
            <a:extLst>
              <a:ext uri="{FF2B5EF4-FFF2-40B4-BE49-F238E27FC236}">
                <a16:creationId xmlns:a16="http://schemas.microsoft.com/office/drawing/2014/main" id="{4C06EA3A-7D78-EF97-AC10-A3145B90A9F2}"/>
              </a:ext>
            </a:extLst>
          </p:cNvPr>
          <p:cNvGraphicFramePr>
            <a:graphicFrameLocks noGrp="1"/>
          </p:cNvGraphicFramePr>
          <p:nvPr>
            <p:ph idx="1"/>
            <p:extLst>
              <p:ext uri="{D42A27DB-BD31-4B8C-83A1-F6EECF244321}">
                <p14:modId xmlns:p14="http://schemas.microsoft.com/office/powerpoint/2010/main" val="3914569588"/>
              </p:ext>
            </p:extLst>
          </p:nvPr>
        </p:nvGraphicFramePr>
        <p:xfrm>
          <a:off x="478970" y="1175658"/>
          <a:ext cx="11255829" cy="5174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9761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CF7F061-DA5D-08EF-3EB4-F8C4731958EA}"/>
              </a:ext>
            </a:extLst>
          </p:cNvPr>
          <p:cNvGraphicFramePr>
            <a:graphicFrameLocks noGrp="1"/>
          </p:cNvGraphicFramePr>
          <p:nvPr>
            <p:ph idx="1"/>
            <p:extLst>
              <p:ext uri="{D42A27DB-BD31-4B8C-83A1-F6EECF244321}">
                <p14:modId xmlns:p14="http://schemas.microsoft.com/office/powerpoint/2010/main" val="520523240"/>
              </p:ext>
            </p:extLst>
          </p:nvPr>
        </p:nvGraphicFramePr>
        <p:xfrm>
          <a:off x="0" y="2538670"/>
          <a:ext cx="12191999" cy="4049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B48352A-79FC-C978-3F1D-99F1FF5FD305}"/>
              </a:ext>
            </a:extLst>
          </p:cNvPr>
          <p:cNvSpPr txBox="1"/>
          <p:nvPr/>
        </p:nvSpPr>
        <p:spPr>
          <a:xfrm>
            <a:off x="87550" y="6342434"/>
            <a:ext cx="12013660" cy="246221"/>
          </a:xfrm>
          <a:prstGeom prst="rect">
            <a:avLst/>
          </a:prstGeom>
          <a:noFill/>
        </p:spPr>
        <p:txBody>
          <a:bodyPr wrap="square" rtlCol="0">
            <a:spAutoFit/>
          </a:bodyPr>
          <a:lstStyle/>
          <a:p>
            <a:r>
              <a:rPr lang="en-US" sz="1000"/>
              <a:t>.</a:t>
            </a:r>
          </a:p>
        </p:txBody>
      </p:sp>
      <p:pic>
        <p:nvPicPr>
          <p:cNvPr id="3" name="Picture 2" descr="A screenshot of a video&#10;&#10;Description automatically generated">
            <a:extLst>
              <a:ext uri="{FF2B5EF4-FFF2-40B4-BE49-F238E27FC236}">
                <a16:creationId xmlns:a16="http://schemas.microsoft.com/office/drawing/2014/main" id="{53F10987-98A3-4293-6C93-4D5D09F471DE}"/>
              </a:ext>
            </a:extLst>
          </p:cNvPr>
          <p:cNvPicPr>
            <a:picLocks noChangeAspect="1"/>
          </p:cNvPicPr>
          <p:nvPr/>
        </p:nvPicPr>
        <p:blipFill rotWithShape="1">
          <a:blip r:embed="rId8">
            <a:extLst>
              <a:ext uri="{28A0092B-C50C-407E-A947-70E740481C1C}">
                <a14:useLocalDpi xmlns:a14="http://schemas.microsoft.com/office/drawing/2010/main" val="0"/>
              </a:ext>
            </a:extLst>
          </a:blip>
          <a:srcRect t="17204" b="43544"/>
          <a:stretch/>
        </p:blipFill>
        <p:spPr>
          <a:xfrm>
            <a:off x="8985751" y="136525"/>
            <a:ext cx="3115459" cy="2683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92A05A9B-2816-88E5-BF4F-2EAF0DABE82F}"/>
              </a:ext>
            </a:extLst>
          </p:cNvPr>
          <p:cNvSpPr txBox="1">
            <a:spLocks/>
          </p:cNvSpPr>
          <p:nvPr/>
        </p:nvSpPr>
        <p:spPr>
          <a:xfrm>
            <a:off x="239484" y="136525"/>
            <a:ext cx="11353801" cy="7382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a:solidFill>
                  <a:srgbClr val="01334C"/>
                </a:solidFill>
                <a:latin typeface="Roboto Light" charset="0"/>
                <a:ea typeface="Roboto Light" charset="0"/>
                <a:cs typeface="Roboto Light" charset="0"/>
              </a:defRPr>
            </a:lvl1pPr>
          </a:lstStyle>
          <a:p>
            <a:r>
              <a:rPr lang="en-US" sz="3200" dirty="0"/>
              <a:t>Social Security and SSI</a:t>
            </a:r>
            <a:endParaRPr lang="en-US" dirty="0"/>
          </a:p>
        </p:txBody>
      </p:sp>
      <p:sp>
        <p:nvSpPr>
          <p:cNvPr id="8" name="TextBox 7">
            <a:extLst>
              <a:ext uri="{FF2B5EF4-FFF2-40B4-BE49-F238E27FC236}">
                <a16:creationId xmlns:a16="http://schemas.microsoft.com/office/drawing/2014/main" id="{870B2759-5D13-7A77-0E6B-E2D350DC4509}"/>
              </a:ext>
            </a:extLst>
          </p:cNvPr>
          <p:cNvSpPr txBox="1"/>
          <p:nvPr/>
        </p:nvSpPr>
        <p:spPr>
          <a:xfrm>
            <a:off x="225345" y="969125"/>
            <a:ext cx="8535061"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1334C"/>
                </a:solidFill>
                <a:latin typeface="Roboto Light" panose="02000000000000000000" pitchFamily="2" charset="0"/>
                <a:ea typeface="Roboto Light" panose="02000000000000000000" pitchFamily="2" charset="0"/>
                <a:cs typeface="Roboto Light" panose="02000000000000000000" pitchFamily="2" charset="0"/>
              </a:rPr>
              <a:t>Share of US Personal Income from Social Security will rise from 9% to 11% by 2035</a:t>
            </a:r>
          </a:p>
          <a:p>
            <a:pPr marL="342900" indent="-342900">
              <a:buFont typeface="Arial" panose="020B0604020202020204" pitchFamily="34" charset="0"/>
              <a:buChar char="•"/>
            </a:pPr>
            <a:r>
              <a:rPr lang="en-US" sz="2400" dirty="0">
                <a:solidFill>
                  <a:srgbClr val="01334C"/>
                </a:solidFill>
                <a:latin typeface="Roboto Light" panose="02000000000000000000" pitchFamily="2" charset="0"/>
                <a:ea typeface="Roboto Light" panose="02000000000000000000" pitchFamily="2" charset="0"/>
                <a:cs typeface="Roboto Light" panose="02000000000000000000" pitchFamily="2" charset="0"/>
              </a:rPr>
              <a:t>Old-Age and Survivors Insurance (OASI) will restrict payments to 79% in 2035. Hospital Insurance (HI) is fully funded until 2036</a:t>
            </a:r>
          </a:p>
        </p:txBody>
      </p:sp>
    </p:spTree>
    <p:extLst>
      <p:ext uri="{BB962C8B-B14F-4D97-AF65-F5344CB8AC3E}">
        <p14:creationId xmlns:p14="http://schemas.microsoft.com/office/powerpoint/2010/main" val="1721580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C2D3-55F0-6E11-DC95-1462D7C9AF88}"/>
              </a:ext>
            </a:extLst>
          </p:cNvPr>
          <p:cNvSpPr>
            <a:spLocks noGrp="1"/>
          </p:cNvSpPr>
          <p:nvPr>
            <p:ph type="title"/>
          </p:nvPr>
        </p:nvSpPr>
        <p:spPr>
          <a:xfrm>
            <a:off x="306160" y="3217"/>
            <a:ext cx="11210925" cy="744836"/>
          </a:xfrm>
        </p:spPr>
        <p:txBody>
          <a:bodyPr vert="horz" lIns="91440" tIns="45720" rIns="91440" bIns="45720" rtlCol="0" anchor="ctr">
            <a:normAutofit/>
          </a:bodyPr>
          <a:lstStyle/>
          <a:p>
            <a:pPr algn="ctr"/>
            <a:r>
              <a:rPr lang="en-US" sz="3200" kern="1200" dirty="0">
                <a:latin typeface="+mj-lt"/>
                <a:ea typeface="+mj-ea"/>
                <a:cs typeface="+mj-cs"/>
              </a:rPr>
              <a:t>State and Local Fiscal Cascades</a:t>
            </a:r>
          </a:p>
        </p:txBody>
      </p:sp>
      <p:graphicFrame>
        <p:nvGraphicFramePr>
          <p:cNvPr id="26" name="Content Placeholder 2">
            <a:extLst>
              <a:ext uri="{FF2B5EF4-FFF2-40B4-BE49-F238E27FC236}">
                <a16:creationId xmlns:a16="http://schemas.microsoft.com/office/drawing/2014/main" id="{7BB43016-748F-349A-FE39-066CF891EE70}"/>
              </a:ext>
            </a:extLst>
          </p:cNvPr>
          <p:cNvGraphicFramePr>
            <a:graphicFrameLocks noGrp="1"/>
          </p:cNvGraphicFramePr>
          <p:nvPr>
            <p:ph idx="1"/>
            <p:extLst>
              <p:ext uri="{D42A27DB-BD31-4B8C-83A1-F6EECF244321}">
                <p14:modId xmlns:p14="http://schemas.microsoft.com/office/powerpoint/2010/main" val="1805469939"/>
              </p:ext>
            </p:extLst>
          </p:nvPr>
        </p:nvGraphicFramePr>
        <p:xfrm>
          <a:off x="39624" y="821496"/>
          <a:ext cx="12112752" cy="546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6017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07E3-686A-8FAB-66AA-25FC9D734CD9}"/>
              </a:ext>
            </a:extLst>
          </p:cNvPr>
          <p:cNvSpPr>
            <a:spLocks noGrp="1"/>
          </p:cNvSpPr>
          <p:nvPr>
            <p:ph type="title"/>
          </p:nvPr>
        </p:nvSpPr>
        <p:spPr>
          <a:xfrm>
            <a:off x="0" y="-74960"/>
            <a:ext cx="11353800" cy="936726"/>
          </a:xfrm>
        </p:spPr>
        <p:txBody>
          <a:bodyPr/>
          <a:lstStyle/>
          <a:p>
            <a:r>
              <a:rPr lang="en-US" dirty="0"/>
              <a:t> </a:t>
            </a:r>
            <a:r>
              <a:rPr lang="en-US" sz="3200" dirty="0"/>
              <a:t>Proportional Projection of Current Elder Care Needs to 2050</a:t>
            </a:r>
          </a:p>
        </p:txBody>
      </p:sp>
      <p:graphicFrame>
        <p:nvGraphicFramePr>
          <p:cNvPr id="11" name="Chart 10">
            <a:extLst>
              <a:ext uri="{FF2B5EF4-FFF2-40B4-BE49-F238E27FC236}">
                <a16:creationId xmlns:a16="http://schemas.microsoft.com/office/drawing/2014/main" id="{EFD7FADB-A3B9-E5F7-C2FE-BBF6770BD110}"/>
              </a:ext>
            </a:extLst>
          </p:cNvPr>
          <p:cNvGraphicFramePr>
            <a:graphicFrameLocks/>
          </p:cNvGraphicFramePr>
          <p:nvPr>
            <p:extLst>
              <p:ext uri="{D42A27DB-BD31-4B8C-83A1-F6EECF244321}">
                <p14:modId xmlns:p14="http://schemas.microsoft.com/office/powerpoint/2010/main" val="3402225691"/>
              </p:ext>
            </p:extLst>
          </p:nvPr>
        </p:nvGraphicFramePr>
        <p:xfrm>
          <a:off x="1217474" y="779414"/>
          <a:ext cx="457009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B3A6F0EF-81C2-06C6-E58D-FF3959D6C82E}"/>
              </a:ext>
            </a:extLst>
          </p:cNvPr>
          <p:cNvGraphicFramePr>
            <a:graphicFrameLocks/>
          </p:cNvGraphicFramePr>
          <p:nvPr>
            <p:extLst>
              <p:ext uri="{D42A27DB-BD31-4B8C-83A1-F6EECF244321}">
                <p14:modId xmlns:p14="http://schemas.microsoft.com/office/powerpoint/2010/main" val="458973479"/>
              </p:ext>
            </p:extLst>
          </p:nvPr>
        </p:nvGraphicFramePr>
        <p:xfrm>
          <a:off x="6374998" y="959490"/>
          <a:ext cx="5156533" cy="27412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A4280E9C-083A-AB7D-6213-12C4E61E51C8}"/>
              </a:ext>
            </a:extLst>
          </p:cNvPr>
          <p:cNvGraphicFramePr>
            <a:graphicFrameLocks/>
          </p:cNvGraphicFramePr>
          <p:nvPr>
            <p:extLst>
              <p:ext uri="{D42A27DB-BD31-4B8C-83A1-F6EECF244321}">
                <p14:modId xmlns:p14="http://schemas.microsoft.com/office/powerpoint/2010/main" val="3505438233"/>
              </p:ext>
            </p:extLst>
          </p:nvPr>
        </p:nvGraphicFramePr>
        <p:xfrm>
          <a:off x="1217474" y="3688552"/>
          <a:ext cx="4570095" cy="28202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5D201872-C50B-33E3-BED4-F74D4AD23F48}"/>
              </a:ext>
            </a:extLst>
          </p:cNvPr>
          <p:cNvGraphicFramePr>
            <a:graphicFrameLocks/>
          </p:cNvGraphicFramePr>
          <p:nvPr>
            <p:extLst>
              <p:ext uri="{D42A27DB-BD31-4B8C-83A1-F6EECF244321}">
                <p14:modId xmlns:p14="http://schemas.microsoft.com/office/powerpoint/2010/main" val="137169978"/>
              </p:ext>
            </p:extLst>
          </p:nvPr>
        </p:nvGraphicFramePr>
        <p:xfrm>
          <a:off x="6398827" y="3750299"/>
          <a:ext cx="4835006" cy="27810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392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90E8-52D2-7C2E-7BB7-3A681B1BEC97}"/>
              </a:ext>
            </a:extLst>
          </p:cNvPr>
          <p:cNvSpPr>
            <a:spLocks noGrp="1"/>
          </p:cNvSpPr>
          <p:nvPr>
            <p:ph type="title"/>
          </p:nvPr>
        </p:nvSpPr>
        <p:spPr>
          <a:xfrm>
            <a:off x="1" y="348865"/>
            <a:ext cx="11415620" cy="877729"/>
          </a:xfrm>
        </p:spPr>
        <p:txBody>
          <a:bodyPr anchor="ctr">
            <a:normAutofit/>
          </a:bodyPr>
          <a:lstStyle/>
          <a:p>
            <a:r>
              <a:rPr lang="en-US" sz="3200">
                <a:solidFill>
                  <a:srgbClr val="FFFFFF"/>
                </a:solidFill>
              </a:rPr>
              <a:t>Emergencies, Lifeline Services, Evacuations (2023) </a:t>
            </a:r>
          </a:p>
        </p:txBody>
      </p:sp>
      <p:graphicFrame>
        <p:nvGraphicFramePr>
          <p:cNvPr id="5" name="Content Placeholder 4">
            <a:extLst>
              <a:ext uri="{FF2B5EF4-FFF2-40B4-BE49-F238E27FC236}">
                <a16:creationId xmlns:a16="http://schemas.microsoft.com/office/drawing/2014/main" id="{DF30B1EB-8881-D4B4-84BA-AE63F91A1759}"/>
              </a:ext>
            </a:extLst>
          </p:cNvPr>
          <p:cNvGraphicFramePr>
            <a:graphicFrameLocks noGrp="1"/>
          </p:cNvGraphicFramePr>
          <p:nvPr>
            <p:ph idx="1"/>
            <p:extLst>
              <p:ext uri="{D42A27DB-BD31-4B8C-83A1-F6EECF244321}">
                <p14:modId xmlns:p14="http://schemas.microsoft.com/office/powerpoint/2010/main" val="1900021568"/>
              </p:ext>
            </p:extLst>
          </p:nvPr>
        </p:nvGraphicFramePr>
        <p:xfrm>
          <a:off x="1167726" y="1332595"/>
          <a:ext cx="9644792" cy="4192809"/>
        </p:xfrm>
        <a:graphic>
          <a:graphicData uri="http://schemas.openxmlformats.org/drawingml/2006/table">
            <a:tbl>
              <a:tblPr firstRow="1" bandRow="1">
                <a:tableStyleId>{3B4B98B0-60AC-42C2-AFA5-B58CD77FA1E5}</a:tableStyleId>
              </a:tblPr>
              <a:tblGrid>
                <a:gridCol w="2171500">
                  <a:extLst>
                    <a:ext uri="{9D8B030D-6E8A-4147-A177-3AD203B41FA5}">
                      <a16:colId xmlns:a16="http://schemas.microsoft.com/office/drawing/2014/main" val="2775716664"/>
                    </a:ext>
                  </a:extLst>
                </a:gridCol>
                <a:gridCol w="3135593">
                  <a:extLst>
                    <a:ext uri="{9D8B030D-6E8A-4147-A177-3AD203B41FA5}">
                      <a16:colId xmlns:a16="http://schemas.microsoft.com/office/drawing/2014/main" val="1803278973"/>
                    </a:ext>
                  </a:extLst>
                </a:gridCol>
                <a:gridCol w="2102561">
                  <a:extLst>
                    <a:ext uri="{9D8B030D-6E8A-4147-A177-3AD203B41FA5}">
                      <a16:colId xmlns:a16="http://schemas.microsoft.com/office/drawing/2014/main" val="993229257"/>
                    </a:ext>
                  </a:extLst>
                </a:gridCol>
                <a:gridCol w="2235138">
                  <a:extLst>
                    <a:ext uri="{9D8B030D-6E8A-4147-A177-3AD203B41FA5}">
                      <a16:colId xmlns:a16="http://schemas.microsoft.com/office/drawing/2014/main" val="1871304554"/>
                    </a:ext>
                  </a:extLst>
                </a:gridCol>
              </a:tblGrid>
              <a:tr h="1062185">
                <a:tc>
                  <a:txBody>
                    <a:bodyPr/>
                    <a:lstStyle/>
                    <a:p>
                      <a:pPr algn="ctr" fontAlgn="t"/>
                      <a:r>
                        <a:rPr lang="en-US" sz="2200" u="none" strike="noStrike" dirty="0">
                          <a:effectLst/>
                        </a:rPr>
                        <a:t>County</a:t>
                      </a:r>
                      <a:endParaRPr lang="en-US" sz="2200" b="1" i="0" u="none" strike="noStrike" dirty="0">
                        <a:solidFill>
                          <a:srgbClr val="000000"/>
                        </a:solidFill>
                        <a:effectLst/>
                        <a:latin typeface="Calibri" panose="020F0502020204030204" pitchFamily="34" charset="0"/>
                      </a:endParaRPr>
                    </a:p>
                  </a:txBody>
                  <a:tcPr marL="19307" marR="19307" marT="19307" marB="0"/>
                </a:tc>
                <a:tc>
                  <a:txBody>
                    <a:bodyPr/>
                    <a:lstStyle/>
                    <a:p>
                      <a:pPr algn="ctr" fontAlgn="t"/>
                      <a:r>
                        <a:rPr lang="en-US" sz="2200" u="none" strike="noStrike">
                          <a:effectLst/>
                        </a:rPr>
                        <a:t>Electricity Dependent Residents</a:t>
                      </a:r>
                      <a:endParaRPr lang="en-US" sz="2200" b="1" i="0" u="none" strike="noStrike">
                        <a:solidFill>
                          <a:srgbClr val="000000"/>
                        </a:solidFill>
                        <a:effectLst/>
                        <a:latin typeface="Calibri" panose="020F0502020204030204" pitchFamily="34" charset="0"/>
                      </a:endParaRPr>
                    </a:p>
                  </a:txBody>
                  <a:tcPr marL="19307" marR="19307" marT="19307" marB="0"/>
                </a:tc>
                <a:tc>
                  <a:txBody>
                    <a:bodyPr/>
                    <a:lstStyle/>
                    <a:p>
                      <a:pPr algn="ctr" fontAlgn="t"/>
                      <a:r>
                        <a:rPr lang="en-US" sz="2200" u="none" strike="noStrike">
                          <a:effectLst/>
                        </a:rPr>
                        <a:t>Special Needs Shelters</a:t>
                      </a:r>
                      <a:endParaRPr lang="en-US" sz="2200" b="1" i="0" u="none" strike="noStrike">
                        <a:solidFill>
                          <a:srgbClr val="000000"/>
                        </a:solidFill>
                        <a:effectLst/>
                        <a:latin typeface="Calibri" panose="020F0502020204030204" pitchFamily="34" charset="0"/>
                      </a:endParaRPr>
                    </a:p>
                  </a:txBody>
                  <a:tcPr marL="19307" marR="19307" marT="19307" marB="0"/>
                </a:tc>
                <a:tc>
                  <a:txBody>
                    <a:bodyPr/>
                    <a:lstStyle/>
                    <a:p>
                      <a:pPr algn="ctr" fontAlgn="t"/>
                      <a:r>
                        <a:rPr lang="en-US" sz="2200" u="none" strike="noStrike">
                          <a:effectLst/>
                        </a:rPr>
                        <a:t>Special Needs Shelter Max Capacity</a:t>
                      </a:r>
                      <a:endParaRPr lang="en-US" sz="2200" b="1" i="0" u="none" strike="noStrike">
                        <a:solidFill>
                          <a:srgbClr val="000000"/>
                        </a:solidFill>
                        <a:effectLst/>
                        <a:latin typeface="Calibri" panose="020F0502020204030204" pitchFamily="34" charset="0"/>
                      </a:endParaRPr>
                    </a:p>
                  </a:txBody>
                  <a:tcPr marL="19307" marR="19307" marT="19307" marB="0"/>
                </a:tc>
                <a:extLst>
                  <a:ext uri="{0D108BD9-81ED-4DB2-BD59-A6C34878D82A}">
                    <a16:rowId xmlns:a16="http://schemas.microsoft.com/office/drawing/2014/main" val="3829406056"/>
                  </a:ext>
                </a:extLst>
              </a:tr>
              <a:tr h="391328">
                <a:tc>
                  <a:txBody>
                    <a:bodyPr/>
                    <a:lstStyle/>
                    <a:p>
                      <a:pPr algn="l" fontAlgn="b"/>
                      <a:r>
                        <a:rPr lang="en-US" sz="2200" u="none" strike="noStrike">
                          <a:effectLst/>
                        </a:rPr>
                        <a:t>Broward</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11,274</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5</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2,068</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1131054154"/>
                  </a:ext>
                </a:extLst>
              </a:tr>
              <a:tr h="391328">
                <a:tc>
                  <a:txBody>
                    <a:bodyPr/>
                    <a:lstStyle/>
                    <a:p>
                      <a:pPr algn="l" fontAlgn="b"/>
                      <a:r>
                        <a:rPr lang="en-US" sz="2200" u="none" strike="noStrike">
                          <a:effectLst/>
                        </a:rPr>
                        <a:t>Miami-Dade</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18,927</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8</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2,842</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250434289"/>
                  </a:ext>
                </a:extLst>
              </a:tr>
              <a:tr h="391328">
                <a:tc>
                  <a:txBody>
                    <a:bodyPr/>
                    <a:lstStyle/>
                    <a:p>
                      <a:pPr algn="l" fontAlgn="b"/>
                      <a:r>
                        <a:rPr lang="en-US" sz="2200" u="none" strike="noStrike">
                          <a:effectLst/>
                        </a:rPr>
                        <a:t>Palm Beach</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9,708</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2</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858</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1883224028"/>
                  </a:ext>
                </a:extLst>
              </a:tr>
              <a:tr h="391328">
                <a:tc>
                  <a:txBody>
                    <a:bodyPr/>
                    <a:lstStyle/>
                    <a:p>
                      <a:pPr algn="l" fontAlgn="b"/>
                      <a:r>
                        <a:rPr lang="en-US" sz="2200" u="none" strike="noStrike">
                          <a:effectLst/>
                        </a:rPr>
                        <a:t>St. Lucie</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2,975</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3</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825</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2245695639"/>
                  </a:ext>
                </a:extLst>
              </a:tr>
              <a:tr h="391328">
                <a:tc>
                  <a:txBody>
                    <a:bodyPr/>
                    <a:lstStyle/>
                    <a:p>
                      <a:pPr algn="l" fontAlgn="b"/>
                      <a:r>
                        <a:rPr lang="en-US" sz="2200" u="none" strike="noStrike">
                          <a:effectLst/>
                        </a:rPr>
                        <a:t>Indian River</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1,624</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1</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47</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1757226108"/>
                  </a:ext>
                </a:extLst>
              </a:tr>
              <a:tr h="391328">
                <a:tc>
                  <a:txBody>
                    <a:bodyPr/>
                    <a:lstStyle/>
                    <a:p>
                      <a:pPr algn="l" fontAlgn="b"/>
                      <a:r>
                        <a:rPr lang="en-US" sz="2200" u="none" strike="noStrike">
                          <a:effectLst/>
                        </a:rPr>
                        <a:t>Martin</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1,509</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5</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2,233</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2499020453"/>
                  </a:ext>
                </a:extLst>
              </a:tr>
              <a:tr h="391328">
                <a:tc>
                  <a:txBody>
                    <a:bodyPr/>
                    <a:lstStyle/>
                    <a:p>
                      <a:pPr algn="l" fontAlgn="b"/>
                      <a:r>
                        <a:rPr lang="en-US" sz="2200" u="none" strike="noStrike">
                          <a:effectLst/>
                        </a:rPr>
                        <a:t>Monroe</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396</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1</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91</a:t>
                      </a:r>
                      <a:endParaRPr lang="en-US" sz="2200" b="0" i="0" u="none" strike="noStrike">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1839459494"/>
                  </a:ext>
                </a:extLst>
              </a:tr>
              <a:tr h="391328">
                <a:tc>
                  <a:txBody>
                    <a:bodyPr/>
                    <a:lstStyle/>
                    <a:p>
                      <a:pPr algn="l" fontAlgn="b"/>
                      <a:r>
                        <a:rPr lang="en-US" sz="2200" u="none" strike="noStrike">
                          <a:effectLst/>
                        </a:rPr>
                        <a:t>Total</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46,413</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a:effectLst/>
                        </a:rPr>
                        <a:t>25</a:t>
                      </a:r>
                      <a:endParaRPr lang="en-US" sz="2200" b="0" i="0" u="none" strike="noStrike">
                        <a:solidFill>
                          <a:srgbClr val="000000"/>
                        </a:solidFill>
                        <a:effectLst/>
                        <a:latin typeface="Calibri" panose="020F0502020204030204" pitchFamily="34" charset="0"/>
                      </a:endParaRPr>
                    </a:p>
                  </a:txBody>
                  <a:tcPr marL="19307" marR="19307" marT="19307" marB="0" anchor="b"/>
                </a:tc>
                <a:tc>
                  <a:txBody>
                    <a:bodyPr/>
                    <a:lstStyle/>
                    <a:p>
                      <a:pPr algn="ctr" fontAlgn="b"/>
                      <a:r>
                        <a:rPr lang="en-US" sz="2200" u="none" strike="noStrike" dirty="0">
                          <a:effectLst/>
                        </a:rPr>
                        <a:t>8,964</a:t>
                      </a:r>
                      <a:endParaRPr lang="en-US" sz="2200" b="0" i="0" u="none" strike="noStrike" dirty="0">
                        <a:solidFill>
                          <a:srgbClr val="000000"/>
                        </a:solidFill>
                        <a:effectLst/>
                        <a:latin typeface="Calibri" panose="020F0502020204030204" pitchFamily="34" charset="0"/>
                      </a:endParaRPr>
                    </a:p>
                  </a:txBody>
                  <a:tcPr marL="19307" marR="19307" marT="19307" marB="0" anchor="b"/>
                </a:tc>
                <a:extLst>
                  <a:ext uri="{0D108BD9-81ED-4DB2-BD59-A6C34878D82A}">
                    <a16:rowId xmlns:a16="http://schemas.microsoft.com/office/drawing/2014/main" val="431869614"/>
                  </a:ext>
                </a:extLst>
              </a:tr>
            </a:tbl>
          </a:graphicData>
        </a:graphic>
      </p:graphicFrame>
      <p:sp>
        <p:nvSpPr>
          <p:cNvPr id="3" name="TextBox 2">
            <a:extLst>
              <a:ext uri="{FF2B5EF4-FFF2-40B4-BE49-F238E27FC236}">
                <a16:creationId xmlns:a16="http://schemas.microsoft.com/office/drawing/2014/main" id="{9941C7A2-7341-9892-D96E-6AE9479961FD}"/>
              </a:ext>
            </a:extLst>
          </p:cNvPr>
          <p:cNvSpPr txBox="1"/>
          <p:nvPr/>
        </p:nvSpPr>
        <p:spPr>
          <a:xfrm>
            <a:off x="2960486" y="927444"/>
            <a:ext cx="7996136" cy="646331"/>
          </a:xfrm>
          <a:prstGeom prst="rect">
            <a:avLst/>
          </a:prstGeom>
          <a:noFill/>
        </p:spPr>
        <p:txBody>
          <a:bodyPr wrap="square" rtlCol="0">
            <a:spAutoFit/>
          </a:bodyPr>
          <a:lstStyle/>
          <a:p>
            <a:r>
              <a:rPr lang="en-US" sz="1800" b="1" dirty="0"/>
              <a:t>Aging national electric grid needs significant investment</a:t>
            </a:r>
          </a:p>
          <a:p>
            <a:endParaRPr lang="en-US" dirty="0"/>
          </a:p>
        </p:txBody>
      </p:sp>
      <p:sp>
        <p:nvSpPr>
          <p:cNvPr id="6" name="Title 1">
            <a:extLst>
              <a:ext uri="{FF2B5EF4-FFF2-40B4-BE49-F238E27FC236}">
                <a16:creationId xmlns:a16="http://schemas.microsoft.com/office/drawing/2014/main" id="{FA0F8C9A-ED55-A7D7-CE5E-89FCF1F0EC98}"/>
              </a:ext>
            </a:extLst>
          </p:cNvPr>
          <p:cNvSpPr txBox="1">
            <a:spLocks/>
          </p:cNvSpPr>
          <p:nvPr/>
        </p:nvSpPr>
        <p:spPr>
          <a:xfrm>
            <a:off x="0" y="18030"/>
            <a:ext cx="11353800" cy="681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a:solidFill>
                  <a:srgbClr val="01334C"/>
                </a:solidFill>
                <a:latin typeface="Roboto Light" charset="0"/>
                <a:ea typeface="Roboto Light" charset="0"/>
                <a:cs typeface="Roboto Light" charset="0"/>
              </a:defRPr>
            </a:lvl1pPr>
          </a:lstStyle>
          <a:p>
            <a:r>
              <a:rPr lang="en-US" dirty="0"/>
              <a:t> Emergency and Lifeline Capacity</a:t>
            </a:r>
          </a:p>
        </p:txBody>
      </p:sp>
    </p:spTree>
    <p:extLst>
      <p:ext uri="{BB962C8B-B14F-4D97-AF65-F5344CB8AC3E}">
        <p14:creationId xmlns:p14="http://schemas.microsoft.com/office/powerpoint/2010/main" val="73440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39F4-BAC9-F147-D19D-33498DA69C70}"/>
              </a:ext>
            </a:extLst>
          </p:cNvPr>
          <p:cNvSpPr>
            <a:spLocks noGrp="1"/>
          </p:cNvSpPr>
          <p:nvPr>
            <p:ph type="title"/>
          </p:nvPr>
        </p:nvSpPr>
        <p:spPr>
          <a:xfrm>
            <a:off x="174407" y="0"/>
            <a:ext cx="5150202" cy="2121408"/>
          </a:xfrm>
        </p:spPr>
        <p:txBody>
          <a:bodyPr anchor="t">
            <a:normAutofit/>
          </a:bodyPr>
          <a:lstStyle/>
          <a:p>
            <a:r>
              <a:rPr lang="en-US" sz="3200" dirty="0"/>
              <a:t>Challenges = Opportunity</a:t>
            </a:r>
            <a:br>
              <a:rPr lang="en-US" sz="3200" dirty="0"/>
            </a:br>
            <a:r>
              <a:rPr lang="en-US" sz="1800" dirty="0"/>
              <a:t>Beware of Wishful Thinking</a:t>
            </a:r>
          </a:p>
        </p:txBody>
      </p:sp>
      <p:sp>
        <p:nvSpPr>
          <p:cNvPr id="3" name="Content Placeholder 2">
            <a:extLst>
              <a:ext uri="{FF2B5EF4-FFF2-40B4-BE49-F238E27FC236}">
                <a16:creationId xmlns:a16="http://schemas.microsoft.com/office/drawing/2014/main" id="{AD1808AF-B979-549B-9D17-79012CEEA558}"/>
              </a:ext>
            </a:extLst>
          </p:cNvPr>
          <p:cNvSpPr>
            <a:spLocks noGrp="1"/>
          </p:cNvSpPr>
          <p:nvPr>
            <p:ph idx="1"/>
          </p:nvPr>
        </p:nvSpPr>
        <p:spPr>
          <a:xfrm>
            <a:off x="5014762" y="286865"/>
            <a:ext cx="7177237" cy="3323986"/>
          </a:xfrm>
        </p:spPr>
        <p:txBody>
          <a:bodyPr anchor="ctr">
            <a:normAutofit/>
          </a:bodyPr>
          <a:lstStyle/>
          <a:p>
            <a:r>
              <a:rPr lang="en-US" sz="1800" dirty="0"/>
              <a:t>Baby Boomer Retirement Decisions Point to </a:t>
            </a:r>
            <a:r>
              <a:rPr lang="en-US" sz="1800" b="1" dirty="0"/>
              <a:t>Gradual</a:t>
            </a:r>
            <a:r>
              <a:rPr lang="en-US" sz="1800" dirty="0"/>
              <a:t>, Not Sudden  Change</a:t>
            </a:r>
          </a:p>
          <a:p>
            <a:pPr lvl="1"/>
            <a:r>
              <a:rPr lang="en-US"/>
              <a:t>Large-scale housing downsizing not occurring. 65% want to age in place (49% want to upsize).</a:t>
            </a:r>
          </a:p>
          <a:p>
            <a:r>
              <a:rPr lang="en-US" sz="1800" dirty="0"/>
              <a:t>Opportunities to Rethink Policy </a:t>
            </a:r>
          </a:p>
          <a:p>
            <a:pPr lvl="1"/>
            <a:r>
              <a:rPr lang="en-US"/>
              <a:t>Retreat from the Childcare Fiscal Cliff</a:t>
            </a:r>
          </a:p>
          <a:p>
            <a:pPr lvl="2"/>
            <a:r>
              <a:rPr lang="en-US" sz="1800"/>
              <a:t> </a:t>
            </a:r>
            <a:r>
              <a:rPr lang="en-US" sz="1800" i="1"/>
              <a:t>Child Care Stabilization Grants</a:t>
            </a:r>
            <a:r>
              <a:rPr lang="en-US" sz="1800"/>
              <a:t> ended September 2023. </a:t>
            </a:r>
          </a:p>
          <a:p>
            <a:pPr lvl="1"/>
            <a:r>
              <a:rPr lang="en-US"/>
              <a:t>Tradeoffs between automation and immigration</a:t>
            </a:r>
          </a:p>
          <a:p>
            <a:r>
              <a:rPr lang="en-US" sz="1800" dirty="0"/>
              <a:t>Increased demand for workers in healthcare, manufacturing, and the knowledge economy</a:t>
            </a:r>
          </a:p>
          <a:p>
            <a:endParaRPr lang="en-US" sz="1800"/>
          </a:p>
        </p:txBody>
      </p:sp>
      <p:pic>
        <p:nvPicPr>
          <p:cNvPr id="12" name="Picture 11">
            <a:extLst>
              <a:ext uri="{FF2B5EF4-FFF2-40B4-BE49-F238E27FC236}">
                <a16:creationId xmlns:a16="http://schemas.microsoft.com/office/drawing/2014/main" id="{21621934-832F-E92F-151F-4A5A570946C9}"/>
              </a:ext>
            </a:extLst>
          </p:cNvPr>
          <p:cNvPicPr>
            <a:picLocks noChangeAspect="1"/>
          </p:cNvPicPr>
          <p:nvPr/>
        </p:nvPicPr>
        <p:blipFill>
          <a:blip r:embed="rId3"/>
          <a:srcRect t="3533"/>
          <a:stretch/>
        </p:blipFill>
        <p:spPr>
          <a:xfrm>
            <a:off x="4249452" y="3429000"/>
            <a:ext cx="6737203" cy="3429000"/>
          </a:xfrm>
          <a:prstGeom prst="rect">
            <a:avLst/>
          </a:prstGeom>
        </p:spPr>
      </p:pic>
      <p:sp>
        <p:nvSpPr>
          <p:cNvPr id="6" name="TextBox 5">
            <a:extLst>
              <a:ext uri="{FF2B5EF4-FFF2-40B4-BE49-F238E27FC236}">
                <a16:creationId xmlns:a16="http://schemas.microsoft.com/office/drawing/2014/main" id="{6AB41DEC-5DE9-843C-AFC7-416D8F697E23}"/>
              </a:ext>
            </a:extLst>
          </p:cNvPr>
          <p:cNvSpPr txBox="1"/>
          <p:nvPr/>
        </p:nvSpPr>
        <p:spPr>
          <a:xfrm>
            <a:off x="205431" y="953422"/>
            <a:ext cx="3888307" cy="4093428"/>
          </a:xfrm>
          <a:prstGeom prst="rect">
            <a:avLst/>
          </a:prstGeom>
          <a:noFill/>
        </p:spPr>
        <p:txBody>
          <a:bodyPr wrap="square" rtlCol="0">
            <a:spAutoFit/>
          </a:bodyPr>
          <a:lstStyle/>
          <a:p>
            <a:r>
              <a:rPr lang="en-US" sz="2000" i="1">
                <a:latin typeface="Roboto Light" panose="02000000000000000000" pitchFamily="2" charset="0"/>
                <a:ea typeface="Roboto Light" panose="02000000000000000000" pitchFamily="2" charset="0"/>
                <a:cs typeface="Roboto Light" panose="02000000000000000000" pitchFamily="2" charset="0"/>
              </a:rPr>
              <a:t>"You’ll see a supply-demand dynamic shift [toward retirement downsizing]“</a:t>
            </a:r>
            <a:r>
              <a:rPr lang="en-US" sz="2000">
                <a:latin typeface="Roboto Light" panose="02000000000000000000" pitchFamily="2" charset="0"/>
                <a:ea typeface="Roboto Light" panose="02000000000000000000" pitchFamily="2" charset="0"/>
                <a:cs typeface="Roboto Light" panose="02000000000000000000" pitchFamily="2" charset="0"/>
              </a:rPr>
              <a:t> -- </a:t>
            </a:r>
            <a:r>
              <a:rPr lang="en-US" sz="2000" b="1">
                <a:latin typeface="Roboto Light" panose="02000000000000000000" pitchFamily="2" charset="0"/>
                <a:ea typeface="Roboto Light" panose="02000000000000000000" pitchFamily="2" charset="0"/>
                <a:cs typeface="Roboto Light" panose="02000000000000000000" pitchFamily="2" charset="0"/>
              </a:rPr>
              <a:t>Meredith Whitney</a:t>
            </a:r>
            <a:r>
              <a:rPr lang="en-US" sz="2000">
                <a:latin typeface="Roboto Light" panose="02000000000000000000" pitchFamily="2" charset="0"/>
                <a:ea typeface="Roboto Light" panose="02000000000000000000" pitchFamily="2" charset="0"/>
                <a:cs typeface="Roboto Light" panose="02000000000000000000" pitchFamily="2" charset="0"/>
              </a:rPr>
              <a:t>, founder and CEO of Whitney Advisory Group, Yahoo Finance's Invest Conference, Nov. 2023.</a:t>
            </a:r>
          </a:p>
          <a:p>
            <a:endParaRPr lang="en-US" sz="2000">
              <a:latin typeface="Roboto Light" panose="02000000000000000000" pitchFamily="2" charset="0"/>
              <a:ea typeface="Roboto Light" panose="02000000000000000000" pitchFamily="2" charset="0"/>
              <a:cs typeface="Roboto Light" panose="02000000000000000000" pitchFamily="2" charset="0"/>
            </a:endParaRPr>
          </a:p>
          <a:p>
            <a:r>
              <a:rPr lang="en-US" sz="2000">
                <a:latin typeface="Roboto Light" panose="02000000000000000000" pitchFamily="2" charset="0"/>
                <a:ea typeface="Roboto Light" panose="02000000000000000000" pitchFamily="2" charset="0"/>
                <a:cs typeface="Roboto Light" panose="02000000000000000000" pitchFamily="2" charset="0"/>
              </a:rPr>
              <a:t>Whitney cited data from the AARP stating that 51 percent of people over 50 — </a:t>
            </a:r>
            <a:r>
              <a:rPr lang="en-US" sz="2000" b="1">
                <a:latin typeface="Roboto Light" panose="02000000000000000000" pitchFamily="2" charset="0"/>
                <a:ea typeface="Roboto Light" panose="02000000000000000000" pitchFamily="2" charset="0"/>
                <a:cs typeface="Roboto Light" panose="02000000000000000000" pitchFamily="2" charset="0"/>
              </a:rPr>
              <a:t>a group that owns more than 70 percent </a:t>
            </a:r>
            <a:r>
              <a:rPr lang="en-US" sz="2000">
                <a:latin typeface="Roboto Light" panose="02000000000000000000" pitchFamily="2" charset="0"/>
                <a:ea typeface="Roboto Light" panose="02000000000000000000" pitchFamily="2" charset="0"/>
                <a:cs typeface="Roboto Light" panose="02000000000000000000" pitchFamily="2" charset="0"/>
              </a:rPr>
              <a:t>of U.S. homes — are set to downsize to smaller homes. </a:t>
            </a:r>
            <a:endParaRPr lang="en-US" sz="240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68288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4675" y="82192"/>
            <a:ext cx="6421625" cy="749572"/>
          </a:xfrm>
        </p:spPr>
        <p:txBody>
          <a:bodyPr/>
          <a:lstStyle/>
          <a:p>
            <a:r>
              <a:rPr lang="en-US" sz="3600">
                <a:latin typeface="Roboto Light" panose="02000000000000000000" pitchFamily="2" charset="0"/>
                <a:ea typeface="Roboto Light" panose="02000000000000000000" pitchFamily="2" charset="0"/>
                <a:cs typeface="Roboto Light" panose="02000000000000000000" pitchFamily="2" charset="0"/>
              </a:rPr>
              <a:t>Facts and Figures Round-Up</a:t>
            </a:r>
            <a:endParaRPr lang="en-US">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Content Placeholder 7"/>
          <p:cNvSpPr>
            <a:spLocks noGrp="1"/>
          </p:cNvSpPr>
          <p:nvPr>
            <p:ph idx="12"/>
          </p:nvPr>
        </p:nvSpPr>
        <p:spPr>
          <a:xfrm>
            <a:off x="574675" y="855828"/>
            <a:ext cx="6421625" cy="4929043"/>
          </a:xfrm>
        </p:spPr>
        <p:txBody>
          <a:bodyPr>
            <a:noAutofit/>
          </a:bodyPr>
          <a:lstStyle/>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73% of Baby Boomers are already older than 65, 20% older than 75, Half will be older than 75 in 2030</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Percent of 65+ in the US will rise from 16% now to 22% by 2050</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85+ population in Southeast Florida will more than double in 25 years: increased elder care</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If you were born in 1925, you have an average of 6-12 grandchildren; born in 1975, you would expect 2-4: decreased family support</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70% of US Homes are owned by 50+ population: +slow housing production will constrain starter home stock</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65% of 65+ want to age in place and Median age of home buyer is 58</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Only 15% of private sector workers have a defined benefit pension plan</a:t>
            </a:r>
          </a:p>
          <a:p>
            <a:r>
              <a:rPr lang="en-US" sz="1800">
                <a:solidFill>
                  <a:schemeClr val="tx1"/>
                </a:solidFill>
                <a:latin typeface="Roboto Light" panose="02000000000000000000" pitchFamily="2" charset="0"/>
                <a:ea typeface="Roboto Light" panose="02000000000000000000" pitchFamily="2" charset="0"/>
                <a:cs typeface="Roboto Light" panose="02000000000000000000" pitchFamily="2" charset="0"/>
              </a:rPr>
              <a:t>Assisted Living costs in Florida average $4,750/mo. In Miami, around $5,250/Mo. Hourly Home Care is $23.50. Adult Day Care statewide average of $15,600/year. </a:t>
            </a:r>
          </a:p>
        </p:txBody>
      </p:sp>
      <p:pic>
        <p:nvPicPr>
          <p:cNvPr id="11" name="Picture Placeholder 10" descr="A person holding a hand&#10;&#10;Description automatically generated">
            <a:extLst>
              <a:ext uri="{FF2B5EF4-FFF2-40B4-BE49-F238E27FC236}">
                <a16:creationId xmlns:a16="http://schemas.microsoft.com/office/drawing/2014/main" id="{3983C321-8D96-2448-2BC4-9C88C46287FE}"/>
              </a:ext>
            </a:extLst>
          </p:cNvPr>
          <p:cNvPicPr>
            <a:picLocks noGrp="1" noChangeAspect="1"/>
          </p:cNvPicPr>
          <p:nvPr>
            <p:ph type="pic" sz="quarter" idx="14"/>
          </p:nvPr>
        </p:nvPicPr>
        <p:blipFill>
          <a:blip r:embed="rId3"/>
          <a:srcRect t="8419" b="8419"/>
          <a:stretch>
            <a:fillRect/>
          </a:stretch>
        </p:blipFill>
        <p:spPr/>
      </p:pic>
    </p:spTree>
    <p:extLst>
      <p:ext uri="{BB962C8B-B14F-4D97-AF65-F5344CB8AC3E}">
        <p14:creationId xmlns:p14="http://schemas.microsoft.com/office/powerpoint/2010/main" val="16916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A771C4-5E99-7802-36A8-5819F5479FA8}"/>
              </a:ext>
            </a:extLst>
          </p:cNvPr>
          <p:cNvPicPr>
            <a:picLocks noChangeAspect="1"/>
          </p:cNvPicPr>
          <p:nvPr/>
        </p:nvPicPr>
        <p:blipFill>
          <a:blip r:embed="rId3"/>
          <a:stretch>
            <a:fillRect/>
          </a:stretch>
        </p:blipFill>
        <p:spPr>
          <a:xfrm>
            <a:off x="0" y="0"/>
            <a:ext cx="12356839" cy="6858000"/>
          </a:xfrm>
          <a:prstGeom prst="rect">
            <a:avLst/>
          </a:prstGeom>
        </p:spPr>
      </p:pic>
    </p:spTree>
    <p:extLst>
      <p:ext uri="{BB962C8B-B14F-4D97-AF65-F5344CB8AC3E}">
        <p14:creationId xmlns:p14="http://schemas.microsoft.com/office/powerpoint/2010/main" val="300808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5B2AF-E738-BBCE-9D59-FE12548A3398}"/>
              </a:ext>
            </a:extLst>
          </p:cNvPr>
          <p:cNvSpPr>
            <a:spLocks noGrp="1"/>
          </p:cNvSpPr>
          <p:nvPr>
            <p:ph idx="1"/>
          </p:nvPr>
        </p:nvSpPr>
        <p:spPr>
          <a:xfrm>
            <a:off x="2754217" y="0"/>
            <a:ext cx="9437783" cy="6497053"/>
          </a:xfrm>
          <a:ln>
            <a:solidFill>
              <a:srgbClr val="FF0000"/>
            </a:solidFill>
          </a:ln>
        </p:spPr>
        <p:txBody>
          <a:bodyPr>
            <a:normAutofit fontScale="92500" lnSpcReduction="20000"/>
          </a:bodyPr>
          <a:lstStyle/>
          <a:p>
            <a:pPr marL="0" indent="0">
              <a:buNone/>
            </a:pPr>
            <a:r>
              <a:rPr lang="en-US" sz="2400" b="1" dirty="0"/>
              <a:t>Sources</a:t>
            </a: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Title Slide: </a:t>
            </a:r>
            <a:r>
              <a:rPr lang="en-US" sz="1300" dirty="0">
                <a:latin typeface="Roboto" panose="02000000000000000000" pitchFamily="2" charset="0"/>
                <a:ea typeface="Roboto" panose="02000000000000000000" pitchFamily="2" charset="0"/>
                <a:cs typeface="Roboto" panose="02000000000000000000" pitchFamily="2" charset="0"/>
              </a:rPr>
              <a:t>US Census, Births Per Woman, 1910-2022. </a:t>
            </a:r>
            <a:r>
              <a:rPr lang="en-US" sz="1300" dirty="0">
                <a:latin typeface="Roboto" panose="02000000000000000000" pitchFamily="2" charset="0"/>
                <a:ea typeface="Roboto" panose="02000000000000000000" pitchFamily="2" charset="0"/>
                <a:cs typeface="Roboto" panose="02000000000000000000" pitchFamily="2" charset="0"/>
                <a:hlinkClick r:id="rId3"/>
              </a:rPr>
              <a:t>Opinion | AI, Aging and Shifts Globalization Will Shock the American Economy - The New York Times (nytimes.com)</a:t>
            </a:r>
            <a:endParaRPr lang="en-US" sz="13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Unprecedented Global Transition: Source: </a:t>
            </a:r>
            <a:r>
              <a:rPr lang="en-US" sz="1300" dirty="0">
                <a:latin typeface="Roboto" panose="02000000000000000000" pitchFamily="2" charset="0"/>
                <a:ea typeface="Roboto" panose="02000000000000000000" pitchFamily="2" charset="0"/>
                <a:cs typeface="Roboto" panose="02000000000000000000" pitchFamily="2" charset="0"/>
              </a:rPr>
              <a:t>US Census, International Database (IDB)</a:t>
            </a: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Immigration Scenarios to 2050: </a:t>
            </a:r>
            <a:r>
              <a:rPr lang="fr-FR" sz="1300" dirty="0">
                <a:latin typeface="Roboto" panose="02000000000000000000" pitchFamily="2" charset="0"/>
                <a:ea typeface="Roboto" panose="02000000000000000000" pitchFamily="2" charset="0"/>
                <a:cs typeface="Roboto" panose="02000000000000000000" pitchFamily="2" charset="0"/>
                <a:hlinkClick r:id="rId4"/>
              </a:rPr>
              <a:t>2023 National Population Projections Tables: Alternative Scenarios (census.gov)</a:t>
            </a:r>
            <a:endParaRPr lang="fr-FR" sz="1300" dirty="0">
              <a:latin typeface="Roboto" panose="02000000000000000000" pitchFamily="2" charset="0"/>
              <a:ea typeface="Roboto" panose="02000000000000000000" pitchFamily="2" charset="0"/>
              <a:cs typeface="Roboto" panose="02000000000000000000" pitchFamily="2" charset="0"/>
            </a:endParaRPr>
          </a:p>
          <a:p>
            <a:pPr marL="0" indent="0">
              <a:buNone/>
            </a:pPr>
            <a:r>
              <a:rPr lang="fr-FR" sz="1300" b="1" dirty="0">
                <a:latin typeface="Roboto" panose="02000000000000000000" pitchFamily="2" charset="0"/>
                <a:ea typeface="Roboto" panose="02000000000000000000" pitchFamily="2" charset="0"/>
                <a:cs typeface="Roboto" panose="02000000000000000000" pitchFamily="2" charset="0"/>
              </a:rPr>
              <a:t>Florida Projections (Slides 4-6) </a:t>
            </a:r>
            <a:r>
              <a:rPr lang="fr-FR" sz="1300" dirty="0">
                <a:latin typeface="Roboto" panose="02000000000000000000" pitchFamily="2" charset="0"/>
                <a:ea typeface="Roboto" panose="02000000000000000000" pitchFamily="2" charset="0"/>
                <a:cs typeface="Roboto" panose="02000000000000000000" pitchFamily="2" charset="0"/>
              </a:rPr>
              <a:t>by Age </a:t>
            </a:r>
            <a:r>
              <a:rPr lang="fr-FR" sz="1300" dirty="0" err="1">
                <a:latin typeface="Roboto" panose="02000000000000000000" pitchFamily="2" charset="0"/>
                <a:ea typeface="Roboto" panose="02000000000000000000" pitchFamily="2" charset="0"/>
                <a:cs typeface="Roboto" panose="02000000000000000000" pitchFamily="2" charset="0"/>
              </a:rPr>
              <a:t>Cohort</a:t>
            </a:r>
            <a:r>
              <a:rPr lang="fr-FR" sz="1300" dirty="0">
                <a:latin typeface="Roboto" panose="02000000000000000000" pitchFamily="2" charset="0"/>
                <a:ea typeface="Roboto" panose="02000000000000000000" pitchFamily="2" charset="0"/>
                <a:cs typeface="Roboto" panose="02000000000000000000" pitchFamily="2" charset="0"/>
              </a:rPr>
              <a:t>, UF BEBR, 2022.</a:t>
            </a:r>
          </a:p>
          <a:p>
            <a:pPr marL="0" indent="0">
              <a:buNone/>
            </a:pPr>
            <a:r>
              <a:rPr lang="fr-FR" sz="1300" b="1" dirty="0">
                <a:latin typeface="Roboto" panose="02000000000000000000" pitchFamily="2" charset="0"/>
                <a:ea typeface="Roboto" panose="02000000000000000000" pitchFamily="2" charset="0"/>
                <a:cs typeface="Roboto" panose="02000000000000000000" pitchFamily="2" charset="0"/>
              </a:rPr>
              <a:t>Labor Force Trends</a:t>
            </a:r>
            <a:r>
              <a:rPr lang="fr-FR" sz="1300" dirty="0">
                <a:latin typeface="Roboto" panose="02000000000000000000" pitchFamily="2" charset="0"/>
                <a:ea typeface="Roboto" panose="02000000000000000000" pitchFamily="2" charset="0"/>
                <a:cs typeface="Roboto" panose="02000000000000000000" pitchFamily="2" charset="0"/>
              </a:rPr>
              <a:t>: St Louis Federal Reserve Bank, US Bureau of Labor </a:t>
            </a:r>
            <a:r>
              <a:rPr lang="fr-FR" sz="1300" dirty="0" err="1">
                <a:latin typeface="Roboto" panose="02000000000000000000" pitchFamily="2" charset="0"/>
                <a:ea typeface="Roboto" panose="02000000000000000000" pitchFamily="2" charset="0"/>
                <a:cs typeface="Roboto" panose="02000000000000000000" pitchFamily="2" charset="0"/>
              </a:rPr>
              <a:t>Statistics</a:t>
            </a:r>
            <a:r>
              <a:rPr lang="fr-FR" sz="1300" dirty="0">
                <a:latin typeface="Roboto" panose="02000000000000000000" pitchFamily="2" charset="0"/>
                <a:ea typeface="Roboto" panose="02000000000000000000" pitchFamily="2" charset="0"/>
                <a:cs typeface="Roboto" panose="02000000000000000000" pitchFamily="2" charset="0"/>
              </a:rPr>
              <a:t>. </a:t>
            </a:r>
            <a:r>
              <a:rPr lang="en-US" sz="1300" b="0" i="0" dirty="0">
                <a:effectLst/>
                <a:latin typeface="Roboto" panose="02000000000000000000" pitchFamily="2" charset="0"/>
                <a:ea typeface="Roboto" panose="02000000000000000000" pitchFamily="2" charset="0"/>
                <a:cs typeface="Roboto" panose="02000000000000000000" pitchFamily="2" charset="0"/>
              </a:rPr>
              <a:t>Aaronson, D., Davis, J., &amp; Hu, L. (2012). Explaining the decline in the U.S. labor force participation rate. </a:t>
            </a:r>
            <a:r>
              <a:rPr lang="en-US" sz="1300" b="0" i="1" dirty="0">
                <a:effectLst/>
                <a:latin typeface="Roboto" panose="02000000000000000000" pitchFamily="2" charset="0"/>
                <a:ea typeface="Roboto" panose="02000000000000000000" pitchFamily="2" charset="0"/>
                <a:cs typeface="Roboto" panose="02000000000000000000" pitchFamily="2" charset="0"/>
              </a:rPr>
              <a:t>Chicago Fed Letter</a:t>
            </a:r>
            <a:r>
              <a:rPr lang="en-US" sz="1300" b="0" i="0" dirty="0">
                <a:effectLst/>
                <a:latin typeface="Roboto" panose="02000000000000000000" pitchFamily="2" charset="0"/>
                <a:ea typeface="Roboto" panose="02000000000000000000" pitchFamily="2" charset="0"/>
                <a:cs typeface="Roboto" panose="02000000000000000000" pitchFamily="2" charset="0"/>
              </a:rPr>
              <a:t>, 1. Cline, W., &amp; Nolan, J. (2014). Demographic versus Cyclical Influences on US Labor Force Participation. </a:t>
            </a:r>
            <a:r>
              <a:rPr lang="en-US" sz="1300" b="0" i="1" dirty="0">
                <a:effectLst/>
                <a:latin typeface="Roboto" panose="02000000000000000000" pitchFamily="2" charset="0"/>
                <a:ea typeface="Roboto" panose="02000000000000000000" pitchFamily="2" charset="0"/>
                <a:cs typeface="Roboto" panose="02000000000000000000" pitchFamily="2" charset="0"/>
              </a:rPr>
              <a:t>ERN: Business Fluctuations; Cycles (Topic)</a:t>
            </a:r>
            <a:r>
              <a:rPr lang="en-US" sz="1300" b="0" i="0" dirty="0">
                <a:effectLst/>
                <a:latin typeface="Roboto" panose="02000000000000000000" pitchFamily="2" charset="0"/>
                <a:ea typeface="Roboto" panose="02000000000000000000" pitchFamily="2" charset="0"/>
                <a:cs typeface="Roboto" panose="02000000000000000000" pitchFamily="2" charset="0"/>
              </a:rPr>
              <a:t>. </a:t>
            </a:r>
          </a:p>
          <a:p>
            <a:pPr marL="0" indent="0">
              <a:buNone/>
            </a:pPr>
            <a:r>
              <a:rPr lang="fr-FR" sz="1300" b="1" dirty="0">
                <a:latin typeface="Roboto" panose="02000000000000000000" pitchFamily="2" charset="0"/>
                <a:ea typeface="Roboto" panose="02000000000000000000" pitchFamily="2" charset="0"/>
                <a:cs typeface="Roboto" panose="02000000000000000000" pitchFamily="2" charset="0"/>
              </a:rPr>
              <a:t>How </a:t>
            </a:r>
            <a:r>
              <a:rPr lang="fr-FR" sz="1300" b="1" dirty="0" err="1">
                <a:latin typeface="Roboto" panose="02000000000000000000" pitchFamily="2" charset="0"/>
                <a:ea typeface="Roboto" panose="02000000000000000000" pitchFamily="2" charset="0"/>
                <a:cs typeface="Roboto" panose="02000000000000000000" pitchFamily="2" charset="0"/>
              </a:rPr>
              <a:t>Does</a:t>
            </a:r>
            <a:r>
              <a:rPr lang="fr-FR" sz="1300" b="1" dirty="0">
                <a:latin typeface="Roboto" panose="02000000000000000000" pitchFamily="2" charset="0"/>
                <a:ea typeface="Roboto" panose="02000000000000000000" pitchFamily="2" charset="0"/>
                <a:cs typeface="Roboto" panose="02000000000000000000" pitchFamily="2" charset="0"/>
              </a:rPr>
              <a:t> </a:t>
            </a:r>
            <a:r>
              <a:rPr lang="fr-FR" sz="1300" b="1" dirty="0" err="1">
                <a:latin typeface="Roboto" panose="02000000000000000000" pitchFamily="2" charset="0"/>
                <a:ea typeface="Roboto" panose="02000000000000000000" pitchFamily="2" charset="0"/>
                <a:cs typeface="Roboto" panose="02000000000000000000" pitchFamily="2" charset="0"/>
              </a:rPr>
              <a:t>Older</a:t>
            </a:r>
            <a:r>
              <a:rPr lang="fr-FR" sz="1300" b="1" dirty="0">
                <a:latin typeface="Roboto" panose="02000000000000000000" pitchFamily="2" charset="0"/>
                <a:ea typeface="Roboto" panose="02000000000000000000" pitchFamily="2" charset="0"/>
                <a:cs typeface="Roboto" panose="02000000000000000000" pitchFamily="2" charset="0"/>
              </a:rPr>
              <a:t> American </a:t>
            </a:r>
            <a:r>
              <a:rPr lang="fr-FR" sz="1300" b="1" dirty="0" err="1">
                <a:latin typeface="Roboto" panose="02000000000000000000" pitchFamily="2" charset="0"/>
                <a:ea typeface="Roboto" panose="02000000000000000000" pitchFamily="2" charset="0"/>
                <a:cs typeface="Roboto" panose="02000000000000000000" pitchFamily="2" charset="0"/>
              </a:rPr>
              <a:t>Spending</a:t>
            </a:r>
            <a:r>
              <a:rPr lang="fr-FR" sz="1300" b="1" dirty="0">
                <a:latin typeface="Roboto" panose="02000000000000000000" pitchFamily="2" charset="0"/>
                <a:ea typeface="Roboto" panose="02000000000000000000" pitchFamily="2" charset="0"/>
                <a:cs typeface="Roboto" panose="02000000000000000000" pitchFamily="2" charset="0"/>
              </a:rPr>
              <a:t> &amp; </a:t>
            </a:r>
            <a:r>
              <a:rPr lang="fr-FR" sz="1300" b="1" dirty="0" err="1">
                <a:latin typeface="Roboto" panose="02000000000000000000" pitchFamily="2" charset="0"/>
                <a:ea typeface="Roboto" panose="02000000000000000000" pitchFamily="2" charset="0"/>
                <a:cs typeface="Roboto" panose="02000000000000000000" pitchFamily="2" charset="0"/>
              </a:rPr>
              <a:t>Macroeconomic</a:t>
            </a:r>
            <a:r>
              <a:rPr lang="fr-FR" sz="1300" b="1" dirty="0">
                <a:latin typeface="Roboto" panose="02000000000000000000" pitchFamily="2" charset="0"/>
                <a:ea typeface="Roboto" panose="02000000000000000000" pitchFamily="2" charset="0"/>
                <a:cs typeface="Roboto" panose="02000000000000000000" pitchFamily="2" charset="0"/>
              </a:rPr>
              <a:t> Impacts: </a:t>
            </a:r>
            <a:r>
              <a:rPr lang="fr-FR" sz="1300" dirty="0">
                <a:latin typeface="Roboto" panose="02000000000000000000" pitchFamily="2" charset="0"/>
                <a:ea typeface="Roboto" panose="02000000000000000000" pitchFamily="2" charset="0"/>
                <a:cs typeface="Roboto" panose="02000000000000000000" pitchFamily="2" charset="0"/>
              </a:rPr>
              <a:t>Bureau of Labor </a:t>
            </a:r>
            <a:r>
              <a:rPr lang="fr-FR" sz="1300" dirty="0" err="1">
                <a:latin typeface="Roboto" panose="02000000000000000000" pitchFamily="2" charset="0"/>
                <a:ea typeface="Roboto" panose="02000000000000000000" pitchFamily="2" charset="0"/>
                <a:cs typeface="Roboto" panose="02000000000000000000" pitchFamily="2" charset="0"/>
              </a:rPr>
              <a:t>Statistics</a:t>
            </a:r>
            <a:r>
              <a:rPr lang="fr-FR" sz="1300" dirty="0">
                <a:latin typeface="Roboto" panose="02000000000000000000" pitchFamily="2" charset="0"/>
                <a:ea typeface="Roboto" panose="02000000000000000000" pitchFamily="2" charset="0"/>
                <a:cs typeface="Roboto" panose="02000000000000000000" pitchFamily="2" charset="0"/>
              </a:rPr>
              <a:t> </a:t>
            </a:r>
            <a:r>
              <a:rPr lang="en-US" sz="1200" i="0" dirty="0">
                <a:effectLst/>
                <a:latin typeface="Roboto" panose="02000000000000000000" pitchFamily="2" charset="0"/>
                <a:ea typeface="Roboto" panose="02000000000000000000" pitchFamily="2" charset="0"/>
                <a:cs typeface="Roboto" panose="02000000000000000000" pitchFamily="2" charset="0"/>
              </a:rPr>
              <a:t>Calendar year aggregate expenditure shares</a:t>
            </a:r>
            <a:r>
              <a:rPr lang="fr-FR" sz="1300" dirty="0">
                <a:latin typeface="Roboto" panose="02000000000000000000" pitchFamily="2" charset="0"/>
                <a:ea typeface="Roboto" panose="02000000000000000000" pitchFamily="2" charset="0"/>
                <a:cs typeface="Roboto" panose="02000000000000000000" pitchFamily="2" charset="0"/>
              </a:rPr>
              <a:t>, </a:t>
            </a:r>
            <a:r>
              <a:rPr lang="en-US" sz="1300" b="0" i="0" dirty="0">
                <a:solidFill>
                  <a:srgbClr val="28333D"/>
                </a:solidFill>
                <a:effectLst/>
                <a:latin typeface="Roboto" panose="02000000000000000000" pitchFamily="2" charset="0"/>
                <a:ea typeface="Roboto" panose="02000000000000000000" pitchFamily="2" charset="0"/>
                <a:cs typeface="Roboto" panose="02000000000000000000" pitchFamily="2" charset="0"/>
              </a:rPr>
              <a:t>Maestas, N., Mullen, K., &amp; Powell, D. (2016). The Effect of Population Aging on Economic Growth, the Labor Force and Productivity. </a:t>
            </a:r>
            <a:r>
              <a:rPr lang="en-US" sz="1300" b="0" i="1" dirty="0">
                <a:solidFill>
                  <a:srgbClr val="28333D"/>
                </a:solidFill>
                <a:effectLst/>
                <a:latin typeface="Roboto" panose="02000000000000000000" pitchFamily="2" charset="0"/>
                <a:ea typeface="Roboto" panose="02000000000000000000" pitchFamily="2" charset="0"/>
                <a:cs typeface="Roboto" panose="02000000000000000000" pitchFamily="2" charset="0"/>
              </a:rPr>
              <a:t>Ewing Marion Kauffman Foundation Research Paper Series</a:t>
            </a:r>
            <a:r>
              <a:rPr lang="en-US" sz="1300" b="0" i="0" dirty="0">
                <a:solidFill>
                  <a:srgbClr val="28333D"/>
                </a:solidFill>
                <a:effectLst/>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5"/>
              </a:rPr>
              <a:t>Average Retirement Income in 2024 | The Motley Fool</a:t>
            </a:r>
            <a:endParaRPr lang="en-US" sz="1300" b="0" i="0" dirty="0">
              <a:solidFill>
                <a:srgbClr val="28333D"/>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r>
              <a:rPr lang="en-US" sz="1300" b="1" dirty="0">
                <a:solidFill>
                  <a:srgbClr val="28333D"/>
                </a:solidFill>
                <a:latin typeface="Roboto" panose="02000000000000000000" pitchFamily="2" charset="0"/>
                <a:ea typeface="Roboto" panose="02000000000000000000" pitchFamily="2" charset="0"/>
                <a:cs typeface="Roboto" panose="02000000000000000000" pitchFamily="2" charset="0"/>
              </a:rPr>
              <a:t>Costs of Aging</a:t>
            </a:r>
            <a:r>
              <a:rPr lang="en-US" sz="1300" dirty="0">
                <a:solidFill>
                  <a:srgbClr val="28333D"/>
                </a:solidFill>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6"/>
              </a:rPr>
              <a:t>Projected | CMS</a:t>
            </a:r>
            <a:r>
              <a:rPr lang="en-US" sz="130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7"/>
              </a:rPr>
              <a:t>Patients vs. Profits: Who Wins in the Traditional U.S. Dialysis System? - Strive Health</a:t>
            </a:r>
            <a:r>
              <a:rPr lang="en-US" sz="130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8"/>
              </a:rPr>
              <a:t>Florida Elder Care Costs for 2023 | Senior Care Options Compared (assistinghands.com)</a:t>
            </a:r>
            <a:r>
              <a:rPr lang="en-US" sz="130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5"/>
              </a:rPr>
              <a:t>Average Retirement Income in 2024 | The Motley Fool</a:t>
            </a:r>
            <a:r>
              <a:rPr lang="en-US" sz="1300" dirty="0">
                <a:latin typeface="Roboto" panose="02000000000000000000" pitchFamily="2" charset="0"/>
                <a:ea typeface="Roboto" panose="02000000000000000000" pitchFamily="2" charset="0"/>
                <a:cs typeface="Roboto" panose="02000000000000000000" pitchFamily="2" charset="0"/>
              </a:rPr>
              <a:t>, ACS and Bureau of Labor Statistics. </a:t>
            </a: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Can We Afford to Retire</a:t>
            </a:r>
            <a:r>
              <a:rPr lang="en-US" sz="1300" dirty="0">
                <a:latin typeface="Roboto" panose="02000000000000000000" pitchFamily="2" charset="0"/>
                <a:ea typeface="Roboto" panose="02000000000000000000" pitchFamily="2" charset="0"/>
                <a:cs typeface="Roboto" panose="02000000000000000000" pitchFamily="2" charset="0"/>
              </a:rPr>
              <a:t>: </a:t>
            </a:r>
            <a:r>
              <a:rPr lang="en-US" sz="12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de </a:t>
            </a:r>
            <a:r>
              <a:rPr lang="en-US" sz="1200" b="0" i="0" dirty="0" err="1">
                <a:solidFill>
                  <a:srgbClr val="333333"/>
                </a:solidFill>
                <a:effectLst/>
                <a:latin typeface="Roboto" panose="02000000000000000000" pitchFamily="2" charset="0"/>
                <a:ea typeface="Roboto" panose="02000000000000000000" pitchFamily="2" charset="0"/>
                <a:cs typeface="Roboto" panose="02000000000000000000" pitchFamily="2" charset="0"/>
              </a:rPr>
              <a:t>Soyres</a:t>
            </a:r>
            <a:r>
              <a:rPr lang="en-US" sz="12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 Francois, Dylan Moore, and Julio L. Ortiz (2023). "Accumulated Savings During the Pandemic: An International Comparison with Historical Perspective," FEDS Notes. Washington: Board of Governors of the Federal Reserve System, June 23, 2023, https://doi.org/10.17016/2380-7172.3326. </a:t>
            </a: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Social Security and SSI: </a:t>
            </a:r>
            <a:r>
              <a:rPr lang="en-US" sz="1300" dirty="0">
                <a:latin typeface="Roboto" panose="02000000000000000000" pitchFamily="2" charset="0"/>
                <a:ea typeface="Roboto" panose="02000000000000000000" pitchFamily="2" charset="0"/>
                <a:cs typeface="Roboto" panose="02000000000000000000" pitchFamily="2" charset="0"/>
              </a:rPr>
              <a:t>Actuarial Status of the Social Security Trust Funds, SSA, May 2024. </a:t>
            </a:r>
            <a:r>
              <a:rPr lang="en-US" sz="1300" dirty="0">
                <a:latin typeface="Roboto" panose="02000000000000000000" pitchFamily="2" charset="0"/>
                <a:ea typeface="Roboto" panose="02000000000000000000" pitchFamily="2" charset="0"/>
                <a:cs typeface="Roboto" panose="02000000000000000000" pitchFamily="2" charset="0"/>
                <a:hlinkClick r:id="rId9"/>
              </a:rPr>
              <a:t>Reports from the Board of Trustees (ssa.gov)</a:t>
            </a:r>
            <a:r>
              <a:rPr lang="en-US" sz="130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10"/>
              </a:rPr>
              <a:t>States’ Unfunded Pension Liabilities Persist as Major Long-Term Challenge | The Pew Charitable Trusts (pewtrusts.org)</a:t>
            </a:r>
            <a:r>
              <a:rPr lang="en-US" sz="1300" dirty="0">
                <a:latin typeface="Roboto" panose="02000000000000000000" pitchFamily="2" charset="0"/>
                <a:ea typeface="Roboto" panose="02000000000000000000" pitchFamily="2" charset="0"/>
                <a:cs typeface="Roboto" panose="02000000000000000000" pitchFamily="2" charset="0"/>
              </a:rPr>
              <a:t>; REMI PI+ Forecast, SFRPC 2032-2060, 2023 Fixed Local Dollars. </a:t>
            </a:r>
            <a:r>
              <a:rPr lang="en-US" sz="1300" b="0" i="0" dirty="0">
                <a:effectLst/>
                <a:latin typeface="Roboto" panose="02000000000000000000" pitchFamily="2" charset="0"/>
                <a:ea typeface="Roboto" panose="02000000000000000000" pitchFamily="2" charset="0"/>
                <a:cs typeface="Roboto" panose="02000000000000000000" pitchFamily="2" charset="0"/>
              </a:rPr>
              <a:t>Arnold, R. (2015). Politics at the Precipice: Fixing Social Security in 2033. </a:t>
            </a:r>
            <a:r>
              <a:rPr lang="en-US" sz="1300" b="0" i="1" dirty="0">
                <a:effectLst/>
                <a:latin typeface="Roboto" panose="02000000000000000000" pitchFamily="2" charset="0"/>
                <a:ea typeface="Roboto" panose="02000000000000000000" pitchFamily="2" charset="0"/>
                <a:cs typeface="Roboto" panose="02000000000000000000" pitchFamily="2" charset="0"/>
              </a:rPr>
              <a:t>The Forum</a:t>
            </a:r>
            <a:r>
              <a:rPr lang="en-US" sz="1300" b="0" i="0" dirty="0">
                <a:effectLst/>
                <a:latin typeface="Roboto" panose="02000000000000000000" pitchFamily="2" charset="0"/>
                <a:ea typeface="Roboto" panose="02000000000000000000" pitchFamily="2" charset="0"/>
                <a:cs typeface="Roboto" panose="02000000000000000000" pitchFamily="2" charset="0"/>
              </a:rPr>
              <a:t>, 13, 18 - 3.</a:t>
            </a:r>
            <a:endParaRPr lang="en-US" sz="1300" dirty="0">
              <a:latin typeface="Roboto" panose="02000000000000000000" pitchFamily="2" charset="0"/>
              <a:ea typeface="Roboto" panose="02000000000000000000" pitchFamily="2" charset="0"/>
              <a:cs typeface="Roboto" panose="02000000000000000000" pitchFamily="2" charset="0"/>
            </a:endParaRPr>
          </a:p>
          <a:p>
            <a:pPr marL="0" indent="0" algn="l">
              <a:buNone/>
            </a:pPr>
            <a:r>
              <a:rPr lang="en-US" sz="1300" b="1" dirty="0">
                <a:latin typeface="Roboto" panose="02000000000000000000" pitchFamily="2" charset="0"/>
                <a:ea typeface="Roboto" panose="02000000000000000000" pitchFamily="2" charset="0"/>
                <a:cs typeface="Roboto" panose="02000000000000000000" pitchFamily="2" charset="0"/>
              </a:rPr>
              <a:t>Aging and the Built Environment: </a:t>
            </a:r>
            <a:r>
              <a:rPr lang="en-US" sz="1300" dirty="0">
                <a:latin typeface="Roboto" panose="02000000000000000000" pitchFamily="2" charset="0"/>
                <a:ea typeface="Roboto" panose="02000000000000000000" pitchFamily="2" charset="0"/>
                <a:cs typeface="Roboto" panose="02000000000000000000" pitchFamily="2" charset="0"/>
              </a:rPr>
              <a:t>AARP Public Policy Institute. (2018) </a:t>
            </a:r>
            <a:r>
              <a:rPr lang="en-US" sz="1300" i="1" dirty="0">
                <a:latin typeface="Roboto" panose="02000000000000000000" pitchFamily="2" charset="0"/>
                <a:ea typeface="Roboto" panose="02000000000000000000" pitchFamily="2" charset="0"/>
                <a:cs typeface="Roboto" panose="02000000000000000000" pitchFamily="2" charset="0"/>
              </a:rPr>
              <a:t>Complete Streets for All: The (Many) Benefits of Designing Streets for Inclusive Mobility; </a:t>
            </a:r>
            <a:r>
              <a:rPr lang="en-US" sz="1300" dirty="0">
                <a:latin typeface="Roboto" panose="02000000000000000000" pitchFamily="2" charset="0"/>
                <a:ea typeface="Roboto" panose="02000000000000000000" pitchFamily="2" charset="0"/>
                <a:cs typeface="Roboto" panose="02000000000000000000" pitchFamily="2" charset="0"/>
              </a:rPr>
              <a:t>Aging Road Users Strategic Safety Plan, 2017, Miami-Dade TPO;</a:t>
            </a:r>
            <a:r>
              <a:rPr lang="en-US" sz="105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rPr>
              <a:t>Deloitte. (2019) </a:t>
            </a:r>
            <a:r>
              <a:rPr lang="en-US" sz="1300" i="1" dirty="0">
                <a:latin typeface="Roboto" panose="02000000000000000000" pitchFamily="2" charset="0"/>
                <a:ea typeface="Roboto" panose="02000000000000000000" pitchFamily="2" charset="0"/>
                <a:cs typeface="Roboto" panose="02000000000000000000" pitchFamily="2" charset="0"/>
              </a:rPr>
              <a:t>The Future of Retail: Meeting the Demands of an Aging Population;</a:t>
            </a:r>
            <a:r>
              <a:rPr lang="en-US" sz="1300" dirty="0">
                <a:latin typeface="Roboto" panose="02000000000000000000" pitchFamily="2" charset="0"/>
                <a:ea typeface="Roboto" panose="02000000000000000000" pitchFamily="2" charset="0"/>
                <a:cs typeface="Roboto" panose="02000000000000000000" pitchFamily="2" charset="0"/>
                <a:hlinkClick r:id="rId11"/>
              </a:rPr>
              <a:t> zerofatalitiesnv.com/app/uploads/2020/11/2014-10-20-OffSet-Left-White-Paper.pdf</a:t>
            </a:r>
            <a:r>
              <a:rPr lang="en-US" sz="130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12"/>
              </a:rPr>
              <a:t>census.gov/content/dam/Census/library/publications/2020/demo/p23-217.pdf</a:t>
            </a:r>
            <a:endParaRPr lang="en-US" sz="1300" dirty="0">
              <a:latin typeface="Roboto" panose="02000000000000000000" pitchFamily="2" charset="0"/>
              <a:ea typeface="Roboto" panose="02000000000000000000" pitchFamily="2" charset="0"/>
              <a:cs typeface="Roboto" panose="02000000000000000000" pitchFamily="2" charset="0"/>
            </a:endParaRPr>
          </a:p>
          <a:p>
            <a:pPr marL="0" indent="0" algn="l">
              <a:buNone/>
            </a:pPr>
            <a:r>
              <a:rPr lang="en-US" sz="1300" b="1" dirty="0">
                <a:latin typeface="Roboto" panose="02000000000000000000" pitchFamily="2" charset="0"/>
                <a:ea typeface="Roboto" panose="02000000000000000000" pitchFamily="2" charset="0"/>
                <a:cs typeface="Roboto" panose="02000000000000000000" pitchFamily="2" charset="0"/>
              </a:rPr>
              <a:t>Projection of Elder Care Needs: </a:t>
            </a:r>
            <a:r>
              <a:rPr lang="en-US" sz="13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Florida Department of Elder Affairs, 2023 Profile of Older Floridians. SFRPC staff proportionate projection to 2050, 2024.</a:t>
            </a:r>
            <a:endParaRPr lang="en-US" sz="13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Emergencies, Lifeline Services, and Evacuations: </a:t>
            </a:r>
            <a:r>
              <a:rPr lang="en-US" sz="1300" b="0" i="0" u="none" strike="noStrike" baseline="0" dirty="0">
                <a:solidFill>
                  <a:srgbClr val="000000"/>
                </a:solidFill>
                <a:latin typeface="Roboto" panose="02000000000000000000" pitchFamily="2" charset="0"/>
                <a:ea typeface="Roboto" panose="02000000000000000000" pitchFamily="2" charset="0"/>
                <a:cs typeface="Roboto" panose="02000000000000000000" pitchFamily="2" charset="0"/>
              </a:rPr>
              <a:t>Florida Department of Elder Affairs, 2023 Profile of Older Floridians. SFRPC staff analysis, 2024.</a:t>
            </a:r>
            <a:endParaRPr lang="en-US" sz="13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1300" b="1" dirty="0">
                <a:latin typeface="Roboto" panose="02000000000000000000" pitchFamily="2" charset="0"/>
                <a:ea typeface="Roboto" panose="02000000000000000000" pitchFamily="2" charset="0"/>
                <a:cs typeface="Roboto" panose="02000000000000000000" pitchFamily="2" charset="0"/>
              </a:rPr>
              <a:t>Challenges and Opportunity: </a:t>
            </a:r>
            <a:r>
              <a:rPr lang="en-US" sz="1300" dirty="0">
                <a:latin typeface="Roboto" panose="02000000000000000000" pitchFamily="2" charset="0"/>
                <a:ea typeface="Roboto" panose="02000000000000000000" pitchFamily="2" charset="0"/>
                <a:cs typeface="Roboto" panose="02000000000000000000" pitchFamily="2" charset="0"/>
              </a:rPr>
              <a:t>Realtor.com via St. Louis Federal Reserve Bank, 2024. </a:t>
            </a:r>
            <a:r>
              <a:rPr lang="en-US" sz="1300" dirty="0">
                <a:latin typeface="Roboto" panose="02000000000000000000" pitchFamily="2" charset="0"/>
                <a:ea typeface="Roboto" panose="02000000000000000000" pitchFamily="2" charset="0"/>
                <a:cs typeface="Roboto" panose="02000000000000000000" pitchFamily="2" charset="0"/>
                <a:hlinkClick r:id="rId13"/>
              </a:rPr>
              <a:t>Baby boomers are edging out younger buyers in hot housing market - The Washington Post</a:t>
            </a:r>
            <a:r>
              <a:rPr lang="en-US" sz="1300" dirty="0">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hlinkClick r:id="rId14"/>
              </a:rPr>
              <a:t>agewave.com/wp-content/uploads/2016/07/2015-ML-AW-Home-in-Retirement_More-Freedom-New-Choices.pdf</a:t>
            </a:r>
            <a:endParaRPr lang="en-US" sz="1300" dirty="0">
              <a:latin typeface="Roboto" panose="02000000000000000000" pitchFamily="2" charset="0"/>
              <a:ea typeface="Roboto" panose="02000000000000000000" pitchFamily="2" charset="0"/>
              <a:cs typeface="Roboto" panose="02000000000000000000" pitchFamily="2" charset="0"/>
            </a:endParaRPr>
          </a:p>
          <a:p>
            <a:endParaRPr lang="en-US" sz="1200" dirty="0"/>
          </a:p>
          <a:p>
            <a:endParaRPr lang="en-US" sz="2800" dirty="0"/>
          </a:p>
          <a:p>
            <a:endParaRPr lang="en-US" dirty="0"/>
          </a:p>
          <a:p>
            <a:endParaRPr lang="en-US" dirty="0"/>
          </a:p>
        </p:txBody>
      </p:sp>
      <p:sp>
        <p:nvSpPr>
          <p:cNvPr id="5" name="TextBox 4">
            <a:extLst>
              <a:ext uri="{FF2B5EF4-FFF2-40B4-BE49-F238E27FC236}">
                <a16:creationId xmlns:a16="http://schemas.microsoft.com/office/drawing/2014/main" id="{91C37231-A25C-9BC3-19D6-B0AE8223E62F}"/>
              </a:ext>
            </a:extLst>
          </p:cNvPr>
          <p:cNvSpPr txBox="1"/>
          <p:nvPr/>
        </p:nvSpPr>
        <p:spPr>
          <a:xfrm>
            <a:off x="1" y="252919"/>
            <a:ext cx="2754216" cy="2523768"/>
          </a:xfrm>
          <a:prstGeom prst="rect">
            <a:avLst/>
          </a:prstGeom>
          <a:noFill/>
        </p:spPr>
        <p:txBody>
          <a:bodyPr wrap="square" rtlCol="0">
            <a:spAutoFit/>
          </a:bodyPr>
          <a:lstStyle/>
          <a:p>
            <a:r>
              <a:rPr lang="en-US" sz="2800" b="1" dirty="0">
                <a:latin typeface="Roboto Light" panose="02000000000000000000" pitchFamily="2" charset="0"/>
                <a:ea typeface="Roboto Light" panose="02000000000000000000" pitchFamily="2" charset="0"/>
                <a:cs typeface="Roboto Light" panose="02000000000000000000" pitchFamily="2" charset="0"/>
              </a:rPr>
              <a:t>Thank You!</a:t>
            </a:r>
          </a:p>
          <a:p>
            <a:endParaRPr lang="en-US" sz="2800" dirty="0">
              <a:latin typeface="Roboto Light" panose="02000000000000000000" pitchFamily="2" charset="0"/>
              <a:ea typeface="Roboto Light" panose="02000000000000000000" pitchFamily="2" charset="0"/>
              <a:cs typeface="Roboto Light" panose="02000000000000000000" pitchFamily="2" charset="0"/>
            </a:endParaRPr>
          </a:p>
          <a:p>
            <a:r>
              <a:rPr lang="en-US" sz="2800" dirty="0">
                <a:latin typeface="Roboto Light" panose="02000000000000000000" pitchFamily="2" charset="0"/>
                <a:ea typeface="Roboto Light" panose="02000000000000000000" pitchFamily="2" charset="0"/>
                <a:cs typeface="Roboto Light" panose="02000000000000000000" pitchFamily="2" charset="0"/>
              </a:rPr>
              <a:t>Questions?</a:t>
            </a:r>
          </a:p>
          <a:p>
            <a:r>
              <a:rPr lang="en-US" sz="2800" dirty="0">
                <a:latin typeface="Roboto Light" panose="02000000000000000000" pitchFamily="2" charset="0"/>
                <a:ea typeface="Roboto Light" panose="02000000000000000000" pitchFamily="2" charset="0"/>
                <a:cs typeface="Roboto Light" panose="02000000000000000000" pitchFamily="2" charset="0"/>
              </a:rPr>
              <a:t>Randy Deshazo</a:t>
            </a:r>
          </a:p>
          <a:p>
            <a:r>
              <a:rPr lang="en-US" sz="2800" dirty="0">
                <a:latin typeface="Roboto Light" panose="02000000000000000000" pitchFamily="2" charset="0"/>
                <a:ea typeface="Roboto Light" panose="02000000000000000000" pitchFamily="2" charset="0"/>
                <a:cs typeface="Roboto Light" panose="02000000000000000000" pitchFamily="2" charset="0"/>
              </a:rPr>
              <a:t>SFRPC</a:t>
            </a:r>
          </a:p>
          <a:p>
            <a:r>
              <a:rPr lang="en-US" dirty="0">
                <a:latin typeface="Roboto Light" panose="02000000000000000000" pitchFamily="2" charset="0"/>
                <a:ea typeface="Roboto Light" panose="02000000000000000000" pitchFamily="2" charset="0"/>
                <a:cs typeface="Roboto Light" panose="02000000000000000000" pitchFamily="2" charset="0"/>
                <a:hlinkClick r:id="rId15"/>
              </a:rPr>
              <a:t>rdeshazo@sfrpc.com</a:t>
            </a:r>
            <a:r>
              <a:rPr lang="en-US"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2" name="TextBox 1">
            <a:extLst>
              <a:ext uri="{FF2B5EF4-FFF2-40B4-BE49-F238E27FC236}">
                <a16:creationId xmlns:a16="http://schemas.microsoft.com/office/drawing/2014/main" id="{6CAFBB11-C1CD-D04B-66C8-C1CB1834599D}"/>
              </a:ext>
            </a:extLst>
          </p:cNvPr>
          <p:cNvSpPr txBox="1"/>
          <p:nvPr/>
        </p:nvSpPr>
        <p:spPr>
          <a:xfrm>
            <a:off x="94943" y="2924351"/>
            <a:ext cx="2564332" cy="3046988"/>
          </a:xfrm>
          <a:prstGeom prst="rect">
            <a:avLst/>
          </a:prstGeom>
          <a:noFill/>
        </p:spPr>
        <p:txBody>
          <a:bodyPr wrap="square" rtlCol="0">
            <a:spAutoFit/>
          </a:bodyPr>
          <a:lstStyle/>
          <a:p>
            <a:r>
              <a:rPr lang="en-US" sz="1600" b="0" i="0" dirty="0">
                <a:solidFill>
                  <a:srgbClr val="363636"/>
                </a:solidFill>
                <a:effectLst/>
                <a:latin typeface="Roboto Light" panose="02000000000000000000" pitchFamily="2" charset="0"/>
                <a:ea typeface="Roboto Light" panose="02000000000000000000" pitchFamily="2" charset="0"/>
                <a:cs typeface="Roboto Light" panose="02000000000000000000" pitchFamily="2" charset="0"/>
              </a:rPr>
              <a:t>“Barreling toward us are three epochal changes poised to reshape the U.S. economy in coming years: </a:t>
            </a:r>
            <a:r>
              <a:rPr lang="en-US" sz="1600" b="1" i="0" dirty="0">
                <a:solidFill>
                  <a:srgbClr val="FF0000"/>
                </a:solidFill>
                <a:effectLst/>
                <a:latin typeface="Roboto Light" panose="02000000000000000000" pitchFamily="2" charset="0"/>
                <a:ea typeface="Roboto Light" panose="02000000000000000000" pitchFamily="2" charset="0"/>
                <a:cs typeface="Roboto Light" panose="02000000000000000000" pitchFamily="2" charset="0"/>
              </a:rPr>
              <a:t>an aging population</a:t>
            </a:r>
            <a:r>
              <a:rPr lang="en-US" sz="1600" b="0" i="0" dirty="0">
                <a:solidFill>
                  <a:srgbClr val="363636"/>
                </a:solidFill>
                <a:effectLst/>
                <a:latin typeface="Roboto Light" panose="02000000000000000000" pitchFamily="2" charset="0"/>
                <a:ea typeface="Roboto Light" panose="02000000000000000000" pitchFamily="2" charset="0"/>
                <a:cs typeface="Roboto Light" panose="02000000000000000000" pitchFamily="2" charset="0"/>
              </a:rPr>
              <a:t>, the rise of artificial intelligence and the rewiring of the global economy” –</a:t>
            </a:r>
          </a:p>
          <a:p>
            <a:r>
              <a:rPr lang="en-US" sz="1600" b="0" i="0" dirty="0">
                <a:solidFill>
                  <a:srgbClr val="363636"/>
                </a:solidFill>
                <a:effectLst/>
                <a:latin typeface="Roboto Light" panose="02000000000000000000" pitchFamily="2" charset="0"/>
                <a:ea typeface="Roboto Light" panose="02000000000000000000" pitchFamily="2" charset="0"/>
                <a:cs typeface="Roboto Light" panose="02000000000000000000" pitchFamily="2" charset="0"/>
              </a:rPr>
              <a:t>Daron Acemoglu, Harvard; (“America is Sleepwalking into an Economic Storm” NYT, Oct 17, 2024)</a:t>
            </a:r>
            <a:endParaRPr lang="en-US" sz="16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608047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4DA9-82CB-D24D-D44F-89FBC5435404}"/>
              </a:ext>
            </a:extLst>
          </p:cNvPr>
          <p:cNvSpPr>
            <a:spLocks noGrp="1"/>
          </p:cNvSpPr>
          <p:nvPr>
            <p:ph type="title"/>
          </p:nvPr>
        </p:nvSpPr>
        <p:spPr/>
        <p:txBody>
          <a:bodyPr>
            <a:normAutofit/>
          </a:bodyPr>
          <a:lstStyle/>
          <a:p>
            <a:r>
              <a:rPr lang="en-US" sz="2400" dirty="0"/>
              <a:t>Working Age Population, Labor Force, Jobs (Example)</a:t>
            </a:r>
          </a:p>
        </p:txBody>
      </p:sp>
      <p:graphicFrame>
        <p:nvGraphicFramePr>
          <p:cNvPr id="5" name="Chart 4">
            <a:extLst>
              <a:ext uri="{FF2B5EF4-FFF2-40B4-BE49-F238E27FC236}">
                <a16:creationId xmlns:a16="http://schemas.microsoft.com/office/drawing/2014/main" id="{4AFF8E0D-1CE8-B396-A38D-ABE73B82AE8F}"/>
              </a:ext>
            </a:extLst>
          </p:cNvPr>
          <p:cNvGraphicFramePr>
            <a:graphicFrameLocks/>
          </p:cNvGraphicFramePr>
          <p:nvPr>
            <p:extLst>
              <p:ext uri="{D42A27DB-BD31-4B8C-83A1-F6EECF244321}">
                <p14:modId xmlns:p14="http://schemas.microsoft.com/office/powerpoint/2010/main" val="3632416733"/>
              </p:ext>
            </p:extLst>
          </p:nvPr>
        </p:nvGraphicFramePr>
        <p:xfrm>
          <a:off x="442762" y="1940718"/>
          <a:ext cx="5724575" cy="40365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7B225DEC-1EC9-286F-607F-5A16D154F811}"/>
              </a:ext>
            </a:extLst>
          </p:cNvPr>
          <p:cNvGraphicFramePr>
            <a:graphicFrameLocks/>
          </p:cNvGraphicFramePr>
          <p:nvPr>
            <p:extLst>
              <p:ext uri="{D42A27DB-BD31-4B8C-83A1-F6EECF244321}">
                <p14:modId xmlns:p14="http://schemas.microsoft.com/office/powerpoint/2010/main" val="836710887"/>
              </p:ext>
            </p:extLst>
          </p:nvPr>
        </p:nvGraphicFramePr>
        <p:xfrm>
          <a:off x="6096000" y="1914718"/>
          <a:ext cx="5501829" cy="40625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5420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E51B2-E657-7B52-0311-6B1921824C6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65+ in Poverty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SFRPC</a:t>
            </a:r>
          </a:p>
        </p:txBody>
      </p:sp>
      <p:pic>
        <p:nvPicPr>
          <p:cNvPr id="6" name="Picture 5" descr="A map of the united states&#10;&#10;Description automatically generated">
            <a:extLst>
              <a:ext uri="{FF2B5EF4-FFF2-40B4-BE49-F238E27FC236}">
                <a16:creationId xmlns:a16="http://schemas.microsoft.com/office/drawing/2014/main" id="{B64F0161-260C-2CCA-FBDB-00703CFD5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4" y="-17820"/>
            <a:ext cx="8201784" cy="6893639"/>
          </a:xfrm>
          <a:prstGeom prst="rect">
            <a:avLst/>
          </a:prstGeom>
        </p:spPr>
      </p:pic>
    </p:spTree>
    <p:extLst>
      <p:ext uri="{BB962C8B-B14F-4D97-AF65-F5344CB8AC3E}">
        <p14:creationId xmlns:p14="http://schemas.microsoft.com/office/powerpoint/2010/main" val="87233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F64D-E2D4-184E-4EEF-E2C776E90DB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65+ in Poverty | TCPRC</a:t>
            </a:r>
          </a:p>
        </p:txBody>
      </p:sp>
      <p:pic>
        <p:nvPicPr>
          <p:cNvPr id="6" name="Picture 5" descr="A map of the united states&#10;&#10;Description automatically generated">
            <a:extLst>
              <a:ext uri="{FF2B5EF4-FFF2-40B4-BE49-F238E27FC236}">
                <a16:creationId xmlns:a16="http://schemas.microsoft.com/office/drawing/2014/main" id="{FFF21AC3-66AB-85DD-1862-70BCC0F0E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267" y="1"/>
            <a:ext cx="6984733" cy="6861414"/>
          </a:xfrm>
          <a:prstGeom prst="rect">
            <a:avLst/>
          </a:prstGeom>
        </p:spPr>
      </p:pic>
    </p:spTree>
    <p:extLst>
      <p:ext uri="{BB962C8B-B14F-4D97-AF65-F5344CB8AC3E}">
        <p14:creationId xmlns:p14="http://schemas.microsoft.com/office/powerpoint/2010/main" val="413721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CBEE-DE03-9C79-B15B-0BB17AEF4ADE}"/>
              </a:ext>
            </a:extLst>
          </p:cNvPr>
          <p:cNvSpPr>
            <a:spLocks noGrp="1"/>
          </p:cNvSpPr>
          <p:nvPr>
            <p:ph type="title"/>
          </p:nvPr>
        </p:nvSpPr>
        <p:spPr>
          <a:xfrm>
            <a:off x="331599" y="-554969"/>
            <a:ext cx="11388435" cy="1325563"/>
          </a:xfrm>
        </p:spPr>
        <p:txBody>
          <a:bodyPr>
            <a:normAutofit/>
          </a:bodyPr>
          <a:lstStyle/>
          <a:p>
            <a:r>
              <a:rPr lang="en-US" sz="3200" dirty="0">
                <a:latin typeface="Roboto Light" panose="02000000000000000000" pitchFamily="2" charset="0"/>
                <a:ea typeface="Roboto Light" panose="02000000000000000000" pitchFamily="2" charset="0"/>
                <a:cs typeface="Roboto Light" panose="02000000000000000000" pitchFamily="2" charset="0"/>
              </a:rPr>
              <a:t>An Unprecedented Global Demographic Transition </a:t>
            </a:r>
          </a:p>
        </p:txBody>
      </p:sp>
      <p:sp>
        <p:nvSpPr>
          <p:cNvPr id="11" name="TextBox 10">
            <a:extLst>
              <a:ext uri="{FF2B5EF4-FFF2-40B4-BE49-F238E27FC236}">
                <a16:creationId xmlns:a16="http://schemas.microsoft.com/office/drawing/2014/main" id="{F2CE039B-5E1A-C011-2E9C-1062DAEE96B4}"/>
              </a:ext>
            </a:extLst>
          </p:cNvPr>
          <p:cNvSpPr txBox="1"/>
          <p:nvPr/>
        </p:nvSpPr>
        <p:spPr>
          <a:xfrm>
            <a:off x="582646" y="2806938"/>
            <a:ext cx="2901027" cy="584775"/>
          </a:xfrm>
          <a:prstGeom prst="rect">
            <a:avLst/>
          </a:prstGeom>
          <a:noFill/>
        </p:spPr>
        <p:txBody>
          <a:bodyPr wrap="square" rtlCol="0">
            <a:spAutoFit/>
          </a:bodyPr>
          <a:lstStyle/>
          <a:p>
            <a:r>
              <a:rPr lang="en-US" sz="1600" dirty="0">
                <a:solidFill>
                  <a:srgbClr val="01334C"/>
                </a:solidFill>
                <a:latin typeface="Roboto" panose="02000000000000000000" pitchFamily="2" charset="0"/>
                <a:ea typeface="Roboto" panose="02000000000000000000" pitchFamily="2" charset="0"/>
                <a:cs typeface="Roboto" panose="02000000000000000000" pitchFamily="2" charset="0"/>
              </a:rPr>
              <a:t>Median Age: </a:t>
            </a:r>
            <a:r>
              <a:rPr lang="en-US" sz="1600" b="1" dirty="0">
                <a:solidFill>
                  <a:srgbClr val="01334C"/>
                </a:solidFill>
                <a:latin typeface="Roboto" panose="02000000000000000000" pitchFamily="2" charset="0"/>
                <a:ea typeface="Roboto" panose="02000000000000000000" pitchFamily="2" charset="0"/>
                <a:cs typeface="Roboto" panose="02000000000000000000" pitchFamily="2" charset="0"/>
              </a:rPr>
              <a:t>43 in 2050</a:t>
            </a:r>
          </a:p>
          <a:p>
            <a:r>
              <a:rPr lang="en-US" sz="1600" dirty="0">
                <a:solidFill>
                  <a:srgbClr val="01334C"/>
                </a:solidFill>
                <a:latin typeface="Roboto" panose="02000000000000000000" pitchFamily="2" charset="0"/>
                <a:ea typeface="Roboto" panose="02000000000000000000" pitchFamily="2" charset="0"/>
                <a:cs typeface="Roboto" panose="02000000000000000000" pitchFamily="2" charset="0"/>
              </a:rPr>
              <a:t>65+ Dependency Ratio: 36</a:t>
            </a:r>
          </a:p>
        </p:txBody>
      </p:sp>
      <p:sp>
        <p:nvSpPr>
          <p:cNvPr id="12" name="TextBox 11">
            <a:extLst>
              <a:ext uri="{FF2B5EF4-FFF2-40B4-BE49-F238E27FC236}">
                <a16:creationId xmlns:a16="http://schemas.microsoft.com/office/drawing/2014/main" id="{492D296C-EDCE-8414-1B88-63E309137C1D}"/>
              </a:ext>
            </a:extLst>
          </p:cNvPr>
          <p:cNvSpPr txBox="1"/>
          <p:nvPr/>
        </p:nvSpPr>
        <p:spPr>
          <a:xfrm>
            <a:off x="4522583" y="892149"/>
            <a:ext cx="2388826" cy="523220"/>
          </a:xfrm>
          <a:prstGeom prst="rect">
            <a:avLst/>
          </a:prstGeom>
          <a:noFill/>
        </p:spPr>
        <p:txBody>
          <a:bodyPr wrap="square" rtlCol="0">
            <a:spAutoFit/>
          </a:bodyPr>
          <a:lstStyle/>
          <a:p>
            <a:r>
              <a:rPr lang="en-US" sz="1400" dirty="0">
                <a:solidFill>
                  <a:srgbClr val="014567"/>
                </a:solidFill>
                <a:latin typeface="Roboto" panose="02000000000000000000" pitchFamily="2" charset="0"/>
                <a:ea typeface="Roboto" panose="02000000000000000000" pitchFamily="2" charset="0"/>
                <a:cs typeface="Roboto" panose="02000000000000000000" pitchFamily="2" charset="0"/>
              </a:rPr>
              <a:t>Median Age: 54.9 </a:t>
            </a:r>
            <a:r>
              <a:rPr lang="en-US" sz="1400" b="1" dirty="0">
                <a:solidFill>
                  <a:srgbClr val="014567"/>
                </a:solidFill>
                <a:latin typeface="Roboto" panose="02000000000000000000" pitchFamily="2" charset="0"/>
                <a:ea typeface="Roboto" panose="02000000000000000000" pitchFamily="2" charset="0"/>
                <a:cs typeface="Roboto" panose="02000000000000000000" pitchFamily="2" charset="0"/>
              </a:rPr>
              <a:t>in 2050</a:t>
            </a:r>
          </a:p>
          <a:p>
            <a:r>
              <a:rPr lang="en-US" sz="1400" dirty="0">
                <a:solidFill>
                  <a:srgbClr val="014567"/>
                </a:solidFill>
                <a:latin typeface="Roboto" panose="02000000000000000000" pitchFamily="2" charset="0"/>
                <a:ea typeface="Roboto" panose="02000000000000000000" pitchFamily="2" charset="0"/>
                <a:cs typeface="Roboto" panose="02000000000000000000" pitchFamily="2" charset="0"/>
              </a:rPr>
              <a:t>Dependency Ratio: 73.7</a:t>
            </a:r>
          </a:p>
        </p:txBody>
      </p:sp>
      <p:sp>
        <p:nvSpPr>
          <p:cNvPr id="28" name="TextBox 27">
            <a:extLst>
              <a:ext uri="{FF2B5EF4-FFF2-40B4-BE49-F238E27FC236}">
                <a16:creationId xmlns:a16="http://schemas.microsoft.com/office/drawing/2014/main" id="{2F83FF70-AE10-C4E1-7625-15B4B2660B7F}"/>
              </a:ext>
            </a:extLst>
          </p:cNvPr>
          <p:cNvSpPr txBox="1"/>
          <p:nvPr/>
        </p:nvSpPr>
        <p:spPr>
          <a:xfrm>
            <a:off x="7047728" y="914819"/>
            <a:ext cx="2460215" cy="523220"/>
          </a:xfrm>
          <a:prstGeom prst="rect">
            <a:avLst/>
          </a:prstGeom>
          <a:noFill/>
        </p:spPr>
        <p:txBody>
          <a:bodyPr wrap="square" rtlCol="0">
            <a:spAutoFit/>
          </a:bodyPr>
          <a:lstStyle/>
          <a:p>
            <a:r>
              <a:rPr lang="en-US" sz="1400" dirty="0">
                <a:solidFill>
                  <a:srgbClr val="014567"/>
                </a:solidFill>
                <a:latin typeface="Roboto" panose="02000000000000000000" pitchFamily="2" charset="0"/>
                <a:ea typeface="Roboto" panose="02000000000000000000" pitchFamily="2" charset="0"/>
                <a:cs typeface="Roboto" panose="02000000000000000000" pitchFamily="2" charset="0"/>
              </a:rPr>
              <a:t>Median Age:51.1</a:t>
            </a:r>
            <a:r>
              <a:rPr lang="en-US" sz="1400" b="1" dirty="0">
                <a:solidFill>
                  <a:srgbClr val="014567"/>
                </a:solidFill>
                <a:latin typeface="Roboto" panose="02000000000000000000" pitchFamily="2" charset="0"/>
                <a:ea typeface="Roboto" panose="02000000000000000000" pitchFamily="2" charset="0"/>
                <a:cs typeface="Roboto" panose="02000000000000000000" pitchFamily="2" charset="0"/>
              </a:rPr>
              <a:t>in 2050</a:t>
            </a:r>
          </a:p>
          <a:p>
            <a:r>
              <a:rPr lang="en-US" sz="1400" dirty="0">
                <a:solidFill>
                  <a:srgbClr val="014567"/>
                </a:solidFill>
                <a:latin typeface="Roboto" panose="02000000000000000000" pitchFamily="2" charset="0"/>
                <a:ea typeface="Roboto" panose="02000000000000000000" pitchFamily="2" charset="0"/>
                <a:cs typeface="Roboto" panose="02000000000000000000" pitchFamily="2" charset="0"/>
              </a:rPr>
              <a:t> Dependency Ratio: 49.5</a:t>
            </a:r>
          </a:p>
        </p:txBody>
      </p:sp>
      <p:sp>
        <p:nvSpPr>
          <p:cNvPr id="20" name="TextBox 19">
            <a:extLst>
              <a:ext uri="{FF2B5EF4-FFF2-40B4-BE49-F238E27FC236}">
                <a16:creationId xmlns:a16="http://schemas.microsoft.com/office/drawing/2014/main" id="{510F9E1F-92EF-BF24-5B25-2836B6002A98}"/>
              </a:ext>
            </a:extLst>
          </p:cNvPr>
          <p:cNvSpPr txBox="1"/>
          <p:nvPr/>
        </p:nvSpPr>
        <p:spPr>
          <a:xfrm>
            <a:off x="9458951" y="906918"/>
            <a:ext cx="2497497" cy="523220"/>
          </a:xfrm>
          <a:prstGeom prst="rect">
            <a:avLst/>
          </a:prstGeom>
          <a:noFill/>
        </p:spPr>
        <p:txBody>
          <a:bodyPr wrap="square" rtlCol="0">
            <a:spAutoFit/>
          </a:bodyPr>
          <a:lstStyle/>
          <a:p>
            <a:r>
              <a:rPr lang="en-US" sz="1400" dirty="0">
                <a:solidFill>
                  <a:srgbClr val="014567"/>
                </a:solidFill>
                <a:latin typeface="Roboto" panose="02000000000000000000" pitchFamily="2" charset="0"/>
                <a:ea typeface="Roboto" panose="02000000000000000000" pitchFamily="2" charset="0"/>
                <a:cs typeface="Roboto" panose="02000000000000000000" pitchFamily="2" charset="0"/>
              </a:rPr>
              <a:t>Median Age:47.3 </a:t>
            </a:r>
            <a:r>
              <a:rPr lang="en-US" sz="1400" b="1" dirty="0">
                <a:solidFill>
                  <a:srgbClr val="014567"/>
                </a:solidFill>
                <a:latin typeface="Roboto" panose="02000000000000000000" pitchFamily="2" charset="0"/>
                <a:ea typeface="Roboto" panose="02000000000000000000" pitchFamily="2" charset="0"/>
                <a:cs typeface="Roboto" panose="02000000000000000000" pitchFamily="2" charset="0"/>
              </a:rPr>
              <a:t>in 2050</a:t>
            </a:r>
          </a:p>
          <a:p>
            <a:r>
              <a:rPr lang="en-US" sz="1400" dirty="0">
                <a:solidFill>
                  <a:srgbClr val="014567"/>
                </a:solidFill>
                <a:latin typeface="Roboto" panose="02000000000000000000" pitchFamily="2" charset="0"/>
                <a:ea typeface="Roboto" panose="02000000000000000000" pitchFamily="2" charset="0"/>
                <a:cs typeface="Roboto" panose="02000000000000000000" pitchFamily="2" charset="0"/>
              </a:rPr>
              <a:t> Dependency Ratio: 46.6</a:t>
            </a:r>
          </a:p>
        </p:txBody>
      </p:sp>
      <p:grpSp>
        <p:nvGrpSpPr>
          <p:cNvPr id="4" name="Group 3">
            <a:extLst>
              <a:ext uri="{FF2B5EF4-FFF2-40B4-BE49-F238E27FC236}">
                <a16:creationId xmlns:a16="http://schemas.microsoft.com/office/drawing/2014/main" id="{9ECD1A59-D223-E1F3-C9BF-070CCA1B1E3D}"/>
              </a:ext>
            </a:extLst>
          </p:cNvPr>
          <p:cNvGrpSpPr/>
          <p:nvPr/>
        </p:nvGrpSpPr>
        <p:grpSpPr>
          <a:xfrm>
            <a:off x="331599" y="914819"/>
            <a:ext cx="3530351" cy="1753740"/>
            <a:chOff x="313242" y="1339530"/>
            <a:chExt cx="3359023" cy="1603241"/>
          </a:xfrm>
        </p:grpSpPr>
        <p:sp>
          <p:nvSpPr>
            <p:cNvPr id="22" name="Isosceles Triangle 21">
              <a:extLst>
                <a:ext uri="{FF2B5EF4-FFF2-40B4-BE49-F238E27FC236}">
                  <a16:creationId xmlns:a16="http://schemas.microsoft.com/office/drawing/2014/main" id="{15ED26B1-FD18-8DCB-787E-74DD418305DA}"/>
                </a:ext>
              </a:extLst>
            </p:cNvPr>
            <p:cNvSpPr/>
            <p:nvPr/>
          </p:nvSpPr>
          <p:spPr>
            <a:xfrm>
              <a:off x="1047984" y="1476260"/>
              <a:ext cx="902599" cy="1112704"/>
            </a:xfrm>
            <a:prstGeom prst="triangle">
              <a:avLst/>
            </a:prstGeom>
            <a:solidFill>
              <a:srgbClr val="0145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334C"/>
                </a:solidFill>
                <a:latin typeface="Roboto" panose="02000000000000000000" pitchFamily="2" charset="0"/>
                <a:ea typeface="Roboto" panose="02000000000000000000" pitchFamily="2" charset="0"/>
                <a:cs typeface="Roboto" panose="02000000000000000000" pitchFamily="2" charset="0"/>
              </a:endParaRPr>
            </a:p>
          </p:txBody>
        </p:sp>
        <p:sp>
          <p:nvSpPr>
            <p:cNvPr id="23" name="Isosceles Triangle 22">
              <a:extLst>
                <a:ext uri="{FF2B5EF4-FFF2-40B4-BE49-F238E27FC236}">
                  <a16:creationId xmlns:a16="http://schemas.microsoft.com/office/drawing/2014/main" id="{FE813EC4-9EF5-3469-96B1-D4B2AD531A1F}"/>
                </a:ext>
              </a:extLst>
            </p:cNvPr>
            <p:cNvSpPr/>
            <p:nvPr/>
          </p:nvSpPr>
          <p:spPr>
            <a:xfrm rot="10800000">
              <a:off x="2769666" y="1513752"/>
              <a:ext cx="902599" cy="1112704"/>
            </a:xfrm>
            <a:prstGeom prst="triangle">
              <a:avLst/>
            </a:prstGeom>
            <a:solidFill>
              <a:srgbClr val="C0D2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334C"/>
                </a:solidFill>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30DBF210-080D-A00B-963A-E2DF9CAAAD14}"/>
                </a:ext>
              </a:extLst>
            </p:cNvPr>
            <p:cNvSpPr txBox="1"/>
            <p:nvPr/>
          </p:nvSpPr>
          <p:spPr>
            <a:xfrm>
              <a:off x="1190855" y="2661406"/>
              <a:ext cx="2090553" cy="281365"/>
            </a:xfrm>
            <a:prstGeom prst="rect">
              <a:avLst/>
            </a:prstGeom>
            <a:noFill/>
          </p:spPr>
          <p:txBody>
            <a:bodyPr wrap="square" rtlCol="0">
              <a:spAutoFit/>
            </a:bodyPr>
            <a:lstStyle/>
            <a:p>
              <a:pPr algn="ctr"/>
              <a:r>
                <a:rPr lang="en-US" sz="1400" dirty="0">
                  <a:solidFill>
                    <a:srgbClr val="01334C"/>
                  </a:solidFill>
                  <a:latin typeface="Roboto" panose="02000000000000000000" pitchFamily="2" charset="0"/>
                  <a:ea typeface="Roboto" panose="02000000000000000000" pitchFamily="2" charset="0"/>
                  <a:cs typeface="Roboto" panose="02000000000000000000" pitchFamily="2" charset="0"/>
                </a:rPr>
                <a:t>Population Pyramid</a:t>
              </a:r>
            </a:p>
          </p:txBody>
        </p:sp>
        <p:sp>
          <p:nvSpPr>
            <p:cNvPr id="26" name="TextBox 25">
              <a:extLst>
                <a:ext uri="{FF2B5EF4-FFF2-40B4-BE49-F238E27FC236}">
                  <a16:creationId xmlns:a16="http://schemas.microsoft.com/office/drawing/2014/main" id="{53D55D43-DE1B-B9EB-76EB-88BFE3D53635}"/>
                </a:ext>
              </a:extLst>
            </p:cNvPr>
            <p:cNvSpPr txBox="1"/>
            <p:nvPr/>
          </p:nvSpPr>
          <p:spPr>
            <a:xfrm>
              <a:off x="1007551" y="1339530"/>
              <a:ext cx="570874" cy="281365"/>
            </a:xfrm>
            <a:prstGeom prst="rect">
              <a:avLst/>
            </a:prstGeom>
            <a:noFill/>
          </p:spPr>
          <p:txBody>
            <a:bodyPr wrap="square" rtlCol="0">
              <a:spAutoFit/>
            </a:bodyPr>
            <a:lstStyle/>
            <a:p>
              <a:r>
                <a:rPr lang="en-US" sz="1400" dirty="0">
                  <a:solidFill>
                    <a:srgbClr val="01334C"/>
                  </a:solidFill>
                  <a:latin typeface="Roboto" panose="02000000000000000000" pitchFamily="2" charset="0"/>
                  <a:ea typeface="Roboto" panose="02000000000000000000" pitchFamily="2" charset="0"/>
                  <a:cs typeface="Roboto" panose="02000000000000000000" pitchFamily="2" charset="0"/>
                </a:rPr>
                <a:t>Old</a:t>
              </a:r>
            </a:p>
          </p:txBody>
        </p:sp>
        <p:sp>
          <p:nvSpPr>
            <p:cNvPr id="29" name="TextBox 28">
              <a:extLst>
                <a:ext uri="{FF2B5EF4-FFF2-40B4-BE49-F238E27FC236}">
                  <a16:creationId xmlns:a16="http://schemas.microsoft.com/office/drawing/2014/main" id="{BC8738FD-DE31-22BD-B660-240ABEB5DC93}"/>
                </a:ext>
              </a:extLst>
            </p:cNvPr>
            <p:cNvSpPr txBox="1"/>
            <p:nvPr/>
          </p:nvSpPr>
          <p:spPr>
            <a:xfrm>
              <a:off x="313242" y="2195540"/>
              <a:ext cx="713183" cy="281365"/>
            </a:xfrm>
            <a:prstGeom prst="rect">
              <a:avLst/>
            </a:prstGeom>
            <a:noFill/>
          </p:spPr>
          <p:txBody>
            <a:bodyPr wrap="square" rtlCol="0">
              <a:spAutoFit/>
            </a:bodyPr>
            <a:lstStyle/>
            <a:p>
              <a:r>
                <a:rPr lang="en-US" sz="1400" dirty="0">
                  <a:solidFill>
                    <a:srgbClr val="01334C"/>
                  </a:solidFill>
                  <a:latin typeface="Roboto" panose="02000000000000000000" pitchFamily="2" charset="0"/>
                  <a:ea typeface="Roboto" panose="02000000000000000000" pitchFamily="2" charset="0"/>
                  <a:cs typeface="Roboto" panose="02000000000000000000" pitchFamily="2" charset="0"/>
                </a:rPr>
                <a:t>Young</a:t>
              </a:r>
            </a:p>
          </p:txBody>
        </p:sp>
        <p:cxnSp>
          <p:nvCxnSpPr>
            <p:cNvPr id="31" name="Straight Arrow Connector 30">
              <a:extLst>
                <a:ext uri="{FF2B5EF4-FFF2-40B4-BE49-F238E27FC236}">
                  <a16:creationId xmlns:a16="http://schemas.microsoft.com/office/drawing/2014/main" id="{43333C27-BDA5-2FD6-250C-D235435A3971}"/>
                </a:ext>
              </a:extLst>
            </p:cNvPr>
            <p:cNvCxnSpPr/>
            <p:nvPr/>
          </p:nvCxnSpPr>
          <p:spPr>
            <a:xfrm>
              <a:off x="1189840" y="1576192"/>
              <a:ext cx="206295" cy="1181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3D69FFF-F7B0-5261-67FC-C15E23D75275}"/>
                </a:ext>
              </a:extLst>
            </p:cNvPr>
            <p:cNvCxnSpPr/>
            <p:nvPr/>
          </p:nvCxnSpPr>
          <p:spPr>
            <a:xfrm flipV="1">
              <a:off x="826265" y="2476905"/>
              <a:ext cx="221719" cy="110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77AE08DC-B1E4-0EB7-5900-DF8C72F8B015}"/>
                </a:ext>
              </a:extLst>
            </p:cNvPr>
            <p:cNvSpPr txBox="1"/>
            <p:nvPr/>
          </p:nvSpPr>
          <p:spPr>
            <a:xfrm>
              <a:off x="1966968" y="1752243"/>
              <a:ext cx="949568" cy="478319"/>
            </a:xfrm>
            <a:prstGeom prst="rect">
              <a:avLst/>
            </a:prstGeom>
            <a:noFill/>
          </p:spPr>
          <p:txBody>
            <a:bodyPr wrap="square" rtlCol="0">
              <a:spAutoFit/>
            </a:bodyPr>
            <a:lstStyle/>
            <a:p>
              <a:r>
                <a:rPr lang="en-US" sz="1400" dirty="0">
                  <a:solidFill>
                    <a:srgbClr val="01334C"/>
                  </a:solidFill>
                  <a:latin typeface="Roboto" panose="02000000000000000000" pitchFamily="2" charset="0"/>
                  <a:ea typeface="Roboto" panose="02000000000000000000" pitchFamily="2" charset="0"/>
                  <a:cs typeface="Roboto" panose="02000000000000000000" pitchFamily="2" charset="0"/>
                </a:rPr>
                <a:t>Low Birth Rates </a:t>
              </a:r>
            </a:p>
          </p:txBody>
        </p:sp>
        <p:cxnSp>
          <p:nvCxnSpPr>
            <p:cNvPr id="36" name="Straight Arrow Connector 35">
              <a:extLst>
                <a:ext uri="{FF2B5EF4-FFF2-40B4-BE49-F238E27FC236}">
                  <a16:creationId xmlns:a16="http://schemas.microsoft.com/office/drawing/2014/main" id="{721A6CBD-5F75-91F8-0BB1-DD0C753077A8}"/>
                </a:ext>
              </a:extLst>
            </p:cNvPr>
            <p:cNvCxnSpPr>
              <a:endCxn id="23" idx="5"/>
            </p:cNvCxnSpPr>
            <p:nvPr/>
          </p:nvCxnSpPr>
          <p:spPr>
            <a:xfrm>
              <a:off x="2527260" y="2070104"/>
              <a:ext cx="4680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6" name="Picture 5" descr="A blue and pink graph&#10;&#10;Description automatically generated">
            <a:extLst>
              <a:ext uri="{FF2B5EF4-FFF2-40B4-BE49-F238E27FC236}">
                <a16:creationId xmlns:a16="http://schemas.microsoft.com/office/drawing/2014/main" id="{CDAAB810-B0AD-2101-1FEE-F8D09E253B73}"/>
              </a:ext>
            </a:extLst>
          </p:cNvPr>
          <p:cNvPicPr>
            <a:picLocks noChangeAspect="1"/>
          </p:cNvPicPr>
          <p:nvPr/>
        </p:nvPicPr>
        <p:blipFill>
          <a:blip r:embed="rId3"/>
          <a:stretch>
            <a:fillRect/>
          </a:stretch>
        </p:blipFill>
        <p:spPr>
          <a:xfrm>
            <a:off x="514736" y="3429000"/>
            <a:ext cx="2968937" cy="3337086"/>
          </a:xfrm>
          <a:prstGeom prst="rect">
            <a:avLst/>
          </a:prstGeom>
        </p:spPr>
      </p:pic>
      <p:pic>
        <p:nvPicPr>
          <p:cNvPr id="8" name="Picture 7" descr="A screenshot of a graph&#10;&#10;Description automatically generated">
            <a:extLst>
              <a:ext uri="{FF2B5EF4-FFF2-40B4-BE49-F238E27FC236}">
                <a16:creationId xmlns:a16="http://schemas.microsoft.com/office/drawing/2014/main" id="{F106ED6C-30E0-C873-6551-3FA2B3503407}"/>
              </a:ext>
            </a:extLst>
          </p:cNvPr>
          <p:cNvPicPr>
            <a:picLocks noChangeAspect="1"/>
          </p:cNvPicPr>
          <p:nvPr/>
        </p:nvPicPr>
        <p:blipFill>
          <a:blip r:embed="rId4"/>
          <a:srcRect t="4516"/>
          <a:stretch/>
        </p:blipFill>
        <p:spPr>
          <a:xfrm>
            <a:off x="4522583" y="1436700"/>
            <a:ext cx="2470653" cy="2743414"/>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3890D51F-751D-5A61-46C7-8C22832855C3}"/>
              </a:ext>
            </a:extLst>
          </p:cNvPr>
          <p:cNvPicPr>
            <a:picLocks noChangeAspect="1"/>
          </p:cNvPicPr>
          <p:nvPr/>
        </p:nvPicPr>
        <p:blipFill>
          <a:blip r:embed="rId5"/>
          <a:stretch>
            <a:fillRect/>
          </a:stretch>
        </p:blipFill>
        <p:spPr>
          <a:xfrm>
            <a:off x="7046387" y="1461099"/>
            <a:ext cx="2388826" cy="2668166"/>
          </a:xfrm>
          <a:prstGeom prst="rect">
            <a:avLst/>
          </a:prstGeom>
        </p:spPr>
      </p:pic>
      <p:pic>
        <p:nvPicPr>
          <p:cNvPr id="16" name="Picture 15" descr="A screenshot of a graph&#10;&#10;Description automatically generated">
            <a:extLst>
              <a:ext uri="{FF2B5EF4-FFF2-40B4-BE49-F238E27FC236}">
                <a16:creationId xmlns:a16="http://schemas.microsoft.com/office/drawing/2014/main" id="{F1E3027E-67C9-9319-5A92-18537A0494A5}"/>
              </a:ext>
            </a:extLst>
          </p:cNvPr>
          <p:cNvPicPr>
            <a:picLocks noChangeAspect="1"/>
          </p:cNvPicPr>
          <p:nvPr/>
        </p:nvPicPr>
        <p:blipFill>
          <a:blip r:embed="rId6"/>
          <a:stretch>
            <a:fillRect/>
          </a:stretch>
        </p:blipFill>
        <p:spPr>
          <a:xfrm>
            <a:off x="9435213" y="1461099"/>
            <a:ext cx="2388827" cy="2668166"/>
          </a:xfrm>
          <a:prstGeom prst="rect">
            <a:avLst/>
          </a:prstGeom>
        </p:spPr>
      </p:pic>
    </p:spTree>
    <p:extLst>
      <p:ext uri="{BB962C8B-B14F-4D97-AF65-F5344CB8AC3E}">
        <p14:creationId xmlns:p14="http://schemas.microsoft.com/office/powerpoint/2010/main" val="268139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1E2A58-1B9F-7CD8-FD84-C77B25D316F9}"/>
              </a:ext>
            </a:extLst>
          </p:cNvPr>
          <p:cNvSpPr/>
          <p:nvPr/>
        </p:nvSpPr>
        <p:spPr>
          <a:xfrm>
            <a:off x="0" y="0"/>
            <a:ext cx="122670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DAFD984C-867C-B27B-E58C-937E96B3FF42}"/>
              </a:ext>
            </a:extLst>
          </p:cNvPr>
          <p:cNvSpPr>
            <a:spLocks noGrp="1"/>
          </p:cNvSpPr>
          <p:nvPr>
            <p:ph type="title"/>
          </p:nvPr>
        </p:nvSpPr>
        <p:spPr>
          <a:xfrm>
            <a:off x="14148" y="-104250"/>
            <a:ext cx="12192000" cy="727013"/>
          </a:xfrm>
          <a:noFill/>
        </p:spPr>
        <p:txBody>
          <a:bodyPr>
            <a:normAutofit fontScale="90000"/>
          </a:bodyPr>
          <a:lstStyle/>
          <a:p>
            <a:r>
              <a:rPr lang="en-US" sz="3600" dirty="0">
                <a:solidFill>
                  <a:srgbClr val="01324B"/>
                </a:solidFill>
                <a:latin typeface="Roboto Light" panose="02000000000000000000" pitchFamily="2" charset="0"/>
                <a:ea typeface="Roboto Light" panose="02000000000000000000" pitchFamily="2" charset="0"/>
                <a:cs typeface="Roboto Light" panose="02000000000000000000" pitchFamily="2" charset="0"/>
              </a:rPr>
              <a:t>US Census: Population Growth by Immigration Scenario to 2050</a:t>
            </a:r>
          </a:p>
        </p:txBody>
      </p:sp>
      <p:grpSp>
        <p:nvGrpSpPr>
          <p:cNvPr id="3" name="Group 2">
            <a:extLst>
              <a:ext uri="{FF2B5EF4-FFF2-40B4-BE49-F238E27FC236}">
                <a16:creationId xmlns:a16="http://schemas.microsoft.com/office/drawing/2014/main" id="{8834566D-24B8-8A74-37E1-EE9007387058}"/>
              </a:ext>
            </a:extLst>
          </p:cNvPr>
          <p:cNvGrpSpPr/>
          <p:nvPr/>
        </p:nvGrpSpPr>
        <p:grpSpPr>
          <a:xfrm>
            <a:off x="6377058" y="683469"/>
            <a:ext cx="5443233" cy="3003107"/>
            <a:chOff x="7126299" y="878672"/>
            <a:chExt cx="4490935" cy="2832747"/>
          </a:xfrm>
        </p:grpSpPr>
        <p:sp>
          <p:nvSpPr>
            <p:cNvPr id="10" name="TextBox 9">
              <a:extLst>
                <a:ext uri="{FF2B5EF4-FFF2-40B4-BE49-F238E27FC236}">
                  <a16:creationId xmlns:a16="http://schemas.microsoft.com/office/drawing/2014/main" id="{1F52BBB6-F387-0752-2792-4C94F4BB36DC}"/>
                </a:ext>
              </a:extLst>
            </p:cNvPr>
            <p:cNvSpPr txBox="1"/>
            <p:nvPr/>
          </p:nvSpPr>
          <p:spPr>
            <a:xfrm>
              <a:off x="8698434" y="3397065"/>
              <a:ext cx="2265650" cy="314354"/>
            </a:xfrm>
            <a:prstGeom prst="rect">
              <a:avLst/>
            </a:prstGeom>
            <a:noFill/>
          </p:spPr>
          <p:txBody>
            <a:bodyPr wrap="square" rtlCol="0">
              <a:spAutoFit/>
            </a:bodyPr>
            <a:lstStyle/>
            <a:p>
              <a:r>
                <a:rPr lang="en-US" sz="1600" i="1" dirty="0">
                  <a:solidFill>
                    <a:srgbClr val="01324B"/>
                  </a:solidFill>
                  <a:latin typeface="Roboto" panose="02000000000000000000" pitchFamily="2" charset="0"/>
                  <a:ea typeface="Roboto" panose="02000000000000000000" pitchFamily="2" charset="0"/>
                  <a:cs typeface="Roboto" panose="02000000000000000000" pitchFamily="2" charset="0"/>
                </a:rPr>
                <a:t>Population Peak: 2025</a:t>
              </a:r>
            </a:p>
          </p:txBody>
        </p:sp>
        <p:graphicFrame>
          <p:nvGraphicFramePr>
            <p:cNvPr id="6" name="Chart 5">
              <a:extLst>
                <a:ext uri="{FF2B5EF4-FFF2-40B4-BE49-F238E27FC236}">
                  <a16:creationId xmlns:a16="http://schemas.microsoft.com/office/drawing/2014/main" id="{01D35DC6-3BDE-F18F-D3E8-CE46343FBF57}"/>
                </a:ext>
              </a:extLst>
            </p:cNvPr>
            <p:cNvGraphicFramePr>
              <a:graphicFrameLocks/>
            </p:cNvGraphicFramePr>
            <p:nvPr>
              <p:extLst>
                <p:ext uri="{D42A27DB-BD31-4B8C-83A1-F6EECF244321}">
                  <p14:modId xmlns:p14="http://schemas.microsoft.com/office/powerpoint/2010/main" val="4115442095"/>
                </p:ext>
              </p:extLst>
            </p:nvPr>
          </p:nvGraphicFramePr>
          <p:xfrm>
            <a:off x="7126299" y="878672"/>
            <a:ext cx="4490935" cy="2558448"/>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7" name="Group 6">
            <a:extLst>
              <a:ext uri="{FF2B5EF4-FFF2-40B4-BE49-F238E27FC236}">
                <a16:creationId xmlns:a16="http://schemas.microsoft.com/office/drawing/2014/main" id="{08BB6A97-3C85-0C2A-1F31-F66A1C7FF3BA}"/>
              </a:ext>
            </a:extLst>
          </p:cNvPr>
          <p:cNvGrpSpPr/>
          <p:nvPr/>
        </p:nvGrpSpPr>
        <p:grpSpPr>
          <a:xfrm>
            <a:off x="6377055" y="3835553"/>
            <a:ext cx="5752891" cy="2826505"/>
            <a:chOff x="7227225" y="3402364"/>
            <a:chExt cx="4490935" cy="2830728"/>
          </a:xfrm>
        </p:grpSpPr>
        <p:sp>
          <p:nvSpPr>
            <p:cNvPr id="12" name="TextBox 11">
              <a:extLst>
                <a:ext uri="{FF2B5EF4-FFF2-40B4-BE49-F238E27FC236}">
                  <a16:creationId xmlns:a16="http://schemas.microsoft.com/office/drawing/2014/main" id="{73B1EFB6-E987-017B-E0C4-8456C90BB2A3}"/>
                </a:ext>
              </a:extLst>
            </p:cNvPr>
            <p:cNvSpPr txBox="1"/>
            <p:nvPr/>
          </p:nvSpPr>
          <p:spPr>
            <a:xfrm>
              <a:off x="8652346" y="5939825"/>
              <a:ext cx="2794305" cy="293267"/>
            </a:xfrm>
            <a:prstGeom prst="rect">
              <a:avLst/>
            </a:prstGeom>
            <a:noFill/>
          </p:spPr>
          <p:txBody>
            <a:bodyPr wrap="square" rtlCol="0">
              <a:spAutoFit/>
            </a:bodyPr>
            <a:lstStyle/>
            <a:p>
              <a:r>
                <a:rPr lang="en-US" sz="1600" i="1" dirty="0">
                  <a:solidFill>
                    <a:srgbClr val="01334C"/>
                  </a:solidFill>
                  <a:latin typeface="Roboto" panose="02000000000000000000" pitchFamily="2" charset="0"/>
                  <a:ea typeface="Roboto" panose="02000000000000000000" pitchFamily="2" charset="0"/>
                  <a:cs typeface="Roboto" panose="02000000000000000000" pitchFamily="2" charset="0"/>
                </a:rPr>
                <a:t>Population Peak: Past 2100</a:t>
              </a:r>
            </a:p>
          </p:txBody>
        </p:sp>
        <p:graphicFrame>
          <p:nvGraphicFramePr>
            <p:cNvPr id="14" name="Chart 13">
              <a:extLst>
                <a:ext uri="{FF2B5EF4-FFF2-40B4-BE49-F238E27FC236}">
                  <a16:creationId xmlns:a16="http://schemas.microsoft.com/office/drawing/2014/main" id="{A7ECD481-F519-4B2C-3DE8-1241E5E021BC}"/>
                </a:ext>
              </a:extLst>
            </p:cNvPr>
            <p:cNvGraphicFramePr>
              <a:graphicFrameLocks/>
            </p:cNvGraphicFramePr>
            <p:nvPr>
              <p:extLst>
                <p:ext uri="{D42A27DB-BD31-4B8C-83A1-F6EECF244321}">
                  <p14:modId xmlns:p14="http://schemas.microsoft.com/office/powerpoint/2010/main" val="202563803"/>
                </p:ext>
              </p:extLst>
            </p:nvPr>
          </p:nvGraphicFramePr>
          <p:xfrm>
            <a:off x="7227225" y="3402364"/>
            <a:ext cx="4490935" cy="2671152"/>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4" name="Group 3">
            <a:extLst>
              <a:ext uri="{FF2B5EF4-FFF2-40B4-BE49-F238E27FC236}">
                <a16:creationId xmlns:a16="http://schemas.microsoft.com/office/drawing/2014/main" id="{51BC43D9-107C-7935-A0E3-8011F15CB9DE}"/>
              </a:ext>
            </a:extLst>
          </p:cNvPr>
          <p:cNvGrpSpPr/>
          <p:nvPr/>
        </p:nvGrpSpPr>
        <p:grpSpPr>
          <a:xfrm>
            <a:off x="14148" y="672583"/>
            <a:ext cx="5922628" cy="4868569"/>
            <a:chOff x="14148" y="925882"/>
            <a:chExt cx="6579062" cy="4549581"/>
          </a:xfrm>
        </p:grpSpPr>
        <p:sp>
          <p:nvSpPr>
            <p:cNvPr id="9" name="TextBox 8">
              <a:extLst>
                <a:ext uri="{FF2B5EF4-FFF2-40B4-BE49-F238E27FC236}">
                  <a16:creationId xmlns:a16="http://schemas.microsoft.com/office/drawing/2014/main" id="{D15BE0B8-CC9D-D5C9-FB37-4BC5826AE70C}"/>
                </a:ext>
              </a:extLst>
            </p:cNvPr>
            <p:cNvSpPr txBox="1"/>
            <p:nvPr/>
          </p:nvSpPr>
          <p:spPr>
            <a:xfrm>
              <a:off x="14148" y="5118503"/>
              <a:ext cx="6579062" cy="356960"/>
            </a:xfrm>
            <a:prstGeom prst="rect">
              <a:avLst/>
            </a:prstGeom>
            <a:noFill/>
          </p:spPr>
          <p:txBody>
            <a:bodyPr wrap="square" rtlCol="0">
              <a:spAutoFit/>
            </a:bodyPr>
            <a:lstStyle/>
            <a:p>
              <a:r>
                <a:rPr lang="en-US" sz="1600" i="1" dirty="0">
                  <a:solidFill>
                    <a:srgbClr val="01334C"/>
                  </a:solidFill>
                  <a:latin typeface="Roboto" panose="02000000000000000000" pitchFamily="2" charset="0"/>
                  <a:ea typeface="Roboto" panose="02000000000000000000" pitchFamily="2" charset="0"/>
                  <a:cs typeface="Roboto" panose="02000000000000000000" pitchFamily="2" charset="0"/>
                </a:rPr>
                <a:t>Population Peak: 2080 (Assuming background immigration rate)</a:t>
              </a:r>
            </a:p>
          </p:txBody>
        </p:sp>
        <p:graphicFrame>
          <p:nvGraphicFramePr>
            <p:cNvPr id="5" name="Chart 4">
              <a:extLst>
                <a:ext uri="{FF2B5EF4-FFF2-40B4-BE49-F238E27FC236}">
                  <a16:creationId xmlns:a16="http://schemas.microsoft.com/office/drawing/2014/main" id="{DBA15347-75EB-7676-212A-2BEEBE354E14}"/>
                </a:ext>
              </a:extLst>
            </p:cNvPr>
            <p:cNvGraphicFramePr>
              <a:graphicFrameLocks/>
            </p:cNvGraphicFramePr>
            <p:nvPr>
              <p:extLst>
                <p:ext uri="{D42A27DB-BD31-4B8C-83A1-F6EECF244321}">
                  <p14:modId xmlns:p14="http://schemas.microsoft.com/office/powerpoint/2010/main" val="1663676833"/>
                </p:ext>
              </p:extLst>
            </p:nvPr>
          </p:nvGraphicFramePr>
          <p:xfrm>
            <a:off x="14148" y="925882"/>
            <a:ext cx="6443730" cy="4192620"/>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213335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984C-867C-B27B-E58C-937E96B3FF42}"/>
              </a:ext>
            </a:extLst>
          </p:cNvPr>
          <p:cNvSpPr>
            <a:spLocks noGrp="1"/>
          </p:cNvSpPr>
          <p:nvPr>
            <p:ph type="title"/>
          </p:nvPr>
        </p:nvSpPr>
        <p:spPr>
          <a:xfrm>
            <a:off x="0" y="0"/>
            <a:ext cx="12192000" cy="735330"/>
          </a:xfrm>
          <a:noFill/>
        </p:spPr>
        <p:txBody>
          <a:bodyPr>
            <a:normAutofit/>
          </a:bodyPr>
          <a:lstStyle/>
          <a:p>
            <a:r>
              <a:rPr lang="en-US" sz="3200" dirty="0">
                <a:latin typeface="Roboto Light" panose="02000000000000000000" pitchFamily="2" charset="0"/>
                <a:ea typeface="Roboto Light" panose="02000000000000000000" pitchFamily="2" charset="0"/>
                <a:cs typeface="Roboto Light" panose="02000000000000000000" pitchFamily="2" charset="0"/>
              </a:rPr>
              <a:t>BEBR: Southeast Florida (All 7 Counties) Population 2025-2050</a:t>
            </a:r>
          </a:p>
        </p:txBody>
      </p:sp>
      <p:graphicFrame>
        <p:nvGraphicFramePr>
          <p:cNvPr id="4" name="Chart 3">
            <a:extLst>
              <a:ext uri="{FF2B5EF4-FFF2-40B4-BE49-F238E27FC236}">
                <a16:creationId xmlns:a16="http://schemas.microsoft.com/office/drawing/2014/main" id="{4A11D6FF-C282-96FB-D24A-ABDE5FF2871B}"/>
              </a:ext>
            </a:extLst>
          </p:cNvPr>
          <p:cNvGraphicFramePr>
            <a:graphicFrameLocks/>
          </p:cNvGraphicFramePr>
          <p:nvPr>
            <p:extLst>
              <p:ext uri="{D42A27DB-BD31-4B8C-83A1-F6EECF244321}">
                <p14:modId xmlns:p14="http://schemas.microsoft.com/office/powerpoint/2010/main" val="269787644"/>
              </p:ext>
            </p:extLst>
          </p:nvPr>
        </p:nvGraphicFramePr>
        <p:xfrm>
          <a:off x="860024" y="2057399"/>
          <a:ext cx="5235976" cy="30249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79D88F8-CC20-43E4-1172-0D10CE1FBE51}"/>
              </a:ext>
            </a:extLst>
          </p:cNvPr>
          <p:cNvGraphicFramePr>
            <a:graphicFrameLocks/>
          </p:cNvGraphicFramePr>
          <p:nvPr>
            <p:extLst>
              <p:ext uri="{D42A27DB-BD31-4B8C-83A1-F6EECF244321}">
                <p14:modId xmlns:p14="http://schemas.microsoft.com/office/powerpoint/2010/main" val="892827370"/>
              </p:ext>
            </p:extLst>
          </p:nvPr>
        </p:nvGraphicFramePr>
        <p:xfrm>
          <a:off x="6299201" y="2045854"/>
          <a:ext cx="5019964" cy="30249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6263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7326D5-C08C-02BB-2B00-C57C4F8882DA}"/>
              </a:ext>
            </a:extLst>
          </p:cNvPr>
          <p:cNvSpPr/>
          <p:nvPr/>
        </p:nvSpPr>
        <p:spPr>
          <a:xfrm>
            <a:off x="0" y="0"/>
            <a:ext cx="1228013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EA7D9D98-976D-E3AA-71D2-97078BD2AC61}"/>
              </a:ext>
            </a:extLst>
          </p:cNvPr>
          <p:cNvSpPr>
            <a:spLocks noGrp="1"/>
          </p:cNvSpPr>
          <p:nvPr>
            <p:ph type="title"/>
          </p:nvPr>
        </p:nvSpPr>
        <p:spPr>
          <a:xfrm>
            <a:off x="88135" y="0"/>
            <a:ext cx="11767457" cy="744836"/>
          </a:xfrm>
        </p:spPr>
        <p:txBody>
          <a:bodyPr vert="horz" lIns="91440" tIns="45720" rIns="91440" bIns="45720" rtlCol="0" anchor="ctr">
            <a:normAutofit/>
          </a:bodyPr>
          <a:lstStyle/>
          <a:p>
            <a:r>
              <a:rPr lang="en-US" sz="3200" kern="1200" dirty="0">
                <a:latin typeface="Roboto Light" panose="02000000000000000000" pitchFamily="2" charset="0"/>
                <a:ea typeface="Roboto Light" panose="02000000000000000000" pitchFamily="2" charset="0"/>
                <a:cs typeface="Roboto Light" panose="02000000000000000000" pitchFamily="2" charset="0"/>
              </a:rPr>
              <a:t>BEBR: South Florida 2025-2050 (Broward, Miami-Dade, Monroe)</a:t>
            </a:r>
          </a:p>
        </p:txBody>
      </p:sp>
      <p:graphicFrame>
        <p:nvGraphicFramePr>
          <p:cNvPr id="4" name="Chart 3">
            <a:extLst>
              <a:ext uri="{FF2B5EF4-FFF2-40B4-BE49-F238E27FC236}">
                <a16:creationId xmlns:a16="http://schemas.microsoft.com/office/drawing/2014/main" id="{CC55095E-60B4-0EDF-6CC0-C52F7F2AA822}"/>
              </a:ext>
            </a:extLst>
          </p:cNvPr>
          <p:cNvGraphicFramePr>
            <a:graphicFrameLocks/>
          </p:cNvGraphicFramePr>
          <p:nvPr>
            <p:extLst>
              <p:ext uri="{D42A27DB-BD31-4B8C-83A1-F6EECF244321}">
                <p14:modId xmlns:p14="http://schemas.microsoft.com/office/powerpoint/2010/main" val="2684388228"/>
              </p:ext>
            </p:extLst>
          </p:nvPr>
        </p:nvGraphicFramePr>
        <p:xfrm>
          <a:off x="3740225" y="744836"/>
          <a:ext cx="45529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FC3DFD13-2355-3F64-6B7E-A3D8BC156B97}"/>
              </a:ext>
            </a:extLst>
          </p:cNvPr>
          <p:cNvGraphicFramePr>
            <a:graphicFrameLocks/>
          </p:cNvGraphicFramePr>
          <p:nvPr>
            <p:extLst>
              <p:ext uri="{D42A27DB-BD31-4B8C-83A1-F6EECF244321}">
                <p14:modId xmlns:p14="http://schemas.microsoft.com/office/powerpoint/2010/main" val="2093094083"/>
              </p:ext>
            </p:extLst>
          </p:nvPr>
        </p:nvGraphicFramePr>
        <p:xfrm>
          <a:off x="251209" y="3546764"/>
          <a:ext cx="3568828" cy="26701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1D9E1E3D-109D-D157-491A-12DB05185CAF}"/>
              </a:ext>
            </a:extLst>
          </p:cNvPr>
          <p:cNvGraphicFramePr>
            <a:graphicFrameLocks/>
          </p:cNvGraphicFramePr>
          <p:nvPr>
            <p:extLst>
              <p:ext uri="{D42A27DB-BD31-4B8C-83A1-F6EECF244321}">
                <p14:modId xmlns:p14="http://schemas.microsoft.com/office/powerpoint/2010/main" val="3454068459"/>
              </p:ext>
            </p:extLst>
          </p:nvPr>
        </p:nvGraphicFramePr>
        <p:xfrm>
          <a:off x="4360985" y="3546764"/>
          <a:ext cx="3456633" cy="26701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AC0B40-E77B-498A-F566-B44EB0FEDC7B}"/>
              </a:ext>
            </a:extLst>
          </p:cNvPr>
          <p:cNvGraphicFramePr>
            <a:graphicFrameLocks/>
          </p:cNvGraphicFramePr>
          <p:nvPr>
            <p:extLst>
              <p:ext uri="{D42A27DB-BD31-4B8C-83A1-F6EECF244321}">
                <p14:modId xmlns:p14="http://schemas.microsoft.com/office/powerpoint/2010/main" val="2050305115"/>
              </p:ext>
            </p:extLst>
          </p:nvPr>
        </p:nvGraphicFramePr>
        <p:xfrm>
          <a:off x="8139165" y="3631578"/>
          <a:ext cx="3364364" cy="258537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4615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D556CE-99E0-B23C-C59B-2F4D4EEBE9DC}"/>
              </a:ext>
            </a:extLst>
          </p:cNvPr>
          <p:cNvSpPr/>
          <p:nvPr/>
        </p:nvSpPr>
        <p:spPr>
          <a:xfrm>
            <a:off x="2990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Title 1">
            <a:extLst>
              <a:ext uri="{FF2B5EF4-FFF2-40B4-BE49-F238E27FC236}">
                <a16:creationId xmlns:a16="http://schemas.microsoft.com/office/drawing/2014/main" id="{23529B1E-FE28-DFC0-8B24-274639348193}"/>
              </a:ext>
            </a:extLst>
          </p:cNvPr>
          <p:cNvSpPr txBox="1">
            <a:spLocks/>
          </p:cNvSpPr>
          <p:nvPr/>
        </p:nvSpPr>
        <p:spPr>
          <a:xfrm>
            <a:off x="0" y="26291"/>
            <a:ext cx="12192000" cy="744836"/>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1334C"/>
                </a:solidFill>
                <a:latin typeface="Roboto Light" panose="02000000000000000000" pitchFamily="2" charset="0"/>
                <a:ea typeface="Roboto Light" panose="02000000000000000000" pitchFamily="2" charset="0"/>
                <a:cs typeface="Roboto Light" panose="02000000000000000000" pitchFamily="2" charset="0"/>
              </a:rPr>
              <a:t>Treasure Coast 2025-2050 (Indian River, Martin, Palm Beach, St. Lucie)</a:t>
            </a:r>
          </a:p>
        </p:txBody>
      </p:sp>
      <p:cxnSp>
        <p:nvCxnSpPr>
          <p:cNvPr id="10" name="Straight Connector 9">
            <a:extLst>
              <a:ext uri="{FF2B5EF4-FFF2-40B4-BE49-F238E27FC236}">
                <a16:creationId xmlns:a16="http://schemas.microsoft.com/office/drawing/2014/main" id="{5CE7D216-F0F6-D9C1-599D-86F37C0063D7}"/>
              </a:ext>
            </a:extLst>
          </p:cNvPr>
          <p:cNvCxnSpPr>
            <a:cxnSpLocks/>
          </p:cNvCxnSpPr>
          <p:nvPr/>
        </p:nvCxnSpPr>
        <p:spPr>
          <a:xfrm>
            <a:off x="426720" y="2401212"/>
            <a:ext cx="1133856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9D3DCA15-3073-1137-319C-CFBB7A0C10A9}"/>
              </a:ext>
            </a:extLst>
          </p:cNvPr>
          <p:cNvCxnSpPr>
            <a:cxnSpLocks/>
          </p:cNvCxnSpPr>
          <p:nvPr/>
        </p:nvCxnSpPr>
        <p:spPr>
          <a:xfrm>
            <a:off x="426720" y="4570569"/>
            <a:ext cx="1133856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6" name="Chart 5">
            <a:extLst>
              <a:ext uri="{FF2B5EF4-FFF2-40B4-BE49-F238E27FC236}">
                <a16:creationId xmlns:a16="http://schemas.microsoft.com/office/drawing/2014/main" id="{287CCF45-B8BF-4D37-913D-C2D8AA20D593}"/>
              </a:ext>
            </a:extLst>
          </p:cNvPr>
          <p:cNvGraphicFramePr>
            <a:graphicFrameLocks/>
          </p:cNvGraphicFramePr>
          <p:nvPr>
            <p:extLst>
              <p:ext uri="{D42A27DB-BD31-4B8C-83A1-F6EECF244321}">
                <p14:modId xmlns:p14="http://schemas.microsoft.com/office/powerpoint/2010/main" val="3213215700"/>
              </p:ext>
            </p:extLst>
          </p:nvPr>
        </p:nvGraphicFramePr>
        <p:xfrm>
          <a:off x="2411149" y="651342"/>
          <a:ext cx="7429501" cy="1857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B891EF9-DCE8-4E29-A88B-730FE081D92B}"/>
              </a:ext>
            </a:extLst>
          </p:cNvPr>
          <p:cNvGraphicFramePr>
            <a:graphicFrameLocks/>
          </p:cNvGraphicFramePr>
          <p:nvPr>
            <p:extLst>
              <p:ext uri="{D42A27DB-BD31-4B8C-83A1-F6EECF244321}">
                <p14:modId xmlns:p14="http://schemas.microsoft.com/office/powerpoint/2010/main" val="3397211313"/>
              </p:ext>
            </p:extLst>
          </p:nvPr>
        </p:nvGraphicFramePr>
        <p:xfrm>
          <a:off x="0" y="2348309"/>
          <a:ext cx="5783468" cy="22913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6F8D7031-02FD-4DF4-A36D-AFED60B4FC0A}"/>
              </a:ext>
            </a:extLst>
          </p:cNvPr>
          <p:cNvGraphicFramePr>
            <a:graphicFrameLocks/>
          </p:cNvGraphicFramePr>
          <p:nvPr>
            <p:extLst>
              <p:ext uri="{D42A27DB-BD31-4B8C-83A1-F6EECF244321}">
                <p14:modId xmlns:p14="http://schemas.microsoft.com/office/powerpoint/2010/main" val="1867262085"/>
              </p:ext>
            </p:extLst>
          </p:nvPr>
        </p:nvGraphicFramePr>
        <p:xfrm>
          <a:off x="6459274" y="2388602"/>
          <a:ext cx="5306005" cy="229138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6AC42BBD-C3DE-4009-83F9-2D8CCC2A53A9}"/>
              </a:ext>
            </a:extLst>
          </p:cNvPr>
          <p:cNvGraphicFramePr>
            <a:graphicFrameLocks/>
          </p:cNvGraphicFramePr>
          <p:nvPr>
            <p:extLst>
              <p:ext uri="{D42A27DB-BD31-4B8C-83A1-F6EECF244321}">
                <p14:modId xmlns:p14="http://schemas.microsoft.com/office/powerpoint/2010/main" val="536859728"/>
              </p:ext>
            </p:extLst>
          </p:nvPr>
        </p:nvGraphicFramePr>
        <p:xfrm>
          <a:off x="138546" y="4616524"/>
          <a:ext cx="5644921" cy="221518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a:extLst>
              <a:ext uri="{FF2B5EF4-FFF2-40B4-BE49-F238E27FC236}">
                <a16:creationId xmlns:a16="http://schemas.microsoft.com/office/drawing/2014/main" id="{9AE4ABE1-3149-FABD-7D1E-D56177FEBA17}"/>
              </a:ext>
            </a:extLst>
          </p:cNvPr>
          <p:cNvGraphicFramePr>
            <a:graphicFrameLocks/>
          </p:cNvGraphicFramePr>
          <p:nvPr>
            <p:extLst>
              <p:ext uri="{D42A27DB-BD31-4B8C-83A1-F6EECF244321}">
                <p14:modId xmlns:p14="http://schemas.microsoft.com/office/powerpoint/2010/main" val="2285805741"/>
              </p:ext>
            </p:extLst>
          </p:nvPr>
        </p:nvGraphicFramePr>
        <p:xfrm>
          <a:off x="6541477" y="4607867"/>
          <a:ext cx="5223802" cy="224147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73970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BC5ABF-1928-DE53-0C87-11673D616DF2}"/>
              </a:ext>
            </a:extLst>
          </p:cNvPr>
          <p:cNvSpPr/>
          <p:nvPr/>
        </p:nvSpPr>
        <p:spPr>
          <a:xfrm>
            <a:off x="14148"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185624FD-1E59-1FF6-2FAE-B23C0CDE8D26}"/>
              </a:ext>
            </a:extLst>
          </p:cNvPr>
          <p:cNvSpPr>
            <a:spLocks noGrp="1"/>
          </p:cNvSpPr>
          <p:nvPr>
            <p:ph type="title"/>
          </p:nvPr>
        </p:nvSpPr>
        <p:spPr>
          <a:xfrm>
            <a:off x="0" y="-63806"/>
            <a:ext cx="11353800" cy="667431"/>
          </a:xfrm>
        </p:spPr>
        <p:txBody>
          <a:bodyPr>
            <a:normAutofit/>
          </a:bodyPr>
          <a:lstStyle/>
          <a:p>
            <a:r>
              <a:rPr lang="en-US" sz="3200" dirty="0"/>
              <a:t>US Labor Force Participation Continues to Drop</a:t>
            </a:r>
          </a:p>
        </p:txBody>
      </p:sp>
      <p:pic>
        <p:nvPicPr>
          <p:cNvPr id="6" name="Content Placeholder 5" descr="A graph showing a line&#10;&#10;Description automatically generated with medium confidence">
            <a:extLst>
              <a:ext uri="{FF2B5EF4-FFF2-40B4-BE49-F238E27FC236}">
                <a16:creationId xmlns:a16="http://schemas.microsoft.com/office/drawing/2014/main" id="{5A2AB049-3A65-7000-074B-A0E1BB9D7F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48" y="553126"/>
            <a:ext cx="12163703" cy="3298558"/>
          </a:xfrm>
        </p:spPr>
      </p:pic>
      <p:sp>
        <p:nvSpPr>
          <p:cNvPr id="3" name="TextBox 2">
            <a:extLst>
              <a:ext uri="{FF2B5EF4-FFF2-40B4-BE49-F238E27FC236}">
                <a16:creationId xmlns:a16="http://schemas.microsoft.com/office/drawing/2014/main" id="{9E52F792-22C7-9409-A4A4-00663A7A70FF}"/>
              </a:ext>
            </a:extLst>
          </p:cNvPr>
          <p:cNvSpPr txBox="1"/>
          <p:nvPr/>
        </p:nvSpPr>
        <p:spPr>
          <a:xfrm>
            <a:off x="147300" y="4495329"/>
            <a:ext cx="7519738" cy="2308324"/>
          </a:xfrm>
          <a:prstGeom prst="rect">
            <a:avLst/>
          </a:prstGeom>
          <a:noFill/>
        </p:spPr>
        <p:txBody>
          <a:bodyPr wrap="square" rtlCol="0">
            <a:spAutoFit/>
          </a:bodyPr>
          <a:lstStyle/>
          <a:p>
            <a:r>
              <a:rPr lang="en-US" sz="1600" dirty="0">
                <a:solidFill>
                  <a:srgbClr val="014567"/>
                </a:solidFill>
                <a:latin typeface="Roboto" panose="02000000000000000000" pitchFamily="2" charset="0"/>
                <a:ea typeface="Roboto" panose="02000000000000000000" pitchFamily="2" charset="0"/>
                <a:cs typeface="Roboto" panose="02000000000000000000" pitchFamily="2" charset="0"/>
              </a:rPr>
              <a:t>US labor force participation rates have declined steadily since 2000, and faster after 2011. Employment still grows because of underlying population growth. </a:t>
            </a:r>
            <a:r>
              <a:rPr lang="en-US" sz="1600" b="1" dirty="0">
                <a:solidFill>
                  <a:srgbClr val="014567"/>
                </a:solidFill>
                <a:latin typeface="Roboto" panose="02000000000000000000" pitchFamily="2" charset="0"/>
                <a:ea typeface="Roboto" panose="02000000000000000000" pitchFamily="2" charset="0"/>
                <a:cs typeface="Roboto" panose="02000000000000000000" pitchFamily="2" charset="0"/>
              </a:rPr>
              <a:t>Drivers are </a:t>
            </a:r>
          </a:p>
          <a:p>
            <a:pPr marL="285750" indent="-285750">
              <a:buFont typeface="Arial" panose="020B0604020202020204" pitchFamily="34" charset="0"/>
              <a:buChar char="•"/>
            </a:pPr>
            <a:r>
              <a:rPr lang="en-US" sz="1600" dirty="0">
                <a:solidFill>
                  <a:srgbClr val="014567"/>
                </a:solidFill>
                <a:latin typeface="Roboto" panose="02000000000000000000" pitchFamily="2" charset="0"/>
                <a:ea typeface="Roboto" panose="02000000000000000000" pitchFamily="2" charset="0"/>
                <a:cs typeface="Roboto" panose="02000000000000000000" pitchFamily="2" charset="0"/>
              </a:rPr>
              <a:t>Baby Boomers  (55-60% of decline)</a:t>
            </a:r>
          </a:p>
          <a:p>
            <a:pPr marL="285750" indent="-285750">
              <a:buFont typeface="Arial" panose="020B0604020202020204" pitchFamily="34" charset="0"/>
              <a:buChar char="•"/>
            </a:pPr>
            <a:r>
              <a:rPr lang="en-US" sz="1600" dirty="0">
                <a:solidFill>
                  <a:srgbClr val="014567"/>
                </a:solidFill>
                <a:latin typeface="Roboto" panose="02000000000000000000" pitchFamily="2" charset="0"/>
                <a:ea typeface="Roboto" panose="02000000000000000000" pitchFamily="2" charset="0"/>
                <a:cs typeface="Roboto" panose="02000000000000000000" pitchFamily="2" charset="0"/>
              </a:rPr>
              <a:t>Declining Prime Male Participation Rate (25-54YO)</a:t>
            </a:r>
          </a:p>
          <a:p>
            <a:pPr marL="742950" lvl="1" indent="-285750">
              <a:buFont typeface="Arial" panose="020B0604020202020204" pitchFamily="34" charset="0"/>
              <a:buChar char="•"/>
            </a:pPr>
            <a:r>
              <a:rPr lang="en-US" sz="1600" dirty="0">
                <a:solidFill>
                  <a:srgbClr val="014567"/>
                </a:solidFill>
                <a:latin typeface="Roboto" panose="02000000000000000000" pitchFamily="2" charset="0"/>
                <a:ea typeface="Roboto" panose="02000000000000000000" pitchFamily="2" charset="0"/>
                <a:cs typeface="Roboto" panose="02000000000000000000" pitchFamily="2" charset="0"/>
              </a:rPr>
              <a:t>57% cited disability</a:t>
            </a:r>
          </a:p>
          <a:p>
            <a:pPr marL="742950" lvl="1" indent="-285750">
              <a:buFont typeface="Arial" panose="020B0604020202020204" pitchFamily="34" charset="0"/>
              <a:buChar char="•"/>
            </a:pPr>
            <a:r>
              <a:rPr lang="en-US" sz="1600" dirty="0">
                <a:solidFill>
                  <a:srgbClr val="014567"/>
                </a:solidFill>
                <a:latin typeface="Roboto" panose="02000000000000000000" pitchFamily="2" charset="0"/>
                <a:ea typeface="Roboto" panose="02000000000000000000" pitchFamily="2" charset="0"/>
                <a:cs typeface="Roboto" panose="02000000000000000000" pitchFamily="2" charset="0"/>
              </a:rPr>
              <a:t>Not only labor scarcity, but also a growing skill gap</a:t>
            </a:r>
          </a:p>
          <a:p>
            <a:pPr marL="742950" lvl="1" indent="-285750">
              <a:buFont typeface="Arial" panose="020B0604020202020204" pitchFamily="34" charset="0"/>
              <a:buChar char="•"/>
            </a:pPr>
            <a:r>
              <a:rPr lang="en-US" sz="1600" dirty="0">
                <a:solidFill>
                  <a:srgbClr val="014567"/>
                </a:solidFill>
                <a:latin typeface="Roboto" panose="02000000000000000000" pitchFamily="2" charset="0"/>
                <a:ea typeface="Roboto" panose="02000000000000000000" pitchFamily="2" charset="0"/>
                <a:cs typeface="Roboto" panose="02000000000000000000" pitchFamily="2" charset="0"/>
              </a:rPr>
              <a:t>Automation, </a:t>
            </a:r>
            <a:r>
              <a:rPr lang="en-US" sz="1600" dirty="0">
                <a:latin typeface="Roboto" panose="02000000000000000000" pitchFamily="2" charset="0"/>
                <a:ea typeface="Roboto" panose="02000000000000000000" pitchFamily="2" charset="0"/>
                <a:cs typeface="Roboto" panose="02000000000000000000" pitchFamily="2" charset="0"/>
              </a:rPr>
              <a:t>each additional robot per thousand workers reduced the employment-to-population ratio by up to 0.34%</a:t>
            </a:r>
            <a:endParaRPr lang="en-US" sz="1600" dirty="0">
              <a:solidFill>
                <a:srgbClr val="014567"/>
              </a:solidFill>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71B96C9C-397D-342E-83D7-1253D1A5CB94}"/>
              </a:ext>
            </a:extLst>
          </p:cNvPr>
          <p:cNvSpPr txBox="1"/>
          <p:nvPr/>
        </p:nvSpPr>
        <p:spPr>
          <a:xfrm>
            <a:off x="8145893" y="3925202"/>
            <a:ext cx="3581400" cy="1569660"/>
          </a:xfrm>
          <a:prstGeom prst="rect">
            <a:avLst/>
          </a:prstGeom>
          <a:noFill/>
        </p:spPr>
        <p:txBody>
          <a:bodyPr wrap="square" rtlCol="0">
            <a:spAutoFit/>
          </a:bodyPr>
          <a:lstStyle/>
          <a:p>
            <a:r>
              <a:rPr lang="en-US" sz="1600" b="1" dirty="0">
                <a:latin typeface="Roboto" panose="02000000000000000000" pitchFamily="2" charset="0"/>
                <a:ea typeface="Roboto" panose="02000000000000000000" pitchFamily="2" charset="0"/>
                <a:cs typeface="Roboto" panose="02000000000000000000" pitchFamily="2" charset="0"/>
              </a:rPr>
              <a:t>Productivity Losses </a:t>
            </a:r>
            <a:r>
              <a:rPr lang="en-US" sz="1600" dirty="0">
                <a:latin typeface="Roboto" panose="02000000000000000000" pitchFamily="2" charset="0"/>
                <a:ea typeface="Roboto" panose="02000000000000000000" pitchFamily="2" charset="0"/>
                <a:cs typeface="Roboto" panose="02000000000000000000" pitchFamily="2" charset="0"/>
              </a:rPr>
              <a:t>and Labor Shortages most acute in:</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Healthcare</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Education</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Technical and Construction</a:t>
            </a:r>
          </a:p>
          <a:p>
            <a:pPr marL="285750" indent="-285750">
              <a:buFont typeface="Arial" panose="020B0604020202020204" pitchFamily="34" charset="0"/>
              <a:buChar char="•"/>
            </a:pPr>
            <a:r>
              <a:rPr lang="en-US" sz="1600" dirty="0">
                <a:latin typeface="Roboto" panose="02000000000000000000" pitchFamily="2" charset="0"/>
                <a:ea typeface="Roboto" panose="02000000000000000000" pitchFamily="2" charset="0"/>
                <a:cs typeface="Roboto" panose="02000000000000000000" pitchFamily="2" charset="0"/>
              </a:rPr>
              <a:t>Knowledge Economy</a:t>
            </a:r>
          </a:p>
        </p:txBody>
      </p:sp>
      <p:sp>
        <p:nvSpPr>
          <p:cNvPr id="7" name="Rectangle 6">
            <a:extLst>
              <a:ext uri="{FF2B5EF4-FFF2-40B4-BE49-F238E27FC236}">
                <a16:creationId xmlns:a16="http://schemas.microsoft.com/office/drawing/2014/main" id="{4F34337A-318C-59F4-F43C-3A54B22A93A0}"/>
              </a:ext>
            </a:extLst>
          </p:cNvPr>
          <p:cNvSpPr/>
          <p:nvPr/>
        </p:nvSpPr>
        <p:spPr>
          <a:xfrm>
            <a:off x="270933" y="4074336"/>
            <a:ext cx="949718" cy="11840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61D6301-4FBE-11CE-CF2E-C8B79C734148}"/>
              </a:ext>
            </a:extLst>
          </p:cNvPr>
          <p:cNvSpPr txBox="1"/>
          <p:nvPr/>
        </p:nvSpPr>
        <p:spPr>
          <a:xfrm>
            <a:off x="147300" y="4192744"/>
            <a:ext cx="1365955" cy="338554"/>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cs typeface="Roboto" panose="02000000000000000000" pitchFamily="2" charset="0"/>
              </a:rPr>
              <a:t>Recession</a:t>
            </a:r>
          </a:p>
        </p:txBody>
      </p:sp>
      <p:sp>
        <p:nvSpPr>
          <p:cNvPr id="9" name="TextBox 8">
            <a:extLst>
              <a:ext uri="{FF2B5EF4-FFF2-40B4-BE49-F238E27FC236}">
                <a16:creationId xmlns:a16="http://schemas.microsoft.com/office/drawing/2014/main" id="{0401D90F-0E42-4498-C80C-59698E47DFBA}"/>
              </a:ext>
            </a:extLst>
          </p:cNvPr>
          <p:cNvSpPr txBox="1"/>
          <p:nvPr/>
        </p:nvSpPr>
        <p:spPr>
          <a:xfrm>
            <a:off x="8145893" y="5698422"/>
            <a:ext cx="3811604" cy="707886"/>
          </a:xfrm>
          <a:prstGeom prst="rect">
            <a:avLst/>
          </a:prstGeom>
          <a:noFill/>
        </p:spPr>
        <p:txBody>
          <a:bodyPr wrap="square" rtlCol="0">
            <a:spAutoFit/>
          </a:bodyPr>
          <a:lstStyle/>
          <a:p>
            <a:r>
              <a:rPr lang="en-US" sz="2000" b="1" dirty="0">
                <a:solidFill>
                  <a:srgbClr val="0070C0"/>
                </a:solidFill>
              </a:rPr>
              <a:t>Ask me to show you more charts to explain these trends!</a:t>
            </a:r>
          </a:p>
        </p:txBody>
      </p:sp>
    </p:spTree>
    <p:extLst>
      <p:ext uri="{BB962C8B-B14F-4D97-AF65-F5344CB8AC3E}">
        <p14:creationId xmlns:p14="http://schemas.microsoft.com/office/powerpoint/2010/main" val="34721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D7BDC10-A1C3-8737-D72B-A961F266B43F}"/>
              </a:ext>
            </a:extLst>
          </p:cNvPr>
          <p:cNvGraphicFramePr>
            <a:graphicFrameLocks/>
          </p:cNvGraphicFramePr>
          <p:nvPr>
            <p:extLst>
              <p:ext uri="{D42A27DB-BD31-4B8C-83A1-F6EECF244321}">
                <p14:modId xmlns:p14="http://schemas.microsoft.com/office/powerpoint/2010/main" val="1624179337"/>
              </p:ext>
            </p:extLst>
          </p:nvPr>
        </p:nvGraphicFramePr>
        <p:xfrm>
          <a:off x="0" y="642251"/>
          <a:ext cx="12192000" cy="598714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05306CB2-41C2-1F81-AE3F-4908B8F257AA}"/>
              </a:ext>
            </a:extLst>
          </p:cNvPr>
          <p:cNvSpPr txBox="1">
            <a:spLocks/>
          </p:cNvSpPr>
          <p:nvPr/>
        </p:nvSpPr>
        <p:spPr>
          <a:xfrm>
            <a:off x="87088" y="26291"/>
            <a:ext cx="12192000" cy="72482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01334C"/>
                </a:solidFill>
                <a:latin typeface="Roboto Light" panose="02000000000000000000" pitchFamily="2" charset="0"/>
                <a:ea typeface="Roboto Light" panose="02000000000000000000" pitchFamily="2" charset="0"/>
                <a:cs typeface="Roboto Light" panose="02000000000000000000" pitchFamily="2" charset="0"/>
              </a:rPr>
              <a:t>Seniors Spend Less Compared to Prime Age Consumers</a:t>
            </a:r>
            <a:endParaRPr lang="en-US" sz="3200" i="1" dirty="0">
              <a:solidFill>
                <a:srgbClr val="01334C"/>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895100375"/>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B2B6BB"/>
      </a:dk2>
      <a:lt2>
        <a:srgbClr val="7C7A7A"/>
      </a:lt2>
      <a:accent1>
        <a:srgbClr val="01334C"/>
      </a:accent1>
      <a:accent2>
        <a:srgbClr val="C0D29F"/>
      </a:accent2>
      <a:accent3>
        <a:srgbClr val="5791C4"/>
      </a:accent3>
      <a:accent4>
        <a:srgbClr val="BD1920"/>
      </a:accent4>
      <a:accent5>
        <a:srgbClr val="7B7415"/>
      </a:accent5>
      <a:accent6>
        <a:srgbClr val="F2B012"/>
      </a:accent6>
      <a:hlink>
        <a:srgbClr val="333232"/>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400" dirty="0" smtClean="0">
            <a:solidFill>
              <a:schemeClr val="bg2"/>
            </a:solidFill>
            <a:latin typeface="Roboto Light" charset="0"/>
            <a:ea typeface="Roboto Light" charset="0"/>
            <a:cs typeface="Roboto Light" charset="0"/>
          </a:defRPr>
        </a:defPPr>
      </a:lstStyle>
    </a:txDef>
  </a:objectDefaults>
  <a:extraClrSchemeLst/>
  <a:custClrLst>
    <a:custClr name="ULI Dark Grey">
      <a:srgbClr val="414B56"/>
    </a:custClr>
    <a:custClr name="ULI Medium Grey">
      <a:srgbClr val="616A74"/>
    </a:custClr>
    <a:custClr name="ULI Light Grey">
      <a:srgbClr val="868F98"/>
    </a:custClr>
    <a:custClr name="ULI Lightest Grey">
      <a:srgbClr val="A8ADB4"/>
    </a:custClr>
    <a:custClr name="ULI Green">
      <a:srgbClr val="77A02D"/>
    </a:custClr>
    <a:custClr name="ULI Light Green">
      <a:srgbClr val="C0D29F"/>
    </a:custClr>
    <a:custClr name="Accent Blue">
      <a:srgbClr val="5791C4"/>
    </a:custClr>
    <a:custClr name="Accent Red">
      <a:srgbClr val="BD1920"/>
    </a:custClr>
    <a:custClr name="Accent Olive">
      <a:srgbClr val="7B7415"/>
    </a:custClr>
    <a:custClr name="Accent Yellow">
      <a:srgbClr val="F2B012"/>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807b65-6f45-4d23-b30b-52bf8320e142" xsi:nil="true"/>
    <lcf76f155ced4ddcb4097134ff3c332f xmlns="041d5011-fb1f-4ef1-93ca-8c165ef9476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69CE68B0E821429142FF065462A4E2" ma:contentTypeVersion="17" ma:contentTypeDescription="Create a new document." ma:contentTypeScope="" ma:versionID="9bf155cb0accb1818ff0166c39448f80">
  <xsd:schema xmlns:xsd="http://www.w3.org/2001/XMLSchema" xmlns:xs="http://www.w3.org/2001/XMLSchema" xmlns:p="http://schemas.microsoft.com/office/2006/metadata/properties" xmlns:ns2="19807b65-6f45-4d23-b30b-52bf8320e142" xmlns:ns3="041d5011-fb1f-4ef1-93ca-8c165ef94767" targetNamespace="http://schemas.microsoft.com/office/2006/metadata/properties" ma:root="true" ma:fieldsID="d0197871226925284d2e7eed5f9a90fa" ns2:_="" ns3:_="">
    <xsd:import namespace="19807b65-6f45-4d23-b30b-52bf8320e142"/>
    <xsd:import namespace="041d5011-fb1f-4ef1-93ca-8c165ef947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07b65-6f45-4d23-b30b-52bf8320e1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6" nillable="true" ma:displayName="Taxonomy Catch All Column" ma:hidden="true" ma:list="{6394c075-4794-46d5-a0b6-d994ce18c064}" ma:internalName="TaxCatchAll" ma:showField="CatchAllData" ma:web="19807b65-6f45-4d23-b30b-52bf8320e1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1d5011-fb1f-4ef1-93ca-8c165ef947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0ba88d6-8092-4f3f-be3f-e753c5ba07d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8E6055-A27A-4237-97BC-6F0148AE700E}">
  <ds:schemaRef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terms/"/>
    <ds:schemaRef ds:uri="http://purl.org/dc/dcmitype/"/>
    <ds:schemaRef ds:uri="041d5011-fb1f-4ef1-93ca-8c165ef94767"/>
    <ds:schemaRef ds:uri="19807b65-6f45-4d23-b30b-52bf8320e142"/>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3088A2D-09E8-4CF8-8F9C-6392BC811893}">
  <ds:schemaRefs>
    <ds:schemaRef ds:uri="http://schemas.microsoft.com/sharepoint/v3/contenttype/forms"/>
  </ds:schemaRefs>
</ds:datastoreItem>
</file>

<file path=customXml/itemProps3.xml><?xml version="1.0" encoding="utf-8"?>
<ds:datastoreItem xmlns:ds="http://schemas.openxmlformats.org/officeDocument/2006/customXml" ds:itemID="{90E63C09-9358-4B97-A37B-AC7AE99B81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07b65-6f45-4d23-b30b-52bf8320e142"/>
    <ds:schemaRef ds:uri="041d5011-fb1f-4ef1-93ca-8c165ef947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5725</TotalTime>
  <Words>3784</Words>
  <Application>Microsoft Office PowerPoint</Application>
  <PresentationFormat>Widescreen</PresentationFormat>
  <Paragraphs>232</Paragraphs>
  <Slides>23</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Roboto Medium</vt:lpstr>
      <vt:lpstr>Arial</vt:lpstr>
      <vt:lpstr>Calibri</vt:lpstr>
      <vt:lpstr>Aptos</vt:lpstr>
      <vt:lpstr>Roboto Regular</vt:lpstr>
      <vt:lpstr>Wingdings</vt:lpstr>
      <vt:lpstr>Roboto</vt:lpstr>
      <vt:lpstr>Roboto Light</vt:lpstr>
      <vt:lpstr>Office Theme</vt:lpstr>
      <vt:lpstr>PowerPoint Presentation</vt:lpstr>
      <vt:lpstr>PowerPoint Presentation</vt:lpstr>
      <vt:lpstr>An Unprecedented Global Demographic Transition </vt:lpstr>
      <vt:lpstr>US Census: Population Growth by Immigration Scenario to 2050</vt:lpstr>
      <vt:lpstr>BEBR: Southeast Florida (All 7 Counties) Population 2025-2050</vt:lpstr>
      <vt:lpstr>BEBR: South Florida 2025-2050 (Broward, Miami-Dade, Monroe)</vt:lpstr>
      <vt:lpstr>PowerPoint Presentation</vt:lpstr>
      <vt:lpstr>US Labor Force Participation Continues to Drop</vt:lpstr>
      <vt:lpstr>PowerPoint Presentation</vt:lpstr>
      <vt:lpstr>Macroeconomic Impacts</vt:lpstr>
      <vt:lpstr>Costs of Aging </vt:lpstr>
      <vt:lpstr>Can We Afford to Retire? Savings Rate Comparison</vt:lpstr>
      <vt:lpstr>Retirement Income Versus Wages</vt:lpstr>
      <vt:lpstr>PowerPoint Presentation</vt:lpstr>
      <vt:lpstr>State and Local Fiscal Cascades</vt:lpstr>
      <vt:lpstr> Proportional Projection of Current Elder Care Needs to 2050</vt:lpstr>
      <vt:lpstr>Emergencies, Lifeline Services, Evacuations (2023) </vt:lpstr>
      <vt:lpstr>Challenges = Opportunity Beware of Wishful Thinking</vt:lpstr>
      <vt:lpstr>Facts and Figures Round-Up</vt:lpstr>
      <vt:lpstr>PowerPoint Presentation</vt:lpstr>
      <vt:lpstr>Working Age Population, Labor Force, Jobs (Example)</vt:lpstr>
      <vt:lpstr>65+ in Poverty | SFRPC</vt:lpstr>
      <vt:lpstr>65+ in Poverty | TCPRC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Ljana Vimont</dc:creator>
  <cp:keywords/>
  <dc:description/>
  <cp:lastModifiedBy>officeinstall2</cp:lastModifiedBy>
  <cp:revision>33</cp:revision>
  <cp:lastPrinted>2024-11-12T19:40:26Z</cp:lastPrinted>
  <dcterms:created xsi:type="dcterms:W3CDTF">2017-06-19T15:04:18Z</dcterms:created>
  <dcterms:modified xsi:type="dcterms:W3CDTF">2024-11-14T15:13:49Z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0x010100FF69CE68B0E821429142FF065462A4E2</vt:lpwstr>
  </property>
  <property fmtid="{D5CDD505-2E9C-101B-9397-08002B2CF9AE}" pid="3" name="MediaServiceImageTags">
    <vt:lpwstr/>
  </property>
</Properties>
</file>