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77209" r:id="rId2"/>
    <p:sldId id="2147477211" r:id="rId3"/>
    <p:sldId id="2147477212" r:id="rId4"/>
    <p:sldId id="1979" r:id="rId5"/>
    <p:sldId id="2147477208" r:id="rId6"/>
    <p:sldId id="2147477207" r:id="rId7"/>
    <p:sldId id="32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97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CB27DB-F26D-6605-59B5-697B5F986425}"/>
              </a:ext>
            </a:extLst>
          </p:cNvPr>
          <p:cNvCxnSpPr/>
          <p:nvPr/>
        </p:nvCxnSpPr>
        <p:spPr>
          <a:xfrm>
            <a:off x="1208088" y="4475163"/>
            <a:ext cx="987583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3E89E3-F452-92C9-E776-AA08E293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90AA9-977A-4330-9B51-61BD53D601D1}" type="datetime1">
              <a:rPr lang="en-US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83EDD6-DDCC-84FE-05E8-566598E8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91EF98-B8A2-EC06-1120-5B5BD37C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6EA0D-F206-48D1-9D26-22CB616F61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9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33E152-51D5-7F43-4E27-20C351C08588}"/>
              </a:ext>
            </a:extLst>
          </p:cNvPr>
          <p:cNvSpPr/>
          <p:nvPr/>
        </p:nvSpPr>
        <p:spPr>
          <a:xfrm>
            <a:off x="0" y="4532313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D5D5F29B-3777-727D-1B17-4CA5FF324B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578350"/>
            <a:ext cx="1615598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1B074B5-BC0B-B300-B0AF-F558DA921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39F20-8AF5-4A57-B64E-62D6E2F1C6F9}" type="datetime1">
              <a:rPr lang="en-US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1C54EC5-FB03-AD19-0607-FE8AC729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1F91815-68F3-CDE5-CE37-F6125FF0B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BAC5F-2AAF-48AB-AAD4-300C6BC963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0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3BB346-C028-4E87-A760-EB8715BBE6F0}"/>
              </a:ext>
            </a:extLst>
          </p:cNvPr>
          <p:cNvCxnSpPr/>
          <p:nvPr userDrawn="1"/>
        </p:nvCxnSpPr>
        <p:spPr>
          <a:xfrm>
            <a:off x="1193800" y="1897063"/>
            <a:ext cx="996632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6103E15-57F5-FBD4-4C31-E1819CCC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77F9-A961-4D3A-8F04-97E03B72FD31}" type="datetime1">
              <a:rPr lang="en-US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1FFE61-E313-5BD6-C6ED-8C543132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458D0F2-E9AB-8A80-C6BD-2D499911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3A44B-AD68-41BE-A3E6-D1606690E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420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or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1529E2-CC28-17F5-75F1-8545FC33F62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91275"/>
            <a:ext cx="2971800" cy="438150"/>
          </a:xfrm>
          <a:prstGeom prst="rect">
            <a:avLst/>
          </a:prstGeom>
        </p:spPr>
        <p:txBody>
          <a:bodyPr lIns="0" tIns="54864" rIns="0" bIns="54864" anchor="ctr"/>
          <a:lstStyle>
            <a:defPPr>
              <a:defRPr lang="en-US"/>
            </a:defPPr>
            <a:lvl1pPr algn="r" defTabSz="356616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n-cs"/>
              </a:defRPr>
            </a:lvl1pPr>
            <a:lvl2pPr marL="356616" algn="l" defTabSz="356616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713232" algn="l" defTabSz="356616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069848" algn="l" defTabSz="356616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426464" algn="l" defTabSz="356616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1783080" algn="l" defTabSz="713232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139696" algn="l" defTabSz="713232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2496312" algn="l" defTabSz="713232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2852928" algn="l" defTabSz="713232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1A71A325-40F8-4EEC-91BC-11D870202A95}" type="slidenum">
              <a:rPr lang="en-US" sz="1200" smtClean="0"/>
              <a:pPr>
                <a:defRPr/>
              </a:pPr>
              <a:t>‹#›</a:t>
            </a:fld>
            <a:endParaRPr lang="en-US" sz="12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89C73C-B7E1-49D1-5BA1-3089419F2A0D}"/>
              </a:ext>
            </a:extLst>
          </p:cNvPr>
          <p:cNvSpPr/>
          <p:nvPr userDrawn="1"/>
        </p:nvSpPr>
        <p:spPr>
          <a:xfrm>
            <a:off x="5303838" y="973138"/>
            <a:ext cx="6278562" cy="4970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058A89C2-1445-FDF3-9205-252F5E662E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6161088"/>
            <a:ext cx="14097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9F57763-67E2-B66A-D49F-CE28C5F6EF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973138"/>
            <a:ext cx="4100512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>
            <a:spLocks noGrp="1"/>
          </p:cNvSpPr>
          <p:nvPr>
            <p:ph type="subTitle" idx="10"/>
          </p:nvPr>
        </p:nvSpPr>
        <p:spPr>
          <a:xfrm>
            <a:off x="5879656" y="1976324"/>
            <a:ext cx="4911437" cy="279861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lnSpc>
                <a:spcPts val="765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Founders Grotesk Regular" panose="020B0503030202060203" pitchFamily="34" charset="0"/>
                <a:cs typeface="Times New Roman"/>
              </a:defRPr>
            </a:lvl1pPr>
            <a:lvl2pPr marL="41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729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B7045-5798-B148-C28F-B0399700B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7AF5F-D32F-4BF7-8EDD-53FAACA507D5}" type="datetime1">
              <a:rPr lang="en-US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3F8B8-D1F4-638D-4762-13334920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DD5B7-79F4-7EEA-9B2A-2B9A99B1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AA622-E6D8-4FBA-BBEC-9FE39EF42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C0F59E3-D223-E425-CD2C-298BA2DBE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8680-5760-4077-947F-F43EB1BD1EA3}" type="datetime1">
              <a:rPr lang="en-US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C710EB1-941C-AE07-1E89-18A2D7A86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7D2611-968C-8C31-6B87-1B3E82A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14A4A-342C-4BCB-9F09-0D63187DC3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0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23A187-2705-D758-D69D-42AEA3BA71C5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383323-CDB9-E111-2ABD-656206BFEBE9}"/>
              </a:ext>
            </a:extLst>
          </p:cNvPr>
          <p:cNvCxnSpPr/>
          <p:nvPr/>
        </p:nvCxnSpPr>
        <p:spPr>
          <a:xfrm>
            <a:off x="1208088" y="4484688"/>
            <a:ext cx="987583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19B1A271-E21A-D315-8CA8-1A19C4999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8391C-0C77-423D-83F0-9DAE5C7EE986}" type="datetime1">
              <a:rPr lang="en-US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59C17B23-71CA-33B2-27A3-231DAA249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C84F1484-3F0F-751F-3D69-A32C9DC8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509BB-A4DB-4C9F-A5B0-7DCB02FB30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9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62E700E-44E1-37B0-F6EA-584C060F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888AB-7FF6-4D8F-9C7E-724C2472357D}" type="datetime1">
              <a:rPr lang="en-US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C2DE2-3BE5-DBE3-BE42-F45EDCA0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8DE73-3695-E518-CD27-C66B768F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4B45F-8FC3-4CB3-B610-79443AE22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8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405B0D5-224F-DB49-D884-5C5FBF69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EC01-C1EA-4314-8529-21AF8F977A56}" type="datetime1">
              <a:rPr lang="en-US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8273CB-E8AF-0107-6AC4-56CC2640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2C88682-4456-3029-8673-E05711FC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B6333-D349-47CC-8B81-7C59EE5CAE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4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F9DC2EF-9E8E-80B0-33F2-BFF13B27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D85C8-F8B8-4A36-B4A4-BB2AB357C76B}" type="datetime1">
              <a:rPr lang="en-US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450858-2786-328B-EF81-32F365D6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6224745-CBB9-0FC5-F994-22D434A87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57DFD-7FA9-4D2C-96E5-A081D0EA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0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41BA5D2C-BED1-D89D-7F77-D5A4A1F5A5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88" y="-150813"/>
            <a:ext cx="9264651" cy="715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94DEF2C-D071-6DB5-922A-A55AE25DD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BE12A-1617-4019-AE7B-6109B7E333F8}" type="datetime1">
              <a:rPr lang="en-US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B80AC1D-5A79-41E1-7F34-E095ADAD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E2FEE7D-B566-5607-90CF-9C0E1B50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0E5B1-50F3-4CE5-9A61-6255F1660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4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67C762E3-CEBF-10B0-D47B-2B60E079AC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-2514600"/>
            <a:ext cx="5245101" cy="932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/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82B5552-F145-0E80-69E2-6B3DB04D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38" y="6446838"/>
            <a:ext cx="3517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D01F1EB-E611-4DE2-BDEA-896EEF61438C}" type="datetime1">
              <a:rPr lang="en-US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F619770-9EDF-787D-BF7D-6289F92E5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9413" y="6446838"/>
            <a:ext cx="53340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E40FD8D-02AA-E2BC-1DCA-CC280026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911AFE-77A9-426D-B05C-EFBCD301C5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358F8D-C222-8907-719E-D9B218A60578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242FDA-FBF4-1C4F-80F6-F47EEDC4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837E956-05E3-3B74-C927-A6A744662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96963" y="2108200"/>
            <a:ext cx="10058400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45F6A-9E2E-D59E-DE82-3E1EB697D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488" y="6446838"/>
            <a:ext cx="2584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80CD44C-E52E-458E-8694-1FA591ECCCA6}" type="datetime1">
              <a:rPr lang="en-US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AC458-C659-D0F3-4A34-A8F4B2EC4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6963" y="6446838"/>
            <a:ext cx="6818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1B72A-C47D-CB81-CD18-F66291CF5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438" y="6446838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672DEE1-7691-4B8B-9C49-7236730193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C2DB1D-EE7F-0835-67B7-AC27DAA2A219}"/>
              </a:ext>
            </a:extLst>
          </p:cNvPr>
          <p:cNvCxnSpPr>
            <a:cxnSpLocks/>
          </p:cNvCxnSpPr>
          <p:nvPr/>
        </p:nvCxnSpPr>
        <p:spPr>
          <a:xfrm>
            <a:off x="1193800" y="1897063"/>
            <a:ext cx="807561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8">
            <a:extLst>
              <a:ext uri="{FF2B5EF4-FFF2-40B4-BE49-F238E27FC236}">
                <a16:creationId xmlns:a16="http://schemas.microsoft.com/office/drawing/2014/main" id="{974EAAA1-CB8B-624C-AC69-B5FDDA357F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5400"/>
            <a:ext cx="1059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96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anose="0205060405050502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anose="0205060405050502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anose="0205060405050502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anose="0205060405050502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anose="0205060405050502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anose="0205060405050502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anose="0205060405050502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anose="02050604050505020204" pitchFamily="18" charset="0"/>
        </a:defRPr>
      </a:lvl9pPr>
    </p:titleStyle>
    <p:bodyStyle>
      <a:lvl1pPr marL="90488" indent="-90488" algn="l" rtl="0" eaLnBrk="0" fontAlgn="base" hangingPunct="0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spcBef>
          <a:spcPts val="200"/>
        </a:spcBef>
        <a:spcAft>
          <a:spcPts val="400"/>
        </a:spcAft>
        <a:buFont typeface="Calibri" panose="020F0502020204030204" pitchFamily="34" charset="0"/>
        <a:buChar char="◦"/>
        <a:defRPr sz="1700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spcBef>
          <a:spcPts val="200"/>
        </a:spcBef>
        <a:spcAft>
          <a:spcPts val="400"/>
        </a:spcAft>
        <a:buFont typeface="Calibri" panose="020F0502020204030204" pitchFamily="34" charset="0"/>
        <a:buChar char="◦"/>
        <a:defRPr sz="13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spcBef>
          <a:spcPts val="200"/>
        </a:spcBef>
        <a:spcAft>
          <a:spcPts val="400"/>
        </a:spcAft>
        <a:buFont typeface="Calibri" panose="020F0502020204030204" pitchFamily="34" charset="0"/>
        <a:buChar char="◦"/>
        <a:defRPr sz="13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spcBef>
          <a:spcPts val="200"/>
        </a:spcBef>
        <a:spcAft>
          <a:spcPts val="400"/>
        </a:spcAft>
        <a:buFont typeface="Calibri" panose="020F0502020204030204" pitchFamily="34" charset="0"/>
        <a:buChar char="◦"/>
        <a:defRPr sz="13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A3015-3507-ED77-17FF-9DA1D276CC6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2575" y="573088"/>
            <a:ext cx="5813425" cy="3375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Update on the Central &amp; Southern Florida Flood Risk Study – Status and Timing</a:t>
            </a:r>
            <a:endParaRPr lang="en-US" sz="4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B0F8D57A-9485-580D-F01F-C55B03ADA6F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2575" y="4438650"/>
            <a:ext cx="5529263" cy="1243013"/>
          </a:xfrm>
        </p:spPr>
        <p:txBody>
          <a:bodyPr rtlCol="0">
            <a:normAutofit fontScale="77500" lnSpcReduction="20000"/>
          </a:bodyPr>
          <a:lstStyle/>
          <a:p>
            <a:pPr marL="91440" indent="-91440" eaLnBrk="1" fontAlgn="auto" hangingPunct="1">
              <a:defRPr/>
            </a:pPr>
            <a:r>
              <a:rPr lang="en-US" altLang="en-US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South Florida Regional Council Meeting </a:t>
            </a:r>
          </a:p>
          <a:p>
            <a:pPr marL="91440" indent="-91440" eaLnBrk="1" fontAlgn="auto" hangingPunct="1">
              <a:defRPr/>
            </a:pPr>
            <a:r>
              <a:rPr lang="en-US" altLang="en-US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September 30, 2024</a:t>
            </a:r>
          </a:p>
        </p:txBody>
      </p:sp>
      <p:pic>
        <p:nvPicPr>
          <p:cNvPr id="59396" name="Picture 7" descr="A picture containing building, sky, outdoor, city&#10;&#10;Description automatically generated">
            <a:extLst>
              <a:ext uri="{FF2B5EF4-FFF2-40B4-BE49-F238E27FC236}">
                <a16:creationId xmlns:a16="http://schemas.microsoft.com/office/drawing/2014/main" id="{7AD69F03-4990-F016-FA43-444677F96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1492250"/>
            <a:ext cx="5283200" cy="3522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FBA84F2-D19E-1C8A-9A2F-9A3BF26C6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38" y="5297488"/>
            <a:ext cx="2884487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2A714-E1FF-A76A-EE7E-77F64C1CA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Last Time We Met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31D4C-2160-70EB-4D0A-A249F6A9F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 </a:t>
            </a:r>
            <a:r>
              <a:rPr lang="en-US" sz="2000" dirty="0"/>
              <a:t>Section 216 Study Scope under substantial pressures</a:t>
            </a:r>
          </a:p>
          <a:p>
            <a:pPr marL="460375" lvl="1" indent="-260350">
              <a:buFont typeface="Franklin Gothic Book" panose="020B0503020102020204" pitchFamily="34" charset="0"/>
              <a:buChar char="–"/>
            </a:pPr>
            <a:r>
              <a:rPr lang="en-US" sz="2000" dirty="0"/>
              <a:t>Level 3 engineering requirement was driving descoping</a:t>
            </a:r>
          </a:p>
          <a:p>
            <a:pPr marL="460375" lvl="1" indent="-260350">
              <a:buFont typeface="Franklin Gothic Book" panose="020B0503020102020204" pitchFamily="34" charset="0"/>
              <a:buChar char="–"/>
            </a:pPr>
            <a:r>
              <a:rPr lang="en-US" sz="2000" dirty="0"/>
              <a:t>Appropriations not meeting budgetary needs</a:t>
            </a:r>
          </a:p>
          <a:p>
            <a:pPr marL="460375" lvl="1" indent="-260350">
              <a:buFont typeface="Franklin Gothic Book" panose="020B0503020102020204" pitchFamily="34" charset="0"/>
              <a:buChar char="–"/>
            </a:pPr>
            <a:r>
              <a:rPr lang="en-US" sz="2000" dirty="0"/>
              <a:t>Timeline for study completion increasing uncertain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  SFWMD, Broward, and Miami-Dade counties were evaluating alternative paths forward</a:t>
            </a:r>
          </a:p>
          <a:p>
            <a:pPr marL="460375" lvl="1" indent="-260350">
              <a:buFont typeface="Franklin Gothic Book" panose="020B0503020102020204" pitchFamily="34" charset="0"/>
              <a:buChar char="–"/>
            </a:pPr>
            <a:r>
              <a:rPr lang="en-US" sz="2000" dirty="0"/>
              <a:t>Cost share funding needed to complete primary</a:t>
            </a:r>
          </a:p>
          <a:p>
            <a:pPr marL="460375" lvl="1" indent="-260350">
              <a:buFont typeface="Franklin Gothic Book" panose="020B0503020102020204" pitchFamily="34" charset="0"/>
              <a:buChar char="–"/>
            </a:pPr>
            <a:r>
              <a:rPr lang="en-US" sz="2000" dirty="0"/>
              <a:t>Alternative authorizations and programs</a:t>
            </a:r>
          </a:p>
        </p:txBody>
      </p:sp>
    </p:spTree>
    <p:extLst>
      <p:ext uri="{BB962C8B-B14F-4D97-AF65-F5344CB8AC3E}">
        <p14:creationId xmlns:p14="http://schemas.microsoft.com/office/powerpoint/2010/main" val="9337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8A45B-2AB0-31BF-27F4-833892664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Subsequently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CB8F0-E219-F6B5-3980-180F85245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400" dirty="0"/>
              <a:t>Broward County Commissioners began voicing C&amp;SF as a budget priority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400" dirty="0"/>
              <a:t>Staff dialog with SFWMD regarding potential financial partnership to accelerate study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400" dirty="0"/>
              <a:t>C&amp;SF study cost share advanced as commission budget priority, included in recommended budget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400" dirty="0"/>
              <a:t>Final FY ‘25 budget includes $5 M for cost share in C&amp;SF Resilience Study, with goal of WRDA 2026 authorization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793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A9605B50-50BA-5958-E75E-509A4A2A8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431800"/>
            <a:ext cx="6716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Simultaneously, Path for C&amp;SF Flood Risk Resilience Study Evolves </a:t>
            </a:r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F0B2993B-415F-160D-807F-7EAD5229D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2273300"/>
            <a:ext cx="522922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>
                <a:solidFill>
                  <a:srgbClr val="404040"/>
                </a:solidFill>
                <a:latin typeface="Franklin Gothic Book" panose="020B0503020102020204" pitchFamily="34" charset="0"/>
              </a:defRPr>
            </a:lvl1pPr>
            <a:lvl2pPr marL="685800" indent="-228600">
              <a:spcBef>
                <a:spcPts val="200"/>
              </a:spcBef>
              <a:spcAft>
                <a:spcPts val="400"/>
              </a:spcAft>
              <a:buFont typeface="Calibri" panose="020F0502020204030204" pitchFamily="34" charset="0"/>
              <a:buChar char="◦"/>
              <a:defRPr sz="1700">
                <a:solidFill>
                  <a:srgbClr val="40404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200"/>
              </a:spcBef>
              <a:spcAft>
                <a:spcPts val="400"/>
              </a:spcAft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400"/>
              </a:spcAft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200"/>
              </a:spcBef>
              <a:spcAft>
                <a:spcPts val="400"/>
              </a:spcAft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200"/>
              </a:spcBef>
              <a:spcAft>
                <a:spcPts val="400"/>
              </a:spcAft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200"/>
              </a:spcBef>
              <a:spcAft>
                <a:spcPts val="400"/>
              </a:spcAft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200"/>
              </a:spcBef>
              <a:spcAft>
                <a:spcPts val="400"/>
              </a:spcAft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200"/>
              </a:spcBef>
              <a:spcAft>
                <a:spcPts val="400"/>
              </a:spcAft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Franklin Gothic Book" panose="020B0503020102020204" pitchFamily="34" charset="0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C70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July 17, 2024 - SFWMD submitted to USACE letter of intent to undertake Section 203 Study for Reach A of 216 Study (Broward and Hillsboro Basins)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C70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C70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August 22, 2024 – ASA Connor authorizes USACE to enter into MOA w/ SFWMD for technical assistance and federal activities in support of Section 203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75780" name="Picture 4" descr="SFWMD Closing Public Access to Recreation Land Because of ...">
            <a:extLst>
              <a:ext uri="{FF2B5EF4-FFF2-40B4-BE49-F238E27FC236}">
                <a16:creationId xmlns:a16="http://schemas.microsoft.com/office/drawing/2014/main" id="{6AB4C389-5CE0-5CE2-F7D6-409CE7F53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5" r="25276" b="20592"/>
          <a:stretch>
            <a:fillRect/>
          </a:stretch>
        </p:blipFill>
        <p:spPr bwMode="auto">
          <a:xfrm>
            <a:off x="8316913" y="269875"/>
            <a:ext cx="14001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8">
            <a:extLst>
              <a:ext uri="{FF2B5EF4-FFF2-40B4-BE49-F238E27FC236}">
                <a16:creationId xmlns:a16="http://schemas.microsoft.com/office/drawing/2014/main" id="{56DD77CA-DD23-F795-29C6-9D974C5B0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02" b="39224"/>
          <a:stretch>
            <a:fillRect/>
          </a:stretch>
        </p:blipFill>
        <p:spPr bwMode="auto">
          <a:xfrm>
            <a:off x="10212388" y="503238"/>
            <a:ext cx="12684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3B61E7-22B8-A170-A73C-FFEE449577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44" t="9292" r="13726" b="5259"/>
          <a:stretch/>
        </p:blipFill>
        <p:spPr>
          <a:xfrm>
            <a:off x="5938838" y="1984375"/>
            <a:ext cx="4032250" cy="438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7721FF-174E-A4C7-19EE-9E697AC404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22" t="11775" r="16111" b="5259"/>
          <a:stretch/>
        </p:blipFill>
        <p:spPr>
          <a:xfrm>
            <a:off x="8285163" y="2646363"/>
            <a:ext cx="3790950" cy="405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2D5B-31B8-D6D5-AFF7-384EAD42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2" y="287338"/>
            <a:ext cx="10058400" cy="1449387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SFWMD Announces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New Strategy</a:t>
            </a:r>
          </a:p>
        </p:txBody>
      </p:sp>
      <p:sp>
        <p:nvSpPr>
          <p:cNvPr id="76803" name="Content Placeholder 2">
            <a:extLst>
              <a:ext uri="{FF2B5EF4-FFF2-40B4-BE49-F238E27FC236}">
                <a16:creationId xmlns:a16="http://schemas.microsoft.com/office/drawing/2014/main" id="{40009681-8895-64CD-06F8-B15574C0B4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6963" y="2200275"/>
            <a:ext cx="7345362" cy="3760788"/>
          </a:xfrm>
        </p:spPr>
        <p:txBody>
          <a:bodyPr/>
          <a:lstStyle/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altLang="en-US" dirty="0"/>
              <a:t>  </a:t>
            </a:r>
            <a:r>
              <a:rPr lang="en-US" altLang="en-US" sz="2800" dirty="0"/>
              <a:t>SFWMD assumes lead for planning study for reach A (accelerating timeline)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  Reach B (Little River basins) primarily addressed through FEMA projects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  Reach C (Miami River basins) and D (Sought Miami basins) remain within Section 216 process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125C93-484F-B6D6-B502-B7B4FB895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68" t="27205" r="13367" b="5724"/>
          <a:stretch/>
        </p:blipFill>
        <p:spPr>
          <a:xfrm>
            <a:off x="9250363" y="287338"/>
            <a:ext cx="2433637" cy="579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A198E-A62D-1D74-FA2A-2A15ED592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163763"/>
            <a:ext cx="10587037" cy="3857625"/>
          </a:xfrm>
        </p:spPr>
        <p:txBody>
          <a:bodyPr/>
          <a:lstStyle/>
          <a:p>
            <a:pPr marL="227013" indent="-227013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Interlocal Agreement between Broward and SFWMD being advanced</a:t>
            </a: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MOA and scopes of work between SFWMD and USACE underway  </a:t>
            </a:r>
          </a:p>
          <a:p>
            <a:pPr marL="577850" lvl="1" indent="-285750">
              <a:buFont typeface="Franklin Gothic Book" panose="020B0503020102020204" pitchFamily="34" charset="0"/>
              <a:buChar char="–"/>
              <a:defRPr/>
            </a:pPr>
            <a:r>
              <a:rPr lang="en-US" sz="1800" dirty="0"/>
              <a:t>Timeline for approvals is sensitive and requires vigilance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  Target completion for Section 203 Study – May 2026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  Requires approval via Chief’s Report – Summer/Fall 2026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  Target WRDA 2026 for project authorization and appropriations</a:t>
            </a:r>
          </a:p>
          <a:p>
            <a:pPr lvl="1">
              <a:buFont typeface="Franklin Gothic Book" panose="020B0503020102020204" pitchFamily="34" charset="0"/>
              <a:buChar char="–"/>
              <a:defRPr/>
            </a:pPr>
            <a:r>
              <a:rPr lang="en-US" sz="1800" dirty="0"/>
              <a:t>Strong advocacy required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  Comprehensive Study still required for recommendations beyond Section 203 Study</a:t>
            </a:r>
          </a:p>
          <a:p>
            <a:pPr marL="0" indent="0">
              <a:buNone/>
              <a:defRPr/>
            </a:pPr>
            <a:endParaRPr lang="en-US" sz="2000" dirty="0"/>
          </a:p>
        </p:txBody>
      </p:sp>
      <p:sp>
        <p:nvSpPr>
          <p:cNvPr id="77827" name="Title 1">
            <a:extLst>
              <a:ext uri="{FF2B5EF4-FFF2-40B4-BE49-F238E27FC236}">
                <a16:creationId xmlns:a16="http://schemas.microsoft.com/office/drawing/2014/main" id="{E8BBC252-EA56-CD8A-FDFB-8FFC5090B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36537"/>
            <a:ext cx="6716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Status and Next Steps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3">
            <a:extLst>
              <a:ext uri="{FF2B5EF4-FFF2-40B4-BE49-F238E27FC236}">
                <a16:creationId xmlns:a16="http://schemas.microsoft.com/office/drawing/2014/main" id="{F4A50537-F8AC-5220-DFCA-1541D908F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1144588"/>
            <a:ext cx="5000625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  <a:t>Questions 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DR. JENNIFER JURADO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Chief Resilience Officer, Deputy Director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Resilient Environment Department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jjurado@broward.org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954-519-1464</a:t>
            </a:r>
          </a:p>
        </p:txBody>
      </p:sp>
      <p:pic>
        <p:nvPicPr>
          <p:cNvPr id="110595" name="Picture 2">
            <a:extLst>
              <a:ext uri="{FF2B5EF4-FFF2-40B4-BE49-F238E27FC236}">
                <a16:creationId xmlns:a16="http://schemas.microsoft.com/office/drawing/2014/main" id="{7D85D8A1-F1AD-4BC7-11BA-625079BEA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4567238"/>
            <a:ext cx="512127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69CE68B0E821429142FF065462A4E2" ma:contentTypeVersion="17" ma:contentTypeDescription="Create a new document." ma:contentTypeScope="" ma:versionID="9bf155cb0accb1818ff0166c39448f80">
  <xsd:schema xmlns:xsd="http://www.w3.org/2001/XMLSchema" xmlns:xs="http://www.w3.org/2001/XMLSchema" xmlns:p="http://schemas.microsoft.com/office/2006/metadata/properties" xmlns:ns2="19807b65-6f45-4d23-b30b-52bf8320e142" xmlns:ns3="041d5011-fb1f-4ef1-93ca-8c165ef94767" targetNamespace="http://schemas.microsoft.com/office/2006/metadata/properties" ma:root="true" ma:fieldsID="d0197871226925284d2e7eed5f9a90fa" ns2:_="" ns3:_="">
    <xsd:import namespace="19807b65-6f45-4d23-b30b-52bf8320e142"/>
    <xsd:import namespace="041d5011-fb1f-4ef1-93ca-8c165ef947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07b65-6f45-4d23-b30b-52bf8320e1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394c075-4794-46d5-a0b6-d994ce18c064}" ma:internalName="TaxCatchAll" ma:showField="CatchAllData" ma:web="19807b65-6f45-4d23-b30b-52bf8320e1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d5011-fb1f-4ef1-93ca-8c165ef947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0ba88d6-8092-4f3f-be3f-e753c5ba07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0B090A-27B6-4CF8-9482-001C99757D3C}"/>
</file>

<file path=customXml/itemProps2.xml><?xml version="1.0" encoding="utf-8"?>
<ds:datastoreItem xmlns:ds="http://schemas.openxmlformats.org/officeDocument/2006/customXml" ds:itemID="{59FAB8E6-E7E3-4E26-8020-84918F551CA1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357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Bookman Old Style</vt:lpstr>
      <vt:lpstr>Calibri</vt:lpstr>
      <vt:lpstr>Founders Grotesk Regular</vt:lpstr>
      <vt:lpstr>Franklin Gothic Book</vt:lpstr>
      <vt:lpstr>Montserrat ExtraBold</vt:lpstr>
      <vt:lpstr>Montserrat SemiBold</vt:lpstr>
      <vt:lpstr>2_RetrospectVTI</vt:lpstr>
      <vt:lpstr>Update on the Central &amp; Southern Florida Flood Risk Study – Status and Timing</vt:lpstr>
      <vt:lpstr>Last Time We Met</vt:lpstr>
      <vt:lpstr>Subsequently</vt:lpstr>
      <vt:lpstr>PowerPoint Presentation</vt:lpstr>
      <vt:lpstr>SFWMD Announces  New Strategy</vt:lpstr>
      <vt:lpstr>PowerPoint Presentation</vt:lpstr>
      <vt:lpstr>PowerPoint Presentation</vt:lpstr>
    </vt:vector>
  </TitlesOfParts>
  <Company>Broward County, 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Jurado, Jennifer</dc:creator>
  <cp:lastModifiedBy>Jurado, Jennifer</cp:lastModifiedBy>
  <cp:revision>1</cp:revision>
  <dcterms:created xsi:type="dcterms:W3CDTF">2024-09-30T13:40:51Z</dcterms:created>
  <dcterms:modified xsi:type="dcterms:W3CDTF">2024-09-30T14:20:13Z</dcterms:modified>
</cp:coreProperties>
</file>