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15"/>
  </p:notesMasterIdLst>
  <p:sldIdLst>
    <p:sldId id="266" r:id="rId4"/>
    <p:sldId id="502" r:id="rId5"/>
    <p:sldId id="503" r:id="rId6"/>
    <p:sldId id="257" r:id="rId7"/>
    <p:sldId id="258" r:id="rId8"/>
    <p:sldId id="259" r:id="rId9"/>
    <p:sldId id="260" r:id="rId10"/>
    <p:sldId id="261" r:id="rId11"/>
    <p:sldId id="262" r:id="rId12"/>
    <p:sldId id="263" r:id="rId13"/>
    <p:sldId id="26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334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6" autoAdjust="0"/>
    <p:restoredTop sz="94660"/>
  </p:normalViewPr>
  <p:slideViewPr>
    <p:cSldViewPr snapToGrid="0">
      <p:cViewPr varScale="1">
        <p:scale>
          <a:sx n="88" d="100"/>
          <a:sy n="88" d="100"/>
        </p:scale>
        <p:origin x="136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alda Agolli" userId="13202da1-0d82-4f98-8d9b-fc983ec53317" providerId="ADAL" clId="{F74082A5-491A-48F2-BD33-1A0F864D3ACE}"/>
    <pc:docChg chg="modSld">
      <pc:chgData name="Eralda Agolli" userId="13202da1-0d82-4f98-8d9b-fc983ec53317" providerId="ADAL" clId="{F74082A5-491A-48F2-BD33-1A0F864D3ACE}" dt="2024-10-16T13:36:09.426" v="1" actId="207"/>
      <pc:docMkLst>
        <pc:docMk/>
      </pc:docMkLst>
      <pc:sldChg chg="modSp mod">
        <pc:chgData name="Eralda Agolli" userId="13202da1-0d82-4f98-8d9b-fc983ec53317" providerId="ADAL" clId="{F74082A5-491A-48F2-BD33-1A0F864D3ACE}" dt="2024-10-16T13:36:04.008" v="0" actId="207"/>
        <pc:sldMkLst>
          <pc:docMk/>
          <pc:sldMk cId="2869518449" sldId="260"/>
        </pc:sldMkLst>
        <pc:spChg chg="mod">
          <ac:chgData name="Eralda Agolli" userId="13202da1-0d82-4f98-8d9b-fc983ec53317" providerId="ADAL" clId="{F74082A5-491A-48F2-BD33-1A0F864D3ACE}" dt="2024-10-16T13:36:04.008" v="0" actId="207"/>
          <ac:spMkLst>
            <pc:docMk/>
            <pc:sldMk cId="2869518449" sldId="260"/>
            <ac:spMk id="2" creationId="{C0C4969C-84E7-05FC-FD16-F7C169A27E4E}"/>
          </ac:spMkLst>
        </pc:spChg>
      </pc:sldChg>
      <pc:sldChg chg="modSp mod">
        <pc:chgData name="Eralda Agolli" userId="13202da1-0d82-4f98-8d9b-fc983ec53317" providerId="ADAL" clId="{F74082A5-491A-48F2-BD33-1A0F864D3ACE}" dt="2024-10-16T13:36:09.426" v="1" actId="207"/>
        <pc:sldMkLst>
          <pc:docMk/>
          <pc:sldMk cId="4289171139" sldId="262"/>
        </pc:sldMkLst>
        <pc:spChg chg="mod">
          <ac:chgData name="Eralda Agolli" userId="13202da1-0d82-4f98-8d9b-fc983ec53317" providerId="ADAL" clId="{F74082A5-491A-48F2-BD33-1A0F864D3ACE}" dt="2024-10-16T13:36:09.426" v="1" actId="207"/>
          <ac:spMkLst>
            <pc:docMk/>
            <pc:sldMk cId="4289171139" sldId="262"/>
            <ac:spMk id="2" creationId="{85EB3B5D-101A-88BF-8701-F82FEB50EA27}"/>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58B956-530C-4495-A799-6F2BB79E8ADE}"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035D55E0-C8CC-4001-B235-BD42519FE558}">
      <dgm:prSet custT="1"/>
      <dgm:spPr/>
      <dgm:t>
        <a:bodyPr/>
        <a:lstStyle/>
        <a:p>
          <a:r>
            <a:rPr lang="en-US" sz="1800" b="1" dirty="0"/>
            <a:t>Employment Growth</a:t>
          </a:r>
          <a:r>
            <a:rPr lang="en-US" sz="1800" dirty="0"/>
            <a:t>: South Florida has outperformed both state and national averages in job creation, with major gains in Leisure and Hospitality (adding over 40,000 jobs) and Professional and Business Services (17,000 jobs). Unemployment rates have decreased significantly across the region, with Miami-Dade showing the strongest recovery, dropping by 2.5 percentage points to 5.6%.</a:t>
          </a:r>
        </a:p>
      </dgm:t>
    </dgm:pt>
    <dgm:pt modelId="{49ED94DA-6106-4175-B3DD-65E2AE668BCD}" type="parTrans" cxnId="{A7B6CDDE-3661-40D6-8B9C-01E75CB96F3D}">
      <dgm:prSet/>
      <dgm:spPr/>
      <dgm:t>
        <a:bodyPr/>
        <a:lstStyle/>
        <a:p>
          <a:endParaRPr lang="en-US" sz="2000"/>
        </a:p>
      </dgm:t>
    </dgm:pt>
    <dgm:pt modelId="{BDEAEA08-FA54-49A3-BAF5-B0B92A585F81}" type="sibTrans" cxnId="{A7B6CDDE-3661-40D6-8B9C-01E75CB96F3D}">
      <dgm:prSet/>
      <dgm:spPr/>
      <dgm:t>
        <a:bodyPr/>
        <a:lstStyle/>
        <a:p>
          <a:endParaRPr lang="en-US" sz="2000"/>
        </a:p>
      </dgm:t>
    </dgm:pt>
    <dgm:pt modelId="{7792136D-386E-47BB-A7F5-3B66E9B3C7E7}">
      <dgm:prSet custT="1"/>
      <dgm:spPr/>
      <dgm:t>
        <a:bodyPr/>
        <a:lstStyle/>
        <a:p>
          <a:r>
            <a:rPr lang="en-US" sz="1800" b="1"/>
            <a:t>Sector-Specific Trends</a:t>
          </a:r>
          <a:r>
            <a:rPr lang="en-US" sz="1800"/>
            <a:t>: The Information, Professional Services, and Manufacturing sectors have seen robust growth, reflecting post-pandemic recovery and labor demand. Meanwhile, the Education and Health Services sectors continue to lag behind, with under 1% growth across the region in 2022.</a:t>
          </a:r>
        </a:p>
      </dgm:t>
    </dgm:pt>
    <dgm:pt modelId="{9C66418D-ED19-4347-8D86-7B7F11B2D7B9}" type="parTrans" cxnId="{FEAF4690-BA97-4390-BD97-3B951EAB4B3C}">
      <dgm:prSet/>
      <dgm:spPr/>
      <dgm:t>
        <a:bodyPr/>
        <a:lstStyle/>
        <a:p>
          <a:endParaRPr lang="en-US" sz="2000"/>
        </a:p>
      </dgm:t>
    </dgm:pt>
    <dgm:pt modelId="{2C99F239-1BBD-4DFA-9832-975031BB8DD6}" type="sibTrans" cxnId="{FEAF4690-BA97-4390-BD97-3B951EAB4B3C}">
      <dgm:prSet/>
      <dgm:spPr/>
      <dgm:t>
        <a:bodyPr/>
        <a:lstStyle/>
        <a:p>
          <a:endParaRPr lang="en-US" sz="2000"/>
        </a:p>
      </dgm:t>
    </dgm:pt>
    <dgm:pt modelId="{71288366-2C17-45E2-B422-1601F8C748F5}">
      <dgm:prSet custT="1"/>
      <dgm:spPr/>
      <dgm:t>
        <a:bodyPr/>
        <a:lstStyle/>
        <a:p>
          <a:r>
            <a:rPr lang="en-US" sz="1800" b="1"/>
            <a:t>Workforce Challenges</a:t>
          </a:r>
          <a:r>
            <a:rPr lang="en-US" sz="1800"/>
            <a:t>: A tightening labor market has increased pressure on employers to offer better wages and benefits, but labor force participation rates remain below pre-pandemic levels. The region is also facing a skills gap, particularly in high-demand industries such as information technology and healthcare, which presents an ongoing challenge.</a:t>
          </a:r>
        </a:p>
      </dgm:t>
    </dgm:pt>
    <dgm:pt modelId="{5264C18F-9E0E-4428-A634-80C0154AD04C}" type="parTrans" cxnId="{843B7513-908F-4A66-95F0-1A156F78359B}">
      <dgm:prSet/>
      <dgm:spPr/>
      <dgm:t>
        <a:bodyPr/>
        <a:lstStyle/>
        <a:p>
          <a:endParaRPr lang="en-US" sz="2000"/>
        </a:p>
      </dgm:t>
    </dgm:pt>
    <dgm:pt modelId="{17E11013-A968-40AE-825C-9F2904CD40DA}" type="sibTrans" cxnId="{843B7513-908F-4A66-95F0-1A156F78359B}">
      <dgm:prSet/>
      <dgm:spPr/>
      <dgm:t>
        <a:bodyPr/>
        <a:lstStyle/>
        <a:p>
          <a:endParaRPr lang="en-US" sz="2000"/>
        </a:p>
      </dgm:t>
    </dgm:pt>
    <dgm:pt modelId="{20457B63-4340-4B57-ABDA-39CF6BFF8A04}" type="pres">
      <dgm:prSet presAssocID="{A358B956-530C-4495-A799-6F2BB79E8ADE}" presName="linear" presStyleCnt="0">
        <dgm:presLayoutVars>
          <dgm:animLvl val="lvl"/>
          <dgm:resizeHandles val="exact"/>
        </dgm:presLayoutVars>
      </dgm:prSet>
      <dgm:spPr/>
    </dgm:pt>
    <dgm:pt modelId="{88600CA6-3C40-499F-B6CC-9CE322BEC0B8}" type="pres">
      <dgm:prSet presAssocID="{035D55E0-C8CC-4001-B235-BD42519FE558}" presName="parentText" presStyleLbl="node1" presStyleIdx="0" presStyleCnt="3">
        <dgm:presLayoutVars>
          <dgm:chMax val="0"/>
          <dgm:bulletEnabled val="1"/>
        </dgm:presLayoutVars>
      </dgm:prSet>
      <dgm:spPr/>
    </dgm:pt>
    <dgm:pt modelId="{6FE6BEA4-BE6F-4561-972C-25187B0EE1E4}" type="pres">
      <dgm:prSet presAssocID="{BDEAEA08-FA54-49A3-BAF5-B0B92A585F81}" presName="spacer" presStyleCnt="0"/>
      <dgm:spPr/>
    </dgm:pt>
    <dgm:pt modelId="{B69B0087-54CF-448C-825E-C34F3C03495C}" type="pres">
      <dgm:prSet presAssocID="{7792136D-386E-47BB-A7F5-3B66E9B3C7E7}" presName="parentText" presStyleLbl="node1" presStyleIdx="1" presStyleCnt="3">
        <dgm:presLayoutVars>
          <dgm:chMax val="0"/>
          <dgm:bulletEnabled val="1"/>
        </dgm:presLayoutVars>
      </dgm:prSet>
      <dgm:spPr/>
    </dgm:pt>
    <dgm:pt modelId="{CA6910AD-779D-4FA0-AB64-7BD23E366A42}" type="pres">
      <dgm:prSet presAssocID="{2C99F239-1BBD-4DFA-9832-975031BB8DD6}" presName="spacer" presStyleCnt="0"/>
      <dgm:spPr/>
    </dgm:pt>
    <dgm:pt modelId="{082E4073-CE44-4463-B0C7-98EAD8352A49}" type="pres">
      <dgm:prSet presAssocID="{71288366-2C17-45E2-B422-1601F8C748F5}" presName="parentText" presStyleLbl="node1" presStyleIdx="2" presStyleCnt="3">
        <dgm:presLayoutVars>
          <dgm:chMax val="0"/>
          <dgm:bulletEnabled val="1"/>
        </dgm:presLayoutVars>
      </dgm:prSet>
      <dgm:spPr/>
    </dgm:pt>
  </dgm:ptLst>
  <dgm:cxnLst>
    <dgm:cxn modelId="{843B7513-908F-4A66-95F0-1A156F78359B}" srcId="{A358B956-530C-4495-A799-6F2BB79E8ADE}" destId="{71288366-2C17-45E2-B422-1601F8C748F5}" srcOrd="2" destOrd="0" parTransId="{5264C18F-9E0E-4428-A634-80C0154AD04C}" sibTransId="{17E11013-A968-40AE-825C-9F2904CD40DA}"/>
    <dgm:cxn modelId="{3A4A905C-E566-4D5C-93E7-E8E829B4146E}" type="presOf" srcId="{7792136D-386E-47BB-A7F5-3B66E9B3C7E7}" destId="{B69B0087-54CF-448C-825E-C34F3C03495C}" srcOrd="0" destOrd="0" presId="urn:microsoft.com/office/officeart/2005/8/layout/vList2"/>
    <dgm:cxn modelId="{FEAF4690-BA97-4390-BD97-3B951EAB4B3C}" srcId="{A358B956-530C-4495-A799-6F2BB79E8ADE}" destId="{7792136D-386E-47BB-A7F5-3B66E9B3C7E7}" srcOrd="1" destOrd="0" parTransId="{9C66418D-ED19-4347-8D86-7B7F11B2D7B9}" sibTransId="{2C99F239-1BBD-4DFA-9832-975031BB8DD6}"/>
    <dgm:cxn modelId="{015756A4-B574-41F1-B070-9EAEDD1C0B29}" type="presOf" srcId="{035D55E0-C8CC-4001-B235-BD42519FE558}" destId="{88600CA6-3C40-499F-B6CC-9CE322BEC0B8}" srcOrd="0" destOrd="0" presId="urn:microsoft.com/office/officeart/2005/8/layout/vList2"/>
    <dgm:cxn modelId="{0DF720CD-C711-491E-8A8E-4E870954FAD5}" type="presOf" srcId="{71288366-2C17-45E2-B422-1601F8C748F5}" destId="{082E4073-CE44-4463-B0C7-98EAD8352A49}" srcOrd="0" destOrd="0" presId="urn:microsoft.com/office/officeart/2005/8/layout/vList2"/>
    <dgm:cxn modelId="{A7B6CDDE-3661-40D6-8B9C-01E75CB96F3D}" srcId="{A358B956-530C-4495-A799-6F2BB79E8ADE}" destId="{035D55E0-C8CC-4001-B235-BD42519FE558}" srcOrd="0" destOrd="0" parTransId="{49ED94DA-6106-4175-B3DD-65E2AE668BCD}" sibTransId="{BDEAEA08-FA54-49A3-BAF5-B0B92A585F81}"/>
    <dgm:cxn modelId="{3AFF72EE-E314-4A11-A528-C9D42A2CB979}" type="presOf" srcId="{A358B956-530C-4495-A799-6F2BB79E8ADE}" destId="{20457B63-4340-4B57-ABDA-39CF6BFF8A04}" srcOrd="0" destOrd="0" presId="urn:microsoft.com/office/officeart/2005/8/layout/vList2"/>
    <dgm:cxn modelId="{3A76AF66-A9EF-4D16-81FD-E54ED4B7FBD7}" type="presParOf" srcId="{20457B63-4340-4B57-ABDA-39CF6BFF8A04}" destId="{88600CA6-3C40-499F-B6CC-9CE322BEC0B8}" srcOrd="0" destOrd="0" presId="urn:microsoft.com/office/officeart/2005/8/layout/vList2"/>
    <dgm:cxn modelId="{70DE362D-7BA5-45CF-A7EC-F0BBE982A21C}" type="presParOf" srcId="{20457B63-4340-4B57-ABDA-39CF6BFF8A04}" destId="{6FE6BEA4-BE6F-4561-972C-25187B0EE1E4}" srcOrd="1" destOrd="0" presId="urn:microsoft.com/office/officeart/2005/8/layout/vList2"/>
    <dgm:cxn modelId="{D8B9DCC4-EA08-48C9-A4DB-7BA3C399E361}" type="presParOf" srcId="{20457B63-4340-4B57-ABDA-39CF6BFF8A04}" destId="{B69B0087-54CF-448C-825E-C34F3C03495C}" srcOrd="2" destOrd="0" presId="urn:microsoft.com/office/officeart/2005/8/layout/vList2"/>
    <dgm:cxn modelId="{CC6E54AF-B452-4BCB-8008-BDCA1CA0B9B7}" type="presParOf" srcId="{20457B63-4340-4B57-ABDA-39CF6BFF8A04}" destId="{CA6910AD-779D-4FA0-AB64-7BD23E366A42}" srcOrd="3" destOrd="0" presId="urn:microsoft.com/office/officeart/2005/8/layout/vList2"/>
    <dgm:cxn modelId="{0627E232-D65F-4BF1-8451-A9CD84C78259}" type="presParOf" srcId="{20457B63-4340-4B57-ABDA-39CF6BFF8A04}" destId="{082E4073-CE44-4463-B0C7-98EAD8352A49}"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230211-AB81-4E9A-8827-FF8B71C3276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E64D020-AA72-4536-87D1-0A529A26CBEE}">
      <dgm:prSet custT="1"/>
      <dgm:spPr/>
      <dgm:t>
        <a:bodyPr/>
        <a:lstStyle/>
        <a:p>
          <a:r>
            <a:rPr lang="en-US" sz="2000" b="1"/>
            <a:t>Housing and Infrastructure</a:t>
          </a:r>
          <a:r>
            <a:rPr lang="en-US" sz="2000"/>
            <a:t>: Housing affordability is a critical issue, with Monroe County seeing median home prices exceeding $1.3 million, and similar upward trends in Palm Beach, Miami-Dade, and Broward counties. Additionally, transportation inefficiencies—exemplified by the Miami metropolitan area's high traffic congestion—are costing the region approximately $3.1 billion annually. These challenges underscore the need for strategic investment in both housing and transit infrastructure.</a:t>
          </a:r>
          <a:endParaRPr lang="en-US" sz="2000" dirty="0"/>
        </a:p>
      </dgm:t>
    </dgm:pt>
    <dgm:pt modelId="{8ED88C00-223A-4785-ACD1-B00247BDB5BC}" type="parTrans" cxnId="{D55ED6A5-2E40-4BD1-BCB7-BE0C4402750F}">
      <dgm:prSet/>
      <dgm:spPr/>
      <dgm:t>
        <a:bodyPr/>
        <a:lstStyle/>
        <a:p>
          <a:endParaRPr lang="en-US" sz="2000"/>
        </a:p>
      </dgm:t>
    </dgm:pt>
    <dgm:pt modelId="{70F9B0C9-7722-4A85-A05B-A860DB8A88F0}" type="sibTrans" cxnId="{D55ED6A5-2E40-4BD1-BCB7-BE0C4402750F}">
      <dgm:prSet/>
      <dgm:spPr/>
      <dgm:t>
        <a:bodyPr/>
        <a:lstStyle/>
        <a:p>
          <a:endParaRPr lang="en-US" sz="2000"/>
        </a:p>
      </dgm:t>
    </dgm:pt>
    <dgm:pt modelId="{6FE6B03F-F30B-40D2-8ED1-B148C8B2E392}">
      <dgm:prSet custT="1"/>
      <dgm:spPr/>
      <dgm:t>
        <a:bodyPr/>
        <a:lstStyle/>
        <a:p>
          <a:r>
            <a:rPr lang="en-US" sz="2000" b="1"/>
            <a:t>Population Dynamics</a:t>
          </a:r>
          <a:r>
            <a:rPr lang="en-US" sz="2000"/>
            <a:t>: South Florida's population growth has shown signs of recovery following pandemic-related declines. However, Miami-Dade's reliance on international migration has slowed its population rebound compared to Broward and Palm Beach counties, which have benefited from domestic in-migration. Monroe County's population growth has been stronger, driven by its tourism-dependent economy. (INRIX 2023, Global Traffic Scorecard. January 2024.)</a:t>
          </a:r>
        </a:p>
      </dgm:t>
    </dgm:pt>
    <dgm:pt modelId="{1BFBE9BA-74F9-43B4-AB99-70DBAD31DC19}" type="parTrans" cxnId="{B2A5F8B3-0006-412E-9CAF-CFECFB8273F6}">
      <dgm:prSet/>
      <dgm:spPr/>
      <dgm:t>
        <a:bodyPr/>
        <a:lstStyle/>
        <a:p>
          <a:endParaRPr lang="en-US" sz="2000"/>
        </a:p>
      </dgm:t>
    </dgm:pt>
    <dgm:pt modelId="{A4A8EBE6-0802-4651-878B-446DB72C7A4E}" type="sibTrans" cxnId="{B2A5F8B3-0006-412E-9CAF-CFECFB8273F6}">
      <dgm:prSet/>
      <dgm:spPr/>
      <dgm:t>
        <a:bodyPr/>
        <a:lstStyle/>
        <a:p>
          <a:endParaRPr lang="en-US" sz="2000"/>
        </a:p>
      </dgm:t>
    </dgm:pt>
    <dgm:pt modelId="{D83C572B-0A6E-419D-B2CF-D80DC40341C1}" type="pres">
      <dgm:prSet presAssocID="{20230211-AB81-4E9A-8827-FF8B71C32763}" presName="linear" presStyleCnt="0">
        <dgm:presLayoutVars>
          <dgm:animLvl val="lvl"/>
          <dgm:resizeHandles val="exact"/>
        </dgm:presLayoutVars>
      </dgm:prSet>
      <dgm:spPr/>
    </dgm:pt>
    <dgm:pt modelId="{84D49D17-56B2-4034-8080-84F3AA28D29D}" type="pres">
      <dgm:prSet presAssocID="{9E64D020-AA72-4536-87D1-0A529A26CBEE}" presName="parentText" presStyleLbl="node1" presStyleIdx="0" presStyleCnt="2" custScaleY="106649">
        <dgm:presLayoutVars>
          <dgm:chMax val="0"/>
          <dgm:bulletEnabled val="1"/>
        </dgm:presLayoutVars>
      </dgm:prSet>
      <dgm:spPr/>
    </dgm:pt>
    <dgm:pt modelId="{E49DC16F-E0EC-4F8E-9641-3CA25DEF3260}" type="pres">
      <dgm:prSet presAssocID="{70F9B0C9-7722-4A85-A05B-A860DB8A88F0}" presName="spacer" presStyleCnt="0"/>
      <dgm:spPr/>
    </dgm:pt>
    <dgm:pt modelId="{3F821F72-F113-4299-A1FB-3F3AACCFE8BE}" type="pres">
      <dgm:prSet presAssocID="{6FE6B03F-F30B-40D2-8ED1-B148C8B2E392}" presName="parentText" presStyleLbl="node1" presStyleIdx="1" presStyleCnt="2">
        <dgm:presLayoutVars>
          <dgm:chMax val="0"/>
          <dgm:bulletEnabled val="1"/>
        </dgm:presLayoutVars>
      </dgm:prSet>
      <dgm:spPr/>
    </dgm:pt>
  </dgm:ptLst>
  <dgm:cxnLst>
    <dgm:cxn modelId="{2298F152-11D0-46D2-98CF-814ADC2217A8}" type="presOf" srcId="{9E64D020-AA72-4536-87D1-0A529A26CBEE}" destId="{84D49D17-56B2-4034-8080-84F3AA28D29D}" srcOrd="0" destOrd="0" presId="urn:microsoft.com/office/officeart/2005/8/layout/vList2"/>
    <dgm:cxn modelId="{D55ED6A5-2E40-4BD1-BCB7-BE0C4402750F}" srcId="{20230211-AB81-4E9A-8827-FF8B71C32763}" destId="{9E64D020-AA72-4536-87D1-0A529A26CBEE}" srcOrd="0" destOrd="0" parTransId="{8ED88C00-223A-4785-ACD1-B00247BDB5BC}" sibTransId="{70F9B0C9-7722-4A85-A05B-A860DB8A88F0}"/>
    <dgm:cxn modelId="{B2A5F8B3-0006-412E-9CAF-CFECFB8273F6}" srcId="{20230211-AB81-4E9A-8827-FF8B71C32763}" destId="{6FE6B03F-F30B-40D2-8ED1-B148C8B2E392}" srcOrd="1" destOrd="0" parTransId="{1BFBE9BA-74F9-43B4-AB99-70DBAD31DC19}" sibTransId="{A4A8EBE6-0802-4651-878B-446DB72C7A4E}"/>
    <dgm:cxn modelId="{A155B5EA-F3D3-4DE1-B23D-CB697D779735}" type="presOf" srcId="{6FE6B03F-F30B-40D2-8ED1-B148C8B2E392}" destId="{3F821F72-F113-4299-A1FB-3F3AACCFE8BE}" srcOrd="0" destOrd="0" presId="urn:microsoft.com/office/officeart/2005/8/layout/vList2"/>
    <dgm:cxn modelId="{BF9F1EF8-5241-4648-B5AF-D967E500D581}" type="presOf" srcId="{20230211-AB81-4E9A-8827-FF8B71C32763}" destId="{D83C572B-0A6E-419D-B2CF-D80DC40341C1}" srcOrd="0" destOrd="0" presId="urn:microsoft.com/office/officeart/2005/8/layout/vList2"/>
    <dgm:cxn modelId="{66E052F8-1CC5-4D22-8878-EEB741E549EB}" type="presParOf" srcId="{D83C572B-0A6E-419D-B2CF-D80DC40341C1}" destId="{84D49D17-56B2-4034-8080-84F3AA28D29D}" srcOrd="0" destOrd="0" presId="urn:microsoft.com/office/officeart/2005/8/layout/vList2"/>
    <dgm:cxn modelId="{E28D9BB0-15B8-4D64-A282-77EE729CF354}" type="presParOf" srcId="{D83C572B-0A6E-419D-B2CF-D80DC40341C1}" destId="{E49DC16F-E0EC-4F8E-9641-3CA25DEF3260}" srcOrd="1" destOrd="0" presId="urn:microsoft.com/office/officeart/2005/8/layout/vList2"/>
    <dgm:cxn modelId="{3CFA343A-4749-4063-A35A-B2C5F291C84F}" type="presParOf" srcId="{D83C572B-0A6E-419D-B2CF-D80DC40341C1}" destId="{3F821F72-F113-4299-A1FB-3F3AACCFE8BE}"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6DFD5B4-362E-493C-9E3C-7BA1BD7A6DDA}"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EC46355E-B6E4-4F68-9327-8674C551D021}">
      <dgm:prSet custT="1"/>
      <dgm:spPr/>
      <dgm:t>
        <a:bodyPr/>
        <a:lstStyle/>
        <a:p>
          <a:pPr algn="ctr"/>
          <a:r>
            <a:rPr lang="en-US" sz="1800" b="1" dirty="0"/>
            <a:t>Labor Market</a:t>
          </a:r>
          <a:r>
            <a:rPr lang="en-US" sz="1800" dirty="0"/>
            <a:t>: South Florida will likely continue to face workforce shortages, especially in high-skill sectors. Efforts to address the skills gap through training and education will be critical for sustaining job growth.</a:t>
          </a:r>
        </a:p>
      </dgm:t>
    </dgm:pt>
    <dgm:pt modelId="{D6328F03-758D-495B-8C5F-C608A724BC27}" type="parTrans" cxnId="{88BFC466-CF45-421C-8982-F440AF1377A2}">
      <dgm:prSet/>
      <dgm:spPr/>
      <dgm:t>
        <a:bodyPr/>
        <a:lstStyle/>
        <a:p>
          <a:endParaRPr lang="en-US" sz="2000"/>
        </a:p>
      </dgm:t>
    </dgm:pt>
    <dgm:pt modelId="{F4A33D9F-4C56-4BAB-9B5A-01286E6A9868}" type="sibTrans" cxnId="{88BFC466-CF45-421C-8982-F440AF1377A2}">
      <dgm:prSet phldrT="01" phldr="0" custT="1"/>
      <dgm:spPr/>
      <dgm:t>
        <a:bodyPr/>
        <a:lstStyle/>
        <a:p>
          <a:r>
            <a:rPr lang="en-US" sz="2400"/>
            <a:t>01</a:t>
          </a:r>
          <a:endParaRPr lang="en-US" sz="2400" dirty="0"/>
        </a:p>
      </dgm:t>
    </dgm:pt>
    <dgm:pt modelId="{C266759F-CFD4-4227-9510-35D599AC925A}">
      <dgm:prSet custT="1"/>
      <dgm:spPr/>
      <dgm:t>
        <a:bodyPr/>
        <a:lstStyle/>
        <a:p>
          <a:r>
            <a:rPr lang="en-US" sz="1800" b="1" dirty="0"/>
            <a:t>Housing Market</a:t>
          </a:r>
          <a:r>
            <a:rPr lang="en-US" sz="1800" dirty="0"/>
            <a:t>: Housing affordability will remain a significant issue, particularly in Monroe County and Miami-Dade. Without substantial interventions, rising home prices will contribute to ongoing displacement and exacerbate inequality.</a:t>
          </a:r>
        </a:p>
      </dgm:t>
    </dgm:pt>
    <dgm:pt modelId="{918F2AF2-1838-484B-A69F-B343F89F8EBC}" type="parTrans" cxnId="{BA7FB39C-2AB3-4A0A-918F-8DAA251DA14F}">
      <dgm:prSet/>
      <dgm:spPr/>
      <dgm:t>
        <a:bodyPr/>
        <a:lstStyle/>
        <a:p>
          <a:endParaRPr lang="en-US" sz="2000"/>
        </a:p>
      </dgm:t>
    </dgm:pt>
    <dgm:pt modelId="{B1B44E06-2F29-4ABD-9DB9-819715C4BB31}" type="sibTrans" cxnId="{BA7FB39C-2AB3-4A0A-918F-8DAA251DA14F}">
      <dgm:prSet phldrT="02" phldr="0" custT="1"/>
      <dgm:spPr/>
      <dgm:t>
        <a:bodyPr/>
        <a:lstStyle/>
        <a:p>
          <a:r>
            <a:rPr lang="en-US" sz="2400"/>
            <a:t>02</a:t>
          </a:r>
          <a:endParaRPr lang="en-US" sz="2400" dirty="0"/>
        </a:p>
      </dgm:t>
    </dgm:pt>
    <dgm:pt modelId="{1D45E2AD-C297-4D22-89F1-925254F1CB29}">
      <dgm:prSet custT="1"/>
      <dgm:spPr/>
      <dgm:t>
        <a:bodyPr/>
        <a:lstStyle/>
        <a:p>
          <a:r>
            <a:rPr lang="en-US" sz="1600" b="1" dirty="0"/>
            <a:t>Infrastructure Development</a:t>
          </a:r>
          <a:r>
            <a:rPr lang="en-US" sz="1600" dirty="0"/>
            <a:t>: While employment and business activity will continue to grow, transportation inefficiencies and congestion could act as a brake on economic growth. Investment in transit infrastructure will be essential to support the region’s expansion.</a:t>
          </a:r>
        </a:p>
      </dgm:t>
    </dgm:pt>
    <dgm:pt modelId="{76E88C6C-E2F7-40BD-9FCA-5FA02D891F74}" type="parTrans" cxnId="{4B9CBE0D-78EC-4261-BFF2-186C3E489715}">
      <dgm:prSet/>
      <dgm:spPr/>
      <dgm:t>
        <a:bodyPr/>
        <a:lstStyle/>
        <a:p>
          <a:endParaRPr lang="en-US" sz="2000"/>
        </a:p>
      </dgm:t>
    </dgm:pt>
    <dgm:pt modelId="{0128248B-6441-4D9A-A3C6-06E83DC83106}" type="sibTrans" cxnId="{4B9CBE0D-78EC-4261-BFF2-186C3E489715}">
      <dgm:prSet phldrT="03" phldr="0" custT="1"/>
      <dgm:spPr/>
      <dgm:t>
        <a:bodyPr/>
        <a:lstStyle/>
        <a:p>
          <a:r>
            <a:rPr lang="en-US" sz="2400"/>
            <a:t>03</a:t>
          </a:r>
        </a:p>
      </dgm:t>
    </dgm:pt>
    <dgm:pt modelId="{53D60C6E-84B7-4F3D-A160-7FCE19BF2008}">
      <dgm:prSet custT="1"/>
      <dgm:spPr/>
      <dgm:t>
        <a:bodyPr/>
        <a:lstStyle/>
        <a:p>
          <a:r>
            <a:rPr lang="en-US" sz="1600" b="1" dirty="0"/>
            <a:t>Sectoral Outlook</a:t>
          </a:r>
          <a:r>
            <a:rPr lang="en-US" sz="1600" dirty="0"/>
            <a:t>: The Leisure and Hospitality sector is expected to remain a pillar of job growth, but other sectors like Information, Professional Services, and Manufacturing will likely see stronger gains as the economy diversifies. However, lingering supply chain disruptions and workforce constraints may temper the speed of recovery in industries such as construction and retail.</a:t>
          </a:r>
        </a:p>
      </dgm:t>
    </dgm:pt>
    <dgm:pt modelId="{091297B3-1927-495D-AD3F-79CC2887BC9E}" type="parTrans" cxnId="{9318F670-6828-476A-80AB-5FEC3094807E}">
      <dgm:prSet/>
      <dgm:spPr/>
      <dgm:t>
        <a:bodyPr/>
        <a:lstStyle/>
        <a:p>
          <a:endParaRPr lang="en-US" sz="2000"/>
        </a:p>
      </dgm:t>
    </dgm:pt>
    <dgm:pt modelId="{4AF1EE8B-7447-4935-BDF2-2A1708B9B3D8}" type="sibTrans" cxnId="{9318F670-6828-476A-80AB-5FEC3094807E}">
      <dgm:prSet phldrT="04" phldr="0"/>
      <dgm:spPr/>
      <dgm:t>
        <a:bodyPr/>
        <a:lstStyle/>
        <a:p>
          <a:endParaRPr lang="en-US" sz="2000"/>
        </a:p>
      </dgm:t>
    </dgm:pt>
    <dgm:pt modelId="{09B484F3-3489-4831-A26D-8928DA5B0D43}" type="pres">
      <dgm:prSet presAssocID="{36DFD5B4-362E-493C-9E3C-7BA1BD7A6DDA}" presName="Name0" presStyleCnt="0">
        <dgm:presLayoutVars>
          <dgm:dir/>
          <dgm:resizeHandles val="exact"/>
        </dgm:presLayoutVars>
      </dgm:prSet>
      <dgm:spPr/>
    </dgm:pt>
    <dgm:pt modelId="{E564C358-1F50-44D2-A40E-3755DB5989F7}" type="pres">
      <dgm:prSet presAssocID="{EC46355E-B6E4-4F68-9327-8674C551D021}" presName="node" presStyleLbl="node1" presStyleIdx="0" presStyleCnt="4">
        <dgm:presLayoutVars>
          <dgm:bulletEnabled val="1"/>
        </dgm:presLayoutVars>
      </dgm:prSet>
      <dgm:spPr/>
    </dgm:pt>
    <dgm:pt modelId="{DBE41275-A0FD-41BD-8B4A-6107845DAE89}" type="pres">
      <dgm:prSet presAssocID="{F4A33D9F-4C56-4BAB-9B5A-01286E6A9868}" presName="sibTrans" presStyleLbl="sibTrans2D1" presStyleIdx="0" presStyleCnt="3"/>
      <dgm:spPr/>
    </dgm:pt>
    <dgm:pt modelId="{FEC1ACCD-DC11-47A7-A70D-EEFB9CBA5374}" type="pres">
      <dgm:prSet presAssocID="{F4A33D9F-4C56-4BAB-9B5A-01286E6A9868}" presName="connectorText" presStyleLbl="sibTrans2D1" presStyleIdx="0" presStyleCnt="3"/>
      <dgm:spPr/>
    </dgm:pt>
    <dgm:pt modelId="{DD14B1C7-A69A-4491-A01A-2F998CACB0A5}" type="pres">
      <dgm:prSet presAssocID="{C266759F-CFD4-4227-9510-35D599AC925A}" presName="node" presStyleLbl="node1" presStyleIdx="1" presStyleCnt="4">
        <dgm:presLayoutVars>
          <dgm:bulletEnabled val="1"/>
        </dgm:presLayoutVars>
      </dgm:prSet>
      <dgm:spPr/>
    </dgm:pt>
    <dgm:pt modelId="{875EA188-8D60-4766-A58F-59889165AF84}" type="pres">
      <dgm:prSet presAssocID="{B1B44E06-2F29-4ABD-9DB9-819715C4BB31}" presName="sibTrans" presStyleLbl="sibTrans2D1" presStyleIdx="1" presStyleCnt="3"/>
      <dgm:spPr/>
    </dgm:pt>
    <dgm:pt modelId="{84EEC1A1-C923-4BF3-BFB3-E8DE8173A934}" type="pres">
      <dgm:prSet presAssocID="{B1B44E06-2F29-4ABD-9DB9-819715C4BB31}" presName="connectorText" presStyleLbl="sibTrans2D1" presStyleIdx="1" presStyleCnt="3"/>
      <dgm:spPr/>
    </dgm:pt>
    <dgm:pt modelId="{0F4973BD-8E08-4234-A143-19E831D6FF5C}" type="pres">
      <dgm:prSet presAssocID="{1D45E2AD-C297-4D22-89F1-925254F1CB29}" presName="node" presStyleLbl="node1" presStyleIdx="2" presStyleCnt="4">
        <dgm:presLayoutVars>
          <dgm:bulletEnabled val="1"/>
        </dgm:presLayoutVars>
      </dgm:prSet>
      <dgm:spPr/>
    </dgm:pt>
    <dgm:pt modelId="{E4687C2B-70ED-4554-B613-AE83EDA2D61B}" type="pres">
      <dgm:prSet presAssocID="{0128248B-6441-4D9A-A3C6-06E83DC83106}" presName="sibTrans" presStyleLbl="sibTrans2D1" presStyleIdx="2" presStyleCnt="3"/>
      <dgm:spPr/>
    </dgm:pt>
    <dgm:pt modelId="{FB69F8F7-B075-4DF1-9CC3-FAA8C5958AA5}" type="pres">
      <dgm:prSet presAssocID="{0128248B-6441-4D9A-A3C6-06E83DC83106}" presName="connectorText" presStyleLbl="sibTrans2D1" presStyleIdx="2" presStyleCnt="3"/>
      <dgm:spPr/>
    </dgm:pt>
    <dgm:pt modelId="{A751F958-5F29-481E-9082-80F6678D30AA}" type="pres">
      <dgm:prSet presAssocID="{53D60C6E-84B7-4F3D-A160-7FCE19BF2008}" presName="node" presStyleLbl="node1" presStyleIdx="3" presStyleCnt="4">
        <dgm:presLayoutVars>
          <dgm:bulletEnabled val="1"/>
        </dgm:presLayoutVars>
      </dgm:prSet>
      <dgm:spPr/>
    </dgm:pt>
  </dgm:ptLst>
  <dgm:cxnLst>
    <dgm:cxn modelId="{DBB2920A-BC74-4FF3-8CE6-CAED454EC8CA}" type="presOf" srcId="{C266759F-CFD4-4227-9510-35D599AC925A}" destId="{DD14B1C7-A69A-4491-A01A-2F998CACB0A5}" srcOrd="0" destOrd="0" presId="urn:microsoft.com/office/officeart/2005/8/layout/process1"/>
    <dgm:cxn modelId="{4B9CBE0D-78EC-4261-BFF2-186C3E489715}" srcId="{36DFD5B4-362E-493C-9E3C-7BA1BD7A6DDA}" destId="{1D45E2AD-C297-4D22-89F1-925254F1CB29}" srcOrd="2" destOrd="0" parTransId="{76E88C6C-E2F7-40BD-9FCA-5FA02D891F74}" sibTransId="{0128248B-6441-4D9A-A3C6-06E83DC83106}"/>
    <dgm:cxn modelId="{F7F47019-0FE5-42F9-A4C5-8C3E5A18A7B9}" type="presOf" srcId="{B1B44E06-2F29-4ABD-9DB9-819715C4BB31}" destId="{875EA188-8D60-4766-A58F-59889165AF84}" srcOrd="0" destOrd="0" presId="urn:microsoft.com/office/officeart/2005/8/layout/process1"/>
    <dgm:cxn modelId="{88BFC466-CF45-421C-8982-F440AF1377A2}" srcId="{36DFD5B4-362E-493C-9E3C-7BA1BD7A6DDA}" destId="{EC46355E-B6E4-4F68-9327-8674C551D021}" srcOrd="0" destOrd="0" parTransId="{D6328F03-758D-495B-8C5F-C608A724BC27}" sibTransId="{F4A33D9F-4C56-4BAB-9B5A-01286E6A9868}"/>
    <dgm:cxn modelId="{B866204C-2525-4EDA-9380-D54D7D88C8C6}" type="presOf" srcId="{36DFD5B4-362E-493C-9E3C-7BA1BD7A6DDA}" destId="{09B484F3-3489-4831-A26D-8928DA5B0D43}" srcOrd="0" destOrd="0" presId="urn:microsoft.com/office/officeart/2005/8/layout/process1"/>
    <dgm:cxn modelId="{4486C86F-4546-491E-A027-13C986FFED63}" type="presOf" srcId="{EC46355E-B6E4-4F68-9327-8674C551D021}" destId="{E564C358-1F50-44D2-A40E-3755DB5989F7}" srcOrd="0" destOrd="0" presId="urn:microsoft.com/office/officeart/2005/8/layout/process1"/>
    <dgm:cxn modelId="{9318F670-6828-476A-80AB-5FEC3094807E}" srcId="{36DFD5B4-362E-493C-9E3C-7BA1BD7A6DDA}" destId="{53D60C6E-84B7-4F3D-A160-7FCE19BF2008}" srcOrd="3" destOrd="0" parTransId="{091297B3-1927-495D-AD3F-79CC2887BC9E}" sibTransId="{4AF1EE8B-7447-4935-BDF2-2A1708B9B3D8}"/>
    <dgm:cxn modelId="{3B858B71-92B9-4A00-A99C-3519B2DB40F9}" type="presOf" srcId="{53D60C6E-84B7-4F3D-A160-7FCE19BF2008}" destId="{A751F958-5F29-481E-9082-80F6678D30AA}" srcOrd="0" destOrd="0" presId="urn:microsoft.com/office/officeart/2005/8/layout/process1"/>
    <dgm:cxn modelId="{7D264086-31BE-4D51-8946-63AA7490246E}" type="presOf" srcId="{0128248B-6441-4D9A-A3C6-06E83DC83106}" destId="{FB69F8F7-B075-4DF1-9CC3-FAA8C5958AA5}" srcOrd="1" destOrd="0" presId="urn:microsoft.com/office/officeart/2005/8/layout/process1"/>
    <dgm:cxn modelId="{BA7FB39C-2AB3-4A0A-918F-8DAA251DA14F}" srcId="{36DFD5B4-362E-493C-9E3C-7BA1BD7A6DDA}" destId="{C266759F-CFD4-4227-9510-35D599AC925A}" srcOrd="1" destOrd="0" parTransId="{918F2AF2-1838-484B-A69F-B343F89F8EBC}" sibTransId="{B1B44E06-2F29-4ABD-9DB9-819715C4BB31}"/>
    <dgm:cxn modelId="{4C7BE7D9-1575-44B2-B79F-4F9CF4372C44}" type="presOf" srcId="{F4A33D9F-4C56-4BAB-9B5A-01286E6A9868}" destId="{DBE41275-A0FD-41BD-8B4A-6107845DAE89}" srcOrd="0" destOrd="0" presId="urn:microsoft.com/office/officeart/2005/8/layout/process1"/>
    <dgm:cxn modelId="{42A4CDE2-59A1-4959-B40F-9F7D0119789E}" type="presOf" srcId="{0128248B-6441-4D9A-A3C6-06E83DC83106}" destId="{E4687C2B-70ED-4554-B613-AE83EDA2D61B}" srcOrd="0" destOrd="0" presId="urn:microsoft.com/office/officeart/2005/8/layout/process1"/>
    <dgm:cxn modelId="{B8CC08ED-F773-44E6-9F77-479B4837C558}" type="presOf" srcId="{1D45E2AD-C297-4D22-89F1-925254F1CB29}" destId="{0F4973BD-8E08-4234-A143-19E831D6FF5C}" srcOrd="0" destOrd="0" presId="urn:microsoft.com/office/officeart/2005/8/layout/process1"/>
    <dgm:cxn modelId="{12888BF0-F3E8-4212-B5DD-ECD0A6D7F8FD}" type="presOf" srcId="{F4A33D9F-4C56-4BAB-9B5A-01286E6A9868}" destId="{FEC1ACCD-DC11-47A7-A70D-EEFB9CBA5374}" srcOrd="1" destOrd="0" presId="urn:microsoft.com/office/officeart/2005/8/layout/process1"/>
    <dgm:cxn modelId="{1B8084F6-8526-4D5F-B1D9-E351FC029B76}" type="presOf" srcId="{B1B44E06-2F29-4ABD-9DB9-819715C4BB31}" destId="{84EEC1A1-C923-4BF3-BFB3-E8DE8173A934}" srcOrd="1" destOrd="0" presId="urn:microsoft.com/office/officeart/2005/8/layout/process1"/>
    <dgm:cxn modelId="{95AD276B-C832-4C2D-A155-C17D9A9CA862}" type="presParOf" srcId="{09B484F3-3489-4831-A26D-8928DA5B0D43}" destId="{E564C358-1F50-44D2-A40E-3755DB5989F7}" srcOrd="0" destOrd="0" presId="urn:microsoft.com/office/officeart/2005/8/layout/process1"/>
    <dgm:cxn modelId="{292E1B61-BC3D-4E10-ABEC-6C99CF4CABDC}" type="presParOf" srcId="{09B484F3-3489-4831-A26D-8928DA5B0D43}" destId="{DBE41275-A0FD-41BD-8B4A-6107845DAE89}" srcOrd="1" destOrd="0" presId="urn:microsoft.com/office/officeart/2005/8/layout/process1"/>
    <dgm:cxn modelId="{178F380B-1236-4479-8726-6BCDDBB11E95}" type="presParOf" srcId="{DBE41275-A0FD-41BD-8B4A-6107845DAE89}" destId="{FEC1ACCD-DC11-47A7-A70D-EEFB9CBA5374}" srcOrd="0" destOrd="0" presId="urn:microsoft.com/office/officeart/2005/8/layout/process1"/>
    <dgm:cxn modelId="{A94365A6-66E4-4A06-835F-26D789411A66}" type="presParOf" srcId="{09B484F3-3489-4831-A26D-8928DA5B0D43}" destId="{DD14B1C7-A69A-4491-A01A-2F998CACB0A5}" srcOrd="2" destOrd="0" presId="urn:microsoft.com/office/officeart/2005/8/layout/process1"/>
    <dgm:cxn modelId="{FFF1E8E5-CE20-407A-A355-3BE3B5BAB3C8}" type="presParOf" srcId="{09B484F3-3489-4831-A26D-8928DA5B0D43}" destId="{875EA188-8D60-4766-A58F-59889165AF84}" srcOrd="3" destOrd="0" presId="urn:microsoft.com/office/officeart/2005/8/layout/process1"/>
    <dgm:cxn modelId="{15ED3476-64FB-4E67-B9EE-25E037361F56}" type="presParOf" srcId="{875EA188-8D60-4766-A58F-59889165AF84}" destId="{84EEC1A1-C923-4BF3-BFB3-E8DE8173A934}" srcOrd="0" destOrd="0" presId="urn:microsoft.com/office/officeart/2005/8/layout/process1"/>
    <dgm:cxn modelId="{30769BA0-B811-4882-80B6-7212434E5629}" type="presParOf" srcId="{09B484F3-3489-4831-A26D-8928DA5B0D43}" destId="{0F4973BD-8E08-4234-A143-19E831D6FF5C}" srcOrd="4" destOrd="0" presId="urn:microsoft.com/office/officeart/2005/8/layout/process1"/>
    <dgm:cxn modelId="{5953CF3B-51B0-4F4B-82AC-0DA02C1468AD}" type="presParOf" srcId="{09B484F3-3489-4831-A26D-8928DA5B0D43}" destId="{E4687C2B-70ED-4554-B613-AE83EDA2D61B}" srcOrd="5" destOrd="0" presId="urn:microsoft.com/office/officeart/2005/8/layout/process1"/>
    <dgm:cxn modelId="{1E573165-0BA2-483B-80FE-1F90EB4BA17F}" type="presParOf" srcId="{E4687C2B-70ED-4554-B613-AE83EDA2D61B}" destId="{FB69F8F7-B075-4DF1-9CC3-FAA8C5958AA5}" srcOrd="0" destOrd="0" presId="urn:microsoft.com/office/officeart/2005/8/layout/process1"/>
    <dgm:cxn modelId="{8DBAA065-700E-4C13-8B60-08885F00FE36}" type="presParOf" srcId="{09B484F3-3489-4831-A26D-8928DA5B0D43}" destId="{A751F958-5F29-481E-9082-80F6678D30AA}"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600CA6-3C40-499F-B6CC-9CE322BEC0B8}">
      <dsp:nvSpPr>
        <dsp:cNvPr id="0" name=""/>
        <dsp:cNvSpPr/>
      </dsp:nvSpPr>
      <dsp:spPr>
        <a:xfrm>
          <a:off x="0" y="1918"/>
          <a:ext cx="6421625" cy="1953808"/>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t>Employment Growth</a:t>
          </a:r>
          <a:r>
            <a:rPr lang="en-US" sz="1800" kern="1200" dirty="0"/>
            <a:t>: South Florida has outperformed both state and national averages in job creation, with major gains in Leisure and Hospitality (adding over 40,000 jobs) and Professional and Business Services (17,000 jobs). Unemployment rates have decreased significantly across the region, with Miami-Dade showing the strongest recovery, dropping by 2.5 percentage points to 5.6%.</a:t>
          </a:r>
        </a:p>
      </dsp:txBody>
      <dsp:txXfrm>
        <a:off x="95377" y="97295"/>
        <a:ext cx="6230871" cy="1763054"/>
      </dsp:txXfrm>
    </dsp:sp>
    <dsp:sp modelId="{B69B0087-54CF-448C-825E-C34F3C03495C}">
      <dsp:nvSpPr>
        <dsp:cNvPr id="0" name=""/>
        <dsp:cNvSpPr/>
      </dsp:nvSpPr>
      <dsp:spPr>
        <a:xfrm>
          <a:off x="0" y="1969086"/>
          <a:ext cx="6421625" cy="1953808"/>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a:t>Sector-Specific Trends</a:t>
          </a:r>
          <a:r>
            <a:rPr lang="en-US" sz="1800" kern="1200"/>
            <a:t>: The Information, Professional Services, and Manufacturing sectors have seen robust growth, reflecting post-pandemic recovery and labor demand. Meanwhile, the Education and Health Services sectors continue to lag behind, with under 1% growth across the region in 2022.</a:t>
          </a:r>
        </a:p>
      </dsp:txBody>
      <dsp:txXfrm>
        <a:off x="95377" y="2064463"/>
        <a:ext cx="6230871" cy="1763054"/>
      </dsp:txXfrm>
    </dsp:sp>
    <dsp:sp modelId="{082E4073-CE44-4463-B0C7-98EAD8352A49}">
      <dsp:nvSpPr>
        <dsp:cNvPr id="0" name=""/>
        <dsp:cNvSpPr/>
      </dsp:nvSpPr>
      <dsp:spPr>
        <a:xfrm>
          <a:off x="0" y="3936254"/>
          <a:ext cx="6421625" cy="1953808"/>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a:t>Workforce Challenges</a:t>
          </a:r>
          <a:r>
            <a:rPr lang="en-US" sz="1800" kern="1200"/>
            <a:t>: A tightening labor market has increased pressure on employers to offer better wages and benefits, but labor force participation rates remain below pre-pandemic levels. The region is also facing a skills gap, particularly in high-demand industries such as information technology and healthcare, which presents an ongoing challenge.</a:t>
          </a:r>
        </a:p>
      </dsp:txBody>
      <dsp:txXfrm>
        <a:off x="95377" y="4031631"/>
        <a:ext cx="6230871" cy="17630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D49D17-56B2-4034-8080-84F3AA28D29D}">
      <dsp:nvSpPr>
        <dsp:cNvPr id="0" name=""/>
        <dsp:cNvSpPr/>
      </dsp:nvSpPr>
      <dsp:spPr>
        <a:xfrm>
          <a:off x="0" y="2125"/>
          <a:ext cx="6596834" cy="3135568"/>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a:t>Housing and Infrastructure</a:t>
          </a:r>
          <a:r>
            <a:rPr lang="en-US" sz="2000" kern="1200"/>
            <a:t>: Housing affordability is a critical issue, with Monroe County seeing median home prices exceeding $1.3 million, and similar upward trends in Palm Beach, Miami-Dade, and Broward counties. Additionally, transportation inefficiencies—exemplified by the Miami metropolitan area's high traffic congestion—are costing the region approximately $3.1 billion annually. These challenges underscore the need for strategic investment in both housing and transit infrastructure.</a:t>
          </a:r>
          <a:endParaRPr lang="en-US" sz="2000" kern="1200" dirty="0"/>
        </a:p>
      </dsp:txBody>
      <dsp:txXfrm>
        <a:off x="153066" y="155191"/>
        <a:ext cx="6290702" cy="2829436"/>
      </dsp:txXfrm>
    </dsp:sp>
    <dsp:sp modelId="{3F821F72-F113-4299-A1FB-3F3AACCFE8BE}">
      <dsp:nvSpPr>
        <dsp:cNvPr id="0" name=""/>
        <dsp:cNvSpPr/>
      </dsp:nvSpPr>
      <dsp:spPr>
        <a:xfrm>
          <a:off x="0" y="3150617"/>
          <a:ext cx="6596834" cy="294008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a:t>Population Dynamics</a:t>
          </a:r>
          <a:r>
            <a:rPr lang="en-US" sz="2000" kern="1200"/>
            <a:t>: South Florida's population growth has shown signs of recovery following pandemic-related declines. However, Miami-Dade's reliance on international migration has slowed its population rebound compared to Broward and Palm Beach counties, which have benefited from domestic in-migration. Monroe County's population growth has been stronger, driven by its tourism-dependent economy. (INRIX 2023, Global Traffic Scorecard. January 2024.)</a:t>
          </a:r>
        </a:p>
      </dsp:txBody>
      <dsp:txXfrm>
        <a:off x="143523" y="3294140"/>
        <a:ext cx="6309788" cy="26530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64C358-1F50-44D2-A40E-3755DB5989F7}">
      <dsp:nvSpPr>
        <dsp:cNvPr id="0" name=""/>
        <dsp:cNvSpPr/>
      </dsp:nvSpPr>
      <dsp:spPr>
        <a:xfrm>
          <a:off x="9751" y="0"/>
          <a:ext cx="2018480" cy="515185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Labor Market</a:t>
          </a:r>
          <a:r>
            <a:rPr lang="en-US" sz="1800" kern="1200" dirty="0"/>
            <a:t>: South Florida will likely continue to face workforce shortages, especially in high-skill sectors. Efforts to address the skills gap through training and education will be critical for sustaining job growth.</a:t>
          </a:r>
        </a:p>
      </dsp:txBody>
      <dsp:txXfrm>
        <a:off x="68870" y="59119"/>
        <a:ext cx="1900242" cy="5033621"/>
      </dsp:txXfrm>
    </dsp:sp>
    <dsp:sp modelId="{DBE41275-A0FD-41BD-8B4A-6107845DAE89}">
      <dsp:nvSpPr>
        <dsp:cNvPr id="0" name=""/>
        <dsp:cNvSpPr/>
      </dsp:nvSpPr>
      <dsp:spPr>
        <a:xfrm>
          <a:off x="2230079" y="2325637"/>
          <a:ext cx="427917" cy="50058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kern="1200"/>
            <a:t>01</a:t>
          </a:r>
          <a:endParaRPr lang="en-US" sz="2400" kern="1200" dirty="0"/>
        </a:p>
      </dsp:txBody>
      <dsp:txXfrm>
        <a:off x="2230079" y="2425754"/>
        <a:ext cx="299542" cy="300349"/>
      </dsp:txXfrm>
    </dsp:sp>
    <dsp:sp modelId="{DD14B1C7-A69A-4491-A01A-2F998CACB0A5}">
      <dsp:nvSpPr>
        <dsp:cNvPr id="0" name=""/>
        <dsp:cNvSpPr/>
      </dsp:nvSpPr>
      <dsp:spPr>
        <a:xfrm>
          <a:off x="2835623" y="0"/>
          <a:ext cx="2018480" cy="515185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Housing Market</a:t>
          </a:r>
          <a:r>
            <a:rPr lang="en-US" sz="1800" kern="1200" dirty="0"/>
            <a:t>: Housing affordability will remain a significant issue, particularly in Monroe County and Miami-Dade. Without substantial interventions, rising home prices will contribute to ongoing displacement and exacerbate inequality.</a:t>
          </a:r>
        </a:p>
      </dsp:txBody>
      <dsp:txXfrm>
        <a:off x="2894742" y="59119"/>
        <a:ext cx="1900242" cy="5033621"/>
      </dsp:txXfrm>
    </dsp:sp>
    <dsp:sp modelId="{875EA188-8D60-4766-A58F-59889165AF84}">
      <dsp:nvSpPr>
        <dsp:cNvPr id="0" name=""/>
        <dsp:cNvSpPr/>
      </dsp:nvSpPr>
      <dsp:spPr>
        <a:xfrm>
          <a:off x="5055951" y="2325637"/>
          <a:ext cx="427917" cy="50058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kern="1200"/>
            <a:t>02</a:t>
          </a:r>
          <a:endParaRPr lang="en-US" sz="2400" kern="1200" dirty="0"/>
        </a:p>
      </dsp:txBody>
      <dsp:txXfrm>
        <a:off x="5055951" y="2425754"/>
        <a:ext cx="299542" cy="300349"/>
      </dsp:txXfrm>
    </dsp:sp>
    <dsp:sp modelId="{0F4973BD-8E08-4234-A143-19E831D6FF5C}">
      <dsp:nvSpPr>
        <dsp:cNvPr id="0" name=""/>
        <dsp:cNvSpPr/>
      </dsp:nvSpPr>
      <dsp:spPr>
        <a:xfrm>
          <a:off x="5661496" y="0"/>
          <a:ext cx="2018480" cy="515185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Infrastructure Development</a:t>
          </a:r>
          <a:r>
            <a:rPr lang="en-US" sz="1600" kern="1200" dirty="0"/>
            <a:t>: While employment and business activity will continue to grow, transportation inefficiencies and congestion could act as a brake on economic growth. Investment in transit infrastructure will be essential to support the region’s expansion.</a:t>
          </a:r>
        </a:p>
      </dsp:txBody>
      <dsp:txXfrm>
        <a:off x="5720615" y="59119"/>
        <a:ext cx="1900242" cy="5033621"/>
      </dsp:txXfrm>
    </dsp:sp>
    <dsp:sp modelId="{E4687C2B-70ED-4554-B613-AE83EDA2D61B}">
      <dsp:nvSpPr>
        <dsp:cNvPr id="0" name=""/>
        <dsp:cNvSpPr/>
      </dsp:nvSpPr>
      <dsp:spPr>
        <a:xfrm>
          <a:off x="7881824" y="2325637"/>
          <a:ext cx="427917" cy="50058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kern="1200"/>
            <a:t>03</a:t>
          </a:r>
        </a:p>
      </dsp:txBody>
      <dsp:txXfrm>
        <a:off x="7881824" y="2425754"/>
        <a:ext cx="299542" cy="300349"/>
      </dsp:txXfrm>
    </dsp:sp>
    <dsp:sp modelId="{A751F958-5F29-481E-9082-80F6678D30AA}">
      <dsp:nvSpPr>
        <dsp:cNvPr id="0" name=""/>
        <dsp:cNvSpPr/>
      </dsp:nvSpPr>
      <dsp:spPr>
        <a:xfrm>
          <a:off x="8487368" y="0"/>
          <a:ext cx="2018480" cy="515185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Sectoral Outlook</a:t>
          </a:r>
          <a:r>
            <a:rPr lang="en-US" sz="1600" kern="1200" dirty="0"/>
            <a:t>: The Leisure and Hospitality sector is expected to remain a pillar of job growth, but other sectors like Information, Professional Services, and Manufacturing will likely see stronger gains as the economy diversifies. However, lingering supply chain disruptions and workforce constraints may temper the speed of recovery in industries such as construction and retail.</a:t>
          </a:r>
        </a:p>
      </dsp:txBody>
      <dsp:txXfrm>
        <a:off x="8546487" y="59119"/>
        <a:ext cx="1900242" cy="503362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582D56-7521-41BC-A8C7-BF4A03DF7345}" type="datetimeFigureOut">
              <a:rPr lang="en-US" smtClean="0"/>
              <a:t>10/16/2024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4D949C-FF37-4E8F-82BD-21994F4C4BFC}" type="slidenum">
              <a:rPr lang="en-US" smtClean="0"/>
              <a:t>‹#›</a:t>
            </a:fld>
            <a:endParaRPr lang="en-US"/>
          </a:p>
        </p:txBody>
      </p:sp>
    </p:spTree>
    <p:extLst>
      <p:ext uri="{BB962C8B-B14F-4D97-AF65-F5344CB8AC3E}">
        <p14:creationId xmlns:p14="http://schemas.microsoft.com/office/powerpoint/2010/main" val="3263923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Good morning everyone, and thank you very much for your time for joining us for our Second CEDS Strategy Committee meeting. I am Mark Cassidy, the Economic Development and Research Manager at the Council, and I really appreciate your participation and feedback thus far. I’ll turn it over our fearless leader and CEDS Committee Chair, Senator Geller for an introduction and some housekeeping.</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585D33-10AC-EA4C-A6B3-99FDCCE7099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208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EDA instructed us to provide an Annual report with these items: [read from slide]. As a quick overview of the contents, first are the highlights of key changes to the economy. [read from slide] … population change in Monroe and Miami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dade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585D33-10AC-EA4C-A6B3-99FDCCE7099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7373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EDA instructed us to provide an Annual report with these items: [read from slide]. As a quick overview of the contents, first are the highlights of key changes to the economy. [read from slide] … population change in Monroe and Miami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dade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585D33-10AC-EA4C-A6B3-99FDCCE7099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91637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86126-0FA9-0072-C916-14F08D3DB2F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F095D9C-32BB-8456-22E4-1E8F8B7404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7F9103E-C272-CF71-B92B-6F9E6DB8D3E5}"/>
              </a:ext>
            </a:extLst>
          </p:cNvPr>
          <p:cNvSpPr>
            <a:spLocks noGrp="1"/>
          </p:cNvSpPr>
          <p:nvPr>
            <p:ph type="dt" sz="half" idx="10"/>
          </p:nvPr>
        </p:nvSpPr>
        <p:spPr/>
        <p:txBody>
          <a:bodyPr/>
          <a:lstStyle/>
          <a:p>
            <a:fld id="{13DC50C1-A553-4422-B03B-005D8DAA67CD}" type="datetimeFigureOut">
              <a:rPr lang="en-US" smtClean="0"/>
              <a:t>10/16/2024</a:t>
            </a:fld>
            <a:endParaRPr lang="en-US"/>
          </a:p>
        </p:txBody>
      </p:sp>
      <p:sp>
        <p:nvSpPr>
          <p:cNvPr id="5" name="Footer Placeholder 4">
            <a:extLst>
              <a:ext uri="{FF2B5EF4-FFF2-40B4-BE49-F238E27FC236}">
                <a16:creationId xmlns:a16="http://schemas.microsoft.com/office/drawing/2014/main" id="{15DD0086-332F-387C-9D23-E73EFA87DA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D3DAE1-CF93-1522-7F59-6C349B81E6DC}"/>
              </a:ext>
            </a:extLst>
          </p:cNvPr>
          <p:cNvSpPr>
            <a:spLocks noGrp="1"/>
          </p:cNvSpPr>
          <p:nvPr>
            <p:ph type="sldNum" sz="quarter" idx="12"/>
          </p:nvPr>
        </p:nvSpPr>
        <p:spPr/>
        <p:txBody>
          <a:bodyPr/>
          <a:lstStyle/>
          <a:p>
            <a:fld id="{6811BC2F-DE5A-4A56-A024-2C8B8E8681AE}" type="slidenum">
              <a:rPr lang="en-US" smtClean="0"/>
              <a:t>‹#›</a:t>
            </a:fld>
            <a:endParaRPr lang="en-US"/>
          </a:p>
        </p:txBody>
      </p:sp>
    </p:spTree>
    <p:extLst>
      <p:ext uri="{BB962C8B-B14F-4D97-AF65-F5344CB8AC3E}">
        <p14:creationId xmlns:p14="http://schemas.microsoft.com/office/powerpoint/2010/main" val="1181453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A31A3-07B7-7537-7DFC-273DE948C3E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5CBB4E6-5855-A17B-0864-A81D615F926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DA89FC-1DD7-FF22-4784-AE00E25BFD09}"/>
              </a:ext>
            </a:extLst>
          </p:cNvPr>
          <p:cNvSpPr>
            <a:spLocks noGrp="1"/>
          </p:cNvSpPr>
          <p:nvPr>
            <p:ph type="dt" sz="half" idx="10"/>
          </p:nvPr>
        </p:nvSpPr>
        <p:spPr/>
        <p:txBody>
          <a:bodyPr/>
          <a:lstStyle/>
          <a:p>
            <a:fld id="{13DC50C1-A553-4422-B03B-005D8DAA67CD}" type="datetimeFigureOut">
              <a:rPr lang="en-US" smtClean="0"/>
              <a:t>10/16/2024</a:t>
            </a:fld>
            <a:endParaRPr lang="en-US"/>
          </a:p>
        </p:txBody>
      </p:sp>
      <p:sp>
        <p:nvSpPr>
          <p:cNvPr id="5" name="Footer Placeholder 4">
            <a:extLst>
              <a:ext uri="{FF2B5EF4-FFF2-40B4-BE49-F238E27FC236}">
                <a16:creationId xmlns:a16="http://schemas.microsoft.com/office/drawing/2014/main" id="{34FF56A3-BD65-393B-2A44-E0B889EB6E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790A82-6F81-ED78-9109-F6216A6F2DF2}"/>
              </a:ext>
            </a:extLst>
          </p:cNvPr>
          <p:cNvSpPr>
            <a:spLocks noGrp="1"/>
          </p:cNvSpPr>
          <p:nvPr>
            <p:ph type="sldNum" sz="quarter" idx="12"/>
          </p:nvPr>
        </p:nvSpPr>
        <p:spPr/>
        <p:txBody>
          <a:bodyPr/>
          <a:lstStyle/>
          <a:p>
            <a:fld id="{6811BC2F-DE5A-4A56-A024-2C8B8E8681AE}" type="slidenum">
              <a:rPr lang="en-US" smtClean="0"/>
              <a:t>‹#›</a:t>
            </a:fld>
            <a:endParaRPr lang="en-US"/>
          </a:p>
        </p:txBody>
      </p:sp>
    </p:spTree>
    <p:extLst>
      <p:ext uri="{BB962C8B-B14F-4D97-AF65-F5344CB8AC3E}">
        <p14:creationId xmlns:p14="http://schemas.microsoft.com/office/powerpoint/2010/main" val="2737649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2A9F64B-7393-E9C3-14C8-F4DB8BBF9CE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38D00E5-5C54-FFCF-BEE0-51E4695E39F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F9ED00-9E3C-A23D-0060-1F3E1CD42B43}"/>
              </a:ext>
            </a:extLst>
          </p:cNvPr>
          <p:cNvSpPr>
            <a:spLocks noGrp="1"/>
          </p:cNvSpPr>
          <p:nvPr>
            <p:ph type="dt" sz="half" idx="10"/>
          </p:nvPr>
        </p:nvSpPr>
        <p:spPr/>
        <p:txBody>
          <a:bodyPr/>
          <a:lstStyle/>
          <a:p>
            <a:fld id="{13DC50C1-A553-4422-B03B-005D8DAA67CD}" type="datetimeFigureOut">
              <a:rPr lang="en-US" smtClean="0"/>
              <a:t>10/16/2024</a:t>
            </a:fld>
            <a:endParaRPr lang="en-US"/>
          </a:p>
        </p:txBody>
      </p:sp>
      <p:sp>
        <p:nvSpPr>
          <p:cNvPr id="5" name="Footer Placeholder 4">
            <a:extLst>
              <a:ext uri="{FF2B5EF4-FFF2-40B4-BE49-F238E27FC236}">
                <a16:creationId xmlns:a16="http://schemas.microsoft.com/office/drawing/2014/main" id="{1D890631-C267-1A9B-56AA-0C73962361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A80AAD-29E3-337E-EEB7-B625C9164F88}"/>
              </a:ext>
            </a:extLst>
          </p:cNvPr>
          <p:cNvSpPr>
            <a:spLocks noGrp="1"/>
          </p:cNvSpPr>
          <p:nvPr>
            <p:ph type="sldNum" sz="quarter" idx="12"/>
          </p:nvPr>
        </p:nvSpPr>
        <p:spPr/>
        <p:txBody>
          <a:bodyPr/>
          <a:lstStyle/>
          <a:p>
            <a:fld id="{6811BC2F-DE5A-4A56-A024-2C8B8E8681AE}" type="slidenum">
              <a:rPr lang="en-US" smtClean="0"/>
              <a:t>‹#›</a:t>
            </a:fld>
            <a:endParaRPr lang="en-US"/>
          </a:p>
        </p:txBody>
      </p:sp>
    </p:spTree>
    <p:extLst>
      <p:ext uri="{BB962C8B-B14F-4D97-AF65-F5344CB8AC3E}">
        <p14:creationId xmlns:p14="http://schemas.microsoft.com/office/powerpoint/2010/main" val="5210939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 w/ Image">
    <p:spTree>
      <p:nvGrpSpPr>
        <p:cNvPr id="1" name=""/>
        <p:cNvGrpSpPr/>
        <p:nvPr/>
      </p:nvGrpSpPr>
      <p:grpSpPr>
        <a:xfrm>
          <a:off x="0" y="0"/>
          <a:ext cx="0" cy="0"/>
          <a:chOff x="0" y="0"/>
          <a:chExt cx="0" cy="0"/>
        </a:xfrm>
      </p:grpSpPr>
      <p:sp>
        <p:nvSpPr>
          <p:cNvPr id="19" name="Picture Placeholder 18"/>
          <p:cNvSpPr>
            <a:spLocks noGrp="1"/>
          </p:cNvSpPr>
          <p:nvPr>
            <p:ph type="pic" sz="quarter" idx="13" hasCustomPrompt="1"/>
          </p:nvPr>
        </p:nvSpPr>
        <p:spPr>
          <a:xfrm>
            <a:off x="0" y="2406650"/>
            <a:ext cx="12205274" cy="4451350"/>
          </a:xfrm>
        </p:spPr>
        <p:txBody>
          <a:bodyPr/>
          <a:lstStyle>
            <a:lvl1pPr marL="0" indent="0" algn="l">
              <a:buNone/>
              <a:defRPr baseline="0"/>
            </a:lvl1pPr>
          </a:lstStyle>
          <a:p>
            <a:pPr marL="228600" marR="0" lvl="0" indent="-228600" algn="l" defTabSz="914400" rtl="0" eaLnBrk="1" fontAlgn="auto" latinLnBrk="0" hangingPunct="1">
              <a:lnSpc>
                <a:spcPct val="90000"/>
              </a:lnSpc>
              <a:spcBef>
                <a:spcPts val="1000"/>
              </a:spcBef>
              <a:spcAft>
                <a:spcPts val="0"/>
              </a:spcAft>
              <a:buClr>
                <a:schemeClr val="accent1"/>
              </a:buClr>
              <a:buSzTx/>
              <a:tabLst/>
              <a:defRPr/>
            </a:pPr>
            <a:r>
              <a:rPr lang="en-GB"/>
              <a:t>DRAG IMAGE INTO PLACEHOLDER TO PLACE</a:t>
            </a:r>
          </a:p>
        </p:txBody>
      </p:sp>
      <p:sp>
        <p:nvSpPr>
          <p:cNvPr id="17" name="Text Placeholder 16"/>
          <p:cNvSpPr>
            <a:spLocks noGrp="1"/>
          </p:cNvSpPr>
          <p:nvPr>
            <p:ph type="body" sz="quarter" idx="12" hasCustomPrompt="1"/>
          </p:nvPr>
        </p:nvSpPr>
        <p:spPr>
          <a:xfrm>
            <a:off x="0" y="2406650"/>
            <a:ext cx="12198350" cy="4451350"/>
          </a:xfrm>
          <a:solidFill>
            <a:schemeClr val="tx1">
              <a:alpha val="50000"/>
            </a:schemeClr>
          </a:solidFill>
        </p:spPr>
        <p:txBody>
          <a:bodyPr/>
          <a:lstStyle>
            <a:lvl1pPr marL="0" indent="0">
              <a:buNone/>
              <a:defRPr baseline="0"/>
            </a:lvl1pPr>
          </a:lstStyle>
          <a:p>
            <a:pPr marL="228600" marR="0" lvl="0" indent="-228600" algn="l" defTabSz="914400" rtl="0" eaLnBrk="1" fontAlgn="auto" latinLnBrk="0" hangingPunct="1">
              <a:lnSpc>
                <a:spcPct val="90000"/>
              </a:lnSpc>
              <a:spcBef>
                <a:spcPts val="1000"/>
              </a:spcBef>
              <a:spcAft>
                <a:spcPts val="0"/>
              </a:spcAft>
              <a:buClr>
                <a:schemeClr val="accent1"/>
              </a:buClr>
              <a:buSzTx/>
              <a:tabLst/>
              <a:defRPr/>
            </a:pPr>
            <a:r>
              <a:rPr lang="en-GB" dirty="0"/>
              <a:t> </a:t>
            </a:r>
          </a:p>
        </p:txBody>
      </p:sp>
      <p:sp>
        <p:nvSpPr>
          <p:cNvPr id="20" name="Title 1"/>
          <p:cNvSpPr>
            <a:spLocks noGrp="1"/>
          </p:cNvSpPr>
          <p:nvPr>
            <p:ph type="title" hasCustomPrompt="1"/>
          </p:nvPr>
        </p:nvSpPr>
        <p:spPr>
          <a:xfrm>
            <a:off x="574675" y="3587750"/>
            <a:ext cx="11042559" cy="1047750"/>
          </a:xfrm>
        </p:spPr>
        <p:txBody>
          <a:bodyPr anchor="b">
            <a:normAutofit/>
          </a:bodyPr>
          <a:lstStyle>
            <a:lvl1pPr marL="0" indent="0">
              <a:buFont typeface="Arial" charset="0"/>
              <a:buNone/>
              <a:defRPr sz="4400" b="0" i="0">
                <a:solidFill>
                  <a:schemeClr val="bg1"/>
                </a:solidFill>
                <a:latin typeface="Calibri Light" panose="020F0302020204030204" pitchFamily="34" charset="0"/>
                <a:ea typeface="Roboto Light" charset="0"/>
                <a:cs typeface="Calibri Light" panose="020F0302020204030204" pitchFamily="34" charset="0"/>
              </a:defRPr>
            </a:lvl1pPr>
          </a:lstStyle>
          <a:p>
            <a:r>
              <a:rPr lang="en-US" dirty="0"/>
              <a:t>Presentation Title</a:t>
            </a:r>
          </a:p>
        </p:txBody>
      </p:sp>
      <p:sp>
        <p:nvSpPr>
          <p:cNvPr id="24" name="Text Placeholder 8"/>
          <p:cNvSpPr>
            <a:spLocks noGrp="1"/>
          </p:cNvSpPr>
          <p:nvPr>
            <p:ph type="body" sz="quarter" idx="14" hasCustomPrompt="1"/>
          </p:nvPr>
        </p:nvSpPr>
        <p:spPr>
          <a:xfrm>
            <a:off x="574671" y="5056461"/>
            <a:ext cx="11042654" cy="337964"/>
          </a:xfrm>
        </p:spPr>
        <p:txBody>
          <a:bodyPr/>
          <a:lstStyle>
            <a:lvl1pPr marL="0" indent="0">
              <a:buFont typeface="Arial" charset="0"/>
              <a:buNone/>
              <a:defRPr b="1" i="0" cap="all" baseline="0">
                <a:solidFill>
                  <a:schemeClr val="bg1"/>
                </a:solidFill>
                <a:latin typeface="+mn-lt"/>
                <a:ea typeface="Roboto" charset="0"/>
                <a:cs typeface="Roboto" charset="0"/>
              </a:defRPr>
            </a:lvl1pPr>
          </a:lstStyle>
          <a:p>
            <a:pPr lvl="0"/>
            <a:r>
              <a:rPr lang="en-US" dirty="0"/>
              <a:t>PRESENTER NAME</a:t>
            </a:r>
          </a:p>
        </p:txBody>
      </p:sp>
      <p:sp>
        <p:nvSpPr>
          <p:cNvPr id="25" name="Text Placeholder 8"/>
          <p:cNvSpPr>
            <a:spLocks noGrp="1"/>
          </p:cNvSpPr>
          <p:nvPr>
            <p:ph type="body" sz="quarter" idx="15" hasCustomPrompt="1"/>
          </p:nvPr>
        </p:nvSpPr>
        <p:spPr>
          <a:xfrm>
            <a:off x="574671" y="5411519"/>
            <a:ext cx="11042654" cy="337964"/>
          </a:xfrm>
        </p:spPr>
        <p:txBody>
          <a:bodyPr>
            <a:noAutofit/>
          </a:bodyPr>
          <a:lstStyle>
            <a:lvl1pPr marL="0" indent="0">
              <a:buFont typeface="Arial" charset="0"/>
              <a:buNone/>
              <a:defRPr sz="1800" b="0" i="0" cap="all" baseline="0">
                <a:solidFill>
                  <a:schemeClr val="bg1"/>
                </a:solidFill>
                <a:latin typeface="+mj-lt"/>
                <a:ea typeface="Roboto Light" charset="0"/>
                <a:cs typeface="Roboto Light" charset="0"/>
              </a:defRPr>
            </a:lvl1pPr>
          </a:lstStyle>
          <a:p>
            <a:pPr lvl="0"/>
            <a:r>
              <a:rPr lang="en-US" dirty="0"/>
              <a:t>Presenter title</a:t>
            </a:r>
          </a:p>
        </p:txBody>
      </p:sp>
      <p:sp>
        <p:nvSpPr>
          <p:cNvPr id="12" name="Rectangle 11"/>
          <p:cNvSpPr/>
          <p:nvPr userDrawn="1"/>
        </p:nvSpPr>
        <p:spPr>
          <a:xfrm>
            <a:off x="0" y="0"/>
            <a:ext cx="12192000" cy="24214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charset="0"/>
              <a:buNone/>
            </a:pPr>
            <a:endParaRPr lang="en-US"/>
          </a:p>
        </p:txBody>
      </p:sp>
      <p:sp>
        <p:nvSpPr>
          <p:cNvPr id="2" name="Rectangle 1"/>
          <p:cNvSpPr/>
          <p:nvPr userDrawn="1"/>
        </p:nvSpPr>
        <p:spPr>
          <a:xfrm>
            <a:off x="-2095130" y="222081"/>
            <a:ext cx="2095130" cy="433179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2095130" y="-230996"/>
            <a:ext cx="2095130" cy="4906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ight Triangle 2"/>
          <p:cNvSpPr/>
          <p:nvPr userDrawn="1"/>
        </p:nvSpPr>
        <p:spPr>
          <a:xfrm>
            <a:off x="0" y="-230996"/>
            <a:ext cx="216371" cy="216371"/>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userDrawn="1"/>
        </p:nvSpPr>
        <p:spPr>
          <a:xfrm>
            <a:off x="-1641987" y="-140567"/>
            <a:ext cx="1096775" cy="307777"/>
          </a:xfrm>
          <a:prstGeom prst="rect">
            <a:avLst/>
          </a:prstGeom>
          <a:noFill/>
        </p:spPr>
        <p:txBody>
          <a:bodyPr wrap="none" rtlCol="0">
            <a:spAutoFit/>
          </a:bodyPr>
          <a:lstStyle/>
          <a:p>
            <a:r>
              <a:rPr lang="en-GB" sz="1400">
                <a:solidFill>
                  <a:schemeClr val="bg1"/>
                </a:solidFill>
                <a:latin typeface="Roboto" charset="0"/>
                <a:ea typeface="Roboto" charset="0"/>
                <a:cs typeface="Roboto" charset="0"/>
              </a:rPr>
              <a:t>SLIDE</a:t>
            </a:r>
            <a:r>
              <a:rPr lang="en-GB" sz="1400" baseline="0">
                <a:solidFill>
                  <a:schemeClr val="bg1"/>
                </a:solidFill>
                <a:latin typeface="Roboto" charset="0"/>
                <a:ea typeface="Roboto" charset="0"/>
                <a:cs typeface="Roboto" charset="0"/>
              </a:rPr>
              <a:t> TIPS</a:t>
            </a:r>
            <a:endParaRPr lang="en-GB" sz="1400">
              <a:solidFill>
                <a:schemeClr val="bg1"/>
              </a:solidFill>
              <a:latin typeface="Roboto" charset="0"/>
              <a:ea typeface="Roboto" charset="0"/>
              <a:cs typeface="Roboto" charset="0"/>
            </a:endParaRPr>
          </a:p>
        </p:txBody>
      </p:sp>
      <p:sp>
        <p:nvSpPr>
          <p:cNvPr id="13" name="TextBox 12"/>
          <p:cNvSpPr txBox="1"/>
          <p:nvPr userDrawn="1"/>
        </p:nvSpPr>
        <p:spPr>
          <a:xfrm>
            <a:off x="-1935333" y="425034"/>
            <a:ext cx="1695636" cy="1474787"/>
          </a:xfrm>
          <a:prstGeom prst="rect">
            <a:avLst/>
          </a:prstGeom>
          <a:noFill/>
        </p:spPr>
        <p:txBody>
          <a:bodyPr wrap="square" rtlCol="0">
            <a:noAutofit/>
          </a:bodyPr>
          <a:lstStyle/>
          <a:p>
            <a:pPr marL="96838" indent="-96838">
              <a:buClr>
                <a:schemeClr val="accent1"/>
              </a:buClr>
              <a:buFont typeface="Wingdings" charset="2"/>
              <a:buChar char="§"/>
            </a:pPr>
            <a:r>
              <a:rPr lang="en-GB" sz="1000">
                <a:solidFill>
                  <a:schemeClr val="tx1">
                    <a:lumMod val="75000"/>
                    <a:lumOff val="25000"/>
                  </a:schemeClr>
                </a:solidFill>
                <a:latin typeface="Roboto" charset="0"/>
                <a:ea typeface="Roboto" charset="0"/>
                <a:cs typeface="Roboto" charset="0"/>
              </a:rPr>
              <a:t>To insert a logo, drag an image into the placeholder, or use the button within the placeholder to browse for your image.</a:t>
            </a:r>
          </a:p>
          <a:p>
            <a:pPr marL="96838" indent="-96838">
              <a:buClr>
                <a:schemeClr val="accent1"/>
              </a:buClr>
              <a:buFont typeface="Wingdings" charset="2"/>
              <a:buChar char="§"/>
            </a:pPr>
            <a:r>
              <a:rPr lang="en-GB" sz="1000">
                <a:solidFill>
                  <a:schemeClr val="tx1">
                    <a:lumMod val="75000"/>
                    <a:lumOff val="25000"/>
                  </a:schemeClr>
                </a:solidFill>
                <a:latin typeface="Roboto" charset="0"/>
                <a:ea typeface="Roboto" charset="0"/>
                <a:cs typeface="Roboto" charset="0"/>
              </a:rPr>
              <a:t>If the image is cut off, please use crop options and select “Fit”.</a:t>
            </a:r>
          </a:p>
          <a:p>
            <a:pPr marL="96838" indent="-96838">
              <a:buClr>
                <a:schemeClr val="accent1"/>
              </a:buClr>
              <a:buFont typeface="Wingdings" charset="2"/>
              <a:buChar char="§"/>
            </a:pPr>
            <a:endParaRPr lang="en-GB" sz="1000">
              <a:solidFill>
                <a:schemeClr val="tx1">
                  <a:lumMod val="75000"/>
                  <a:lumOff val="25000"/>
                </a:schemeClr>
              </a:solidFill>
              <a:latin typeface="Roboto" charset="0"/>
              <a:ea typeface="Roboto" charset="0"/>
              <a:cs typeface="Roboto" charset="0"/>
            </a:endParaRPr>
          </a:p>
          <a:p>
            <a:pPr marL="96838" indent="-96838">
              <a:buClr>
                <a:schemeClr val="accent1"/>
              </a:buClr>
              <a:buFont typeface="Wingdings" charset="2"/>
              <a:buChar char="§"/>
            </a:pPr>
            <a:r>
              <a:rPr lang="en-GB" sz="1000">
                <a:solidFill>
                  <a:schemeClr val="tx1">
                    <a:lumMod val="75000"/>
                    <a:lumOff val="25000"/>
                  </a:schemeClr>
                </a:solidFill>
                <a:latin typeface="Roboto" charset="0"/>
                <a:ea typeface="Roboto" charset="0"/>
                <a:cs typeface="Roboto" charset="0"/>
              </a:rPr>
              <a:t>To insert a background image, drag a photo into the placeholder, or use the button within the placeholder to browse for your image.</a:t>
            </a:r>
          </a:p>
          <a:p>
            <a:pPr marL="96838" indent="-96838">
              <a:buClr>
                <a:schemeClr val="accent1"/>
              </a:buClr>
              <a:buFont typeface="Wingdings" charset="2"/>
              <a:buChar char="§"/>
            </a:pPr>
            <a:r>
              <a:rPr lang="en-GB" sz="1000">
                <a:solidFill>
                  <a:schemeClr val="tx1">
                    <a:lumMod val="75000"/>
                    <a:lumOff val="25000"/>
                  </a:schemeClr>
                </a:solidFill>
                <a:latin typeface="Roboto" charset="0"/>
                <a:ea typeface="Roboto" charset="0"/>
                <a:cs typeface="Roboto" charset="0"/>
              </a:rPr>
              <a:t>The image should be black and white, but low contrast colour images can work as well.</a:t>
            </a:r>
          </a:p>
          <a:p>
            <a:pPr marL="96838" indent="-96838">
              <a:buClr>
                <a:schemeClr val="accent1"/>
              </a:buClr>
              <a:buFont typeface="Wingdings" charset="2"/>
              <a:buChar char="§"/>
            </a:pPr>
            <a:r>
              <a:rPr lang="en-GB" sz="1000">
                <a:solidFill>
                  <a:schemeClr val="tx1">
                    <a:lumMod val="75000"/>
                    <a:lumOff val="25000"/>
                  </a:schemeClr>
                </a:solidFill>
                <a:latin typeface="Roboto" charset="0"/>
                <a:ea typeface="Roboto" charset="0"/>
                <a:cs typeface="Roboto" charset="0"/>
              </a:rPr>
              <a:t>If the image covers your text, right click the image, and select “Arrange - &gt; Send to back”.</a:t>
            </a:r>
          </a:p>
        </p:txBody>
      </p:sp>
      <p:sp>
        <p:nvSpPr>
          <p:cNvPr id="15" name="Text Placeholder 8"/>
          <p:cNvSpPr>
            <a:spLocks noGrp="1"/>
          </p:cNvSpPr>
          <p:nvPr>
            <p:ph type="body" sz="quarter" idx="17" hasCustomPrompt="1"/>
          </p:nvPr>
        </p:nvSpPr>
        <p:spPr>
          <a:xfrm>
            <a:off x="574671" y="5894845"/>
            <a:ext cx="11042654" cy="337964"/>
          </a:xfrm>
        </p:spPr>
        <p:txBody>
          <a:bodyPr anchor="b">
            <a:noAutofit/>
          </a:bodyPr>
          <a:lstStyle>
            <a:lvl1pPr marL="0" indent="0">
              <a:buFont typeface="Arial" charset="0"/>
              <a:buNone/>
              <a:defRPr sz="1400" b="1" i="0" cap="all" baseline="0">
                <a:solidFill>
                  <a:schemeClr val="bg1"/>
                </a:solidFill>
                <a:latin typeface="+mn-lt"/>
                <a:ea typeface="Roboto" charset="0"/>
                <a:cs typeface="Roboto" charset="0"/>
              </a:defRPr>
            </a:lvl1pPr>
          </a:lstStyle>
          <a:p>
            <a:pPr lvl="0"/>
            <a:r>
              <a:rPr lang="en-US" dirty="0"/>
              <a:t>Presentation date</a:t>
            </a:r>
          </a:p>
        </p:txBody>
      </p:sp>
      <p:pic>
        <p:nvPicPr>
          <p:cNvPr id="6" name="Picture 5" descr="Text&#10;&#10;Description automatically generated with medium confidence">
            <a:extLst>
              <a:ext uri="{FF2B5EF4-FFF2-40B4-BE49-F238E27FC236}">
                <a16:creationId xmlns:a16="http://schemas.microsoft.com/office/drawing/2014/main" id="{C56706E7-6F9B-48A4-8840-176CFF8DBF65}"/>
              </a:ext>
            </a:extLst>
          </p:cNvPr>
          <p:cNvPicPr>
            <a:picLocks noChangeAspect="1"/>
          </p:cNvPicPr>
          <p:nvPr userDrawn="1"/>
        </p:nvPicPr>
        <p:blipFill>
          <a:blip r:embed="rId2"/>
          <a:stretch>
            <a:fillRect/>
          </a:stretch>
        </p:blipFill>
        <p:spPr>
          <a:xfrm>
            <a:off x="574671" y="167210"/>
            <a:ext cx="4156630" cy="1634941"/>
          </a:xfrm>
          <a:prstGeom prst="rect">
            <a:avLst/>
          </a:prstGeom>
        </p:spPr>
      </p:pic>
    </p:spTree>
    <p:extLst>
      <p:ext uri="{BB962C8B-B14F-4D97-AF65-F5344CB8AC3E}">
        <p14:creationId xmlns:p14="http://schemas.microsoft.com/office/powerpoint/2010/main" val="2522664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Photo Right">
    <p:spTree>
      <p:nvGrpSpPr>
        <p:cNvPr id="1" name=""/>
        <p:cNvGrpSpPr/>
        <p:nvPr/>
      </p:nvGrpSpPr>
      <p:grpSpPr>
        <a:xfrm>
          <a:off x="0" y="0"/>
          <a:ext cx="0" cy="0"/>
          <a:chOff x="0" y="0"/>
          <a:chExt cx="0" cy="0"/>
        </a:xfrm>
      </p:grpSpPr>
      <p:sp>
        <p:nvSpPr>
          <p:cNvPr id="2" name="Title 1"/>
          <p:cNvSpPr>
            <a:spLocks noGrp="1"/>
          </p:cNvSpPr>
          <p:nvPr>
            <p:ph type="title"/>
          </p:nvPr>
        </p:nvSpPr>
        <p:spPr>
          <a:xfrm>
            <a:off x="574675" y="365126"/>
            <a:ext cx="6421625" cy="749572"/>
          </a:xfrm>
        </p:spPr>
        <p:txBody>
          <a:bodyPr>
            <a:normAutofit/>
          </a:bodyPr>
          <a:lstStyle>
            <a:lvl1pPr>
              <a:defRPr sz="3400">
                <a:latin typeface="+mj-lt"/>
              </a:defRPr>
            </a:lvl1pPr>
          </a:lstStyle>
          <a:p>
            <a:r>
              <a:rPr lang="en-US" dirty="0"/>
              <a:t>Click to edit Master title style</a:t>
            </a:r>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4B6E93A8-FE64-9044-AC94-BAC1817EA472}" type="slidenum">
              <a:rPr lang="en-US" smtClean="0"/>
              <a:pPr/>
              <a:t>‹#›</a:t>
            </a:fld>
            <a:endParaRPr lang="en-US"/>
          </a:p>
        </p:txBody>
      </p:sp>
      <p:sp>
        <p:nvSpPr>
          <p:cNvPr id="6" name="Content Placeholder 2"/>
          <p:cNvSpPr>
            <a:spLocks noGrp="1"/>
          </p:cNvSpPr>
          <p:nvPr>
            <p:ph idx="12"/>
          </p:nvPr>
        </p:nvSpPr>
        <p:spPr>
          <a:xfrm>
            <a:off x="574675" y="1700213"/>
            <a:ext cx="6421625" cy="4392612"/>
          </a:xfrm>
        </p:spPr>
        <p:txBody>
          <a:bodyPr>
            <a:normAutofit/>
          </a:bodyPr>
          <a:lstStyle>
            <a:lvl1pPr>
              <a:defRPr sz="2400">
                <a:solidFill>
                  <a:srgbClr val="4E5366"/>
                </a:solidFill>
                <a:latin typeface="+mj-lt"/>
              </a:defRPr>
            </a:lvl1pPr>
            <a:lvl2pPr>
              <a:defRPr sz="2000">
                <a:solidFill>
                  <a:srgbClr val="4E5366"/>
                </a:solidFill>
                <a:latin typeface="+mj-lt"/>
              </a:defRPr>
            </a:lvl2pPr>
            <a:lvl3pPr>
              <a:defRPr sz="1800">
                <a:solidFill>
                  <a:srgbClr val="4E5366"/>
                </a:solidFill>
                <a:latin typeface="+mj-lt"/>
              </a:defRPr>
            </a:lvl3pPr>
            <a:lvl4pPr>
              <a:defRPr sz="1600">
                <a:solidFill>
                  <a:srgbClr val="4E5366"/>
                </a:solidFill>
                <a:latin typeface="+mj-lt"/>
              </a:defRPr>
            </a:lvl4pPr>
            <a:lvl5pPr>
              <a:defRPr sz="1600">
                <a:solidFill>
                  <a:srgbClr val="4E5366"/>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8"/>
          <p:cNvSpPr>
            <a:spLocks noGrp="1"/>
          </p:cNvSpPr>
          <p:nvPr>
            <p:ph type="body" sz="quarter" idx="13" hasCustomPrompt="1"/>
          </p:nvPr>
        </p:nvSpPr>
        <p:spPr>
          <a:xfrm>
            <a:off x="574678" y="1114424"/>
            <a:ext cx="6421622" cy="585787"/>
          </a:xfrm>
        </p:spPr>
        <p:txBody>
          <a:bodyPr>
            <a:normAutofit/>
          </a:bodyPr>
          <a:lstStyle>
            <a:lvl1pPr marL="0" indent="0">
              <a:buNone/>
              <a:defRPr sz="2400" b="0" i="0">
                <a:solidFill>
                  <a:srgbClr val="4E5366"/>
                </a:solidFill>
                <a:latin typeface="+mn-lt"/>
                <a:ea typeface="Roboto" charset="0"/>
                <a:cs typeface="Roboto" charset="0"/>
              </a:defRPr>
            </a:lvl1pPr>
          </a:lstStyle>
          <a:p>
            <a:pPr lvl="0"/>
            <a:r>
              <a:rPr lang="en-US" dirty="0"/>
              <a:t>Click to edit subtitle</a:t>
            </a:r>
          </a:p>
        </p:txBody>
      </p:sp>
      <p:sp>
        <p:nvSpPr>
          <p:cNvPr id="9" name="Picture Placeholder 8"/>
          <p:cNvSpPr>
            <a:spLocks noGrp="1"/>
          </p:cNvSpPr>
          <p:nvPr>
            <p:ph type="pic" sz="quarter" idx="14"/>
          </p:nvPr>
        </p:nvSpPr>
        <p:spPr>
          <a:xfrm>
            <a:off x="7319962" y="-1"/>
            <a:ext cx="4872038" cy="6092825"/>
          </a:xfrm>
        </p:spPr>
        <p:txBody>
          <a:bodyPr/>
          <a:lstStyle/>
          <a:p>
            <a:endParaRPr lang="en-GB"/>
          </a:p>
        </p:txBody>
      </p:sp>
      <p:sp>
        <p:nvSpPr>
          <p:cNvPr id="8" name="Rectangle 7"/>
          <p:cNvSpPr/>
          <p:nvPr userDrawn="1"/>
        </p:nvSpPr>
        <p:spPr>
          <a:xfrm>
            <a:off x="-2095130" y="234781"/>
            <a:ext cx="2095130" cy="179722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2095130" y="-218296"/>
            <a:ext cx="2095130" cy="4906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ight Triangle 10"/>
          <p:cNvSpPr/>
          <p:nvPr userDrawn="1"/>
        </p:nvSpPr>
        <p:spPr>
          <a:xfrm>
            <a:off x="0" y="-218296"/>
            <a:ext cx="216371" cy="216371"/>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userDrawn="1"/>
        </p:nvSpPr>
        <p:spPr>
          <a:xfrm>
            <a:off x="-1641987" y="-127867"/>
            <a:ext cx="1096775" cy="307777"/>
          </a:xfrm>
          <a:prstGeom prst="rect">
            <a:avLst/>
          </a:prstGeom>
          <a:noFill/>
        </p:spPr>
        <p:txBody>
          <a:bodyPr wrap="none" rtlCol="0">
            <a:spAutoFit/>
          </a:bodyPr>
          <a:lstStyle/>
          <a:p>
            <a:r>
              <a:rPr lang="en-GB" sz="1400">
                <a:solidFill>
                  <a:schemeClr val="bg1"/>
                </a:solidFill>
                <a:latin typeface="Roboto" charset="0"/>
                <a:ea typeface="Roboto" charset="0"/>
                <a:cs typeface="Roboto" charset="0"/>
              </a:rPr>
              <a:t>SLIDE</a:t>
            </a:r>
            <a:r>
              <a:rPr lang="en-GB" sz="1400" baseline="0">
                <a:solidFill>
                  <a:schemeClr val="bg1"/>
                </a:solidFill>
                <a:latin typeface="Roboto" charset="0"/>
                <a:ea typeface="Roboto" charset="0"/>
                <a:cs typeface="Roboto" charset="0"/>
              </a:rPr>
              <a:t> TIPS</a:t>
            </a:r>
            <a:endParaRPr lang="en-GB" sz="1400">
              <a:solidFill>
                <a:schemeClr val="bg1"/>
              </a:solidFill>
              <a:latin typeface="Roboto" charset="0"/>
              <a:ea typeface="Roboto" charset="0"/>
              <a:cs typeface="Roboto" charset="0"/>
            </a:endParaRPr>
          </a:p>
        </p:txBody>
      </p:sp>
      <p:sp>
        <p:nvSpPr>
          <p:cNvPr id="13" name="TextBox 12"/>
          <p:cNvSpPr txBox="1"/>
          <p:nvPr userDrawn="1"/>
        </p:nvSpPr>
        <p:spPr>
          <a:xfrm>
            <a:off x="-1935333" y="437734"/>
            <a:ext cx="1695636" cy="1474787"/>
          </a:xfrm>
          <a:prstGeom prst="rect">
            <a:avLst/>
          </a:prstGeom>
          <a:noFill/>
        </p:spPr>
        <p:txBody>
          <a:bodyPr wrap="square" rtlCol="0">
            <a:noAutofit/>
          </a:bodyPr>
          <a:lstStyle/>
          <a:p>
            <a:pPr marL="96838" indent="-96838">
              <a:buClr>
                <a:schemeClr val="accent1"/>
              </a:buClr>
              <a:buFont typeface="Wingdings" charset="2"/>
              <a:buChar char="§"/>
            </a:pPr>
            <a:r>
              <a:rPr lang="en-GB" sz="1000">
                <a:solidFill>
                  <a:schemeClr val="tx1">
                    <a:lumMod val="75000"/>
                    <a:lumOff val="25000"/>
                  </a:schemeClr>
                </a:solidFill>
                <a:latin typeface="Roboto" charset="0"/>
                <a:ea typeface="Roboto" charset="0"/>
                <a:cs typeface="Roboto" charset="0"/>
              </a:rPr>
              <a:t>To insert an</a:t>
            </a:r>
            <a:r>
              <a:rPr lang="en-GB" sz="1000" baseline="0">
                <a:solidFill>
                  <a:schemeClr val="tx1">
                    <a:lumMod val="75000"/>
                    <a:lumOff val="25000"/>
                  </a:schemeClr>
                </a:solidFill>
                <a:latin typeface="Roboto" charset="0"/>
                <a:ea typeface="Roboto" charset="0"/>
                <a:cs typeface="Roboto" charset="0"/>
              </a:rPr>
              <a:t> </a:t>
            </a:r>
            <a:r>
              <a:rPr lang="en-GB" sz="1000">
                <a:solidFill>
                  <a:schemeClr val="tx1">
                    <a:lumMod val="75000"/>
                    <a:lumOff val="25000"/>
                  </a:schemeClr>
                </a:solidFill>
                <a:latin typeface="Roboto" charset="0"/>
                <a:ea typeface="Roboto" charset="0"/>
                <a:cs typeface="Roboto" charset="0"/>
              </a:rPr>
              <a:t>image, drag a photo into the placeholder, or use the button within the placeholder to browse for your image.</a:t>
            </a:r>
          </a:p>
          <a:p>
            <a:pPr marL="96838" indent="-96838">
              <a:buClr>
                <a:schemeClr val="accent1"/>
              </a:buClr>
              <a:buFont typeface="Wingdings" charset="2"/>
              <a:buChar char="§"/>
            </a:pPr>
            <a:r>
              <a:rPr lang="en-GB" sz="1000" baseline="0">
                <a:solidFill>
                  <a:schemeClr val="tx1">
                    <a:lumMod val="75000"/>
                    <a:lumOff val="25000"/>
                  </a:schemeClr>
                </a:solidFill>
                <a:latin typeface="Roboto" charset="0"/>
                <a:ea typeface="Roboto" charset="0"/>
                <a:cs typeface="Roboto" charset="0"/>
              </a:rPr>
              <a:t>Use Crop -&gt; Fit in order to fit the image within the box.</a:t>
            </a:r>
            <a:endParaRPr lang="en-GB" sz="1000">
              <a:solidFill>
                <a:schemeClr val="tx1">
                  <a:lumMod val="75000"/>
                  <a:lumOff val="25000"/>
                </a:schemeClr>
              </a:solidFill>
              <a:latin typeface="Roboto" charset="0"/>
              <a:ea typeface="Roboto" charset="0"/>
              <a:cs typeface="Roboto" charset="0"/>
            </a:endParaRPr>
          </a:p>
        </p:txBody>
      </p:sp>
    </p:spTree>
    <p:extLst>
      <p:ext uri="{BB962C8B-B14F-4D97-AF65-F5344CB8AC3E}">
        <p14:creationId xmlns:p14="http://schemas.microsoft.com/office/powerpoint/2010/main" val="2283247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09797-B98F-1734-069E-09D2C5A27B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B4610B-36C3-433C-2C3A-BE915431234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F7B826-0559-7E0F-8967-B206E194D36F}"/>
              </a:ext>
            </a:extLst>
          </p:cNvPr>
          <p:cNvSpPr>
            <a:spLocks noGrp="1"/>
          </p:cNvSpPr>
          <p:nvPr>
            <p:ph type="dt" sz="half" idx="10"/>
          </p:nvPr>
        </p:nvSpPr>
        <p:spPr/>
        <p:txBody>
          <a:bodyPr/>
          <a:lstStyle/>
          <a:p>
            <a:fld id="{13DC50C1-A553-4422-B03B-005D8DAA67CD}" type="datetimeFigureOut">
              <a:rPr lang="en-US" smtClean="0"/>
              <a:t>10/16/2024</a:t>
            </a:fld>
            <a:endParaRPr lang="en-US"/>
          </a:p>
        </p:txBody>
      </p:sp>
      <p:sp>
        <p:nvSpPr>
          <p:cNvPr id="5" name="Footer Placeholder 4">
            <a:extLst>
              <a:ext uri="{FF2B5EF4-FFF2-40B4-BE49-F238E27FC236}">
                <a16:creationId xmlns:a16="http://schemas.microsoft.com/office/drawing/2014/main" id="{DD752EB7-4351-0E93-48B2-ACE9410D53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6A4954-FCA1-4442-69F5-EB8DBA2B7CB9}"/>
              </a:ext>
            </a:extLst>
          </p:cNvPr>
          <p:cNvSpPr>
            <a:spLocks noGrp="1"/>
          </p:cNvSpPr>
          <p:nvPr>
            <p:ph type="sldNum" sz="quarter" idx="12"/>
          </p:nvPr>
        </p:nvSpPr>
        <p:spPr/>
        <p:txBody>
          <a:bodyPr/>
          <a:lstStyle/>
          <a:p>
            <a:fld id="{6811BC2F-DE5A-4A56-A024-2C8B8E8681AE}" type="slidenum">
              <a:rPr lang="en-US" smtClean="0"/>
              <a:t>‹#›</a:t>
            </a:fld>
            <a:endParaRPr lang="en-US"/>
          </a:p>
        </p:txBody>
      </p:sp>
    </p:spTree>
    <p:extLst>
      <p:ext uri="{BB962C8B-B14F-4D97-AF65-F5344CB8AC3E}">
        <p14:creationId xmlns:p14="http://schemas.microsoft.com/office/powerpoint/2010/main" val="3964010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116BA-42BC-AA9C-3628-7FF9EFFA406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908911B-E8E8-0BB2-CF82-11279923451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B40F58F-F650-A4A0-EF86-EC8F939CA7FA}"/>
              </a:ext>
            </a:extLst>
          </p:cNvPr>
          <p:cNvSpPr>
            <a:spLocks noGrp="1"/>
          </p:cNvSpPr>
          <p:nvPr>
            <p:ph type="dt" sz="half" idx="10"/>
          </p:nvPr>
        </p:nvSpPr>
        <p:spPr/>
        <p:txBody>
          <a:bodyPr/>
          <a:lstStyle/>
          <a:p>
            <a:fld id="{13DC50C1-A553-4422-B03B-005D8DAA67CD}" type="datetimeFigureOut">
              <a:rPr lang="en-US" smtClean="0"/>
              <a:t>10/16/2024</a:t>
            </a:fld>
            <a:endParaRPr lang="en-US"/>
          </a:p>
        </p:txBody>
      </p:sp>
      <p:sp>
        <p:nvSpPr>
          <p:cNvPr id="5" name="Footer Placeholder 4">
            <a:extLst>
              <a:ext uri="{FF2B5EF4-FFF2-40B4-BE49-F238E27FC236}">
                <a16:creationId xmlns:a16="http://schemas.microsoft.com/office/drawing/2014/main" id="{170D58E6-D8E3-E376-7C83-37B7C8D216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9386A1-A58B-7A57-DC9A-839B69DEDF12}"/>
              </a:ext>
            </a:extLst>
          </p:cNvPr>
          <p:cNvSpPr>
            <a:spLocks noGrp="1"/>
          </p:cNvSpPr>
          <p:nvPr>
            <p:ph type="sldNum" sz="quarter" idx="12"/>
          </p:nvPr>
        </p:nvSpPr>
        <p:spPr/>
        <p:txBody>
          <a:bodyPr/>
          <a:lstStyle/>
          <a:p>
            <a:fld id="{6811BC2F-DE5A-4A56-A024-2C8B8E8681AE}" type="slidenum">
              <a:rPr lang="en-US" smtClean="0"/>
              <a:t>‹#›</a:t>
            </a:fld>
            <a:endParaRPr lang="en-US"/>
          </a:p>
        </p:txBody>
      </p:sp>
    </p:spTree>
    <p:extLst>
      <p:ext uri="{BB962C8B-B14F-4D97-AF65-F5344CB8AC3E}">
        <p14:creationId xmlns:p14="http://schemas.microsoft.com/office/powerpoint/2010/main" val="3731400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8719D-2BB6-3B8E-EB34-1DA91C1742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19014F-ADC8-8969-B7ED-2ABBECBF91D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81D4ABB-A306-615E-7D9D-FDD7916E294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BB61E6-892F-7572-8B82-66E5A32F1401}"/>
              </a:ext>
            </a:extLst>
          </p:cNvPr>
          <p:cNvSpPr>
            <a:spLocks noGrp="1"/>
          </p:cNvSpPr>
          <p:nvPr>
            <p:ph type="dt" sz="half" idx="10"/>
          </p:nvPr>
        </p:nvSpPr>
        <p:spPr/>
        <p:txBody>
          <a:bodyPr/>
          <a:lstStyle/>
          <a:p>
            <a:fld id="{13DC50C1-A553-4422-B03B-005D8DAA67CD}" type="datetimeFigureOut">
              <a:rPr lang="en-US" smtClean="0"/>
              <a:t>10/16/2024</a:t>
            </a:fld>
            <a:endParaRPr lang="en-US"/>
          </a:p>
        </p:txBody>
      </p:sp>
      <p:sp>
        <p:nvSpPr>
          <p:cNvPr id="6" name="Footer Placeholder 5">
            <a:extLst>
              <a:ext uri="{FF2B5EF4-FFF2-40B4-BE49-F238E27FC236}">
                <a16:creationId xmlns:a16="http://schemas.microsoft.com/office/drawing/2014/main" id="{72410A16-EB7F-4B86-25C9-03F57B6BB3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8C97CB-9EC8-1ECD-2F0A-228AE3C551AC}"/>
              </a:ext>
            </a:extLst>
          </p:cNvPr>
          <p:cNvSpPr>
            <a:spLocks noGrp="1"/>
          </p:cNvSpPr>
          <p:nvPr>
            <p:ph type="sldNum" sz="quarter" idx="12"/>
          </p:nvPr>
        </p:nvSpPr>
        <p:spPr/>
        <p:txBody>
          <a:bodyPr/>
          <a:lstStyle/>
          <a:p>
            <a:fld id="{6811BC2F-DE5A-4A56-A024-2C8B8E8681AE}" type="slidenum">
              <a:rPr lang="en-US" smtClean="0"/>
              <a:t>‹#›</a:t>
            </a:fld>
            <a:endParaRPr lang="en-US"/>
          </a:p>
        </p:txBody>
      </p:sp>
    </p:spTree>
    <p:extLst>
      <p:ext uri="{BB962C8B-B14F-4D97-AF65-F5344CB8AC3E}">
        <p14:creationId xmlns:p14="http://schemas.microsoft.com/office/powerpoint/2010/main" val="2812295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375B0-A40F-C6A3-6C02-136EFE382B3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81D3F19-A08C-2F83-2E8E-1F1FD16C20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5F87F40-4086-42B2-0A9C-F8CEE71105E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CA23949-3C14-BC62-96DB-7191D92D31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C91A411-D1AD-8D6E-38BF-B86A7BAF106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C062AA6-8799-DCB9-F418-49FB3689A147}"/>
              </a:ext>
            </a:extLst>
          </p:cNvPr>
          <p:cNvSpPr>
            <a:spLocks noGrp="1"/>
          </p:cNvSpPr>
          <p:nvPr>
            <p:ph type="dt" sz="half" idx="10"/>
          </p:nvPr>
        </p:nvSpPr>
        <p:spPr/>
        <p:txBody>
          <a:bodyPr/>
          <a:lstStyle/>
          <a:p>
            <a:fld id="{13DC50C1-A553-4422-B03B-005D8DAA67CD}" type="datetimeFigureOut">
              <a:rPr lang="en-US" smtClean="0"/>
              <a:t>10/16/2024</a:t>
            </a:fld>
            <a:endParaRPr lang="en-US"/>
          </a:p>
        </p:txBody>
      </p:sp>
      <p:sp>
        <p:nvSpPr>
          <p:cNvPr id="8" name="Footer Placeholder 7">
            <a:extLst>
              <a:ext uri="{FF2B5EF4-FFF2-40B4-BE49-F238E27FC236}">
                <a16:creationId xmlns:a16="http://schemas.microsoft.com/office/drawing/2014/main" id="{7C50E7FF-427A-D1C4-8DE8-8B5A4F0A27A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FB4C716-4B69-7DA6-93BC-7D86503FAC0F}"/>
              </a:ext>
            </a:extLst>
          </p:cNvPr>
          <p:cNvSpPr>
            <a:spLocks noGrp="1"/>
          </p:cNvSpPr>
          <p:nvPr>
            <p:ph type="sldNum" sz="quarter" idx="12"/>
          </p:nvPr>
        </p:nvSpPr>
        <p:spPr/>
        <p:txBody>
          <a:bodyPr/>
          <a:lstStyle/>
          <a:p>
            <a:fld id="{6811BC2F-DE5A-4A56-A024-2C8B8E8681AE}" type="slidenum">
              <a:rPr lang="en-US" smtClean="0"/>
              <a:t>‹#›</a:t>
            </a:fld>
            <a:endParaRPr lang="en-US"/>
          </a:p>
        </p:txBody>
      </p:sp>
    </p:spTree>
    <p:extLst>
      <p:ext uri="{BB962C8B-B14F-4D97-AF65-F5344CB8AC3E}">
        <p14:creationId xmlns:p14="http://schemas.microsoft.com/office/powerpoint/2010/main" val="2025988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6C71E-C66B-51AE-B7DE-A55EE166F6A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D08044F-401D-51AE-57D3-DFE3AB7CE916}"/>
              </a:ext>
            </a:extLst>
          </p:cNvPr>
          <p:cNvSpPr>
            <a:spLocks noGrp="1"/>
          </p:cNvSpPr>
          <p:nvPr>
            <p:ph type="dt" sz="half" idx="10"/>
          </p:nvPr>
        </p:nvSpPr>
        <p:spPr/>
        <p:txBody>
          <a:bodyPr/>
          <a:lstStyle/>
          <a:p>
            <a:fld id="{13DC50C1-A553-4422-B03B-005D8DAA67CD}" type="datetimeFigureOut">
              <a:rPr lang="en-US" smtClean="0"/>
              <a:t>10/16/2024</a:t>
            </a:fld>
            <a:endParaRPr lang="en-US"/>
          </a:p>
        </p:txBody>
      </p:sp>
      <p:sp>
        <p:nvSpPr>
          <p:cNvPr id="4" name="Footer Placeholder 3">
            <a:extLst>
              <a:ext uri="{FF2B5EF4-FFF2-40B4-BE49-F238E27FC236}">
                <a16:creationId xmlns:a16="http://schemas.microsoft.com/office/drawing/2014/main" id="{48639380-1C31-74C8-00C7-3B64F996597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23B141B-259A-B4DD-451B-B8F1DED5ADD5}"/>
              </a:ext>
            </a:extLst>
          </p:cNvPr>
          <p:cNvSpPr>
            <a:spLocks noGrp="1"/>
          </p:cNvSpPr>
          <p:nvPr>
            <p:ph type="sldNum" sz="quarter" idx="12"/>
          </p:nvPr>
        </p:nvSpPr>
        <p:spPr/>
        <p:txBody>
          <a:bodyPr/>
          <a:lstStyle/>
          <a:p>
            <a:fld id="{6811BC2F-DE5A-4A56-A024-2C8B8E8681AE}" type="slidenum">
              <a:rPr lang="en-US" smtClean="0"/>
              <a:t>‹#›</a:t>
            </a:fld>
            <a:endParaRPr lang="en-US"/>
          </a:p>
        </p:txBody>
      </p:sp>
    </p:spTree>
    <p:extLst>
      <p:ext uri="{BB962C8B-B14F-4D97-AF65-F5344CB8AC3E}">
        <p14:creationId xmlns:p14="http://schemas.microsoft.com/office/powerpoint/2010/main" val="3365102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26AE3D-8E4F-C400-C112-BFDA3090F463}"/>
              </a:ext>
            </a:extLst>
          </p:cNvPr>
          <p:cNvSpPr>
            <a:spLocks noGrp="1"/>
          </p:cNvSpPr>
          <p:nvPr>
            <p:ph type="dt" sz="half" idx="10"/>
          </p:nvPr>
        </p:nvSpPr>
        <p:spPr/>
        <p:txBody>
          <a:bodyPr/>
          <a:lstStyle/>
          <a:p>
            <a:fld id="{13DC50C1-A553-4422-B03B-005D8DAA67CD}" type="datetimeFigureOut">
              <a:rPr lang="en-US" smtClean="0"/>
              <a:t>10/16/2024</a:t>
            </a:fld>
            <a:endParaRPr lang="en-US"/>
          </a:p>
        </p:txBody>
      </p:sp>
      <p:sp>
        <p:nvSpPr>
          <p:cNvPr id="3" name="Footer Placeholder 2">
            <a:extLst>
              <a:ext uri="{FF2B5EF4-FFF2-40B4-BE49-F238E27FC236}">
                <a16:creationId xmlns:a16="http://schemas.microsoft.com/office/drawing/2014/main" id="{04C1A6B0-34E5-8C27-46B3-A6E2EBC1581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33D05F9-0341-82F5-C7E2-FB09FF498553}"/>
              </a:ext>
            </a:extLst>
          </p:cNvPr>
          <p:cNvSpPr>
            <a:spLocks noGrp="1"/>
          </p:cNvSpPr>
          <p:nvPr>
            <p:ph type="sldNum" sz="quarter" idx="12"/>
          </p:nvPr>
        </p:nvSpPr>
        <p:spPr/>
        <p:txBody>
          <a:bodyPr/>
          <a:lstStyle/>
          <a:p>
            <a:fld id="{6811BC2F-DE5A-4A56-A024-2C8B8E8681AE}" type="slidenum">
              <a:rPr lang="en-US" smtClean="0"/>
              <a:t>‹#›</a:t>
            </a:fld>
            <a:endParaRPr lang="en-US"/>
          </a:p>
        </p:txBody>
      </p:sp>
    </p:spTree>
    <p:extLst>
      <p:ext uri="{BB962C8B-B14F-4D97-AF65-F5344CB8AC3E}">
        <p14:creationId xmlns:p14="http://schemas.microsoft.com/office/powerpoint/2010/main" val="2356406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D9089-13C6-506D-FFCA-5A9948602B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5380555-4F15-BB69-621C-F3FBCEFA74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38B0FB6-56D2-B39B-9316-5AEE6BEDDD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54903C-8BE2-F3A0-5BAF-88B5BF635C47}"/>
              </a:ext>
            </a:extLst>
          </p:cNvPr>
          <p:cNvSpPr>
            <a:spLocks noGrp="1"/>
          </p:cNvSpPr>
          <p:nvPr>
            <p:ph type="dt" sz="half" idx="10"/>
          </p:nvPr>
        </p:nvSpPr>
        <p:spPr/>
        <p:txBody>
          <a:bodyPr/>
          <a:lstStyle/>
          <a:p>
            <a:fld id="{13DC50C1-A553-4422-B03B-005D8DAA67CD}" type="datetimeFigureOut">
              <a:rPr lang="en-US" smtClean="0"/>
              <a:t>10/16/2024</a:t>
            </a:fld>
            <a:endParaRPr lang="en-US"/>
          </a:p>
        </p:txBody>
      </p:sp>
      <p:sp>
        <p:nvSpPr>
          <p:cNvPr id="6" name="Footer Placeholder 5">
            <a:extLst>
              <a:ext uri="{FF2B5EF4-FFF2-40B4-BE49-F238E27FC236}">
                <a16:creationId xmlns:a16="http://schemas.microsoft.com/office/drawing/2014/main" id="{1D51839B-ACF2-8444-74E7-70651759E9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300CD1-4A66-B099-2C48-982FA06E75CE}"/>
              </a:ext>
            </a:extLst>
          </p:cNvPr>
          <p:cNvSpPr>
            <a:spLocks noGrp="1"/>
          </p:cNvSpPr>
          <p:nvPr>
            <p:ph type="sldNum" sz="quarter" idx="12"/>
          </p:nvPr>
        </p:nvSpPr>
        <p:spPr/>
        <p:txBody>
          <a:bodyPr/>
          <a:lstStyle/>
          <a:p>
            <a:fld id="{6811BC2F-DE5A-4A56-A024-2C8B8E8681AE}" type="slidenum">
              <a:rPr lang="en-US" smtClean="0"/>
              <a:t>‹#›</a:t>
            </a:fld>
            <a:endParaRPr lang="en-US"/>
          </a:p>
        </p:txBody>
      </p:sp>
    </p:spTree>
    <p:extLst>
      <p:ext uri="{BB962C8B-B14F-4D97-AF65-F5344CB8AC3E}">
        <p14:creationId xmlns:p14="http://schemas.microsoft.com/office/powerpoint/2010/main" val="1688012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E80DA-60A5-53A1-BDFE-783EB957DC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D97E25D-18FF-C34D-DB9A-3965B1C134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C4D64AD-4C43-C921-109C-2A6AC7ECB9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74FACF-D6D0-F921-E965-A945F2C21575}"/>
              </a:ext>
            </a:extLst>
          </p:cNvPr>
          <p:cNvSpPr>
            <a:spLocks noGrp="1"/>
          </p:cNvSpPr>
          <p:nvPr>
            <p:ph type="dt" sz="half" idx="10"/>
          </p:nvPr>
        </p:nvSpPr>
        <p:spPr/>
        <p:txBody>
          <a:bodyPr/>
          <a:lstStyle/>
          <a:p>
            <a:fld id="{13DC50C1-A553-4422-B03B-005D8DAA67CD}" type="datetimeFigureOut">
              <a:rPr lang="en-US" smtClean="0"/>
              <a:t>10/16/2024</a:t>
            </a:fld>
            <a:endParaRPr lang="en-US"/>
          </a:p>
        </p:txBody>
      </p:sp>
      <p:sp>
        <p:nvSpPr>
          <p:cNvPr id="6" name="Footer Placeholder 5">
            <a:extLst>
              <a:ext uri="{FF2B5EF4-FFF2-40B4-BE49-F238E27FC236}">
                <a16:creationId xmlns:a16="http://schemas.microsoft.com/office/drawing/2014/main" id="{D793F668-4A78-D17C-3AB0-A18B245C33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C90E06-F78F-D7A3-8555-CD7B3F3CFEEB}"/>
              </a:ext>
            </a:extLst>
          </p:cNvPr>
          <p:cNvSpPr>
            <a:spLocks noGrp="1"/>
          </p:cNvSpPr>
          <p:nvPr>
            <p:ph type="sldNum" sz="quarter" idx="12"/>
          </p:nvPr>
        </p:nvSpPr>
        <p:spPr/>
        <p:txBody>
          <a:bodyPr/>
          <a:lstStyle/>
          <a:p>
            <a:fld id="{6811BC2F-DE5A-4A56-A024-2C8B8E8681AE}" type="slidenum">
              <a:rPr lang="en-US" smtClean="0"/>
              <a:t>‹#›</a:t>
            </a:fld>
            <a:endParaRPr lang="en-US"/>
          </a:p>
        </p:txBody>
      </p:sp>
    </p:spTree>
    <p:extLst>
      <p:ext uri="{BB962C8B-B14F-4D97-AF65-F5344CB8AC3E}">
        <p14:creationId xmlns:p14="http://schemas.microsoft.com/office/powerpoint/2010/main" val="1724025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8A6D0B-7DF3-EBF5-09CA-7304FBAFDA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3C2BDE8-29E7-0DB1-2DA6-78DFC01525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28C2E6-AD9F-C4EB-7101-7017854A28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3DC50C1-A553-4422-B03B-005D8DAA67CD}" type="datetimeFigureOut">
              <a:rPr lang="en-US" smtClean="0"/>
              <a:t>10/16/2024</a:t>
            </a:fld>
            <a:endParaRPr lang="en-US"/>
          </a:p>
        </p:txBody>
      </p:sp>
      <p:sp>
        <p:nvSpPr>
          <p:cNvPr id="5" name="Footer Placeholder 4">
            <a:extLst>
              <a:ext uri="{FF2B5EF4-FFF2-40B4-BE49-F238E27FC236}">
                <a16:creationId xmlns:a16="http://schemas.microsoft.com/office/drawing/2014/main" id="{23065679-171A-0593-1CD7-592CC41A6E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B57E8AA-BA42-9634-DD1D-8524FBDF3E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811BC2F-DE5A-4A56-A024-2C8B8E8681AE}" type="slidenum">
              <a:rPr lang="en-US" smtClean="0"/>
              <a:t>‹#›</a:t>
            </a:fld>
            <a:endParaRPr lang="en-US"/>
          </a:p>
        </p:txBody>
      </p:sp>
    </p:spTree>
    <p:extLst>
      <p:ext uri="{BB962C8B-B14F-4D97-AF65-F5344CB8AC3E}">
        <p14:creationId xmlns:p14="http://schemas.microsoft.com/office/powerpoint/2010/main" val="11102534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62F49785-1F3C-4B57-AB52-0EFE3C5D4ACD}"/>
              </a:ext>
            </a:extLst>
          </p:cNvPr>
          <p:cNvPicPr>
            <a:picLocks noGrp="1" noChangeAspect="1"/>
          </p:cNvPicPr>
          <p:nvPr>
            <p:ph type="pic" sz="quarter" idx="13"/>
          </p:nvPr>
        </p:nvPicPr>
        <p:blipFill rotWithShape="1">
          <a:blip r:embed="rId3"/>
          <a:srcRect t="26082" b="32801"/>
          <a:stretch/>
        </p:blipFill>
        <p:spPr>
          <a:xfrm>
            <a:off x="0" y="2406649"/>
            <a:ext cx="12205274" cy="4451349"/>
          </a:xfrm>
        </p:spPr>
      </p:pic>
      <p:sp>
        <p:nvSpPr>
          <p:cNvPr id="16" name="Text Placeholder 15"/>
          <p:cNvSpPr>
            <a:spLocks noGrp="1"/>
          </p:cNvSpPr>
          <p:nvPr>
            <p:ph type="body" sz="quarter" idx="12"/>
          </p:nvPr>
        </p:nvSpPr>
        <p:spPr>
          <a:xfrm>
            <a:off x="6924" y="2406650"/>
            <a:ext cx="12198350" cy="4451350"/>
          </a:xfrm>
          <a:solidFill>
            <a:srgbClr val="01334C">
              <a:alpha val="49804"/>
            </a:srgbClr>
          </a:solidFill>
        </p:spPr>
        <p:txBody>
          <a:bodyPr/>
          <a:lstStyle/>
          <a:p>
            <a:endParaRPr lang="en-US" dirty="0"/>
          </a:p>
        </p:txBody>
      </p:sp>
      <p:sp>
        <p:nvSpPr>
          <p:cNvPr id="6" name="Title 5"/>
          <p:cNvSpPr>
            <a:spLocks noGrp="1"/>
          </p:cNvSpPr>
          <p:nvPr>
            <p:ph type="title"/>
          </p:nvPr>
        </p:nvSpPr>
        <p:spPr/>
        <p:txBody>
          <a:bodyPr>
            <a:normAutofit fontScale="90000"/>
          </a:bodyPr>
          <a:lstStyle/>
          <a:p>
            <a:r>
              <a:rPr lang="en-US" dirty="0"/>
              <a:t>Comprehensive Economic Development Strategy Committee Meeting</a:t>
            </a:r>
            <a:endParaRPr lang="en-GB" dirty="0"/>
          </a:p>
        </p:txBody>
      </p:sp>
      <p:sp>
        <p:nvSpPr>
          <p:cNvPr id="9" name="Text Placeholder 8"/>
          <p:cNvSpPr>
            <a:spLocks noGrp="1"/>
          </p:cNvSpPr>
          <p:nvPr>
            <p:ph type="body" sz="quarter" idx="14"/>
          </p:nvPr>
        </p:nvSpPr>
        <p:spPr/>
        <p:txBody>
          <a:bodyPr>
            <a:normAutofit fontScale="70000" lnSpcReduction="20000"/>
          </a:bodyPr>
          <a:lstStyle/>
          <a:p>
            <a:r>
              <a:rPr lang="en-GB" dirty="0"/>
              <a:t>Randy </a:t>
            </a:r>
            <a:r>
              <a:rPr lang="en-GB" dirty="0" err="1"/>
              <a:t>deshazo</a:t>
            </a:r>
            <a:endParaRPr lang="en-GB" dirty="0"/>
          </a:p>
        </p:txBody>
      </p:sp>
      <p:sp>
        <p:nvSpPr>
          <p:cNvPr id="17" name="Text Placeholder 16"/>
          <p:cNvSpPr>
            <a:spLocks noGrp="1"/>
          </p:cNvSpPr>
          <p:nvPr>
            <p:ph type="body" sz="quarter" idx="15"/>
          </p:nvPr>
        </p:nvSpPr>
        <p:spPr/>
        <p:txBody>
          <a:bodyPr/>
          <a:lstStyle/>
          <a:p>
            <a:r>
              <a:rPr lang="en-US" dirty="0"/>
              <a:t>Deputy director/chief of staff/director of economic development</a:t>
            </a:r>
          </a:p>
        </p:txBody>
      </p:sp>
      <p:sp>
        <p:nvSpPr>
          <p:cNvPr id="18" name="Text Placeholder 17"/>
          <p:cNvSpPr>
            <a:spLocks noGrp="1"/>
          </p:cNvSpPr>
          <p:nvPr>
            <p:ph type="body" sz="quarter" idx="17"/>
          </p:nvPr>
        </p:nvSpPr>
        <p:spPr/>
        <p:txBody>
          <a:bodyPr/>
          <a:lstStyle/>
          <a:p>
            <a:r>
              <a:rPr lang="en-US" dirty="0"/>
              <a:t>October 16, 2024</a:t>
            </a:r>
          </a:p>
        </p:txBody>
      </p:sp>
      <p:grpSp>
        <p:nvGrpSpPr>
          <p:cNvPr id="14" name="Group 13">
            <a:extLst>
              <a:ext uri="{FF2B5EF4-FFF2-40B4-BE49-F238E27FC236}">
                <a16:creationId xmlns:a16="http://schemas.microsoft.com/office/drawing/2014/main" id="{B429659F-4FF0-124E-AD67-4C59C0347A71}"/>
              </a:ext>
            </a:extLst>
          </p:cNvPr>
          <p:cNvGrpSpPr/>
          <p:nvPr/>
        </p:nvGrpSpPr>
        <p:grpSpPr>
          <a:xfrm>
            <a:off x="321287" y="1463575"/>
            <a:ext cx="10965067" cy="3240435"/>
            <a:chOff x="577819" y="2959910"/>
            <a:chExt cx="10965067" cy="3240435"/>
          </a:xfrm>
        </p:grpSpPr>
        <p:cxnSp>
          <p:nvCxnSpPr>
            <p:cNvPr id="15" name="Straight Connector 14">
              <a:extLst>
                <a:ext uri="{FF2B5EF4-FFF2-40B4-BE49-F238E27FC236}">
                  <a16:creationId xmlns:a16="http://schemas.microsoft.com/office/drawing/2014/main" id="{E436A41F-0750-2E40-9C5E-857A94CC646F}"/>
                </a:ext>
              </a:extLst>
            </p:cNvPr>
            <p:cNvCxnSpPr/>
            <p:nvPr/>
          </p:nvCxnSpPr>
          <p:spPr>
            <a:xfrm>
              <a:off x="577819" y="2959910"/>
              <a:ext cx="0" cy="3240435"/>
            </a:xfrm>
            <a:prstGeom prst="line">
              <a:avLst/>
            </a:prstGeom>
            <a:ln w="19050">
              <a:solidFill>
                <a:schemeClr val="bg1">
                  <a:alpha val="46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9BEC48B-F70D-5542-95FB-E3C7F7764033}"/>
                </a:ext>
              </a:extLst>
            </p:cNvPr>
            <p:cNvCxnSpPr/>
            <p:nvPr/>
          </p:nvCxnSpPr>
          <p:spPr>
            <a:xfrm>
              <a:off x="577819" y="2959910"/>
              <a:ext cx="10965067" cy="0"/>
            </a:xfrm>
            <a:prstGeom prst="line">
              <a:avLst/>
            </a:prstGeom>
            <a:ln w="19050">
              <a:solidFill>
                <a:schemeClr val="bg1">
                  <a:alpha val="46000"/>
                </a:schemeClr>
              </a:solidFill>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CAD430DA-FDBF-4254-A60B-C816C9D3CDF6}"/>
              </a:ext>
            </a:extLst>
          </p:cNvPr>
          <p:cNvSpPr/>
          <p:nvPr/>
        </p:nvSpPr>
        <p:spPr>
          <a:xfrm>
            <a:off x="440678" y="143219"/>
            <a:ext cx="4439794" cy="16382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Picture 4" descr="Logo, company name&#10;&#10;Description automatically generated">
            <a:extLst>
              <a:ext uri="{FF2B5EF4-FFF2-40B4-BE49-F238E27FC236}">
                <a16:creationId xmlns:a16="http://schemas.microsoft.com/office/drawing/2014/main" id="{20DA815F-092A-4BD5-A065-679B3486EE6B}"/>
              </a:ext>
            </a:extLst>
          </p:cNvPr>
          <p:cNvPicPr>
            <a:picLocks noChangeAspect="1"/>
          </p:cNvPicPr>
          <p:nvPr/>
        </p:nvPicPr>
        <p:blipFill>
          <a:blip r:embed="rId4"/>
          <a:stretch>
            <a:fillRect/>
          </a:stretch>
        </p:blipFill>
        <p:spPr>
          <a:xfrm>
            <a:off x="321286" y="153651"/>
            <a:ext cx="4439794" cy="1909732"/>
          </a:xfrm>
          <a:prstGeom prst="rect">
            <a:avLst/>
          </a:prstGeom>
        </p:spPr>
      </p:pic>
    </p:spTree>
    <p:extLst>
      <p:ext uri="{BB962C8B-B14F-4D97-AF65-F5344CB8AC3E}">
        <p14:creationId xmlns:p14="http://schemas.microsoft.com/office/powerpoint/2010/main" val="12319212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9318E-DC21-F976-835E-C7D89C445A5B}"/>
              </a:ext>
            </a:extLst>
          </p:cNvPr>
          <p:cNvSpPr>
            <a:spLocks noGrp="1"/>
          </p:cNvSpPr>
          <p:nvPr>
            <p:ph type="title"/>
          </p:nvPr>
        </p:nvSpPr>
        <p:spPr/>
        <p:txBody>
          <a:bodyPr/>
          <a:lstStyle/>
          <a:p>
            <a:r>
              <a:rPr lang="en-US" dirty="0"/>
              <a:t>Slow Uptick in Unemployment</a:t>
            </a:r>
          </a:p>
        </p:txBody>
      </p:sp>
      <p:pic>
        <p:nvPicPr>
          <p:cNvPr id="3" name="Picture 2">
            <a:extLst>
              <a:ext uri="{FF2B5EF4-FFF2-40B4-BE49-F238E27FC236}">
                <a16:creationId xmlns:a16="http://schemas.microsoft.com/office/drawing/2014/main" id="{8FBED336-F1AF-4CE0-251D-239D0BC97691}"/>
              </a:ext>
            </a:extLst>
          </p:cNvPr>
          <p:cNvPicPr>
            <a:picLocks noChangeAspect="1"/>
          </p:cNvPicPr>
          <p:nvPr/>
        </p:nvPicPr>
        <p:blipFill>
          <a:blip r:embed="rId2"/>
          <a:stretch>
            <a:fillRect/>
          </a:stretch>
        </p:blipFill>
        <p:spPr>
          <a:xfrm>
            <a:off x="1002318" y="1562860"/>
            <a:ext cx="10187364" cy="4612471"/>
          </a:xfrm>
          <a:prstGeom prst="rect">
            <a:avLst/>
          </a:prstGeom>
        </p:spPr>
      </p:pic>
    </p:spTree>
    <p:extLst>
      <p:ext uri="{BB962C8B-B14F-4D97-AF65-F5344CB8AC3E}">
        <p14:creationId xmlns:p14="http://schemas.microsoft.com/office/powerpoint/2010/main" val="35853575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03FF1-12E7-073F-E185-448A0ABED970}"/>
              </a:ext>
            </a:extLst>
          </p:cNvPr>
          <p:cNvSpPr>
            <a:spLocks noGrp="1"/>
          </p:cNvSpPr>
          <p:nvPr>
            <p:ph type="title"/>
          </p:nvPr>
        </p:nvSpPr>
        <p:spPr>
          <a:xfrm>
            <a:off x="838200" y="1"/>
            <a:ext cx="10515600" cy="1014608"/>
          </a:xfrm>
        </p:spPr>
        <p:txBody>
          <a:bodyPr/>
          <a:lstStyle/>
          <a:p>
            <a:r>
              <a:rPr lang="en-US" dirty="0">
                <a:solidFill>
                  <a:srgbClr val="01334C"/>
                </a:solidFill>
              </a:rPr>
              <a:t>Outlook</a:t>
            </a:r>
          </a:p>
        </p:txBody>
      </p:sp>
      <p:graphicFrame>
        <p:nvGraphicFramePr>
          <p:cNvPr id="8" name="Content Placeholder 2">
            <a:extLst>
              <a:ext uri="{FF2B5EF4-FFF2-40B4-BE49-F238E27FC236}">
                <a16:creationId xmlns:a16="http://schemas.microsoft.com/office/drawing/2014/main" id="{04E7405D-3625-9EB2-C6D0-0EE9E6B940F7}"/>
              </a:ext>
            </a:extLst>
          </p:cNvPr>
          <p:cNvGraphicFramePr>
            <a:graphicFrameLocks noGrp="1"/>
          </p:cNvGraphicFramePr>
          <p:nvPr>
            <p:ph idx="1"/>
            <p:extLst>
              <p:ext uri="{D42A27DB-BD31-4B8C-83A1-F6EECF244321}">
                <p14:modId xmlns:p14="http://schemas.microsoft.com/office/powerpoint/2010/main" val="3283750591"/>
              </p:ext>
            </p:extLst>
          </p:nvPr>
        </p:nvGraphicFramePr>
        <p:xfrm>
          <a:off x="838200" y="1543302"/>
          <a:ext cx="10515600" cy="51518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a:extLst>
              <a:ext uri="{FF2B5EF4-FFF2-40B4-BE49-F238E27FC236}">
                <a16:creationId xmlns:a16="http://schemas.microsoft.com/office/drawing/2014/main" id="{D58C7724-97FB-9F16-F2EF-3A548EDD79F6}"/>
              </a:ext>
            </a:extLst>
          </p:cNvPr>
          <p:cNvSpPr txBox="1">
            <a:spLocks/>
          </p:cNvSpPr>
          <p:nvPr/>
        </p:nvSpPr>
        <p:spPr>
          <a:xfrm>
            <a:off x="838200" y="836636"/>
            <a:ext cx="10515600" cy="706666"/>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solidFill>
                  <a:srgbClr val="01334C"/>
                </a:solidFill>
                <a:effectLst/>
                <a:latin typeface="+mn-lt"/>
                <a:ea typeface="MS Minngs"/>
                <a:cs typeface="Times New Roman" panose="02020603050405020304" pitchFamily="18" charset="0"/>
              </a:rPr>
              <a:t>Over the next two years, South Florida is likely to experience continued economic growth, but the pace may slow due to several structural challenges:</a:t>
            </a:r>
          </a:p>
          <a:p>
            <a:endParaRPr lang="en-US" sz="2400" dirty="0">
              <a:solidFill>
                <a:srgbClr val="01334C"/>
              </a:solidFill>
              <a:latin typeface="+mn-lt"/>
            </a:endParaRPr>
          </a:p>
        </p:txBody>
      </p:sp>
    </p:spTree>
    <p:extLst>
      <p:ext uri="{BB962C8B-B14F-4D97-AF65-F5344CB8AC3E}">
        <p14:creationId xmlns:p14="http://schemas.microsoft.com/office/powerpoint/2010/main" val="2067808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74674" y="169183"/>
            <a:ext cx="6421625" cy="749572"/>
          </a:xfrm>
        </p:spPr>
        <p:txBody>
          <a:bodyPr>
            <a:normAutofit/>
          </a:bodyPr>
          <a:lstStyle/>
          <a:p>
            <a:r>
              <a:rPr lang="en-US" dirty="0">
                <a:solidFill>
                  <a:srgbClr val="01334C"/>
                </a:solidFill>
              </a:rPr>
              <a:t>Summary</a:t>
            </a:r>
          </a:p>
        </p:txBody>
      </p:sp>
      <p:graphicFrame>
        <p:nvGraphicFramePr>
          <p:cNvPr id="21" name="Content Placeholder 7">
            <a:extLst>
              <a:ext uri="{FF2B5EF4-FFF2-40B4-BE49-F238E27FC236}">
                <a16:creationId xmlns:a16="http://schemas.microsoft.com/office/drawing/2014/main" id="{BE57096C-3EF9-5D8E-2438-F0CD3DA165AE}"/>
              </a:ext>
            </a:extLst>
          </p:cNvPr>
          <p:cNvGraphicFramePr>
            <a:graphicFrameLocks noGrp="1"/>
          </p:cNvGraphicFramePr>
          <p:nvPr>
            <p:ph idx="12"/>
            <p:extLst>
              <p:ext uri="{D42A27DB-BD31-4B8C-83A1-F6EECF244321}">
                <p14:modId xmlns:p14="http://schemas.microsoft.com/office/powerpoint/2010/main" val="1285912861"/>
              </p:ext>
            </p:extLst>
          </p:nvPr>
        </p:nvGraphicFramePr>
        <p:xfrm>
          <a:off x="574674" y="796835"/>
          <a:ext cx="6421625" cy="58919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descr="Logo, company name&#10;&#10;Description automatically generated">
            <a:extLst>
              <a:ext uri="{FF2B5EF4-FFF2-40B4-BE49-F238E27FC236}">
                <a16:creationId xmlns:a16="http://schemas.microsoft.com/office/drawing/2014/main" id="{DE986D46-D7F9-4045-A9EB-6332631DA64A}"/>
              </a:ext>
            </a:extLst>
          </p:cNvPr>
          <p:cNvPicPr>
            <a:picLocks noChangeAspect="1"/>
          </p:cNvPicPr>
          <p:nvPr/>
        </p:nvPicPr>
        <p:blipFill>
          <a:blip r:embed="rId8"/>
          <a:stretch>
            <a:fillRect/>
          </a:stretch>
        </p:blipFill>
        <p:spPr>
          <a:xfrm>
            <a:off x="10121578" y="6139844"/>
            <a:ext cx="1463040" cy="629311"/>
          </a:xfrm>
          <a:prstGeom prst="rect">
            <a:avLst/>
          </a:prstGeom>
        </p:spPr>
      </p:pic>
      <p:sp>
        <p:nvSpPr>
          <p:cNvPr id="3" name="Picture Placeholder 2">
            <a:extLst>
              <a:ext uri="{FF2B5EF4-FFF2-40B4-BE49-F238E27FC236}">
                <a16:creationId xmlns:a16="http://schemas.microsoft.com/office/drawing/2014/main" id="{6A77165F-6AA6-1B03-0889-AF02448FDACF}"/>
              </a:ext>
            </a:extLst>
          </p:cNvPr>
          <p:cNvSpPr>
            <a:spLocks noGrp="1"/>
          </p:cNvSpPr>
          <p:nvPr>
            <p:ph type="pic" sz="quarter" idx="14"/>
          </p:nvPr>
        </p:nvSpPr>
        <p:spPr/>
        <p:txBody>
          <a:bodyPr/>
          <a:lstStyle/>
          <a:p>
            <a:endParaRPr lang="en-US"/>
          </a:p>
        </p:txBody>
      </p:sp>
      <p:pic>
        <p:nvPicPr>
          <p:cNvPr id="4" name="Picture Placeholder 3">
            <a:extLst>
              <a:ext uri="{FF2B5EF4-FFF2-40B4-BE49-F238E27FC236}">
                <a16:creationId xmlns:a16="http://schemas.microsoft.com/office/drawing/2014/main" id="{47D4D12C-298B-F10D-4A90-DC7F420FA361}"/>
              </a:ext>
            </a:extLst>
          </p:cNvPr>
          <p:cNvPicPr>
            <a:picLocks noChangeAspect="1"/>
          </p:cNvPicPr>
          <p:nvPr/>
        </p:nvPicPr>
        <p:blipFill>
          <a:blip r:embed="rId9"/>
          <a:srcRect l="17110" r="17110"/>
          <a:stretch>
            <a:fillRect/>
          </a:stretch>
        </p:blipFill>
        <p:spPr>
          <a:xfrm>
            <a:off x="7319962" y="-2"/>
            <a:ext cx="4872038" cy="6092825"/>
          </a:xfrm>
          <a:prstGeom prst="rect">
            <a:avLst/>
          </a:prstGeom>
        </p:spPr>
      </p:pic>
    </p:spTree>
    <p:extLst>
      <p:ext uri="{BB962C8B-B14F-4D97-AF65-F5344CB8AC3E}">
        <p14:creationId xmlns:p14="http://schemas.microsoft.com/office/powerpoint/2010/main" val="94597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74675" y="-44295"/>
            <a:ext cx="6421625" cy="749572"/>
          </a:xfrm>
        </p:spPr>
        <p:txBody>
          <a:bodyPr>
            <a:normAutofit/>
          </a:bodyPr>
          <a:lstStyle/>
          <a:p>
            <a:r>
              <a:rPr lang="en-US" dirty="0">
                <a:solidFill>
                  <a:srgbClr val="01334C"/>
                </a:solidFill>
              </a:rPr>
              <a:t>Summary Continued</a:t>
            </a:r>
          </a:p>
        </p:txBody>
      </p:sp>
      <p:graphicFrame>
        <p:nvGraphicFramePr>
          <p:cNvPr id="21" name="Content Placeholder 7">
            <a:extLst>
              <a:ext uri="{FF2B5EF4-FFF2-40B4-BE49-F238E27FC236}">
                <a16:creationId xmlns:a16="http://schemas.microsoft.com/office/drawing/2014/main" id="{6F32500D-57C7-685B-1215-6CE5AC9F5A4D}"/>
              </a:ext>
            </a:extLst>
          </p:cNvPr>
          <p:cNvGraphicFramePr>
            <a:graphicFrameLocks noGrp="1"/>
          </p:cNvGraphicFramePr>
          <p:nvPr>
            <p:ph idx="12"/>
            <p:extLst>
              <p:ext uri="{D42A27DB-BD31-4B8C-83A1-F6EECF244321}">
                <p14:modId xmlns:p14="http://schemas.microsoft.com/office/powerpoint/2010/main" val="745712962"/>
              </p:ext>
            </p:extLst>
          </p:nvPr>
        </p:nvGraphicFramePr>
        <p:xfrm>
          <a:off x="574675" y="676330"/>
          <a:ext cx="6596834" cy="6092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descr="Logo, company name&#10;&#10;Description automatically generated">
            <a:extLst>
              <a:ext uri="{FF2B5EF4-FFF2-40B4-BE49-F238E27FC236}">
                <a16:creationId xmlns:a16="http://schemas.microsoft.com/office/drawing/2014/main" id="{DE986D46-D7F9-4045-A9EB-6332631DA64A}"/>
              </a:ext>
            </a:extLst>
          </p:cNvPr>
          <p:cNvPicPr>
            <a:picLocks noChangeAspect="1"/>
          </p:cNvPicPr>
          <p:nvPr/>
        </p:nvPicPr>
        <p:blipFill>
          <a:blip r:embed="rId8"/>
          <a:stretch>
            <a:fillRect/>
          </a:stretch>
        </p:blipFill>
        <p:spPr>
          <a:xfrm>
            <a:off x="10121578" y="6139844"/>
            <a:ext cx="1463040" cy="629311"/>
          </a:xfrm>
          <a:prstGeom prst="rect">
            <a:avLst/>
          </a:prstGeom>
        </p:spPr>
      </p:pic>
      <p:pic>
        <p:nvPicPr>
          <p:cNvPr id="4" name="Picture 2" descr="I-95 express lanes hit top $10.50 toll too many times, triggering ...">
            <a:extLst>
              <a:ext uri="{FF2B5EF4-FFF2-40B4-BE49-F238E27FC236}">
                <a16:creationId xmlns:a16="http://schemas.microsoft.com/office/drawing/2014/main" id="{361C7BAB-B4C1-5954-DBBE-37453BD42BDD}"/>
              </a:ext>
            </a:extLst>
          </p:cNvPr>
          <p:cNvPicPr>
            <a:picLocks noGrp="1" noChangeAspect="1" noChangeArrowheads="1"/>
          </p:cNvPicPr>
          <p:nvPr>
            <p:ph type="pic" sz="quarter" idx="14"/>
          </p:nvPr>
        </p:nvPicPr>
        <p:blipFill>
          <a:blip r:embed="rId9">
            <a:extLst>
              <a:ext uri="{28A0092B-C50C-407E-A947-70E740481C1C}">
                <a14:useLocalDpi xmlns:a14="http://schemas.microsoft.com/office/drawing/2010/main" val="0"/>
              </a:ext>
            </a:extLst>
          </a:blip>
          <a:srcRect l="23391" r="23391"/>
          <a:stretch>
            <a:fillRect/>
          </a:stretch>
        </p:blipFill>
        <p:spPr bwMode="auto">
          <a:xfrm>
            <a:off x="7319963" y="0"/>
            <a:ext cx="4872037" cy="6092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9617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E6D3-B1FB-AF5A-AE12-E5E60CE8A18B}"/>
              </a:ext>
            </a:extLst>
          </p:cNvPr>
          <p:cNvSpPr>
            <a:spLocks noGrp="1"/>
          </p:cNvSpPr>
          <p:nvPr>
            <p:ph type="title"/>
          </p:nvPr>
        </p:nvSpPr>
        <p:spPr>
          <a:xfrm>
            <a:off x="838200" y="365125"/>
            <a:ext cx="11049000" cy="1325563"/>
          </a:xfrm>
        </p:spPr>
        <p:txBody>
          <a:bodyPr/>
          <a:lstStyle/>
          <a:p>
            <a:r>
              <a:rPr lang="en-US" dirty="0">
                <a:solidFill>
                  <a:srgbClr val="01334C"/>
                </a:solidFill>
              </a:rPr>
              <a:t>Pandemic Related Dislocations Have Moderated</a:t>
            </a:r>
          </a:p>
        </p:txBody>
      </p:sp>
      <p:pic>
        <p:nvPicPr>
          <p:cNvPr id="7" name="Picture 6">
            <a:extLst>
              <a:ext uri="{FF2B5EF4-FFF2-40B4-BE49-F238E27FC236}">
                <a16:creationId xmlns:a16="http://schemas.microsoft.com/office/drawing/2014/main" id="{570A2211-2560-D27A-3D91-3DC6B7AD36F5}"/>
              </a:ext>
            </a:extLst>
          </p:cNvPr>
          <p:cNvPicPr>
            <a:picLocks noChangeAspect="1"/>
          </p:cNvPicPr>
          <p:nvPr/>
        </p:nvPicPr>
        <p:blipFill>
          <a:blip r:embed="rId2"/>
          <a:stretch>
            <a:fillRect/>
          </a:stretch>
        </p:blipFill>
        <p:spPr>
          <a:xfrm>
            <a:off x="1298943" y="1674492"/>
            <a:ext cx="10262580" cy="4646526"/>
          </a:xfrm>
          <a:prstGeom prst="rect">
            <a:avLst/>
          </a:prstGeom>
        </p:spPr>
      </p:pic>
    </p:spTree>
    <p:extLst>
      <p:ext uri="{BB962C8B-B14F-4D97-AF65-F5344CB8AC3E}">
        <p14:creationId xmlns:p14="http://schemas.microsoft.com/office/powerpoint/2010/main" val="18750891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9B22A-8A87-1FC3-C0BF-DFB09F341A36}"/>
              </a:ext>
            </a:extLst>
          </p:cNvPr>
          <p:cNvSpPr>
            <a:spLocks noGrp="1"/>
          </p:cNvSpPr>
          <p:nvPr>
            <p:ph type="title"/>
          </p:nvPr>
        </p:nvSpPr>
        <p:spPr/>
        <p:txBody>
          <a:bodyPr/>
          <a:lstStyle/>
          <a:p>
            <a:r>
              <a:rPr lang="en-US" dirty="0">
                <a:solidFill>
                  <a:srgbClr val="01334C"/>
                </a:solidFill>
              </a:rPr>
              <a:t>Regional Domestic Product Growing</a:t>
            </a:r>
          </a:p>
        </p:txBody>
      </p:sp>
      <p:pic>
        <p:nvPicPr>
          <p:cNvPr id="4" name="Picture 3">
            <a:extLst>
              <a:ext uri="{FF2B5EF4-FFF2-40B4-BE49-F238E27FC236}">
                <a16:creationId xmlns:a16="http://schemas.microsoft.com/office/drawing/2014/main" id="{33449D4E-0C98-32FA-A60A-15E84504508A}"/>
              </a:ext>
            </a:extLst>
          </p:cNvPr>
          <p:cNvPicPr>
            <a:picLocks noChangeAspect="1"/>
          </p:cNvPicPr>
          <p:nvPr/>
        </p:nvPicPr>
        <p:blipFill>
          <a:blip r:embed="rId2"/>
          <a:stretch>
            <a:fillRect/>
          </a:stretch>
        </p:blipFill>
        <p:spPr>
          <a:xfrm>
            <a:off x="1040362" y="1540701"/>
            <a:ext cx="10111276" cy="4600453"/>
          </a:xfrm>
          <a:prstGeom prst="rect">
            <a:avLst/>
          </a:prstGeom>
        </p:spPr>
      </p:pic>
    </p:spTree>
    <p:extLst>
      <p:ext uri="{BB962C8B-B14F-4D97-AF65-F5344CB8AC3E}">
        <p14:creationId xmlns:p14="http://schemas.microsoft.com/office/powerpoint/2010/main" val="2168099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41CDA-8E77-C550-A900-FBCD9EC5F1E7}"/>
              </a:ext>
            </a:extLst>
          </p:cNvPr>
          <p:cNvSpPr>
            <a:spLocks noGrp="1"/>
          </p:cNvSpPr>
          <p:nvPr>
            <p:ph type="title"/>
          </p:nvPr>
        </p:nvSpPr>
        <p:spPr/>
        <p:txBody>
          <a:bodyPr/>
          <a:lstStyle/>
          <a:p>
            <a:r>
              <a:rPr lang="en-US" dirty="0">
                <a:solidFill>
                  <a:srgbClr val="01334C"/>
                </a:solidFill>
              </a:rPr>
              <a:t>Slow Decline in Labor Force Continues</a:t>
            </a:r>
          </a:p>
        </p:txBody>
      </p:sp>
      <p:pic>
        <p:nvPicPr>
          <p:cNvPr id="4" name="Picture 3">
            <a:extLst>
              <a:ext uri="{FF2B5EF4-FFF2-40B4-BE49-F238E27FC236}">
                <a16:creationId xmlns:a16="http://schemas.microsoft.com/office/drawing/2014/main" id="{DEBAAA76-6CC5-7DB2-1855-E2FEBDAE29D4}"/>
              </a:ext>
            </a:extLst>
          </p:cNvPr>
          <p:cNvPicPr>
            <a:picLocks noChangeAspect="1"/>
          </p:cNvPicPr>
          <p:nvPr/>
        </p:nvPicPr>
        <p:blipFill>
          <a:blip r:embed="rId2"/>
          <a:stretch>
            <a:fillRect/>
          </a:stretch>
        </p:blipFill>
        <p:spPr>
          <a:xfrm>
            <a:off x="1055088" y="1565753"/>
            <a:ext cx="10081825" cy="4434214"/>
          </a:xfrm>
          <a:prstGeom prst="rect">
            <a:avLst/>
          </a:prstGeom>
        </p:spPr>
      </p:pic>
    </p:spTree>
    <p:extLst>
      <p:ext uri="{BB962C8B-B14F-4D97-AF65-F5344CB8AC3E}">
        <p14:creationId xmlns:p14="http://schemas.microsoft.com/office/powerpoint/2010/main" val="3992365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4969C-84E7-05FC-FD16-F7C169A27E4E}"/>
              </a:ext>
            </a:extLst>
          </p:cNvPr>
          <p:cNvSpPr>
            <a:spLocks noGrp="1"/>
          </p:cNvSpPr>
          <p:nvPr>
            <p:ph type="title"/>
          </p:nvPr>
        </p:nvSpPr>
        <p:spPr/>
        <p:txBody>
          <a:bodyPr/>
          <a:lstStyle/>
          <a:p>
            <a:r>
              <a:rPr lang="en-US" dirty="0">
                <a:solidFill>
                  <a:srgbClr val="01334C"/>
                </a:solidFill>
              </a:rPr>
              <a:t>Household Income </a:t>
            </a:r>
          </a:p>
        </p:txBody>
      </p:sp>
      <p:pic>
        <p:nvPicPr>
          <p:cNvPr id="4" name="Picture 3">
            <a:extLst>
              <a:ext uri="{FF2B5EF4-FFF2-40B4-BE49-F238E27FC236}">
                <a16:creationId xmlns:a16="http://schemas.microsoft.com/office/drawing/2014/main" id="{C05F8FFE-E591-D98E-BC72-8A5DC3C7E067}"/>
              </a:ext>
            </a:extLst>
          </p:cNvPr>
          <p:cNvPicPr>
            <a:picLocks noChangeAspect="1"/>
          </p:cNvPicPr>
          <p:nvPr/>
        </p:nvPicPr>
        <p:blipFill>
          <a:blip r:embed="rId2"/>
          <a:stretch>
            <a:fillRect/>
          </a:stretch>
        </p:blipFill>
        <p:spPr>
          <a:xfrm>
            <a:off x="1065509" y="1690688"/>
            <a:ext cx="10060982" cy="4345064"/>
          </a:xfrm>
          <a:prstGeom prst="rect">
            <a:avLst/>
          </a:prstGeom>
        </p:spPr>
      </p:pic>
    </p:spTree>
    <p:extLst>
      <p:ext uri="{BB962C8B-B14F-4D97-AF65-F5344CB8AC3E}">
        <p14:creationId xmlns:p14="http://schemas.microsoft.com/office/powerpoint/2010/main" val="28695184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39A52-FB52-CFBF-DDF8-65081FC37196}"/>
              </a:ext>
            </a:extLst>
          </p:cNvPr>
          <p:cNvSpPr>
            <a:spLocks noGrp="1"/>
          </p:cNvSpPr>
          <p:nvPr>
            <p:ph type="title"/>
          </p:nvPr>
        </p:nvSpPr>
        <p:spPr/>
        <p:txBody>
          <a:bodyPr/>
          <a:lstStyle/>
          <a:p>
            <a:r>
              <a:rPr lang="en-US" dirty="0">
                <a:solidFill>
                  <a:srgbClr val="01334C"/>
                </a:solidFill>
              </a:rPr>
              <a:t>Cooling off in listing prices</a:t>
            </a:r>
          </a:p>
        </p:txBody>
      </p:sp>
      <p:pic>
        <p:nvPicPr>
          <p:cNvPr id="3" name="Picture 2">
            <a:extLst>
              <a:ext uri="{FF2B5EF4-FFF2-40B4-BE49-F238E27FC236}">
                <a16:creationId xmlns:a16="http://schemas.microsoft.com/office/drawing/2014/main" id="{B3BA5845-8E49-A2D0-3DBC-A470C5D58B11}"/>
              </a:ext>
            </a:extLst>
          </p:cNvPr>
          <p:cNvPicPr>
            <a:picLocks noChangeAspect="1"/>
          </p:cNvPicPr>
          <p:nvPr/>
        </p:nvPicPr>
        <p:blipFill>
          <a:blip r:embed="rId2"/>
          <a:stretch>
            <a:fillRect/>
          </a:stretch>
        </p:blipFill>
        <p:spPr>
          <a:xfrm>
            <a:off x="598348" y="1932431"/>
            <a:ext cx="10995305" cy="3992379"/>
          </a:xfrm>
          <a:prstGeom prst="rect">
            <a:avLst/>
          </a:prstGeom>
        </p:spPr>
      </p:pic>
    </p:spTree>
    <p:extLst>
      <p:ext uri="{BB962C8B-B14F-4D97-AF65-F5344CB8AC3E}">
        <p14:creationId xmlns:p14="http://schemas.microsoft.com/office/powerpoint/2010/main" val="17009517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B3B5D-101A-88BF-8701-F82FEB50EA27}"/>
              </a:ext>
            </a:extLst>
          </p:cNvPr>
          <p:cNvSpPr>
            <a:spLocks noGrp="1"/>
          </p:cNvSpPr>
          <p:nvPr>
            <p:ph type="title"/>
          </p:nvPr>
        </p:nvSpPr>
        <p:spPr/>
        <p:txBody>
          <a:bodyPr/>
          <a:lstStyle/>
          <a:p>
            <a:r>
              <a:rPr lang="en-US" dirty="0">
                <a:solidFill>
                  <a:srgbClr val="01334C"/>
                </a:solidFill>
              </a:rPr>
              <a:t>Wages are Up, But Still Under Q4 ‘21 Levels</a:t>
            </a:r>
          </a:p>
        </p:txBody>
      </p:sp>
      <p:pic>
        <p:nvPicPr>
          <p:cNvPr id="3" name="Picture 2">
            <a:extLst>
              <a:ext uri="{FF2B5EF4-FFF2-40B4-BE49-F238E27FC236}">
                <a16:creationId xmlns:a16="http://schemas.microsoft.com/office/drawing/2014/main" id="{E3E47FAC-4029-E94C-2FFC-E7B4EAF2046F}"/>
              </a:ext>
            </a:extLst>
          </p:cNvPr>
          <p:cNvPicPr>
            <a:picLocks noChangeAspect="1"/>
          </p:cNvPicPr>
          <p:nvPr/>
        </p:nvPicPr>
        <p:blipFill>
          <a:blip r:embed="rId2"/>
          <a:stretch>
            <a:fillRect/>
          </a:stretch>
        </p:blipFill>
        <p:spPr>
          <a:xfrm>
            <a:off x="1351011" y="1778696"/>
            <a:ext cx="9489978" cy="3682652"/>
          </a:xfrm>
          <a:prstGeom prst="rect">
            <a:avLst/>
          </a:prstGeom>
        </p:spPr>
      </p:pic>
    </p:spTree>
    <p:extLst>
      <p:ext uri="{BB962C8B-B14F-4D97-AF65-F5344CB8AC3E}">
        <p14:creationId xmlns:p14="http://schemas.microsoft.com/office/powerpoint/2010/main" val="4289171139"/>
      </p:ext>
    </p:extLst>
  </p:cSld>
  <p:clrMapOvr>
    <a:masterClrMapping/>
  </p:clrMapOvr>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01334C"/>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E45E5613DEEF5448A95CA1322132829" ma:contentTypeVersion="17" ma:contentTypeDescription="Create a new document." ma:contentTypeScope="" ma:versionID="1d85a75c9f0a78228d7b0b5c78e8cb96">
  <xsd:schema xmlns:xsd="http://www.w3.org/2001/XMLSchema" xmlns:xs="http://www.w3.org/2001/XMLSchema" xmlns:p="http://schemas.microsoft.com/office/2006/metadata/properties" xmlns:ns2="336ba8ff-e01e-4d6f-9216-8531ca45ab66" xmlns:ns3="19807b65-6f45-4d23-b30b-52bf8320e142" targetNamespace="http://schemas.microsoft.com/office/2006/metadata/properties" ma:root="true" ma:fieldsID="b2234bdff2a7e9ae513b4f6d0eee05fd" ns2:_="" ns3:_="">
    <xsd:import namespace="336ba8ff-e01e-4d6f-9216-8531ca45ab66"/>
    <xsd:import namespace="19807b65-6f45-4d23-b30b-52bf8320e14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TaxCatchAll" minOccurs="0"/>
                <xsd:element ref="ns2:lcf76f155ced4ddcb4097134ff3c332f"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6ba8ff-e01e-4d6f-9216-8531ca45ab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50ba88d6-8092-4f3f-be3f-e753c5ba07d0"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20" nillable="true" ma:displayName="Location" ma:descrip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9807b65-6f45-4d23-b30b-52bf8320e142"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6394c075-4794-46d5-a0b6-d994ce18c064}" ma:internalName="TaxCatchAll" ma:showField="CatchAllData" ma:web="19807b65-6f45-4d23-b30b-52bf8320e142">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57CC950-39BC-457E-990D-F1C745D954F5}">
  <ds:schemaRefs>
    <ds:schemaRef ds:uri="http://schemas.microsoft.com/sharepoint/v3/contenttype/forms"/>
  </ds:schemaRefs>
</ds:datastoreItem>
</file>

<file path=customXml/itemProps2.xml><?xml version="1.0" encoding="utf-8"?>
<ds:datastoreItem xmlns:ds="http://schemas.openxmlformats.org/officeDocument/2006/customXml" ds:itemID="{9ED5B9B4-03A0-4C85-8102-F30EFA5245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6ba8ff-e01e-4d6f-9216-8531ca45ab66"/>
    <ds:schemaRef ds:uri="19807b65-6f45-4d23-b30b-52bf8320e1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323</TotalTime>
  <Words>743</Words>
  <Application>Microsoft Office PowerPoint</Application>
  <PresentationFormat>Widescreen</PresentationFormat>
  <Paragraphs>30</Paragraphs>
  <Slides>11</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Aptos</vt:lpstr>
      <vt:lpstr>Aptos Display</vt:lpstr>
      <vt:lpstr>Arial</vt:lpstr>
      <vt:lpstr>Calibri</vt:lpstr>
      <vt:lpstr>Calibri Light</vt:lpstr>
      <vt:lpstr>Roboto</vt:lpstr>
      <vt:lpstr>Wingdings</vt:lpstr>
      <vt:lpstr>Office Theme</vt:lpstr>
      <vt:lpstr>Comprehensive Economic Development Strategy Committee Meeting</vt:lpstr>
      <vt:lpstr>Summary</vt:lpstr>
      <vt:lpstr>Summary Continued</vt:lpstr>
      <vt:lpstr>Pandemic Related Dislocations Have Moderated</vt:lpstr>
      <vt:lpstr>Regional Domestic Product Growing</vt:lpstr>
      <vt:lpstr>Slow Decline in Labor Force Continues</vt:lpstr>
      <vt:lpstr>Household Income </vt:lpstr>
      <vt:lpstr>Cooling off in listing prices</vt:lpstr>
      <vt:lpstr>Wages are Up, But Still Under Q4 ‘21 Levels</vt:lpstr>
      <vt:lpstr>Slow Uptick in Unemployment</vt:lpstr>
      <vt:lpstr>Outlook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Randy Deshazo</dc:creator>
  <cp:lastModifiedBy>Eralda Agolli</cp:lastModifiedBy>
  <cp:revision>3</cp:revision>
  <dcterms:created xsi:type="dcterms:W3CDTF">2024-10-07T12:44:51Z</dcterms:created>
  <dcterms:modified xsi:type="dcterms:W3CDTF">2024-10-16T13:36:12Z</dcterms:modified>
</cp:coreProperties>
</file>