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57" r:id="rId5"/>
    <p:sldId id="267" r:id="rId6"/>
    <p:sldId id="268" r:id="rId7"/>
    <p:sldId id="288" r:id="rId8"/>
    <p:sldId id="266" r:id="rId9"/>
    <p:sldId id="280" r:id="rId10"/>
    <p:sldId id="286" r:id="rId11"/>
    <p:sldId id="296" r:id="rId12"/>
    <p:sldId id="290" r:id="rId13"/>
    <p:sldId id="289" r:id="rId14"/>
    <p:sldId id="279" r:id="rId15"/>
    <p:sldId id="260" r:id="rId16"/>
    <p:sldId id="277" r:id="rId17"/>
    <p:sldId id="282" r:id="rId18"/>
    <p:sldId id="283" r:id="rId19"/>
    <p:sldId id="285" r:id="rId20"/>
    <p:sldId id="291" r:id="rId21"/>
    <p:sldId id="293" r:id="rId22"/>
    <p:sldId id="292" r:id="rId23"/>
    <p:sldId id="265" r:id="rId24"/>
    <p:sldId id="259" r:id="rId25"/>
    <p:sldId id="294" r:id="rId26"/>
    <p:sldId id="295" r:id="rId27"/>
    <p:sldId id="284"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F6600"/>
    <a:srgbClr val="CC66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5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deshazo\Downloads\np2023-t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deshazo\Downloads\reference-person-age-ranges-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deshazo\Downloads\household_savings_rates_2014_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frpc.sharepoint.com/F/RDeshazo/Silver%20Tsunami/Health%20Info/Florida_Counties_Profile_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frpc.sharepoint.com/F/RDeshazo/Silver%20Tsunami/Health%20Info/Florida_Counties_Profile_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frpc.sharepoint.com/F/RDeshazo/Silver%20Tsunami/Health%20Info/Florida_Counties_Profile_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frpc.sharepoint.com/F/RDeshazo/Silver%20Tsunami/Census%20Projections%20by%20Migration%20Scenario%20np2023-d%20(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frpc.sharepoint.com/F/RDeshazo/Silver%20Tsunami/Health%20Info/Florida_Counties_Profile_2023.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sfrpc.sharepoint.com/F/RDeshazo/Silver%20Tsunami/Census%20Projections%20by%20Migration%20Scenario%20np2023-d%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frpc.sharepoint.com/F/RDeshazo/Silver%20Tsunami/BEBR%20County%20projections_2022_asrh_detail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US Population: 2025 and 2050 (1,000s)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'Main series (thousands)'!$U$35</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series (thousands)'!$T$36:$T$37</c:f>
              <c:strCache>
                <c:ptCount val="2"/>
                <c:pt idx="0">
                  <c:v>Labor Force</c:v>
                </c:pt>
                <c:pt idx="1">
                  <c:v>Over 65</c:v>
                </c:pt>
              </c:strCache>
            </c:strRef>
          </c:cat>
          <c:val>
            <c:numRef>
              <c:f>'Main series (thousands)'!$U$36:$U$37</c:f>
              <c:numCache>
                <c:formatCode>#,##0</c:formatCode>
                <c:ptCount val="2"/>
                <c:pt idx="0">
                  <c:v>203755</c:v>
                </c:pt>
                <c:pt idx="1">
                  <c:v>63327</c:v>
                </c:pt>
              </c:numCache>
            </c:numRef>
          </c:val>
          <c:extLst>
            <c:ext xmlns:c16="http://schemas.microsoft.com/office/drawing/2014/chart" uri="{C3380CC4-5D6E-409C-BE32-E72D297353CC}">
              <c16:uniqueId val="{00000000-633E-40A6-9857-6CF5A2BACDF1}"/>
            </c:ext>
          </c:extLst>
        </c:ser>
        <c:ser>
          <c:idx val="1"/>
          <c:order val="1"/>
          <c:tx>
            <c:strRef>
              <c:f>'Main series (thousands)'!$V$35</c:f>
              <c:strCache>
                <c:ptCount val="1"/>
                <c:pt idx="0">
                  <c:v>2050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series (thousands)'!$T$36:$T$37</c:f>
              <c:strCache>
                <c:ptCount val="2"/>
                <c:pt idx="0">
                  <c:v>Labor Force</c:v>
                </c:pt>
                <c:pt idx="1">
                  <c:v>Over 65</c:v>
                </c:pt>
              </c:strCache>
            </c:strRef>
          </c:cat>
          <c:val>
            <c:numRef>
              <c:f>'Main series (thousands)'!$V$36:$V$37</c:f>
              <c:numCache>
                <c:formatCode>#,##0</c:formatCode>
                <c:ptCount val="2"/>
                <c:pt idx="0">
                  <c:v>212019</c:v>
                </c:pt>
                <c:pt idx="1">
                  <c:v>82130</c:v>
                </c:pt>
              </c:numCache>
            </c:numRef>
          </c:val>
          <c:extLst>
            <c:ext xmlns:c16="http://schemas.microsoft.com/office/drawing/2014/chart" uri="{C3380CC4-5D6E-409C-BE32-E72D297353CC}">
              <c16:uniqueId val="{00000001-633E-40A6-9857-6CF5A2BACDF1}"/>
            </c:ext>
          </c:extLst>
        </c:ser>
        <c:dLbls>
          <c:showLegendKey val="0"/>
          <c:showVal val="0"/>
          <c:showCatName val="0"/>
          <c:showSerName val="0"/>
          <c:showPercent val="0"/>
          <c:showBubbleSize val="0"/>
        </c:dLbls>
        <c:gapWidth val="219"/>
        <c:overlap val="-27"/>
        <c:axId val="1849515359"/>
        <c:axId val="1849515839"/>
      </c:barChart>
      <c:catAx>
        <c:axId val="184951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9515839"/>
        <c:crosses val="autoZero"/>
        <c:auto val="1"/>
        <c:lblAlgn val="ctr"/>
        <c:lblOffset val="100"/>
        <c:noMultiLvlLbl val="0"/>
      </c:catAx>
      <c:valAx>
        <c:axId val="184951583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9515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Treasure Coast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Summary!$W$8</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Summary!$V$10:$V$12</c:f>
              <c:strCache>
                <c:ptCount val="3"/>
                <c:pt idx="0">
                  <c:v>Labor Force Population</c:v>
                </c:pt>
                <c:pt idx="1">
                  <c:v>Over 65</c:v>
                </c:pt>
                <c:pt idx="2">
                  <c:v>85+</c:v>
                </c:pt>
              </c:strCache>
            </c:strRef>
          </c:cat>
          <c:val>
            <c:numRef>
              <c:f>Summary!$W$10:$W$12</c:f>
              <c:numCache>
                <c:formatCode>#,##0</c:formatCode>
                <c:ptCount val="3"/>
                <c:pt idx="0">
                  <c:v>1274.6219999999998</c:v>
                </c:pt>
                <c:pt idx="1">
                  <c:v>549.947</c:v>
                </c:pt>
                <c:pt idx="2">
                  <c:v>89.66</c:v>
                </c:pt>
              </c:numCache>
            </c:numRef>
          </c:val>
          <c:extLst>
            <c:ext xmlns:c16="http://schemas.microsoft.com/office/drawing/2014/chart" uri="{C3380CC4-5D6E-409C-BE32-E72D297353CC}">
              <c16:uniqueId val="{00000000-4481-46E4-9CF3-AD0369B06A48}"/>
            </c:ext>
          </c:extLst>
        </c:ser>
        <c:ser>
          <c:idx val="1"/>
          <c:order val="1"/>
          <c:tx>
            <c:strRef>
              <c:f>Summary!$X$8</c:f>
              <c:strCache>
                <c:ptCount val="1"/>
                <c:pt idx="0">
                  <c:v>2050</c:v>
                </c:pt>
              </c:strCache>
            </c:strRef>
          </c:tx>
          <c:spPr>
            <a:solidFill>
              <a:schemeClr val="bg1">
                <a:lumMod val="6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81-46E4-9CF3-AD0369B06A4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81-46E4-9CF3-AD0369B06A4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81-46E4-9CF3-AD0369B06A4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Summary!$V$10:$V$12</c:f>
              <c:strCache>
                <c:ptCount val="3"/>
                <c:pt idx="0">
                  <c:v>Labor Force Population</c:v>
                </c:pt>
                <c:pt idx="1">
                  <c:v>Over 65</c:v>
                </c:pt>
                <c:pt idx="2">
                  <c:v>85+</c:v>
                </c:pt>
              </c:strCache>
            </c:strRef>
          </c:cat>
          <c:val>
            <c:numRef>
              <c:f>Summary!$X$10:$X$12</c:f>
              <c:numCache>
                <c:formatCode>#,##0</c:formatCode>
                <c:ptCount val="3"/>
                <c:pt idx="0">
                  <c:v>1503.183</c:v>
                </c:pt>
                <c:pt idx="1">
                  <c:v>787.01700000000005</c:v>
                </c:pt>
                <c:pt idx="2">
                  <c:v>212.54500000000002</c:v>
                </c:pt>
              </c:numCache>
            </c:numRef>
          </c:val>
          <c:extLst>
            <c:ext xmlns:c16="http://schemas.microsoft.com/office/drawing/2014/chart" uri="{C3380CC4-5D6E-409C-BE32-E72D297353CC}">
              <c16:uniqueId val="{00000001-4481-46E4-9CF3-AD0369B06A48}"/>
            </c:ext>
          </c:extLst>
        </c:ser>
        <c:dLbls>
          <c:showLegendKey val="0"/>
          <c:showVal val="0"/>
          <c:showCatName val="0"/>
          <c:showSerName val="0"/>
          <c:showPercent val="0"/>
          <c:showBubbleSize val="0"/>
        </c:dLbls>
        <c:gapWidth val="219"/>
        <c:overlap val="-27"/>
        <c:axId val="1725389008"/>
        <c:axId val="1725377968"/>
      </c:barChart>
      <c:catAx>
        <c:axId val="17253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25377968"/>
        <c:crosses val="autoZero"/>
        <c:auto val="1"/>
        <c:lblAlgn val="ctr"/>
        <c:lblOffset val="100"/>
        <c:noMultiLvlLbl val="0"/>
      </c:catAx>
      <c:valAx>
        <c:axId val="17253779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2538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Indian River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Summary!$W$15</c:f>
              <c:strCache>
                <c:ptCount val="1"/>
                <c:pt idx="0">
                  <c:v>2025</c:v>
                </c:pt>
              </c:strCache>
            </c:strRef>
          </c:tx>
          <c:spPr>
            <a:solidFill>
              <a:schemeClr val="accent1"/>
            </a:solidFill>
            <a:ln>
              <a:noFill/>
            </a:ln>
            <a:effectLst/>
          </c:spPr>
          <c:invertIfNegative val="0"/>
          <c:dLbls>
            <c:dLbl>
              <c:idx val="0"/>
              <c:layout>
                <c:manualLayout>
                  <c:x val="-3.9049516324081469E-2"/>
                  <c:y val="-5.7537008302092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2B-4420-B8E9-EDA3CE7BBFB4}"/>
                </c:ext>
              </c:extLst>
            </c:dLbl>
            <c:dLbl>
              <c:idx val="1"/>
              <c:layout>
                <c:manualLayout>
                  <c:x val="-2.73346614268570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B-4420-B8E9-EDA3CE7BBFB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Summary!$O$10:$O$12</c:f>
              <c:strCache>
                <c:ptCount val="3"/>
                <c:pt idx="0">
                  <c:v>Labor Force Population</c:v>
                </c:pt>
                <c:pt idx="1">
                  <c:v>Over 65</c:v>
                </c:pt>
                <c:pt idx="2">
                  <c:v>Over 85</c:v>
                </c:pt>
              </c:strCache>
            </c:strRef>
          </c:cat>
          <c:val>
            <c:numRef>
              <c:f>Summary!$Q$10:$Q$12</c:f>
              <c:numCache>
                <c:formatCode>#,##0</c:formatCode>
                <c:ptCount val="3"/>
                <c:pt idx="0">
                  <c:v>87.578999999999994</c:v>
                </c:pt>
                <c:pt idx="1">
                  <c:v>57.933</c:v>
                </c:pt>
                <c:pt idx="2">
                  <c:v>8.875</c:v>
                </c:pt>
              </c:numCache>
            </c:numRef>
          </c:val>
          <c:extLst>
            <c:ext xmlns:c16="http://schemas.microsoft.com/office/drawing/2014/chart" uri="{C3380CC4-5D6E-409C-BE32-E72D297353CC}">
              <c16:uniqueId val="{00000000-9697-41D5-AB10-550D2C260184}"/>
            </c:ext>
          </c:extLst>
        </c:ser>
        <c:ser>
          <c:idx val="2"/>
          <c:order val="2"/>
          <c:tx>
            <c:strRef>
              <c:f>Summary!$X$15</c:f>
              <c:strCache>
                <c:ptCount val="1"/>
                <c:pt idx="0">
                  <c:v>2050</c:v>
                </c:pt>
              </c:strCache>
            </c:strRef>
          </c:tx>
          <c:spPr>
            <a:solidFill>
              <a:schemeClr val="bg1">
                <a:lumMod val="65000"/>
              </a:schemeClr>
            </a:solidFill>
            <a:ln>
              <a:noFill/>
            </a:ln>
            <a:effectLst/>
          </c:spPr>
          <c:invertIfNegative val="0"/>
          <c:dLbls>
            <c:dLbl>
              <c:idx val="2"/>
              <c:layout>
                <c:manualLayout>
                  <c:x val="2.7334661426857029E-2"/>
                  <c:y val="-3.4522204981255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2B-4420-B8E9-EDA3CE7BBFB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Summary!$O$10:$O$12</c:f>
              <c:strCache>
                <c:ptCount val="3"/>
                <c:pt idx="0">
                  <c:v>Labor Force Population</c:v>
                </c:pt>
                <c:pt idx="1">
                  <c:v>Over 65</c:v>
                </c:pt>
                <c:pt idx="2">
                  <c:v>Over 85</c:v>
                </c:pt>
              </c:strCache>
            </c:strRef>
          </c:cat>
          <c:val>
            <c:numRef>
              <c:f>Summary!$R$10:$R$12</c:f>
              <c:numCache>
                <c:formatCode>#,##0</c:formatCode>
                <c:ptCount val="3"/>
                <c:pt idx="0">
                  <c:v>103.49299999999999</c:v>
                </c:pt>
                <c:pt idx="1">
                  <c:v>75.265000000000001</c:v>
                </c:pt>
                <c:pt idx="2">
                  <c:v>20.452999999999999</c:v>
                </c:pt>
              </c:numCache>
            </c:numRef>
          </c:val>
          <c:extLst>
            <c:ext xmlns:c16="http://schemas.microsoft.com/office/drawing/2014/chart" uri="{C3380CC4-5D6E-409C-BE32-E72D297353CC}">
              <c16:uniqueId val="{00000001-9697-41D5-AB10-550D2C260184}"/>
            </c:ext>
          </c:extLst>
        </c:ser>
        <c:dLbls>
          <c:showLegendKey val="0"/>
          <c:showVal val="0"/>
          <c:showCatName val="0"/>
          <c:showSerName val="0"/>
          <c:showPercent val="0"/>
          <c:showBubbleSize val="0"/>
        </c:dLbls>
        <c:gapWidth val="219"/>
        <c:overlap val="-27"/>
        <c:axId val="1634024847"/>
        <c:axId val="1634025327"/>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Summary!$O$10:$O$12</c15:sqref>
                        </c15:formulaRef>
                      </c:ext>
                    </c:extLst>
                    <c:strCache>
                      <c:ptCount val="3"/>
                      <c:pt idx="0">
                        <c:v>Labor Force Population</c:v>
                      </c:pt>
                      <c:pt idx="1">
                        <c:v>Over 65</c:v>
                      </c:pt>
                      <c:pt idx="2">
                        <c:v>Over 85</c:v>
                      </c:pt>
                    </c:strCache>
                  </c:strRef>
                </c:cat>
                <c:val>
                  <c:numRef>
                    <c:extLst>
                      <c:ext uri="{02D57815-91ED-43cb-92C2-25804820EDAC}">
                        <c15:formulaRef>
                          <c15:sqref>Summary!$P$10:$P$12</c15:sqref>
                        </c15:formulaRef>
                      </c:ext>
                    </c:extLst>
                    <c:numCache>
                      <c:formatCode>General</c:formatCode>
                      <c:ptCount val="3"/>
                    </c:numCache>
                  </c:numRef>
                </c:val>
                <c:extLst>
                  <c:ext xmlns:c16="http://schemas.microsoft.com/office/drawing/2014/chart" uri="{C3380CC4-5D6E-409C-BE32-E72D297353CC}">
                    <c16:uniqueId val="{00000002-9697-41D5-AB10-550D2C260184}"/>
                  </c:ext>
                </c:extLst>
              </c15:ser>
            </c15:filteredBarSeries>
          </c:ext>
        </c:extLst>
      </c:barChart>
      <c:catAx>
        <c:axId val="163402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34025327"/>
        <c:crosses val="autoZero"/>
        <c:auto val="1"/>
        <c:lblAlgn val="ctr"/>
        <c:lblOffset val="100"/>
        <c:noMultiLvlLbl val="0"/>
      </c:catAx>
      <c:valAx>
        <c:axId val="163402532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3402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Martin County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Summary!$W$8</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Summary!$O$16:$O$18</c:f>
              <c:strCache>
                <c:ptCount val="3"/>
                <c:pt idx="0">
                  <c:v>Labor Force Population</c:v>
                </c:pt>
                <c:pt idx="1">
                  <c:v>Over 65</c:v>
                </c:pt>
                <c:pt idx="2">
                  <c:v>Over 85</c:v>
                </c:pt>
              </c:strCache>
            </c:strRef>
          </c:cat>
          <c:val>
            <c:numRef>
              <c:f>Summary!$Q$16:$Q$18</c:f>
              <c:numCache>
                <c:formatCode>#,##0</c:formatCode>
                <c:ptCount val="3"/>
                <c:pt idx="0">
                  <c:v>88.674000000000007</c:v>
                </c:pt>
                <c:pt idx="1">
                  <c:v>50.118000000000002</c:v>
                </c:pt>
                <c:pt idx="2">
                  <c:v>8.1980000000000004</c:v>
                </c:pt>
              </c:numCache>
            </c:numRef>
          </c:val>
          <c:extLst>
            <c:ext xmlns:c16="http://schemas.microsoft.com/office/drawing/2014/chart" uri="{C3380CC4-5D6E-409C-BE32-E72D297353CC}">
              <c16:uniqueId val="{00000000-B49B-44BA-BCAA-E0BBB6B8E718}"/>
            </c:ext>
          </c:extLst>
        </c:ser>
        <c:ser>
          <c:idx val="2"/>
          <c:order val="2"/>
          <c:tx>
            <c:strRef>
              <c:f>Summary!$X$8</c:f>
              <c:strCache>
                <c:ptCount val="1"/>
                <c:pt idx="0">
                  <c:v>2050</c:v>
                </c:pt>
              </c:strCache>
            </c:strRef>
          </c:tx>
          <c:spPr>
            <a:solidFill>
              <a:schemeClr val="bg1">
                <a:lumMod val="65000"/>
              </a:schemeClr>
            </a:solidFill>
            <a:ln>
              <a:noFill/>
            </a:ln>
            <a:effectLst/>
          </c:spPr>
          <c:invertIfNegative val="0"/>
          <c:dLbls>
            <c:dLbl>
              <c:idx val="2"/>
              <c:layout>
                <c:manualLayout>
                  <c:x val="4.5405929282808954E-2"/>
                  <c:y val="-2.3014803320836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2-47E1-B88D-5BE35CE47C8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Summary!$O$16:$O$18</c:f>
              <c:strCache>
                <c:ptCount val="3"/>
                <c:pt idx="0">
                  <c:v>Labor Force Population</c:v>
                </c:pt>
                <c:pt idx="1">
                  <c:v>Over 65</c:v>
                </c:pt>
                <c:pt idx="2">
                  <c:v>Over 85</c:v>
                </c:pt>
              </c:strCache>
            </c:strRef>
          </c:cat>
          <c:val>
            <c:numRef>
              <c:f>Summary!$R$16:$R$18</c:f>
              <c:numCache>
                <c:formatCode>#,##0</c:formatCode>
                <c:ptCount val="3"/>
                <c:pt idx="0">
                  <c:v>95.605000000000004</c:v>
                </c:pt>
                <c:pt idx="1">
                  <c:v>65.757999999999996</c:v>
                </c:pt>
                <c:pt idx="2">
                  <c:v>19.931999999999999</c:v>
                </c:pt>
              </c:numCache>
            </c:numRef>
          </c:val>
          <c:extLst>
            <c:ext xmlns:c16="http://schemas.microsoft.com/office/drawing/2014/chart" uri="{C3380CC4-5D6E-409C-BE32-E72D297353CC}">
              <c16:uniqueId val="{00000001-B49B-44BA-BCAA-E0BBB6B8E718}"/>
            </c:ext>
          </c:extLst>
        </c:ser>
        <c:dLbls>
          <c:showLegendKey val="0"/>
          <c:showVal val="0"/>
          <c:showCatName val="0"/>
          <c:showSerName val="0"/>
          <c:showPercent val="0"/>
          <c:showBubbleSize val="0"/>
        </c:dLbls>
        <c:gapWidth val="219"/>
        <c:overlap val="-27"/>
        <c:axId val="1830229103"/>
        <c:axId val="1830229583"/>
        <c:extLst>
          <c:ext xmlns:c15="http://schemas.microsoft.com/office/drawing/2012/chart" uri="{02D57815-91ED-43cb-92C2-25804820EDAC}">
            <c15:filteredBarSeries>
              <c15:ser>
                <c:idx val="0"/>
                <c:order val="0"/>
                <c:tx>
                  <c:v>Series1</c:v>
                </c:tx>
                <c:spPr>
                  <a:solidFill>
                    <a:schemeClr val="accent1"/>
                  </a:solidFill>
                  <a:ln>
                    <a:noFill/>
                  </a:ln>
                  <a:effectLst/>
                </c:spPr>
                <c:invertIfNegative val="0"/>
                <c:cat>
                  <c:strRef>
                    <c:extLst>
                      <c:ext uri="{02D57815-91ED-43cb-92C2-25804820EDAC}">
                        <c15:formulaRef>
                          <c15:sqref>Summary!$O$16:$O$18</c15:sqref>
                        </c15:formulaRef>
                      </c:ext>
                    </c:extLst>
                    <c:strCache>
                      <c:ptCount val="3"/>
                      <c:pt idx="0">
                        <c:v>Labor Force Population</c:v>
                      </c:pt>
                      <c:pt idx="1">
                        <c:v>Over 65</c:v>
                      </c:pt>
                      <c:pt idx="2">
                        <c:v>Over 85</c:v>
                      </c:pt>
                    </c:strCache>
                  </c:strRef>
                </c:cat>
                <c:val>
                  <c:numRef>
                    <c:extLst>
                      <c:ext uri="{02D57815-91ED-43cb-92C2-25804820EDAC}">
                        <c15:formulaRef>
                          <c15:sqref>Summary!$P$16:$P$18</c15:sqref>
                        </c15:formulaRef>
                      </c:ext>
                    </c:extLst>
                    <c:numCache>
                      <c:formatCode>General</c:formatCode>
                      <c:ptCount val="3"/>
                    </c:numCache>
                  </c:numRef>
                </c:val>
                <c:extLst>
                  <c:ext xmlns:c16="http://schemas.microsoft.com/office/drawing/2014/chart" uri="{C3380CC4-5D6E-409C-BE32-E72D297353CC}">
                    <c16:uniqueId val="{00000002-B49B-44BA-BCAA-E0BBB6B8E718}"/>
                  </c:ext>
                </c:extLst>
              </c15:ser>
            </c15:filteredBarSeries>
          </c:ext>
        </c:extLst>
      </c:barChart>
      <c:catAx>
        <c:axId val="183022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30229583"/>
        <c:crosses val="autoZero"/>
        <c:auto val="1"/>
        <c:lblAlgn val="ctr"/>
        <c:lblOffset val="100"/>
        <c:noMultiLvlLbl val="0"/>
      </c:catAx>
      <c:valAx>
        <c:axId val="183022958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3022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Palm Beach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Summary!$W$8</c:f>
              <c:strCache>
                <c:ptCount val="1"/>
                <c:pt idx="0">
                  <c:v>2025</c:v>
                </c:pt>
              </c:strCache>
            </c:strRef>
          </c:tx>
          <c:spPr>
            <a:solidFill>
              <a:schemeClr val="tx2">
                <a:lumMod val="90000"/>
                <a:lumOff val="10000"/>
              </a:schemeClr>
            </a:solidFill>
            <a:ln>
              <a:noFill/>
            </a:ln>
            <a:effectLst/>
          </c:spPr>
          <c:invertIfNegative val="0"/>
          <c:dLbls>
            <c:dLbl>
              <c:idx val="1"/>
              <c:layout>
                <c:manualLayout>
                  <c:x val="-3.1914893617021274E-2"/>
                  <c:y val="-5.25791663175105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4-4359-957F-7E3A708E08B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Summary!$O$34:$O$36</c:f>
              <c:strCache>
                <c:ptCount val="3"/>
                <c:pt idx="0">
                  <c:v>Labor Force Population</c:v>
                </c:pt>
                <c:pt idx="1">
                  <c:v>Over 65</c:v>
                </c:pt>
                <c:pt idx="2">
                  <c:v>Over 85</c:v>
                </c:pt>
              </c:strCache>
            </c:strRef>
          </c:cat>
          <c:val>
            <c:numRef>
              <c:f>Summary!$Q$34:$Q$36</c:f>
              <c:numCache>
                <c:formatCode>#,##0</c:formatCode>
                <c:ptCount val="3"/>
                <c:pt idx="0">
                  <c:v>893.91499999999996</c:v>
                </c:pt>
                <c:pt idx="1">
                  <c:v>366.14</c:v>
                </c:pt>
                <c:pt idx="2">
                  <c:v>62.621000000000002</c:v>
                </c:pt>
              </c:numCache>
            </c:numRef>
          </c:val>
          <c:extLst>
            <c:ext xmlns:c16="http://schemas.microsoft.com/office/drawing/2014/chart" uri="{C3380CC4-5D6E-409C-BE32-E72D297353CC}">
              <c16:uniqueId val="{00000000-CB10-47E7-8CF8-97AC5BC905F6}"/>
            </c:ext>
          </c:extLst>
        </c:ser>
        <c:ser>
          <c:idx val="2"/>
          <c:order val="2"/>
          <c:tx>
            <c:strRef>
              <c:f>Summary!$X$8</c:f>
              <c:strCache>
                <c:ptCount val="1"/>
                <c:pt idx="0">
                  <c:v>2050</c:v>
                </c:pt>
              </c:strCache>
            </c:strRef>
          </c:tx>
          <c:spPr>
            <a:solidFill>
              <a:schemeClr val="bg1">
                <a:lumMod val="65000"/>
              </a:schemeClr>
            </a:solidFill>
            <a:ln>
              <a:noFill/>
            </a:ln>
            <a:effectLst/>
          </c:spPr>
          <c:invertIfNegative val="0"/>
          <c:dLbls>
            <c:dLbl>
              <c:idx val="2"/>
              <c:layout>
                <c:manualLayout>
                  <c:x val="2.1276595744680722E-2"/>
                  <c:y val="-5.7359753145301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4-4359-957F-7E3A708E08B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Summary!$O$34:$O$36</c:f>
              <c:strCache>
                <c:ptCount val="3"/>
                <c:pt idx="0">
                  <c:v>Labor Force Population</c:v>
                </c:pt>
                <c:pt idx="1">
                  <c:v>Over 65</c:v>
                </c:pt>
                <c:pt idx="2">
                  <c:v>Over 85</c:v>
                </c:pt>
              </c:strCache>
            </c:strRef>
          </c:cat>
          <c:val>
            <c:numRef>
              <c:f>Summary!$R$34:$R$36</c:f>
              <c:numCache>
                <c:formatCode>#,##0</c:formatCode>
                <c:ptCount val="3"/>
                <c:pt idx="0">
                  <c:v>1027.164</c:v>
                </c:pt>
                <c:pt idx="1">
                  <c:v>516.11300000000006</c:v>
                </c:pt>
                <c:pt idx="2">
                  <c:v>145.76900000000001</c:v>
                </c:pt>
              </c:numCache>
            </c:numRef>
          </c:val>
          <c:extLst>
            <c:ext xmlns:c16="http://schemas.microsoft.com/office/drawing/2014/chart" uri="{C3380CC4-5D6E-409C-BE32-E72D297353CC}">
              <c16:uniqueId val="{00000001-CB10-47E7-8CF8-97AC5BC905F6}"/>
            </c:ext>
          </c:extLst>
        </c:ser>
        <c:dLbls>
          <c:showLegendKey val="0"/>
          <c:showVal val="0"/>
          <c:showCatName val="0"/>
          <c:showSerName val="0"/>
          <c:showPercent val="0"/>
          <c:showBubbleSize val="0"/>
        </c:dLbls>
        <c:gapWidth val="219"/>
        <c:overlap val="-27"/>
        <c:axId val="1826965295"/>
        <c:axId val="1826971055"/>
        <c:extLst>
          <c:ext xmlns:c15="http://schemas.microsoft.com/office/drawing/2012/chart" uri="{02D57815-91ED-43cb-92C2-25804820EDAC}">
            <c15:filteredBarSeries>
              <c15:ser>
                <c:idx val="0"/>
                <c:order val="0"/>
                <c:tx>
                  <c:v>Series1</c:v>
                </c:tx>
                <c:spPr>
                  <a:solidFill>
                    <a:schemeClr val="accent1"/>
                  </a:solidFill>
                  <a:ln>
                    <a:noFill/>
                  </a:ln>
                  <a:effectLst/>
                </c:spPr>
                <c:invertIfNegative val="0"/>
                <c:cat>
                  <c:strRef>
                    <c:extLst>
                      <c:ext uri="{02D57815-91ED-43cb-92C2-25804820EDAC}">
                        <c15:formulaRef>
                          <c15:sqref>Summary!$O$34:$O$36</c15:sqref>
                        </c15:formulaRef>
                      </c:ext>
                    </c:extLst>
                    <c:strCache>
                      <c:ptCount val="3"/>
                      <c:pt idx="0">
                        <c:v>Labor Force Population</c:v>
                      </c:pt>
                      <c:pt idx="1">
                        <c:v>Over 65</c:v>
                      </c:pt>
                      <c:pt idx="2">
                        <c:v>Over 85</c:v>
                      </c:pt>
                    </c:strCache>
                  </c:strRef>
                </c:cat>
                <c:val>
                  <c:numRef>
                    <c:extLst>
                      <c:ext uri="{02D57815-91ED-43cb-92C2-25804820EDAC}">
                        <c15:formulaRef>
                          <c15:sqref>Summary!$P$34:$P$36</c15:sqref>
                        </c15:formulaRef>
                      </c:ext>
                    </c:extLst>
                    <c:numCache>
                      <c:formatCode>General</c:formatCode>
                      <c:ptCount val="3"/>
                    </c:numCache>
                  </c:numRef>
                </c:val>
                <c:extLst>
                  <c:ext xmlns:c16="http://schemas.microsoft.com/office/drawing/2014/chart" uri="{C3380CC4-5D6E-409C-BE32-E72D297353CC}">
                    <c16:uniqueId val="{00000002-CB10-47E7-8CF8-97AC5BC905F6}"/>
                  </c:ext>
                </c:extLst>
              </c15:ser>
            </c15:filteredBarSeries>
          </c:ext>
        </c:extLst>
      </c:barChart>
      <c:catAx>
        <c:axId val="182696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26971055"/>
        <c:crosses val="autoZero"/>
        <c:auto val="1"/>
        <c:lblAlgn val="ctr"/>
        <c:lblOffset val="100"/>
        <c:noMultiLvlLbl val="0"/>
      </c:catAx>
      <c:valAx>
        <c:axId val="182697105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26965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 Lucie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Summary!$W$15</c:f>
              <c:strCache>
                <c:ptCount val="1"/>
                <c:pt idx="0">
                  <c:v>2025</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Summary!$O$40:$O$42</c:f>
              <c:strCache>
                <c:ptCount val="3"/>
                <c:pt idx="0">
                  <c:v>Labor Force Population</c:v>
                </c:pt>
                <c:pt idx="1">
                  <c:v>Over 65</c:v>
                </c:pt>
                <c:pt idx="2">
                  <c:v>Over 85</c:v>
                </c:pt>
              </c:strCache>
            </c:strRef>
          </c:cat>
          <c:val>
            <c:numRef>
              <c:f>Summary!$Q$40:$Q$42</c:f>
              <c:numCache>
                <c:formatCode>#,##0</c:formatCode>
                <c:ptCount val="3"/>
                <c:pt idx="0">
                  <c:v>204.45400000000001</c:v>
                </c:pt>
                <c:pt idx="1">
                  <c:v>75.756</c:v>
                </c:pt>
                <c:pt idx="2">
                  <c:v>9.9659999999999993</c:v>
                </c:pt>
              </c:numCache>
            </c:numRef>
          </c:val>
          <c:extLst>
            <c:ext xmlns:c16="http://schemas.microsoft.com/office/drawing/2014/chart" uri="{C3380CC4-5D6E-409C-BE32-E72D297353CC}">
              <c16:uniqueId val="{00000000-CF2E-471D-92A6-94BC79015D5C}"/>
            </c:ext>
          </c:extLst>
        </c:ser>
        <c:ser>
          <c:idx val="2"/>
          <c:order val="2"/>
          <c:tx>
            <c:strRef>
              <c:f>Summary!$X$15</c:f>
              <c:strCache>
                <c:ptCount val="1"/>
                <c:pt idx="0">
                  <c:v>2050</c:v>
                </c:pt>
              </c:strCache>
            </c:strRef>
          </c:tx>
          <c:spPr>
            <a:solidFill>
              <a:schemeClr val="bg1">
                <a:lumMod val="65000"/>
              </a:schemeClr>
            </a:solidFill>
            <a:ln>
              <a:noFill/>
            </a:ln>
            <a:effectLst/>
          </c:spPr>
          <c:invertIfNegative val="0"/>
          <c:dLbls>
            <c:dLbl>
              <c:idx val="2"/>
              <c:layout>
                <c:manualLayout>
                  <c:x val="1.6505128676322471E-2"/>
                  <c:y val="-2.8768491117558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50-444D-9613-875741BC54F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Summary!$O$40:$O$42</c:f>
              <c:strCache>
                <c:ptCount val="3"/>
                <c:pt idx="0">
                  <c:v>Labor Force Population</c:v>
                </c:pt>
                <c:pt idx="1">
                  <c:v>Over 65</c:v>
                </c:pt>
                <c:pt idx="2">
                  <c:v>Over 85</c:v>
                </c:pt>
              </c:strCache>
            </c:strRef>
          </c:cat>
          <c:val>
            <c:numRef>
              <c:f>Summary!$R$40:$R$42</c:f>
              <c:numCache>
                <c:formatCode>#,##0</c:formatCode>
                <c:ptCount val="3"/>
                <c:pt idx="0">
                  <c:v>276.92099999999999</c:v>
                </c:pt>
                <c:pt idx="1">
                  <c:v>129.881</c:v>
                </c:pt>
                <c:pt idx="2">
                  <c:v>26.390999999999998</c:v>
                </c:pt>
              </c:numCache>
            </c:numRef>
          </c:val>
          <c:extLst>
            <c:ext xmlns:c16="http://schemas.microsoft.com/office/drawing/2014/chart" uri="{C3380CC4-5D6E-409C-BE32-E72D297353CC}">
              <c16:uniqueId val="{00000001-CF2E-471D-92A6-94BC79015D5C}"/>
            </c:ext>
          </c:extLst>
        </c:ser>
        <c:dLbls>
          <c:showLegendKey val="0"/>
          <c:showVal val="0"/>
          <c:showCatName val="0"/>
          <c:showSerName val="0"/>
          <c:showPercent val="0"/>
          <c:showBubbleSize val="0"/>
        </c:dLbls>
        <c:gapWidth val="219"/>
        <c:overlap val="-27"/>
        <c:axId val="1797981167"/>
        <c:axId val="1797980207"/>
        <c:extLst>
          <c:ext xmlns:c15="http://schemas.microsoft.com/office/drawing/2012/chart" uri="{02D57815-91ED-43cb-92C2-25804820EDAC}">
            <c15:filteredBarSeries>
              <c15:ser>
                <c:idx val="0"/>
                <c:order val="0"/>
                <c:tx>
                  <c:v>Series1</c:v>
                </c:tx>
                <c:spPr>
                  <a:solidFill>
                    <a:schemeClr val="accent1"/>
                  </a:solidFill>
                  <a:ln>
                    <a:noFill/>
                  </a:ln>
                  <a:effectLst/>
                </c:spPr>
                <c:invertIfNegative val="0"/>
                <c:cat>
                  <c:strRef>
                    <c:extLst>
                      <c:ext uri="{02D57815-91ED-43cb-92C2-25804820EDAC}">
                        <c15:formulaRef>
                          <c15:sqref>Summary!$O$40:$O$42</c15:sqref>
                        </c15:formulaRef>
                      </c:ext>
                    </c:extLst>
                    <c:strCache>
                      <c:ptCount val="3"/>
                      <c:pt idx="0">
                        <c:v>Labor Force Population</c:v>
                      </c:pt>
                      <c:pt idx="1">
                        <c:v>Over 65</c:v>
                      </c:pt>
                      <c:pt idx="2">
                        <c:v>Over 85</c:v>
                      </c:pt>
                    </c:strCache>
                  </c:strRef>
                </c:cat>
                <c:val>
                  <c:numRef>
                    <c:extLst>
                      <c:ext uri="{02D57815-91ED-43cb-92C2-25804820EDAC}">
                        <c15:formulaRef>
                          <c15:sqref>Summary!$P$40:$P$42</c15:sqref>
                        </c15:formulaRef>
                      </c:ext>
                    </c:extLst>
                    <c:numCache>
                      <c:formatCode>General</c:formatCode>
                      <c:ptCount val="3"/>
                    </c:numCache>
                  </c:numRef>
                </c:val>
                <c:extLst>
                  <c:ext xmlns:c16="http://schemas.microsoft.com/office/drawing/2014/chart" uri="{C3380CC4-5D6E-409C-BE32-E72D297353CC}">
                    <c16:uniqueId val="{00000002-CF2E-471D-92A6-94BC79015D5C}"/>
                  </c:ext>
                </c:extLst>
              </c15:ser>
            </c15:filteredBarSeries>
          </c:ext>
        </c:extLst>
      </c:barChart>
      <c:catAx>
        <c:axId val="179798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7980207"/>
        <c:crosses val="autoZero"/>
        <c:auto val="1"/>
        <c:lblAlgn val="ctr"/>
        <c:lblOffset val="100"/>
        <c:noMultiLvlLbl val="0"/>
      </c:catAx>
      <c:valAx>
        <c:axId val="179798020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97981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Sheet5!$I$1</c:f>
              <c:strCache>
                <c:ptCount val="1"/>
                <c:pt idx="0">
                  <c:v>65</c:v>
                </c:pt>
              </c:strCache>
            </c:strRef>
          </c:tx>
          <c:spPr>
            <a:solidFill>
              <a:schemeClr val="accent1"/>
            </a:solidFill>
            <a:ln>
              <a:noFill/>
            </a:ln>
            <a:effectLst/>
          </c:spPr>
          <c:invertIfNegative val="0"/>
          <c:cat>
            <c:strRef>
              <c:f>Sheet5!$H$2:$H$16</c:f>
              <c:strCache>
                <c:ptCount val="14"/>
                <c:pt idx="0">
                  <c:v>Education</c:v>
                </c:pt>
                <c:pt idx="1">
                  <c:v>Apparel and services</c:v>
                </c:pt>
                <c:pt idx="2">
                  <c:v>Transportation</c:v>
                </c:pt>
                <c:pt idx="3">
                  <c:v>Personal care products and services</c:v>
                </c:pt>
                <c:pt idx="4">
                  <c:v>Food</c:v>
                </c:pt>
                <c:pt idx="5">
                  <c:v>Alcoholic beverages</c:v>
                </c:pt>
                <c:pt idx="6">
                  <c:v>Housing</c:v>
                </c:pt>
                <c:pt idx="7">
                  <c:v>Entertainment</c:v>
                </c:pt>
                <c:pt idx="8">
                  <c:v>Household furnishings and equipment</c:v>
                </c:pt>
                <c:pt idx="9">
                  <c:v>Utilities, fuels, and public services</c:v>
                </c:pt>
                <c:pt idx="10">
                  <c:v>Household operations</c:v>
                </c:pt>
                <c:pt idx="11">
                  <c:v>Cash contributions</c:v>
                </c:pt>
                <c:pt idx="12">
                  <c:v>Healthcare</c:v>
                </c:pt>
                <c:pt idx="13">
                  <c:v>Reading</c:v>
                </c:pt>
              </c:strCache>
            </c:strRef>
          </c:cat>
          <c:val>
            <c:numRef>
              <c:f>Sheet5!$I$2:$I$16</c:f>
              <c:numCache>
                <c:formatCode>0%</c:formatCode>
                <c:ptCount val="15"/>
                <c:pt idx="0">
                  <c:v>-0.84615384615384615</c:v>
                </c:pt>
                <c:pt idx="1">
                  <c:v>-0.42583732057416263</c:v>
                </c:pt>
                <c:pt idx="2">
                  <c:v>-0.40090090090090086</c:v>
                </c:pt>
                <c:pt idx="3">
                  <c:v>-0.36574074074074081</c:v>
                </c:pt>
                <c:pt idx="4">
                  <c:v>-0.3504672897196261</c:v>
                </c:pt>
                <c:pt idx="5">
                  <c:v>-0.30188679245283012</c:v>
                </c:pt>
                <c:pt idx="6">
                  <c:v>-0.2746113989637306</c:v>
                </c:pt>
                <c:pt idx="7">
                  <c:v>-0.27272727272727271</c:v>
                </c:pt>
                <c:pt idx="8">
                  <c:v>-0.23589743589743589</c:v>
                </c:pt>
                <c:pt idx="9">
                  <c:v>-0.22000000000000003</c:v>
                </c:pt>
                <c:pt idx="10">
                  <c:v>-0.13124999999999998</c:v>
                </c:pt>
                <c:pt idx="11">
                  <c:v>5.0847457627118765E-2</c:v>
                </c:pt>
                <c:pt idx="12">
                  <c:v>0.18965517241379315</c:v>
                </c:pt>
                <c:pt idx="13">
                  <c:v>0.21568627450980396</c:v>
                </c:pt>
              </c:numCache>
            </c:numRef>
          </c:val>
          <c:extLst>
            <c:ext xmlns:c16="http://schemas.microsoft.com/office/drawing/2014/chart" uri="{C3380CC4-5D6E-409C-BE32-E72D297353CC}">
              <c16:uniqueId val="{00000000-995A-4176-9CDE-C22EE5F76106}"/>
            </c:ext>
          </c:extLst>
        </c:ser>
        <c:ser>
          <c:idx val="1"/>
          <c:order val="1"/>
          <c:tx>
            <c:strRef>
              <c:f>Sheet5!$J$1</c:f>
              <c:strCache>
                <c:ptCount val="1"/>
                <c:pt idx="0">
                  <c:v>75</c:v>
                </c:pt>
              </c:strCache>
            </c:strRef>
          </c:tx>
          <c:spPr>
            <a:solidFill>
              <a:schemeClr val="accent2"/>
            </a:solidFill>
            <a:ln>
              <a:noFill/>
            </a:ln>
            <a:effectLst/>
          </c:spPr>
          <c:invertIfNegative val="0"/>
          <c:cat>
            <c:strRef>
              <c:f>Sheet5!$H$2:$H$16</c:f>
              <c:strCache>
                <c:ptCount val="14"/>
                <c:pt idx="0">
                  <c:v>Education</c:v>
                </c:pt>
                <c:pt idx="1">
                  <c:v>Apparel and services</c:v>
                </c:pt>
                <c:pt idx="2">
                  <c:v>Transportation</c:v>
                </c:pt>
                <c:pt idx="3">
                  <c:v>Personal care products and services</c:v>
                </c:pt>
                <c:pt idx="4">
                  <c:v>Food</c:v>
                </c:pt>
                <c:pt idx="5">
                  <c:v>Alcoholic beverages</c:v>
                </c:pt>
                <c:pt idx="6">
                  <c:v>Housing</c:v>
                </c:pt>
                <c:pt idx="7">
                  <c:v>Entertainment</c:v>
                </c:pt>
                <c:pt idx="8">
                  <c:v>Household furnishings and equipment</c:v>
                </c:pt>
                <c:pt idx="9">
                  <c:v>Utilities, fuels, and public services</c:v>
                </c:pt>
                <c:pt idx="10">
                  <c:v>Household operations</c:v>
                </c:pt>
                <c:pt idx="11">
                  <c:v>Cash contributions</c:v>
                </c:pt>
                <c:pt idx="12">
                  <c:v>Healthcare</c:v>
                </c:pt>
                <c:pt idx="13">
                  <c:v>Reading</c:v>
                </c:pt>
              </c:strCache>
            </c:strRef>
          </c:cat>
          <c:val>
            <c:numRef>
              <c:f>Sheet5!$J$2:$J$16</c:f>
              <c:numCache>
                <c:formatCode>0%</c:formatCode>
                <c:ptCount val="15"/>
                <c:pt idx="1">
                  <c:v>-0.74162679425837319</c:v>
                </c:pt>
                <c:pt idx="2">
                  <c:v>-0.74324324324324331</c:v>
                </c:pt>
                <c:pt idx="3">
                  <c:v>-0.59259259259259256</c:v>
                </c:pt>
                <c:pt idx="4">
                  <c:v>-0.65420560747663548</c:v>
                </c:pt>
                <c:pt idx="5">
                  <c:v>-0.69339622641509435</c:v>
                </c:pt>
                <c:pt idx="6">
                  <c:v>-0.51813471502590669</c:v>
                </c:pt>
                <c:pt idx="7">
                  <c:v>-0.67464114832535882</c:v>
                </c:pt>
                <c:pt idx="8">
                  <c:v>-0.64615384615384619</c:v>
                </c:pt>
                <c:pt idx="9">
                  <c:v>-0.49000000000000005</c:v>
                </c:pt>
                <c:pt idx="10">
                  <c:v>-0.33125000000000004</c:v>
                </c:pt>
                <c:pt idx="11">
                  <c:v>5.6497175141243744E-3</c:v>
                </c:pt>
                <c:pt idx="12">
                  <c:v>-0.12068965517241369</c:v>
                </c:pt>
                <c:pt idx="13">
                  <c:v>0.32026143790849665</c:v>
                </c:pt>
              </c:numCache>
            </c:numRef>
          </c:val>
          <c:extLst>
            <c:ext xmlns:c16="http://schemas.microsoft.com/office/drawing/2014/chart" uri="{C3380CC4-5D6E-409C-BE32-E72D297353CC}">
              <c16:uniqueId val="{00000001-995A-4176-9CDE-C22EE5F76106}"/>
            </c:ext>
          </c:extLst>
        </c:ser>
        <c:dLbls>
          <c:showLegendKey val="0"/>
          <c:showVal val="0"/>
          <c:showCatName val="0"/>
          <c:showSerName val="0"/>
          <c:showPercent val="0"/>
          <c:showBubbleSize val="0"/>
        </c:dLbls>
        <c:gapWidth val="182"/>
        <c:axId val="1886325871"/>
        <c:axId val="1886326351"/>
      </c:barChart>
      <c:catAx>
        <c:axId val="188632587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6326351"/>
        <c:crosses val="autoZero"/>
        <c:auto val="1"/>
        <c:lblAlgn val="ctr"/>
        <c:lblOffset val="100"/>
        <c:noMultiLvlLbl val="0"/>
      </c:catAx>
      <c:valAx>
        <c:axId val="18863263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632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United States</c:v>
                </c:pt>
              </c:strCache>
            </c:strRef>
          </c:tx>
          <c:spPr>
            <a:ln w="38100" cap="rnd">
              <a:solidFill>
                <a:srgbClr val="FF0000"/>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6.5</c:v>
                </c:pt>
                <c:pt idx="1">
                  <c:v>6.8</c:v>
                </c:pt>
                <c:pt idx="2">
                  <c:v>6.2</c:v>
                </c:pt>
                <c:pt idx="3">
                  <c:v>6</c:v>
                </c:pt>
                <c:pt idx="4">
                  <c:v>6.5</c:v>
                </c:pt>
                <c:pt idx="5">
                  <c:v>7.2</c:v>
                </c:pt>
                <c:pt idx="6">
                  <c:v>17</c:v>
                </c:pt>
                <c:pt idx="7">
                  <c:v>12.8</c:v>
                </c:pt>
                <c:pt idx="8">
                  <c:v>7.4</c:v>
                </c:pt>
                <c:pt idx="9">
                  <c:v>5.8</c:v>
                </c:pt>
              </c:numCache>
            </c:numRef>
          </c:val>
          <c:smooth val="0"/>
          <c:extLst>
            <c:ext xmlns:c16="http://schemas.microsoft.com/office/drawing/2014/chart" uri="{C3380CC4-5D6E-409C-BE32-E72D297353CC}">
              <c16:uniqueId val="{00000000-E676-456B-91B5-757BBBC74174}"/>
            </c:ext>
          </c:extLst>
        </c:ser>
        <c:ser>
          <c:idx val="1"/>
          <c:order val="1"/>
          <c:tx>
            <c:strRef>
              <c:f>Sheet1!$C$1</c:f>
              <c:strCache>
                <c:ptCount val="1"/>
                <c:pt idx="0">
                  <c:v>China</c:v>
                </c:pt>
              </c:strCache>
            </c:strRef>
          </c:tx>
          <c:spPr>
            <a:ln w="28575" cap="rnd">
              <a:solidFill>
                <a:schemeClr val="tx1">
                  <a:lumMod val="85000"/>
                  <a:lumOff val="15000"/>
                </a:schemeClr>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35</c:v>
                </c:pt>
                <c:pt idx="1">
                  <c:v>34.5</c:v>
                </c:pt>
                <c:pt idx="2">
                  <c:v>34</c:v>
                </c:pt>
                <c:pt idx="3">
                  <c:v>33.799999999999997</c:v>
                </c:pt>
                <c:pt idx="4">
                  <c:v>33.5</c:v>
                </c:pt>
                <c:pt idx="5">
                  <c:v>33</c:v>
                </c:pt>
                <c:pt idx="6">
                  <c:v>32.5</c:v>
                </c:pt>
                <c:pt idx="7">
                  <c:v>32</c:v>
                </c:pt>
                <c:pt idx="8">
                  <c:v>31.8</c:v>
                </c:pt>
                <c:pt idx="9">
                  <c:v>31.5</c:v>
                </c:pt>
              </c:numCache>
            </c:numRef>
          </c:val>
          <c:smooth val="0"/>
          <c:extLst>
            <c:ext xmlns:c16="http://schemas.microsoft.com/office/drawing/2014/chart" uri="{C3380CC4-5D6E-409C-BE32-E72D297353CC}">
              <c16:uniqueId val="{00000001-E676-456B-91B5-757BBBC74174}"/>
            </c:ext>
          </c:extLst>
        </c:ser>
        <c:ser>
          <c:idx val="2"/>
          <c:order val="2"/>
          <c:tx>
            <c:strRef>
              <c:f>Sheet1!$D$1</c:f>
              <c:strCache>
                <c:ptCount val="1"/>
                <c:pt idx="0">
                  <c:v>Japan</c:v>
                </c:pt>
              </c:strCache>
            </c:strRef>
          </c:tx>
          <c:spPr>
            <a:ln w="28575" cap="rnd">
              <a:solidFill>
                <a:schemeClr val="accent3"/>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10.5</c:v>
                </c:pt>
                <c:pt idx="1">
                  <c:v>11</c:v>
                </c:pt>
                <c:pt idx="2">
                  <c:v>11.2</c:v>
                </c:pt>
                <c:pt idx="3">
                  <c:v>10.8</c:v>
                </c:pt>
                <c:pt idx="4">
                  <c:v>10.5</c:v>
                </c:pt>
                <c:pt idx="5">
                  <c:v>10.3</c:v>
                </c:pt>
                <c:pt idx="6">
                  <c:v>11</c:v>
                </c:pt>
                <c:pt idx="7">
                  <c:v>10.8</c:v>
                </c:pt>
                <c:pt idx="8">
                  <c:v>10.6</c:v>
                </c:pt>
                <c:pt idx="9">
                  <c:v>10.4</c:v>
                </c:pt>
              </c:numCache>
            </c:numRef>
          </c:val>
          <c:smooth val="0"/>
          <c:extLst>
            <c:ext xmlns:c16="http://schemas.microsoft.com/office/drawing/2014/chart" uri="{C3380CC4-5D6E-409C-BE32-E72D297353CC}">
              <c16:uniqueId val="{00000002-E676-456B-91B5-757BBBC74174}"/>
            </c:ext>
          </c:extLst>
        </c:ser>
        <c:ser>
          <c:idx val="3"/>
          <c:order val="3"/>
          <c:tx>
            <c:strRef>
              <c:f>Sheet1!$E$1</c:f>
              <c:strCache>
                <c:ptCount val="1"/>
                <c:pt idx="0">
                  <c:v>Germany</c:v>
                </c:pt>
              </c:strCache>
            </c:strRef>
          </c:tx>
          <c:spPr>
            <a:ln w="28575" cap="rnd">
              <a:solidFill>
                <a:schemeClr val="accent4"/>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10</c:v>
                </c:pt>
                <c:pt idx="1">
                  <c:v>10.5</c:v>
                </c:pt>
                <c:pt idx="2">
                  <c:v>10.8</c:v>
                </c:pt>
                <c:pt idx="3">
                  <c:v>11</c:v>
                </c:pt>
                <c:pt idx="4">
                  <c:v>11.5</c:v>
                </c:pt>
                <c:pt idx="5">
                  <c:v>12</c:v>
                </c:pt>
                <c:pt idx="6">
                  <c:v>16.5</c:v>
                </c:pt>
                <c:pt idx="7">
                  <c:v>14.5</c:v>
                </c:pt>
                <c:pt idx="8">
                  <c:v>12</c:v>
                </c:pt>
                <c:pt idx="9">
                  <c:v>10.8</c:v>
                </c:pt>
              </c:numCache>
            </c:numRef>
          </c:val>
          <c:smooth val="0"/>
          <c:extLst>
            <c:ext xmlns:c16="http://schemas.microsoft.com/office/drawing/2014/chart" uri="{C3380CC4-5D6E-409C-BE32-E72D297353CC}">
              <c16:uniqueId val="{00000003-E676-456B-91B5-757BBBC74174}"/>
            </c:ext>
          </c:extLst>
        </c:ser>
        <c:ser>
          <c:idx val="4"/>
          <c:order val="4"/>
          <c:tx>
            <c:strRef>
              <c:f>Sheet1!$F$1</c:f>
              <c:strCache>
                <c:ptCount val="1"/>
                <c:pt idx="0">
                  <c:v>India</c:v>
                </c:pt>
              </c:strCache>
            </c:strRef>
          </c:tx>
          <c:spPr>
            <a:ln w="28575" cap="rnd">
              <a:solidFill>
                <a:schemeClr val="accent5"/>
              </a:solidFill>
              <a:round/>
            </a:ln>
            <a:effectLst/>
          </c:spPr>
          <c:marker>
            <c:symbol val="none"/>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22.5</c:v>
                </c:pt>
                <c:pt idx="1">
                  <c:v>22</c:v>
                </c:pt>
                <c:pt idx="2">
                  <c:v>21.8</c:v>
                </c:pt>
                <c:pt idx="3">
                  <c:v>21.5</c:v>
                </c:pt>
                <c:pt idx="4">
                  <c:v>21.3</c:v>
                </c:pt>
                <c:pt idx="5">
                  <c:v>21</c:v>
                </c:pt>
                <c:pt idx="6">
                  <c:v>20.8</c:v>
                </c:pt>
                <c:pt idx="7">
                  <c:v>20.5</c:v>
                </c:pt>
                <c:pt idx="8">
                  <c:v>20.3</c:v>
                </c:pt>
                <c:pt idx="9">
                  <c:v>20</c:v>
                </c:pt>
              </c:numCache>
            </c:numRef>
          </c:val>
          <c:smooth val="0"/>
          <c:extLst>
            <c:ext xmlns:c16="http://schemas.microsoft.com/office/drawing/2014/chart" uri="{C3380CC4-5D6E-409C-BE32-E72D297353CC}">
              <c16:uniqueId val="{00000004-E676-456B-91B5-757BBBC74174}"/>
            </c:ext>
          </c:extLst>
        </c:ser>
        <c:dLbls>
          <c:showLegendKey val="0"/>
          <c:showVal val="0"/>
          <c:showCatName val="0"/>
          <c:showSerName val="0"/>
          <c:showPercent val="0"/>
          <c:showBubbleSize val="0"/>
        </c:dLbls>
        <c:smooth val="0"/>
        <c:axId val="826970760"/>
        <c:axId val="826976160"/>
      </c:lineChart>
      <c:catAx>
        <c:axId val="82697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976160"/>
        <c:crosses val="autoZero"/>
        <c:auto val="1"/>
        <c:lblAlgn val="ctr"/>
        <c:lblOffset val="100"/>
        <c:noMultiLvlLbl val="0"/>
      </c:catAx>
      <c:valAx>
        <c:axId val="82697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Percent Savings</a:t>
                </a:r>
                <a:r>
                  <a:rPr lang="en-US" sz="1400" baseline="0"/>
                  <a:t> of Disposable Household Income</a:t>
                </a:r>
                <a:endParaRPr lang="en-US" sz="1400"/>
              </a:p>
            </c:rich>
          </c:tx>
          <c:layout>
            <c:manualLayout>
              <c:xMode val="edge"/>
              <c:yMode val="edge"/>
              <c:x val="1.5737357140113283E-2"/>
              <c:y val="0.124039367499670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2697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dirty="0"/>
              <a:t>Assisted Living Facility Beds </a:t>
            </a:r>
          </a:p>
          <a:p>
            <a:pPr>
              <a:defRPr/>
            </a:pPr>
            <a:r>
              <a:rPr lang="en-US" sz="1200" dirty="0"/>
              <a:t>(Current Vs. </a:t>
            </a:r>
            <a:r>
              <a:rPr lang="en-US" sz="1200" dirty="0">
                <a:solidFill>
                  <a:srgbClr val="7030A0"/>
                </a:solidFill>
              </a:rPr>
              <a:t>2050 Projection</a:t>
            </a:r>
            <a:r>
              <a:rPr lang="en-US" sz="1200" dirty="0"/>
              <a: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Sheet1!$J$1</c:f>
              <c:strCache>
                <c:ptCount val="1"/>
                <c:pt idx="0">
                  <c:v>ALF Beds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Sheet1!$I$2:$I$8</c:f>
              <c:strCache>
                <c:ptCount val="7"/>
                <c:pt idx="0">
                  <c:v>Broward</c:v>
                </c:pt>
                <c:pt idx="1">
                  <c:v>Miami-Dade</c:v>
                </c:pt>
                <c:pt idx="2">
                  <c:v>Palm Beach</c:v>
                </c:pt>
                <c:pt idx="3">
                  <c:v>St. Lucie</c:v>
                </c:pt>
                <c:pt idx="4">
                  <c:v>Indian River</c:v>
                </c:pt>
                <c:pt idx="5">
                  <c:v>Martin</c:v>
                </c:pt>
                <c:pt idx="6">
                  <c:v>Monroe</c:v>
                </c:pt>
              </c:strCache>
            </c:strRef>
          </c:cat>
          <c:val>
            <c:numRef>
              <c:f>Sheet1!$J$2:$J$8</c:f>
              <c:numCache>
                <c:formatCode>General</c:formatCode>
                <c:ptCount val="7"/>
                <c:pt idx="0">
                  <c:v>9430</c:v>
                </c:pt>
                <c:pt idx="1">
                  <c:v>9643</c:v>
                </c:pt>
                <c:pt idx="2">
                  <c:v>8979</c:v>
                </c:pt>
                <c:pt idx="3">
                  <c:v>1429</c:v>
                </c:pt>
                <c:pt idx="4">
                  <c:v>1334</c:v>
                </c:pt>
                <c:pt idx="5">
                  <c:v>1638</c:v>
                </c:pt>
                <c:pt idx="6">
                  <c:v>72</c:v>
                </c:pt>
              </c:numCache>
            </c:numRef>
          </c:val>
          <c:extLst>
            <c:ext xmlns:c16="http://schemas.microsoft.com/office/drawing/2014/chart" uri="{C3380CC4-5D6E-409C-BE32-E72D297353CC}">
              <c16:uniqueId val="{00000000-CD90-4E74-8D45-6AF360F69A12}"/>
            </c:ext>
          </c:extLst>
        </c:ser>
        <c:ser>
          <c:idx val="1"/>
          <c:order val="1"/>
          <c:tx>
            <c:strRef>
              <c:f>Sheet1!$K$1</c:f>
              <c:strCache>
                <c:ptCount val="1"/>
                <c:pt idx="0">
                  <c:v>Potential 2050 Need</c:v>
                </c:pt>
              </c:strCache>
            </c:strRef>
          </c:tx>
          <c:spPr>
            <a:solidFill>
              <a:schemeClr val="accent5">
                <a:lumMod val="75000"/>
              </a:schemeClr>
            </a:solidFill>
            <a:ln>
              <a:noFill/>
            </a:ln>
            <a:effectLst>
              <a:outerShdw blurRad="40000" dist="23000" dir="5400000" rotWithShape="0">
                <a:srgbClr val="000000">
                  <a:alpha val="35000"/>
                </a:srgbClr>
              </a:outerShdw>
            </a:effectLst>
          </c:spPr>
          <c:invertIfNegative val="0"/>
          <c:cat>
            <c:strRef>
              <c:f>Sheet1!$I$2:$I$8</c:f>
              <c:strCache>
                <c:ptCount val="7"/>
                <c:pt idx="0">
                  <c:v>Broward</c:v>
                </c:pt>
                <c:pt idx="1">
                  <c:v>Miami-Dade</c:v>
                </c:pt>
                <c:pt idx="2">
                  <c:v>Palm Beach</c:v>
                </c:pt>
                <c:pt idx="3">
                  <c:v>St. Lucie</c:v>
                </c:pt>
                <c:pt idx="4">
                  <c:v>Indian River</c:v>
                </c:pt>
                <c:pt idx="5">
                  <c:v>Martin</c:v>
                </c:pt>
                <c:pt idx="6">
                  <c:v>Monroe</c:v>
                </c:pt>
              </c:strCache>
            </c:strRef>
          </c:cat>
          <c:val>
            <c:numRef>
              <c:f>Sheet1!$K$2:$K$8</c:f>
              <c:numCache>
                <c:formatCode>_(* #,##0_);_(* \(#,##0\);_(* "-"??_);_(@_)</c:formatCode>
                <c:ptCount val="7"/>
                <c:pt idx="0">
                  <c:v>25541.276645086484</c:v>
                </c:pt>
                <c:pt idx="1">
                  <c:v>23748.7804</c:v>
                </c:pt>
                <c:pt idx="2">
                  <c:v>20901.292713307037</c:v>
                </c:pt>
                <c:pt idx="3">
                  <c:v>3784.1399759181218</c:v>
                </c:pt>
                <c:pt idx="4">
                  <c:v>3074.2875492957746</c:v>
                </c:pt>
                <c:pt idx="5">
                  <c:v>3982.5098804586482</c:v>
                </c:pt>
                <c:pt idx="6">
                  <c:v>237.22061378112332</c:v>
                </c:pt>
              </c:numCache>
            </c:numRef>
          </c:val>
          <c:extLst>
            <c:ext xmlns:c16="http://schemas.microsoft.com/office/drawing/2014/chart" uri="{C3380CC4-5D6E-409C-BE32-E72D297353CC}">
              <c16:uniqueId val="{00000001-CD90-4E74-8D45-6AF360F69A12}"/>
            </c:ext>
          </c:extLst>
        </c:ser>
        <c:dLbls>
          <c:showLegendKey val="0"/>
          <c:showVal val="0"/>
          <c:showCatName val="0"/>
          <c:showSerName val="0"/>
          <c:showPercent val="0"/>
          <c:showBubbleSize val="0"/>
        </c:dLbls>
        <c:gapWidth val="100"/>
        <c:axId val="1154196031"/>
        <c:axId val="1154197951"/>
      </c:barChart>
      <c:catAx>
        <c:axId val="115419603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154197951"/>
        <c:crosses val="autoZero"/>
        <c:auto val="1"/>
        <c:lblAlgn val="ctr"/>
        <c:lblOffset val="100"/>
        <c:noMultiLvlLbl val="0"/>
      </c:catAx>
      <c:valAx>
        <c:axId val="115419795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5419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dirty="0"/>
              <a:t>Medicaid</a:t>
            </a:r>
            <a:r>
              <a:rPr lang="en-US" sz="1200" baseline="0" dirty="0"/>
              <a:t> Patient Days (Current vs. </a:t>
            </a:r>
            <a:r>
              <a:rPr lang="en-US" sz="1200" baseline="0" dirty="0">
                <a:solidFill>
                  <a:srgbClr val="7030A0"/>
                </a:solidFill>
              </a:rPr>
              <a:t>2050)</a:t>
            </a:r>
            <a:endParaRPr lang="en-US" sz="1200" dirty="0">
              <a:solidFill>
                <a:srgbClr val="7030A0"/>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Sheet1!$L$32</c:f>
              <c:strCache>
                <c:ptCount val="1"/>
                <c:pt idx="0">
                  <c:v>Medicaid Patient Days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Sheet1!$I$33:$I$39</c:f>
              <c:strCache>
                <c:ptCount val="7"/>
                <c:pt idx="0">
                  <c:v>Broward</c:v>
                </c:pt>
                <c:pt idx="1">
                  <c:v>Miami-Dade</c:v>
                </c:pt>
                <c:pt idx="2">
                  <c:v>Palm Beach</c:v>
                </c:pt>
                <c:pt idx="3">
                  <c:v>St. Lucie</c:v>
                </c:pt>
                <c:pt idx="4">
                  <c:v>Indian River</c:v>
                </c:pt>
                <c:pt idx="5">
                  <c:v>Martin</c:v>
                </c:pt>
                <c:pt idx="6">
                  <c:v>Monroe</c:v>
                </c:pt>
              </c:strCache>
            </c:strRef>
          </c:cat>
          <c:val>
            <c:numRef>
              <c:f>Sheet1!$L$33:$L$39</c:f>
              <c:numCache>
                <c:formatCode>_(* #,##0_);_(* \(#,##0\);_(* "-"??_);_(@_)</c:formatCode>
                <c:ptCount val="7"/>
                <c:pt idx="0">
                  <c:v>666377</c:v>
                </c:pt>
                <c:pt idx="1">
                  <c:v>1713005</c:v>
                </c:pt>
                <c:pt idx="2">
                  <c:v>999002</c:v>
                </c:pt>
                <c:pt idx="3">
                  <c:v>167983</c:v>
                </c:pt>
                <c:pt idx="4">
                  <c:v>84665</c:v>
                </c:pt>
                <c:pt idx="5">
                  <c:v>139644</c:v>
                </c:pt>
                <c:pt idx="6">
                  <c:v>40959</c:v>
                </c:pt>
              </c:numCache>
            </c:numRef>
          </c:val>
          <c:extLst>
            <c:ext xmlns:c16="http://schemas.microsoft.com/office/drawing/2014/chart" uri="{C3380CC4-5D6E-409C-BE32-E72D297353CC}">
              <c16:uniqueId val="{00000000-AA21-45EE-918B-1E354200640F}"/>
            </c:ext>
          </c:extLst>
        </c:ser>
        <c:ser>
          <c:idx val="1"/>
          <c:order val="1"/>
          <c:tx>
            <c:strRef>
              <c:f>Sheet1!$M$32</c:f>
              <c:strCache>
                <c:ptCount val="1"/>
                <c:pt idx="0">
                  <c:v>Potential 2050 Need</c:v>
                </c:pt>
              </c:strCache>
            </c:strRef>
          </c:tx>
          <c:spPr>
            <a:solidFill>
              <a:schemeClr val="accent5">
                <a:lumMod val="75000"/>
              </a:schemeClr>
            </a:solidFill>
            <a:ln>
              <a:noFill/>
            </a:ln>
            <a:effectLst>
              <a:outerShdw blurRad="40000" dist="23000" dir="5400000" rotWithShape="0">
                <a:srgbClr val="000000">
                  <a:alpha val="35000"/>
                </a:srgbClr>
              </a:outerShdw>
            </a:effectLst>
          </c:spPr>
          <c:invertIfNegative val="0"/>
          <c:cat>
            <c:strRef>
              <c:f>Sheet1!$I$33:$I$39</c:f>
              <c:strCache>
                <c:ptCount val="7"/>
                <c:pt idx="0">
                  <c:v>Broward</c:v>
                </c:pt>
                <c:pt idx="1">
                  <c:v>Miami-Dade</c:v>
                </c:pt>
                <c:pt idx="2">
                  <c:v>Palm Beach</c:v>
                </c:pt>
                <c:pt idx="3">
                  <c:v>St. Lucie</c:v>
                </c:pt>
                <c:pt idx="4">
                  <c:v>Indian River</c:v>
                </c:pt>
                <c:pt idx="5">
                  <c:v>Martin</c:v>
                </c:pt>
                <c:pt idx="6">
                  <c:v>Monroe</c:v>
                </c:pt>
              </c:strCache>
            </c:strRef>
          </c:cat>
          <c:val>
            <c:numRef>
              <c:f>Sheet1!$M$33:$M$39</c:f>
              <c:numCache>
                <c:formatCode>_(* #,##0_);_(* \(#,##0\);_(* "-"??_);_(@_)</c:formatCode>
                <c:ptCount val="7"/>
                <c:pt idx="0">
                  <c:v>1805881.67</c:v>
                </c:pt>
                <c:pt idx="1">
                  <c:v>4213992.3</c:v>
                </c:pt>
                <c:pt idx="2">
                  <c:v>2297704.5999999996</c:v>
                </c:pt>
                <c:pt idx="3">
                  <c:v>445154.95</c:v>
                </c:pt>
                <c:pt idx="4">
                  <c:v>194729.49999999997</c:v>
                </c:pt>
                <c:pt idx="5">
                  <c:v>335145.59999999998</c:v>
                </c:pt>
                <c:pt idx="6">
                  <c:v>135164.69999999998</c:v>
                </c:pt>
              </c:numCache>
            </c:numRef>
          </c:val>
          <c:extLst>
            <c:ext xmlns:c16="http://schemas.microsoft.com/office/drawing/2014/chart" uri="{C3380CC4-5D6E-409C-BE32-E72D297353CC}">
              <c16:uniqueId val="{00000001-AA21-45EE-918B-1E354200640F}"/>
            </c:ext>
          </c:extLst>
        </c:ser>
        <c:dLbls>
          <c:showLegendKey val="0"/>
          <c:showVal val="0"/>
          <c:showCatName val="0"/>
          <c:showSerName val="0"/>
          <c:showPercent val="0"/>
          <c:showBubbleSize val="0"/>
        </c:dLbls>
        <c:gapWidth val="100"/>
        <c:axId val="1587490704"/>
        <c:axId val="1587492624"/>
      </c:barChart>
      <c:catAx>
        <c:axId val="15874907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587492624"/>
        <c:crosses val="autoZero"/>
        <c:auto val="1"/>
        <c:lblAlgn val="ctr"/>
        <c:lblOffset val="100"/>
        <c:noMultiLvlLbl val="0"/>
      </c:catAx>
      <c:valAx>
        <c:axId val="1587492624"/>
        <c:scaling>
          <c:orientation val="minMax"/>
        </c:scaling>
        <c:delete val="0"/>
        <c:axPos val="b"/>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8749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dirty="0"/>
              <a:t>Adult Day Care Beds (Current Vs. </a:t>
            </a:r>
            <a:r>
              <a:rPr lang="en-US" sz="1200" dirty="0">
                <a:solidFill>
                  <a:srgbClr val="7030A0"/>
                </a:solidFill>
              </a:rPr>
              <a:t>2050</a:t>
            </a:r>
            <a:r>
              <a:rPr lang="en-US" sz="1200" dirty="0"/>
              <a: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[Florida_Counties_Profile_2023.xlsx]Sheet1!$J$11</c:f>
              <c:strCache>
                <c:ptCount val="1"/>
                <c:pt idx="0">
                  <c:v>Adult Day Care Beds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[Florida_Counties_Profile_2023.xlsx]Sheet1!$I$12:$I$18</c:f>
              <c:strCache>
                <c:ptCount val="7"/>
                <c:pt idx="0">
                  <c:v>Broward</c:v>
                </c:pt>
                <c:pt idx="1">
                  <c:v>Miami-Dade</c:v>
                </c:pt>
                <c:pt idx="2">
                  <c:v>Palm Beach</c:v>
                </c:pt>
                <c:pt idx="3">
                  <c:v>St. Lucie</c:v>
                </c:pt>
                <c:pt idx="4">
                  <c:v>Indian River</c:v>
                </c:pt>
                <c:pt idx="5">
                  <c:v>Martin</c:v>
                </c:pt>
                <c:pt idx="6">
                  <c:v>Monroe</c:v>
                </c:pt>
              </c:strCache>
            </c:strRef>
          </c:cat>
          <c:val>
            <c:numRef>
              <c:f>[Florida_Counties_Profile_2023.xlsx]Sheet1!$J$12:$J$18</c:f>
              <c:numCache>
                <c:formatCode>_(* #,##0_);_(* \(#,##0\);_(* "-"??_);_(@_)</c:formatCode>
                <c:ptCount val="7"/>
                <c:pt idx="0">
                  <c:v>1589</c:v>
                </c:pt>
                <c:pt idx="1">
                  <c:v>11857</c:v>
                </c:pt>
                <c:pt idx="2">
                  <c:v>2008</c:v>
                </c:pt>
                <c:pt idx="3">
                  <c:v>227</c:v>
                </c:pt>
                <c:pt idx="4">
                  <c:v>114</c:v>
                </c:pt>
                <c:pt idx="5">
                  <c:v>167</c:v>
                </c:pt>
                <c:pt idx="6">
                  <c:v>75</c:v>
                </c:pt>
              </c:numCache>
            </c:numRef>
          </c:val>
          <c:extLst>
            <c:ext xmlns:c16="http://schemas.microsoft.com/office/drawing/2014/chart" uri="{C3380CC4-5D6E-409C-BE32-E72D297353CC}">
              <c16:uniqueId val="{00000000-01FD-4909-B274-1DA43EA93C3B}"/>
            </c:ext>
          </c:extLst>
        </c:ser>
        <c:ser>
          <c:idx val="1"/>
          <c:order val="1"/>
          <c:tx>
            <c:strRef>
              <c:f>[Florida_Counties_Profile_2023.xlsx]Sheet1!$K$11</c:f>
              <c:strCache>
                <c:ptCount val="1"/>
                <c:pt idx="0">
                  <c:v>Potential 2050 Need</c:v>
                </c:pt>
              </c:strCache>
            </c:strRef>
          </c:tx>
          <c:spPr>
            <a:solidFill>
              <a:srgbClr val="7030A0"/>
            </a:solidFill>
            <a:ln>
              <a:noFill/>
            </a:ln>
            <a:effectLst>
              <a:outerShdw blurRad="40000" dist="23000" dir="5400000" rotWithShape="0">
                <a:srgbClr val="000000">
                  <a:alpha val="35000"/>
                </a:srgbClr>
              </a:outerShdw>
            </a:effectLst>
          </c:spPr>
          <c:invertIfNegative val="0"/>
          <c:cat>
            <c:strRef>
              <c:f>[Florida_Counties_Profile_2023.xlsx]Sheet1!$I$12:$I$18</c:f>
              <c:strCache>
                <c:ptCount val="7"/>
                <c:pt idx="0">
                  <c:v>Broward</c:v>
                </c:pt>
                <c:pt idx="1">
                  <c:v>Miami-Dade</c:v>
                </c:pt>
                <c:pt idx="2">
                  <c:v>Palm Beach</c:v>
                </c:pt>
                <c:pt idx="3">
                  <c:v>St. Lucie</c:v>
                </c:pt>
                <c:pt idx="4">
                  <c:v>Indian River</c:v>
                </c:pt>
                <c:pt idx="5">
                  <c:v>Martin</c:v>
                </c:pt>
                <c:pt idx="6">
                  <c:v>Monroe</c:v>
                </c:pt>
              </c:strCache>
            </c:strRef>
          </c:cat>
          <c:val>
            <c:numRef>
              <c:f>[Florida_Counties_Profile_2023.xlsx]Sheet1!$K$12:$K$18</c:f>
              <c:numCache>
                <c:formatCode>_(* #,##0_);_(* \(#,##0\);_(* "-"??_);_(@_)</c:formatCode>
                <c:ptCount val="7"/>
                <c:pt idx="0">
                  <c:v>4303.8269977775635</c:v>
                </c:pt>
                <c:pt idx="1">
                  <c:v>29201.419600000001</c:v>
                </c:pt>
                <c:pt idx="2">
                  <c:v>4674.2171476022422</c:v>
                </c:pt>
                <c:pt idx="3">
                  <c:v>601.11950632149308</c:v>
                </c:pt>
                <c:pt idx="4">
                  <c:v>262.72022535211266</c:v>
                </c:pt>
                <c:pt idx="5">
                  <c:v>406.03122712856793</c:v>
                </c:pt>
                <c:pt idx="6">
                  <c:v>247.10480602200346</c:v>
                </c:pt>
              </c:numCache>
            </c:numRef>
          </c:val>
          <c:extLst>
            <c:ext xmlns:c16="http://schemas.microsoft.com/office/drawing/2014/chart" uri="{C3380CC4-5D6E-409C-BE32-E72D297353CC}">
              <c16:uniqueId val="{00000001-01FD-4909-B274-1DA43EA93C3B}"/>
            </c:ext>
          </c:extLst>
        </c:ser>
        <c:dLbls>
          <c:showLegendKey val="0"/>
          <c:showVal val="0"/>
          <c:showCatName val="0"/>
          <c:showSerName val="0"/>
          <c:showPercent val="0"/>
          <c:showBubbleSize val="0"/>
        </c:dLbls>
        <c:gapWidth val="100"/>
        <c:axId val="1364052431"/>
        <c:axId val="1364053871"/>
      </c:barChart>
      <c:catAx>
        <c:axId val="136405243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364053871"/>
        <c:crosses val="autoZero"/>
        <c:auto val="1"/>
        <c:lblAlgn val="ctr"/>
        <c:lblOffset val="100"/>
        <c:noMultiLvlLbl val="0"/>
      </c:catAx>
      <c:valAx>
        <c:axId val="1364053871"/>
        <c:scaling>
          <c:orientation val="minMax"/>
        </c:scaling>
        <c:delete val="0"/>
        <c:axPos val="b"/>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6405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US Population:</a:t>
            </a:r>
            <a:r>
              <a:rPr lang="en-US" b="1" baseline="0"/>
              <a:t> Zero Immigration (1000s)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Sheet3!$T$12</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Sheet3!$S$24:$S$25</c:f>
              <c:strCache>
                <c:ptCount val="2"/>
                <c:pt idx="0">
                  <c:v>Labor Force</c:v>
                </c:pt>
                <c:pt idx="1">
                  <c:v>Over 65</c:v>
                </c:pt>
              </c:strCache>
              <c:extLst/>
            </c:strRef>
          </c:cat>
          <c:val>
            <c:numRef>
              <c:f>Sheet3!$T$24:$T$25</c:f>
              <c:numCache>
                <c:formatCode>#,##0</c:formatCode>
                <c:ptCount val="2"/>
                <c:pt idx="0">
                  <c:v>200459</c:v>
                </c:pt>
                <c:pt idx="1">
                  <c:v>63006</c:v>
                </c:pt>
              </c:numCache>
              <c:extLst/>
            </c:numRef>
          </c:val>
          <c:extLst>
            <c:ext xmlns:c16="http://schemas.microsoft.com/office/drawing/2014/chart" uri="{C3380CC4-5D6E-409C-BE32-E72D297353CC}">
              <c16:uniqueId val="{00000000-39ED-4FEB-9140-4EE289AA739E}"/>
            </c:ext>
          </c:extLst>
        </c:ser>
        <c:ser>
          <c:idx val="1"/>
          <c:order val="1"/>
          <c:tx>
            <c:strRef>
              <c:f>Sheet3!$U$12</c:f>
              <c:strCache>
                <c:ptCount val="1"/>
                <c:pt idx="0">
                  <c:v>2050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Sheet3!$S$24:$S$25</c:f>
              <c:strCache>
                <c:ptCount val="2"/>
                <c:pt idx="0">
                  <c:v>Labor Force</c:v>
                </c:pt>
                <c:pt idx="1">
                  <c:v>Over 65</c:v>
                </c:pt>
              </c:strCache>
              <c:extLst/>
            </c:strRef>
          </c:cat>
          <c:val>
            <c:numRef>
              <c:f>Sheet3!$U$24:$U$25</c:f>
              <c:numCache>
                <c:formatCode>#,##0</c:formatCode>
                <c:ptCount val="2"/>
                <c:pt idx="0">
                  <c:v>181999</c:v>
                </c:pt>
                <c:pt idx="1">
                  <c:v>78196</c:v>
                </c:pt>
              </c:numCache>
              <c:extLst/>
            </c:numRef>
          </c:val>
          <c:extLst>
            <c:ext xmlns:c16="http://schemas.microsoft.com/office/drawing/2014/chart" uri="{C3380CC4-5D6E-409C-BE32-E72D297353CC}">
              <c16:uniqueId val="{00000001-39ED-4FEB-9140-4EE289AA739E}"/>
            </c:ext>
          </c:extLst>
        </c:ser>
        <c:dLbls>
          <c:showLegendKey val="0"/>
          <c:showVal val="0"/>
          <c:showCatName val="0"/>
          <c:showSerName val="0"/>
          <c:showPercent val="0"/>
          <c:showBubbleSize val="0"/>
        </c:dLbls>
        <c:gapWidth val="219"/>
        <c:overlap val="-27"/>
        <c:axId val="2065666128"/>
        <c:axId val="2065662768"/>
      </c:barChart>
      <c:catAx>
        <c:axId val="206566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5662768"/>
        <c:crosses val="autoZero"/>
        <c:auto val="1"/>
        <c:lblAlgn val="ctr"/>
        <c:lblOffset val="100"/>
        <c:noMultiLvlLbl val="0"/>
      </c:catAx>
      <c:valAx>
        <c:axId val="2065662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6566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dirty="0"/>
              <a:t>Special</a:t>
            </a:r>
            <a:r>
              <a:rPr lang="en-US" sz="1200" baseline="0" dirty="0"/>
              <a:t> Nursing Facility Beds (Current Vs. </a:t>
            </a:r>
            <a:r>
              <a:rPr lang="en-US" sz="1200" baseline="0" dirty="0">
                <a:solidFill>
                  <a:srgbClr val="7030A0"/>
                </a:solidFill>
              </a:rPr>
              <a:t>2050</a:t>
            </a:r>
            <a:r>
              <a:rPr lang="en-US" sz="1200" baseline="0" dirty="0"/>
              <a:t>)</a:t>
            </a:r>
            <a:endParaRPr lang="en-US" sz="12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[Florida_Counties_Profile_2023.xlsx]Sheet1!$N$22</c:f>
              <c:strCache>
                <c:ptCount val="1"/>
                <c:pt idx="0">
                  <c:v>SNF Beds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[Florida_Counties_Profile_2023.xlsx]Sheet1!$M$23:$M$29</c:f>
              <c:strCache>
                <c:ptCount val="7"/>
                <c:pt idx="0">
                  <c:v>Broward</c:v>
                </c:pt>
                <c:pt idx="1">
                  <c:v>Miami-Dade</c:v>
                </c:pt>
                <c:pt idx="2">
                  <c:v>Palm Beach</c:v>
                </c:pt>
                <c:pt idx="3">
                  <c:v>St. Lucie</c:v>
                </c:pt>
                <c:pt idx="4">
                  <c:v>Indian River</c:v>
                </c:pt>
                <c:pt idx="5">
                  <c:v>Martin</c:v>
                </c:pt>
                <c:pt idx="6">
                  <c:v>Monroe</c:v>
                </c:pt>
              </c:strCache>
            </c:strRef>
          </c:cat>
          <c:val>
            <c:numRef>
              <c:f>[Florida_Counties_Profile_2023.xlsx]Sheet1!$N$23:$N$29</c:f>
              <c:numCache>
                <c:formatCode>_(* #,##0_);_(* \(#,##0\);_(* "-"??_);_(@_)</c:formatCode>
                <c:ptCount val="7"/>
                <c:pt idx="0">
                  <c:v>4537</c:v>
                </c:pt>
                <c:pt idx="1">
                  <c:v>8319</c:v>
                </c:pt>
                <c:pt idx="2">
                  <c:v>6304</c:v>
                </c:pt>
                <c:pt idx="3">
                  <c:v>1170</c:v>
                </c:pt>
                <c:pt idx="4">
                  <c:v>674</c:v>
                </c:pt>
                <c:pt idx="5">
                  <c:v>833</c:v>
                </c:pt>
                <c:pt idx="6">
                  <c:v>240</c:v>
                </c:pt>
              </c:numCache>
            </c:numRef>
          </c:val>
          <c:extLst>
            <c:ext xmlns:c16="http://schemas.microsoft.com/office/drawing/2014/chart" uri="{C3380CC4-5D6E-409C-BE32-E72D297353CC}">
              <c16:uniqueId val="{00000000-A4E9-4984-B1FA-0F4C9CC575BF}"/>
            </c:ext>
          </c:extLst>
        </c:ser>
        <c:ser>
          <c:idx val="1"/>
          <c:order val="1"/>
          <c:tx>
            <c:strRef>
              <c:f>[Florida_Counties_Profile_2023.xlsx]Sheet1!$O$22</c:f>
              <c:strCache>
                <c:ptCount val="1"/>
                <c:pt idx="0">
                  <c:v>Potential 2050 Need</c:v>
                </c:pt>
              </c:strCache>
            </c:strRef>
          </c:tx>
          <c:spPr>
            <a:solidFill>
              <a:srgbClr val="7030A0"/>
            </a:solidFill>
            <a:ln>
              <a:noFill/>
            </a:ln>
            <a:effectLst>
              <a:outerShdw blurRad="40000" dist="23000" dir="5400000" rotWithShape="0">
                <a:srgbClr val="000000">
                  <a:alpha val="35000"/>
                </a:srgbClr>
              </a:outerShdw>
            </a:effectLst>
          </c:spPr>
          <c:invertIfNegative val="0"/>
          <c:cat>
            <c:strRef>
              <c:f>[Florida_Counties_Profile_2023.xlsx]Sheet1!$M$23:$M$29</c:f>
              <c:strCache>
                <c:ptCount val="7"/>
                <c:pt idx="0">
                  <c:v>Broward</c:v>
                </c:pt>
                <c:pt idx="1">
                  <c:v>Miami-Dade</c:v>
                </c:pt>
                <c:pt idx="2">
                  <c:v>Palm Beach</c:v>
                </c:pt>
                <c:pt idx="3">
                  <c:v>St. Lucie</c:v>
                </c:pt>
                <c:pt idx="4">
                  <c:v>Indian River</c:v>
                </c:pt>
                <c:pt idx="5">
                  <c:v>Martin</c:v>
                </c:pt>
                <c:pt idx="6">
                  <c:v>Monroe</c:v>
                </c:pt>
              </c:strCache>
            </c:strRef>
          </c:cat>
          <c:val>
            <c:numRef>
              <c:f>[Florida_Counties_Profile_2023.xlsx]Sheet1!$O$23:$O$29</c:f>
              <c:numCache>
                <c:formatCode>_(* #,##0_);_(* \(#,##0\);_(* "-"??_);_(@_)</c:formatCode>
                <c:ptCount val="7"/>
                <c:pt idx="0">
                  <c:v>12288.52302637936</c:v>
                </c:pt>
                <c:pt idx="1">
                  <c:v>20488.033200000002</c:v>
                </c:pt>
                <c:pt idx="2">
                  <c:v>14674.434710400665</c:v>
                </c:pt>
                <c:pt idx="3">
                  <c:v>3098.2811559301626</c:v>
                </c:pt>
                <c:pt idx="4">
                  <c:v>1553.275718309859</c:v>
                </c:pt>
                <c:pt idx="5">
                  <c:v>2025.2934862161501</c:v>
                </c:pt>
                <c:pt idx="6">
                  <c:v>790.73537927041104</c:v>
                </c:pt>
              </c:numCache>
            </c:numRef>
          </c:val>
          <c:extLst>
            <c:ext xmlns:c16="http://schemas.microsoft.com/office/drawing/2014/chart" uri="{C3380CC4-5D6E-409C-BE32-E72D297353CC}">
              <c16:uniqueId val="{00000001-A4E9-4984-B1FA-0F4C9CC575BF}"/>
            </c:ext>
          </c:extLst>
        </c:ser>
        <c:dLbls>
          <c:showLegendKey val="0"/>
          <c:showVal val="0"/>
          <c:showCatName val="0"/>
          <c:showSerName val="0"/>
          <c:showPercent val="0"/>
          <c:showBubbleSize val="0"/>
        </c:dLbls>
        <c:gapWidth val="100"/>
        <c:axId val="1268127647"/>
        <c:axId val="1268128607"/>
      </c:barChart>
      <c:catAx>
        <c:axId val="126812764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68128607"/>
        <c:crosses val="autoZero"/>
        <c:auto val="1"/>
        <c:lblAlgn val="ctr"/>
        <c:lblOffset val="100"/>
        <c:noMultiLvlLbl val="0"/>
      </c:catAx>
      <c:valAx>
        <c:axId val="1268128607"/>
        <c:scaling>
          <c:orientation val="minMax"/>
        </c:scaling>
        <c:delete val="0"/>
        <c:axPos val="b"/>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6812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US Population:</a:t>
            </a:r>
            <a:r>
              <a:rPr lang="en-US" b="1" baseline="0"/>
              <a:t> High Immigration (1000s)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Sheet3!$T$18</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Sheet3!$S$19:$S$20</c:f>
              <c:strCache>
                <c:ptCount val="2"/>
                <c:pt idx="0">
                  <c:v>Labor Force</c:v>
                </c:pt>
                <c:pt idx="1">
                  <c:v>Over 65</c:v>
                </c:pt>
              </c:strCache>
            </c:strRef>
          </c:cat>
          <c:val>
            <c:numRef>
              <c:f>Sheet3!$T$19:$T$20</c:f>
              <c:numCache>
                <c:formatCode>#,##0</c:formatCode>
                <c:ptCount val="2"/>
                <c:pt idx="0">
                  <c:v>205403</c:v>
                </c:pt>
                <c:pt idx="1">
                  <c:v>63487</c:v>
                </c:pt>
              </c:numCache>
            </c:numRef>
          </c:val>
          <c:extLst>
            <c:ext xmlns:c16="http://schemas.microsoft.com/office/drawing/2014/chart" uri="{C3380CC4-5D6E-409C-BE32-E72D297353CC}">
              <c16:uniqueId val="{00000000-C718-49AB-9AD4-156DF63B26C7}"/>
            </c:ext>
          </c:extLst>
        </c:ser>
        <c:ser>
          <c:idx val="1"/>
          <c:order val="1"/>
          <c:tx>
            <c:strRef>
              <c:f>Sheet3!$U$18</c:f>
              <c:strCache>
                <c:ptCount val="1"/>
                <c:pt idx="0">
                  <c:v>2050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Sheet3!$S$19:$S$20</c:f>
              <c:strCache>
                <c:ptCount val="2"/>
                <c:pt idx="0">
                  <c:v>Labor Force</c:v>
                </c:pt>
                <c:pt idx="1">
                  <c:v>Over 65</c:v>
                </c:pt>
              </c:strCache>
            </c:strRef>
          </c:cat>
          <c:val>
            <c:numRef>
              <c:f>Sheet3!$U$19:$U$20</c:f>
              <c:numCache>
                <c:formatCode>#,##0</c:formatCode>
                <c:ptCount val="2"/>
                <c:pt idx="0">
                  <c:v>227028</c:v>
                </c:pt>
                <c:pt idx="1">
                  <c:v>84098</c:v>
                </c:pt>
              </c:numCache>
            </c:numRef>
          </c:val>
          <c:extLst>
            <c:ext xmlns:c16="http://schemas.microsoft.com/office/drawing/2014/chart" uri="{C3380CC4-5D6E-409C-BE32-E72D297353CC}">
              <c16:uniqueId val="{00000001-C718-49AB-9AD4-156DF63B26C7}"/>
            </c:ext>
          </c:extLst>
        </c:ser>
        <c:dLbls>
          <c:showLegendKey val="0"/>
          <c:showVal val="0"/>
          <c:showCatName val="0"/>
          <c:showSerName val="0"/>
          <c:showPercent val="0"/>
          <c:showBubbleSize val="0"/>
        </c:dLbls>
        <c:gapWidth val="219"/>
        <c:overlap val="-27"/>
        <c:axId val="1370199583"/>
        <c:axId val="1370210143"/>
      </c:barChart>
      <c:catAx>
        <c:axId val="137019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0210143"/>
        <c:crosses val="autoZero"/>
        <c:auto val="1"/>
        <c:lblAlgn val="ctr"/>
        <c:lblOffset val="100"/>
        <c:noMultiLvlLbl val="0"/>
      </c:catAx>
      <c:valAx>
        <c:axId val="137021014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70199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Florida (1,000s)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Summary!$W$2</c:f>
              <c:strCache>
                <c:ptCount val="1"/>
                <c:pt idx="0">
                  <c:v>2025</c:v>
                </c:pt>
              </c:strCache>
            </c:strRef>
          </c:tx>
          <c:spPr>
            <a:solidFill>
              <a:schemeClr val="accent1"/>
            </a:solidFill>
            <a:ln>
              <a:noFill/>
            </a:ln>
            <a:effectLst/>
          </c:spPr>
          <c:invertIfNegative val="0"/>
          <c:dLbls>
            <c:dLbl>
              <c:idx val="0"/>
              <c:layout>
                <c:manualLayout>
                  <c:x val="-3.3333333333333361E-2"/>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0C-48FF-AC7E-BA779BDE0B73}"/>
                </c:ext>
              </c:extLst>
            </c:dLbl>
            <c:dLbl>
              <c:idx val="1"/>
              <c:layout>
                <c:manualLayout>
                  <c:x val="-4.1666666666666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0C-48FF-AC7E-BA779BDE0B7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Summary!$V$23:$V$25</c:f>
              <c:strCache>
                <c:ptCount val="3"/>
                <c:pt idx="0">
                  <c:v>Labor Force Population</c:v>
                </c:pt>
                <c:pt idx="1">
                  <c:v>Over 65</c:v>
                </c:pt>
                <c:pt idx="2">
                  <c:v>85+</c:v>
                </c:pt>
              </c:strCache>
            </c:strRef>
          </c:cat>
          <c:val>
            <c:numRef>
              <c:f>Summary!$W$23:$W$25</c:f>
              <c:numCache>
                <c:formatCode>#,##0</c:formatCode>
                <c:ptCount val="3"/>
                <c:pt idx="0">
                  <c:v>13629.958000000001</c:v>
                </c:pt>
                <c:pt idx="1">
                  <c:v>4582.6040000000003</c:v>
                </c:pt>
                <c:pt idx="2">
                  <c:v>613.91700000000003</c:v>
                </c:pt>
              </c:numCache>
            </c:numRef>
          </c:val>
          <c:extLst>
            <c:ext xmlns:c16="http://schemas.microsoft.com/office/drawing/2014/chart" uri="{C3380CC4-5D6E-409C-BE32-E72D297353CC}">
              <c16:uniqueId val="{00000000-F686-4822-A2C9-7F7628CDF5E0}"/>
            </c:ext>
          </c:extLst>
        </c:ser>
        <c:ser>
          <c:idx val="1"/>
          <c:order val="1"/>
          <c:tx>
            <c:strRef>
              <c:f>Summary!$X$2</c:f>
              <c:strCache>
                <c:ptCount val="1"/>
                <c:pt idx="0">
                  <c:v>2050</c:v>
                </c:pt>
              </c:strCache>
            </c:strRef>
          </c:tx>
          <c:spPr>
            <a:solidFill>
              <a:schemeClr val="bg1">
                <a:lumMod val="65000"/>
              </a:schemeClr>
            </a:solidFill>
            <a:ln>
              <a:noFill/>
            </a:ln>
            <a:effectLst/>
          </c:spPr>
          <c:invertIfNegative val="0"/>
          <c:dLbls>
            <c:dLbl>
              <c:idx val="2"/>
              <c:layout>
                <c:manualLayout>
                  <c:x val="1.9444444444444445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0C-48FF-AC7E-BA779BDE0B7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Summary!$V$23:$V$25</c:f>
              <c:strCache>
                <c:ptCount val="3"/>
                <c:pt idx="0">
                  <c:v>Labor Force Population</c:v>
                </c:pt>
                <c:pt idx="1">
                  <c:v>Over 65</c:v>
                </c:pt>
                <c:pt idx="2">
                  <c:v>85+</c:v>
                </c:pt>
              </c:strCache>
            </c:strRef>
          </c:cat>
          <c:val>
            <c:numRef>
              <c:f>Summary!$X$23:$X$25</c:f>
              <c:numCache>
                <c:formatCode>#,##0</c:formatCode>
                <c:ptCount val="3"/>
                <c:pt idx="0">
                  <c:v>16331.126</c:v>
                </c:pt>
                <c:pt idx="1">
                  <c:v>7111.2479999999996</c:v>
                </c:pt>
                <c:pt idx="2">
                  <c:v>1684.6769999999999</c:v>
                </c:pt>
              </c:numCache>
            </c:numRef>
          </c:val>
          <c:extLst>
            <c:ext xmlns:c16="http://schemas.microsoft.com/office/drawing/2014/chart" uri="{C3380CC4-5D6E-409C-BE32-E72D297353CC}">
              <c16:uniqueId val="{00000001-F686-4822-A2C9-7F7628CDF5E0}"/>
            </c:ext>
          </c:extLst>
        </c:ser>
        <c:dLbls>
          <c:showLegendKey val="0"/>
          <c:showVal val="0"/>
          <c:showCatName val="0"/>
          <c:showSerName val="0"/>
          <c:showPercent val="0"/>
          <c:showBubbleSize val="0"/>
        </c:dLbls>
        <c:gapWidth val="219"/>
        <c:overlap val="-27"/>
        <c:axId val="1985697312"/>
        <c:axId val="1985700672"/>
      </c:barChart>
      <c:catAx>
        <c:axId val="198569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85700672"/>
        <c:crosses val="autoZero"/>
        <c:auto val="1"/>
        <c:lblAlgn val="ctr"/>
        <c:lblOffset val="100"/>
        <c:noMultiLvlLbl val="0"/>
      </c:catAx>
      <c:valAx>
        <c:axId val="19857006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8569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Southeast Florida (1000s)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Summary!$W$15</c:f>
              <c:strCache>
                <c:ptCount val="1"/>
                <c:pt idx="0">
                  <c:v>2025</c:v>
                </c:pt>
              </c:strCache>
            </c:strRef>
          </c:tx>
          <c:spPr>
            <a:solidFill>
              <a:schemeClr val="accent1"/>
            </a:solidFill>
            <a:ln>
              <a:noFill/>
            </a:ln>
            <a:effectLst/>
          </c:spPr>
          <c:invertIfNegative val="0"/>
          <c:dLbls>
            <c:dLbl>
              <c:idx val="0"/>
              <c:layout>
                <c:manualLayout>
                  <c:x val="-3.053931345459153E-2"/>
                  <c:y val="-3.804080411954311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2B-4976-AE3C-7D4CEEB88CF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Summary!$V$17:$V$19</c:f>
              <c:strCache>
                <c:ptCount val="3"/>
                <c:pt idx="0">
                  <c:v>Labor Force Population</c:v>
                </c:pt>
                <c:pt idx="1">
                  <c:v>Over 65</c:v>
                </c:pt>
                <c:pt idx="2">
                  <c:v>85+</c:v>
                </c:pt>
              </c:strCache>
            </c:strRef>
          </c:cat>
          <c:val>
            <c:numRef>
              <c:f>Summary!$W$17:$W$19</c:f>
              <c:numCache>
                <c:formatCode>#,##0</c:formatCode>
                <c:ptCount val="3"/>
                <c:pt idx="0">
                  <c:v>4240.7459999999992</c:v>
                </c:pt>
                <c:pt idx="1">
                  <c:v>1435.5520000000001</c:v>
                </c:pt>
                <c:pt idx="2">
                  <c:v>210.63200000000001</c:v>
                </c:pt>
              </c:numCache>
            </c:numRef>
          </c:val>
          <c:extLst>
            <c:ext xmlns:c16="http://schemas.microsoft.com/office/drawing/2014/chart" uri="{C3380CC4-5D6E-409C-BE32-E72D297353CC}">
              <c16:uniqueId val="{00000000-2A2B-4976-AE3C-7D4CEEB88CF2}"/>
            </c:ext>
          </c:extLst>
        </c:ser>
        <c:ser>
          <c:idx val="1"/>
          <c:order val="1"/>
          <c:tx>
            <c:strRef>
              <c:f>Summary!$X$15</c:f>
              <c:strCache>
                <c:ptCount val="1"/>
                <c:pt idx="0">
                  <c:v>2050</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Summary!$V$17:$V$19</c:f>
              <c:strCache>
                <c:ptCount val="3"/>
                <c:pt idx="0">
                  <c:v>Labor Force Population</c:v>
                </c:pt>
                <c:pt idx="1">
                  <c:v>Over 65</c:v>
                </c:pt>
                <c:pt idx="2">
                  <c:v>85+</c:v>
                </c:pt>
              </c:strCache>
            </c:strRef>
          </c:cat>
          <c:val>
            <c:numRef>
              <c:f>Summary!$X$17:$X$19</c:f>
              <c:numCache>
                <c:formatCode>#,##0</c:formatCode>
                <c:ptCount val="3"/>
                <c:pt idx="0">
                  <c:v>4844.2539999999999</c:v>
                </c:pt>
                <c:pt idx="1">
                  <c:v>2132.6680000000001</c:v>
                </c:pt>
                <c:pt idx="2">
                  <c:v>524.62599999999998</c:v>
                </c:pt>
              </c:numCache>
            </c:numRef>
          </c:val>
          <c:extLst>
            <c:ext xmlns:c16="http://schemas.microsoft.com/office/drawing/2014/chart" uri="{C3380CC4-5D6E-409C-BE32-E72D297353CC}">
              <c16:uniqueId val="{00000001-2A2B-4976-AE3C-7D4CEEB88CF2}"/>
            </c:ext>
          </c:extLst>
        </c:ser>
        <c:dLbls>
          <c:showLegendKey val="0"/>
          <c:showVal val="0"/>
          <c:showCatName val="0"/>
          <c:showSerName val="0"/>
          <c:showPercent val="0"/>
          <c:showBubbleSize val="0"/>
        </c:dLbls>
        <c:gapWidth val="219"/>
        <c:overlap val="-27"/>
        <c:axId val="1562682335"/>
        <c:axId val="1562681855"/>
      </c:barChart>
      <c:catAx>
        <c:axId val="156268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2681855"/>
        <c:crosses val="autoZero"/>
        <c:auto val="1"/>
        <c:lblAlgn val="ctr"/>
        <c:lblOffset val="100"/>
        <c:noMultiLvlLbl val="0"/>
      </c:catAx>
      <c:valAx>
        <c:axId val="156268185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268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Broward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Summary!$Q$2</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Summary!$O$4:$O$6</c:f>
              <c:strCache>
                <c:ptCount val="3"/>
                <c:pt idx="0">
                  <c:v>Labor Force Population</c:v>
                </c:pt>
                <c:pt idx="1">
                  <c:v>Over 65</c:v>
                </c:pt>
                <c:pt idx="2">
                  <c:v>Over 85</c:v>
                </c:pt>
              </c:strCache>
            </c:strRef>
          </c:cat>
          <c:val>
            <c:numRef>
              <c:f>Summary!$Q$4:$Q$6</c:f>
              <c:numCache>
                <c:formatCode>#,##0</c:formatCode>
                <c:ptCount val="3"/>
                <c:pt idx="0">
                  <c:v>1267.5429999999999</c:v>
                </c:pt>
                <c:pt idx="1">
                  <c:v>397.952</c:v>
                </c:pt>
                <c:pt idx="2">
                  <c:v>51.744999999999997</c:v>
                </c:pt>
              </c:numCache>
            </c:numRef>
          </c:val>
          <c:extLst>
            <c:ext xmlns:c16="http://schemas.microsoft.com/office/drawing/2014/chart" uri="{C3380CC4-5D6E-409C-BE32-E72D297353CC}">
              <c16:uniqueId val="{00000000-1D80-421C-BE25-D49BA4F5221F}"/>
            </c:ext>
          </c:extLst>
        </c:ser>
        <c:ser>
          <c:idx val="1"/>
          <c:order val="1"/>
          <c:tx>
            <c:strRef>
              <c:f>Summary!$R$2</c:f>
              <c:strCache>
                <c:ptCount val="1"/>
                <c:pt idx="0">
                  <c:v>2050</c:v>
                </c:pt>
              </c:strCache>
            </c:strRef>
          </c:tx>
          <c:spPr>
            <a:solidFill>
              <a:schemeClr val="bg1">
                <a:lumMod val="65000"/>
              </a:schemeClr>
            </a:solidFill>
            <a:ln>
              <a:noFill/>
            </a:ln>
            <a:effectLst/>
          </c:spPr>
          <c:invertIfNegative val="0"/>
          <c:dLbls>
            <c:dLbl>
              <c:idx val="0"/>
              <c:layout>
                <c:manualLayout>
                  <c:x val="0.15610216579463534"/>
                  <c:y val="3.7197350494231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40-4AA0-8157-B0FDDA3389EF}"/>
                </c:ext>
              </c:extLst>
            </c:dLbl>
            <c:dLbl>
              <c:idx val="1"/>
              <c:layout>
                <c:manualLayout>
                  <c:x val="7.4148528752451842E-2"/>
                  <c:y val="-4.9596467325642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40-4AA0-8157-B0FDDA3389EF}"/>
                </c:ext>
              </c:extLst>
            </c:dLbl>
            <c:dLbl>
              <c:idx val="2"/>
              <c:layout>
                <c:manualLayout>
                  <c:x val="-1.430919989674331E-16"/>
                  <c:y val="-6.1995584157052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40-4AA0-8157-B0FDDA3389E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Summary!$O$4:$O$6</c:f>
              <c:strCache>
                <c:ptCount val="3"/>
                <c:pt idx="0">
                  <c:v>Labor Force Population</c:v>
                </c:pt>
                <c:pt idx="1">
                  <c:v>Over 65</c:v>
                </c:pt>
                <c:pt idx="2">
                  <c:v>Over 85</c:v>
                </c:pt>
              </c:strCache>
            </c:strRef>
          </c:cat>
          <c:val>
            <c:numRef>
              <c:f>Summary!$R$4:$R$6</c:f>
              <c:numCache>
                <c:formatCode>#,##0</c:formatCode>
                <c:ptCount val="3"/>
                <c:pt idx="0">
                  <c:v>1347.752</c:v>
                </c:pt>
                <c:pt idx="1">
                  <c:v>554.64200000000005</c:v>
                </c:pt>
                <c:pt idx="2">
                  <c:v>140.15199999999999</c:v>
                </c:pt>
              </c:numCache>
            </c:numRef>
          </c:val>
          <c:extLst>
            <c:ext xmlns:c16="http://schemas.microsoft.com/office/drawing/2014/chart" uri="{C3380CC4-5D6E-409C-BE32-E72D297353CC}">
              <c16:uniqueId val="{00000001-1D80-421C-BE25-D49BA4F5221F}"/>
            </c:ext>
          </c:extLst>
        </c:ser>
        <c:dLbls>
          <c:showLegendKey val="0"/>
          <c:showVal val="0"/>
          <c:showCatName val="0"/>
          <c:showSerName val="0"/>
          <c:showPercent val="0"/>
          <c:showBubbleSize val="0"/>
        </c:dLbls>
        <c:gapWidth val="219"/>
        <c:overlap val="-27"/>
        <c:axId val="1970522832"/>
        <c:axId val="1970524752"/>
      </c:barChart>
      <c:catAx>
        <c:axId val="197052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0524752"/>
        <c:crosses val="autoZero"/>
        <c:auto val="1"/>
        <c:lblAlgn val="ctr"/>
        <c:lblOffset val="100"/>
        <c:noMultiLvlLbl val="0"/>
      </c:catAx>
      <c:valAx>
        <c:axId val="19705247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7052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Miami-Dade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Summary!$Q$2</c:f>
              <c:strCache>
                <c:ptCount val="1"/>
                <c:pt idx="0">
                  <c:v>2025</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F-4B84-9C41-FF511B63D66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6-462C-ADF9-FF7062910082}"/>
                </c:ext>
              </c:extLst>
            </c:dLbl>
            <c:dLbl>
              <c:idx val="2"/>
              <c:layout>
                <c:manualLayout>
                  <c:x val="-7.2550245873789776E-2"/>
                  <c:y val="-1.1389925117968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56-462C-ADF9-FF706291008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Summary!$O$22:$O$24</c:f>
              <c:strCache>
                <c:ptCount val="3"/>
                <c:pt idx="0">
                  <c:v>Labor Force Population</c:v>
                </c:pt>
                <c:pt idx="1">
                  <c:v>Over 65</c:v>
                </c:pt>
                <c:pt idx="2">
                  <c:v>Over 85</c:v>
                </c:pt>
              </c:strCache>
            </c:strRef>
          </c:cat>
          <c:val>
            <c:numRef>
              <c:f>Summary!$Q$22:$Q$24</c:f>
              <c:numCache>
                <c:formatCode>#,##0</c:formatCode>
                <c:ptCount val="3"/>
                <c:pt idx="0">
                  <c:v>1646.0029999999999</c:v>
                </c:pt>
                <c:pt idx="1">
                  <c:v>467.101</c:v>
                </c:pt>
                <c:pt idx="2">
                  <c:v>67.5</c:v>
                </c:pt>
              </c:numCache>
            </c:numRef>
          </c:val>
          <c:extLst>
            <c:ext xmlns:c16="http://schemas.microsoft.com/office/drawing/2014/chart" uri="{C3380CC4-5D6E-409C-BE32-E72D297353CC}">
              <c16:uniqueId val="{00000000-F79A-4F46-B25B-A7A89D805FA2}"/>
            </c:ext>
          </c:extLst>
        </c:ser>
        <c:ser>
          <c:idx val="1"/>
          <c:order val="1"/>
          <c:tx>
            <c:strRef>
              <c:f>Summary!$R$2</c:f>
              <c:strCache>
                <c:ptCount val="1"/>
                <c:pt idx="0">
                  <c:v>2050</c:v>
                </c:pt>
              </c:strCache>
            </c:strRef>
          </c:tx>
          <c:spPr>
            <a:solidFill>
              <a:schemeClr val="bg1">
                <a:lumMod val="65000"/>
              </a:schemeClr>
            </a:solidFill>
            <a:ln>
              <a:noFill/>
            </a:ln>
            <a:effectLst/>
          </c:spPr>
          <c:invertIfNegative val="0"/>
          <c:dLbls>
            <c:dLbl>
              <c:idx val="0"/>
              <c:layout>
                <c:manualLayout>
                  <c:x val="0.10709798200416586"/>
                  <c:y val="2.2779850235937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F-4B84-9C41-FF511B63D66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Summary!$O$22:$O$24</c:f>
              <c:strCache>
                <c:ptCount val="3"/>
                <c:pt idx="0">
                  <c:v>Labor Force Population</c:v>
                </c:pt>
                <c:pt idx="1">
                  <c:v>Over 65</c:v>
                </c:pt>
                <c:pt idx="2">
                  <c:v>Over 85</c:v>
                </c:pt>
              </c:strCache>
            </c:strRef>
          </c:cat>
          <c:val>
            <c:numRef>
              <c:f>Summary!$R$22:$R$24</c:f>
              <c:numCache>
                <c:formatCode>#,##0</c:formatCode>
                <c:ptCount val="3"/>
                <c:pt idx="0">
                  <c:v>1942.683</c:v>
                </c:pt>
                <c:pt idx="1">
                  <c:v>765.56899999999996</c:v>
                </c:pt>
                <c:pt idx="2">
                  <c:v>166.239</c:v>
                </c:pt>
              </c:numCache>
            </c:numRef>
          </c:val>
          <c:extLst>
            <c:ext xmlns:c16="http://schemas.microsoft.com/office/drawing/2014/chart" uri="{C3380CC4-5D6E-409C-BE32-E72D297353CC}">
              <c16:uniqueId val="{00000001-F79A-4F46-B25B-A7A89D805FA2}"/>
            </c:ext>
          </c:extLst>
        </c:ser>
        <c:dLbls>
          <c:showLegendKey val="0"/>
          <c:showVal val="0"/>
          <c:showCatName val="0"/>
          <c:showSerName val="0"/>
          <c:showPercent val="0"/>
          <c:showBubbleSize val="0"/>
        </c:dLbls>
        <c:gapWidth val="219"/>
        <c:overlap val="-27"/>
        <c:axId val="1940633600"/>
        <c:axId val="682768383"/>
      </c:barChart>
      <c:catAx>
        <c:axId val="19406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2768383"/>
        <c:crosses val="autoZero"/>
        <c:auto val="1"/>
        <c:lblAlgn val="ctr"/>
        <c:lblOffset val="100"/>
        <c:noMultiLvlLbl val="0"/>
      </c:catAx>
      <c:valAx>
        <c:axId val="68276838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40633600"/>
        <c:crosses val="autoZero"/>
        <c:crossBetween val="between"/>
      </c:valAx>
      <c:spPr>
        <a:noFill/>
        <a:ln>
          <a:noFill/>
        </a:ln>
        <a:effectLst/>
      </c:spPr>
    </c:plotArea>
    <c:legend>
      <c:legendPos val="b"/>
      <c:layout>
        <c:manualLayout>
          <c:xMode val="edge"/>
          <c:yMode val="edge"/>
          <c:x val="0.37233972230692913"/>
          <c:y val="0.82265177694586222"/>
          <c:w val="0.24150118890457289"/>
          <c:h val="0.10017607962706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Monroe </a:t>
            </a:r>
            <a:r>
              <a:rPr lang="en-US" sz="1100" b="1" i="0" u="none" strike="noStrike" kern="1200" spc="0" baseline="0">
                <a:solidFill>
                  <a:prstClr val="black">
                    <a:lumMod val="65000"/>
                    <a:lumOff val="35000"/>
                  </a:prstClr>
                </a:solidFill>
              </a:rPr>
              <a:t>(1000s)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Summary!$Q$2</c:f>
              <c:strCache>
                <c:ptCount val="1"/>
                <c:pt idx="0">
                  <c:v>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Summary!$O$28:$O$30</c:f>
              <c:strCache>
                <c:ptCount val="3"/>
                <c:pt idx="0">
                  <c:v>Labor Force Population</c:v>
                </c:pt>
                <c:pt idx="1">
                  <c:v>Over 65</c:v>
                </c:pt>
                <c:pt idx="2">
                  <c:v>Over 85</c:v>
                </c:pt>
              </c:strCache>
            </c:strRef>
          </c:cat>
          <c:val>
            <c:numRef>
              <c:f>Summary!$Q$28:$Q$30</c:f>
              <c:numCache>
                <c:formatCode>#,##0</c:formatCode>
                <c:ptCount val="3"/>
                <c:pt idx="0">
                  <c:v>52.578000000000003</c:v>
                </c:pt>
                <c:pt idx="1">
                  <c:v>20.552</c:v>
                </c:pt>
                <c:pt idx="2">
                  <c:v>1.7270000000000001</c:v>
                </c:pt>
              </c:numCache>
            </c:numRef>
          </c:val>
          <c:extLst>
            <c:ext xmlns:c16="http://schemas.microsoft.com/office/drawing/2014/chart" uri="{C3380CC4-5D6E-409C-BE32-E72D297353CC}">
              <c16:uniqueId val="{00000000-FC27-4265-94BE-646EF41C6719}"/>
            </c:ext>
          </c:extLst>
        </c:ser>
        <c:ser>
          <c:idx val="1"/>
          <c:order val="1"/>
          <c:tx>
            <c:strRef>
              <c:f>Summary!$R$2</c:f>
              <c:strCache>
                <c:ptCount val="1"/>
                <c:pt idx="0">
                  <c:v>2050</c:v>
                </c:pt>
              </c:strCache>
            </c:strRef>
          </c:tx>
          <c:spPr>
            <a:solidFill>
              <a:schemeClr val="bg1">
                <a:lumMod val="65000"/>
              </a:schemeClr>
            </a:solidFill>
            <a:ln>
              <a:noFill/>
            </a:ln>
            <a:effectLst/>
          </c:spPr>
          <c:invertIfNegative val="0"/>
          <c:dLbls>
            <c:dLbl>
              <c:idx val="0"/>
              <c:layout>
                <c:manualLayout>
                  <c:x val="0.11926018910942909"/>
                  <c:y val="-1.780895617547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7-4A5B-A497-C5F1C67F8189}"/>
                </c:ext>
              </c:extLst>
            </c:dLbl>
            <c:dLbl>
              <c:idx val="1"/>
              <c:layout>
                <c:manualLayout>
                  <c:x val="3.1568873587790057E-2"/>
                  <c:y val="-1.7808956175477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7-402F-B3A2-723C7E0E4D50}"/>
                </c:ext>
              </c:extLst>
            </c:dLbl>
            <c:dLbl>
              <c:idx val="2"/>
              <c:layout>
                <c:manualLayout>
                  <c:x val="3.8584178829521046E-2"/>
                  <c:y val="-3.561791235095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F7-402F-B3A2-723C7E0E4D5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Summary!$O$28:$O$30</c:f>
              <c:strCache>
                <c:ptCount val="3"/>
                <c:pt idx="0">
                  <c:v>Labor Force Population</c:v>
                </c:pt>
                <c:pt idx="1">
                  <c:v>Over 65</c:v>
                </c:pt>
                <c:pt idx="2">
                  <c:v>Over 85</c:v>
                </c:pt>
              </c:strCache>
            </c:strRef>
          </c:cat>
          <c:val>
            <c:numRef>
              <c:f>Summary!$R$28:$R$30</c:f>
              <c:numCache>
                <c:formatCode>#,##0</c:formatCode>
                <c:ptCount val="3"/>
                <c:pt idx="0">
                  <c:v>50.636000000000003</c:v>
                </c:pt>
                <c:pt idx="1">
                  <c:v>25.44</c:v>
                </c:pt>
                <c:pt idx="2">
                  <c:v>5.69</c:v>
                </c:pt>
              </c:numCache>
            </c:numRef>
          </c:val>
          <c:extLst>
            <c:ext xmlns:c16="http://schemas.microsoft.com/office/drawing/2014/chart" uri="{C3380CC4-5D6E-409C-BE32-E72D297353CC}">
              <c16:uniqueId val="{00000001-FC27-4265-94BE-646EF41C6719}"/>
            </c:ext>
          </c:extLst>
        </c:ser>
        <c:dLbls>
          <c:showLegendKey val="0"/>
          <c:showVal val="0"/>
          <c:showCatName val="0"/>
          <c:showSerName val="0"/>
          <c:showPercent val="0"/>
          <c:showBubbleSize val="0"/>
        </c:dLbls>
        <c:gapWidth val="219"/>
        <c:overlap val="-27"/>
        <c:axId val="1087760639"/>
        <c:axId val="1087757759"/>
      </c:barChart>
      <c:catAx>
        <c:axId val="1087760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87757759"/>
        <c:crosses val="autoZero"/>
        <c:auto val="1"/>
        <c:lblAlgn val="ctr"/>
        <c:lblOffset val="100"/>
        <c:noMultiLvlLbl val="0"/>
      </c:catAx>
      <c:valAx>
        <c:axId val="108775775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87760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South Florida (1000s)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Summary!$W$2</c:f>
              <c:strCache>
                <c:ptCount val="1"/>
                <c:pt idx="0">
                  <c:v>2025</c:v>
                </c:pt>
              </c:strCache>
            </c:strRef>
          </c:tx>
          <c:spPr>
            <a:solidFill>
              <a:schemeClr val="accent1"/>
            </a:solidFill>
            <a:ln>
              <a:noFill/>
            </a:ln>
            <a:effectLst/>
          </c:spPr>
          <c:invertIfNegative val="0"/>
          <c:dLbls>
            <c:dLbl>
              <c:idx val="0"/>
              <c:layout>
                <c:manualLayout>
                  <c:x val="-3.0555555555555555E-2"/>
                  <c:y val="-9.2592592592592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AB-49E4-9480-3108D0A479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Summary!$V$4:$V$6</c:f>
              <c:strCache>
                <c:ptCount val="3"/>
                <c:pt idx="0">
                  <c:v>Labor Force Population</c:v>
                </c:pt>
                <c:pt idx="1">
                  <c:v>Over 65</c:v>
                </c:pt>
                <c:pt idx="2">
                  <c:v>85+</c:v>
                </c:pt>
              </c:strCache>
            </c:strRef>
          </c:cat>
          <c:val>
            <c:numRef>
              <c:f>Summary!$W$4:$W$6</c:f>
              <c:numCache>
                <c:formatCode>#,##0</c:formatCode>
                <c:ptCount val="3"/>
                <c:pt idx="0">
                  <c:v>2966.1239999999998</c:v>
                </c:pt>
                <c:pt idx="1">
                  <c:v>885.60500000000002</c:v>
                </c:pt>
                <c:pt idx="2">
                  <c:v>120.97200000000001</c:v>
                </c:pt>
              </c:numCache>
            </c:numRef>
          </c:val>
          <c:extLst>
            <c:ext xmlns:c16="http://schemas.microsoft.com/office/drawing/2014/chart" uri="{C3380CC4-5D6E-409C-BE32-E72D297353CC}">
              <c16:uniqueId val="{00000000-5370-45C6-9946-3A0B3252A04E}"/>
            </c:ext>
          </c:extLst>
        </c:ser>
        <c:ser>
          <c:idx val="1"/>
          <c:order val="1"/>
          <c:tx>
            <c:strRef>
              <c:f>Summary!$X$2</c:f>
              <c:strCache>
                <c:ptCount val="1"/>
                <c:pt idx="0">
                  <c:v>2050</c:v>
                </c:pt>
              </c:strCache>
            </c:strRef>
          </c:tx>
          <c:spPr>
            <a:solidFill>
              <a:schemeClr val="bg1">
                <a:lumMod val="65000"/>
              </a:schemeClr>
            </a:solidFill>
            <a:ln>
              <a:noFill/>
            </a:ln>
            <a:effectLst/>
          </c:spPr>
          <c:invertIfNegative val="0"/>
          <c:dLbls>
            <c:dLbl>
              <c:idx val="2"/>
              <c:layout>
                <c:manualLayout>
                  <c:x val="4.722222222222211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3D-4195-8445-27E56064E32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Summary!$V$4:$V$6</c:f>
              <c:strCache>
                <c:ptCount val="3"/>
                <c:pt idx="0">
                  <c:v>Labor Force Population</c:v>
                </c:pt>
                <c:pt idx="1">
                  <c:v>Over 65</c:v>
                </c:pt>
                <c:pt idx="2">
                  <c:v>85+</c:v>
                </c:pt>
              </c:strCache>
            </c:strRef>
          </c:cat>
          <c:val>
            <c:numRef>
              <c:f>Summary!$X$4:$X$6</c:f>
              <c:numCache>
                <c:formatCode>#,##0</c:formatCode>
                <c:ptCount val="3"/>
                <c:pt idx="0">
                  <c:v>3341.0709999999999</c:v>
                </c:pt>
                <c:pt idx="1">
                  <c:v>1345.6510000000001</c:v>
                </c:pt>
                <c:pt idx="2">
                  <c:v>312.08099999999996</c:v>
                </c:pt>
              </c:numCache>
            </c:numRef>
          </c:val>
          <c:extLst>
            <c:ext xmlns:c16="http://schemas.microsoft.com/office/drawing/2014/chart" uri="{C3380CC4-5D6E-409C-BE32-E72D297353CC}">
              <c16:uniqueId val="{00000001-5370-45C6-9946-3A0B3252A04E}"/>
            </c:ext>
          </c:extLst>
        </c:ser>
        <c:dLbls>
          <c:showLegendKey val="0"/>
          <c:showVal val="0"/>
          <c:showCatName val="0"/>
          <c:showSerName val="0"/>
          <c:showPercent val="0"/>
          <c:showBubbleSize val="0"/>
        </c:dLbls>
        <c:gapWidth val="219"/>
        <c:overlap val="-27"/>
        <c:axId val="512935231"/>
        <c:axId val="512936191"/>
      </c:barChart>
      <c:catAx>
        <c:axId val="51293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2936191"/>
        <c:crosses val="autoZero"/>
        <c:auto val="1"/>
        <c:lblAlgn val="ctr"/>
        <c:lblOffset val="100"/>
        <c:noMultiLvlLbl val="0"/>
      </c:catAx>
      <c:valAx>
        <c:axId val="51293619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293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D1088-F6E9-4431-BC6F-CF409DB5E643}"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F3B5C283-6FDC-4F2E-B1A1-04FF9DBC4D1F}">
      <dgm:prSet/>
      <dgm:spPr/>
      <dgm:t>
        <a:bodyPr/>
        <a:lstStyle/>
        <a:p>
          <a:r>
            <a:rPr lang="en-US"/>
            <a:t>US GDP May Shrink</a:t>
          </a:r>
        </a:p>
      </dgm:t>
    </dgm:pt>
    <dgm:pt modelId="{479CB93B-6C2A-4ABD-830C-0158DFB056E1}" type="parTrans" cxnId="{10C84E11-6178-4520-B574-85707B577FA6}">
      <dgm:prSet/>
      <dgm:spPr/>
      <dgm:t>
        <a:bodyPr/>
        <a:lstStyle/>
        <a:p>
          <a:endParaRPr lang="en-US"/>
        </a:p>
      </dgm:t>
    </dgm:pt>
    <dgm:pt modelId="{F7E678E8-DC10-43A6-9467-AF1D2D5A4F7E}" type="sibTrans" cxnId="{10C84E11-6178-4520-B574-85707B577FA6}">
      <dgm:prSet/>
      <dgm:spPr/>
      <dgm:t>
        <a:bodyPr/>
        <a:lstStyle/>
        <a:p>
          <a:endParaRPr lang="en-US"/>
        </a:p>
      </dgm:t>
    </dgm:pt>
    <dgm:pt modelId="{16D72193-2CF7-44EB-87A4-595CFB4F5BFE}">
      <dgm:prSet custT="1"/>
      <dgm:spPr/>
      <dgm:t>
        <a:bodyPr/>
        <a:lstStyle/>
        <a:p>
          <a:r>
            <a:rPr lang="en-US" sz="1600" dirty="0"/>
            <a:t>Every 10% increase in the fraction of the population aged 60+ could result in a 5.5% reduction in GDP per capita  due to slower employment growth and dropping labor productivity. </a:t>
          </a:r>
        </a:p>
      </dgm:t>
    </dgm:pt>
    <dgm:pt modelId="{DD307587-6513-464C-9EA8-CE657C04944C}" type="parTrans" cxnId="{83B686F8-212A-4F9F-B6AC-23BE0F161064}">
      <dgm:prSet/>
      <dgm:spPr/>
      <dgm:t>
        <a:bodyPr/>
        <a:lstStyle/>
        <a:p>
          <a:endParaRPr lang="en-US"/>
        </a:p>
      </dgm:t>
    </dgm:pt>
    <dgm:pt modelId="{0F0CD891-EC42-48DB-AA27-5137C257BBA8}" type="sibTrans" cxnId="{83B686F8-212A-4F9F-B6AC-23BE0F161064}">
      <dgm:prSet/>
      <dgm:spPr/>
      <dgm:t>
        <a:bodyPr/>
        <a:lstStyle/>
        <a:p>
          <a:endParaRPr lang="en-US"/>
        </a:p>
      </dgm:t>
    </dgm:pt>
    <dgm:pt modelId="{4D9F81C3-D8D2-4783-9EC6-4EA6ADC50F59}">
      <dgm:prSet custT="1"/>
      <dgm:spPr/>
      <dgm:t>
        <a:bodyPr/>
        <a:lstStyle/>
        <a:p>
          <a:r>
            <a:rPr lang="en-US" sz="1600" b="1" dirty="0"/>
            <a:t>Silver Lining </a:t>
          </a:r>
          <a:r>
            <a:rPr lang="en-US" sz="1600" dirty="0"/>
            <a:t>automation likely to stem some decline</a:t>
          </a:r>
        </a:p>
      </dgm:t>
    </dgm:pt>
    <dgm:pt modelId="{C4E30F05-898A-477B-A478-9D5A60378EC3}" type="parTrans" cxnId="{4DE98D53-E4D5-4582-AFA5-6D625048BACF}">
      <dgm:prSet/>
      <dgm:spPr/>
      <dgm:t>
        <a:bodyPr/>
        <a:lstStyle/>
        <a:p>
          <a:endParaRPr lang="en-US"/>
        </a:p>
      </dgm:t>
    </dgm:pt>
    <dgm:pt modelId="{473CFBB9-4849-4E4B-B267-F7B6B7CA0E8A}" type="sibTrans" cxnId="{4DE98D53-E4D5-4582-AFA5-6D625048BACF}">
      <dgm:prSet/>
      <dgm:spPr/>
      <dgm:t>
        <a:bodyPr/>
        <a:lstStyle/>
        <a:p>
          <a:endParaRPr lang="en-US"/>
        </a:p>
      </dgm:t>
    </dgm:pt>
    <dgm:pt modelId="{661264E6-DF6F-4192-91ED-60E0A27AED14}">
      <dgm:prSet/>
      <dgm:spPr/>
      <dgm:t>
        <a:bodyPr/>
        <a:lstStyle/>
        <a:p>
          <a:r>
            <a:rPr lang="en-US"/>
            <a:t>Consumer Spending = Jobs</a:t>
          </a:r>
        </a:p>
      </dgm:t>
    </dgm:pt>
    <dgm:pt modelId="{2BD051AB-C9E8-4832-A7B8-3071750431BA}" type="parTrans" cxnId="{13E20277-4A14-4824-A62A-069E7499EBAD}">
      <dgm:prSet/>
      <dgm:spPr/>
      <dgm:t>
        <a:bodyPr/>
        <a:lstStyle/>
        <a:p>
          <a:endParaRPr lang="en-US"/>
        </a:p>
      </dgm:t>
    </dgm:pt>
    <dgm:pt modelId="{D7EA369A-4F0A-4208-B473-B43943F89EC5}" type="sibTrans" cxnId="{13E20277-4A14-4824-A62A-069E7499EBAD}">
      <dgm:prSet/>
      <dgm:spPr/>
      <dgm:t>
        <a:bodyPr/>
        <a:lstStyle/>
        <a:p>
          <a:endParaRPr lang="en-US"/>
        </a:p>
      </dgm:t>
    </dgm:pt>
    <dgm:pt modelId="{B738E4BA-DF81-45EF-B4A8-84935882CE03}">
      <dgm:prSet custT="1"/>
      <dgm:spPr/>
      <dgm:t>
        <a:bodyPr/>
        <a:lstStyle/>
        <a:p>
          <a:r>
            <a:rPr lang="en-US" sz="1800" b="1" dirty="0"/>
            <a:t>More</a:t>
          </a:r>
          <a:r>
            <a:rPr lang="en-US" sz="1800" dirty="0"/>
            <a:t> healthcare workers, legal and financial services</a:t>
          </a:r>
        </a:p>
        <a:p>
          <a:r>
            <a:rPr lang="en-US" sz="1800" b="1" dirty="0"/>
            <a:t>Fewer</a:t>
          </a:r>
          <a:r>
            <a:rPr lang="en-US" sz="1800" dirty="0"/>
            <a:t> retail sector jobs, food service, </a:t>
          </a:r>
          <a:r>
            <a:rPr lang="en-US" sz="1800" b="0" dirty="0"/>
            <a:t>some manufacturing jobs</a:t>
          </a:r>
          <a:endParaRPr lang="en-US" sz="1800" i="1" dirty="0"/>
        </a:p>
      </dgm:t>
    </dgm:pt>
    <dgm:pt modelId="{5543D2F5-DD71-4F34-AD25-D2CD05F4598A}" type="parTrans" cxnId="{6B16D4E5-8432-4076-89B6-CE2FB03DE273}">
      <dgm:prSet/>
      <dgm:spPr/>
      <dgm:t>
        <a:bodyPr/>
        <a:lstStyle/>
        <a:p>
          <a:endParaRPr lang="en-US"/>
        </a:p>
      </dgm:t>
    </dgm:pt>
    <dgm:pt modelId="{BDD27109-AB8A-4581-BCF9-613E2B9B1368}" type="sibTrans" cxnId="{6B16D4E5-8432-4076-89B6-CE2FB03DE273}">
      <dgm:prSet/>
      <dgm:spPr/>
      <dgm:t>
        <a:bodyPr/>
        <a:lstStyle/>
        <a:p>
          <a:endParaRPr lang="en-US"/>
        </a:p>
      </dgm:t>
    </dgm:pt>
    <dgm:pt modelId="{4C957789-A89C-429E-9C5B-CC1C3400C107}">
      <dgm:prSet/>
      <dgm:spPr/>
      <dgm:t>
        <a:bodyPr/>
        <a:lstStyle/>
        <a:p>
          <a:r>
            <a:rPr lang="en-US"/>
            <a:t>Shift in investments from equities to more conservative, income-generating assets such as bonds. </a:t>
          </a:r>
        </a:p>
      </dgm:t>
    </dgm:pt>
    <dgm:pt modelId="{207C3062-B992-4D99-BF82-8776BA323F37}" type="parTrans" cxnId="{FC8CF6C5-2936-478B-90F4-1E059E19CF47}">
      <dgm:prSet/>
      <dgm:spPr/>
      <dgm:t>
        <a:bodyPr/>
        <a:lstStyle/>
        <a:p>
          <a:endParaRPr lang="en-US"/>
        </a:p>
      </dgm:t>
    </dgm:pt>
    <dgm:pt modelId="{B561ED02-FBD8-494A-AC59-ED44E9F2358D}" type="sibTrans" cxnId="{FC8CF6C5-2936-478B-90F4-1E059E19CF47}">
      <dgm:prSet/>
      <dgm:spPr/>
      <dgm:t>
        <a:bodyPr/>
        <a:lstStyle/>
        <a:p>
          <a:endParaRPr lang="en-US"/>
        </a:p>
      </dgm:t>
    </dgm:pt>
    <dgm:pt modelId="{15E6DC22-458D-4FBE-B30A-A22AD3781411}" type="pres">
      <dgm:prSet presAssocID="{877D1088-F6E9-4431-BC6F-CF409DB5E643}" presName="root" presStyleCnt="0">
        <dgm:presLayoutVars>
          <dgm:dir/>
          <dgm:resizeHandles val="exact"/>
        </dgm:presLayoutVars>
      </dgm:prSet>
      <dgm:spPr/>
    </dgm:pt>
    <dgm:pt modelId="{09B6F73B-AFA4-4604-93A2-7734E4428C03}" type="pres">
      <dgm:prSet presAssocID="{F3B5C283-6FDC-4F2E-B1A1-04FF9DBC4D1F}" presName="compNode" presStyleCnt="0"/>
      <dgm:spPr/>
    </dgm:pt>
    <dgm:pt modelId="{D5BB6CE2-79B4-4C19-9F98-AEA6FEE26259}" type="pres">
      <dgm:prSet presAssocID="{F3B5C283-6FDC-4F2E-B1A1-04FF9DBC4D1F}" presName="bgRect" presStyleLbl="bgShp" presStyleIdx="0" presStyleCnt="3" custLinFactNeighborX="-1067" custLinFactNeighborY="-807"/>
      <dgm:spPr/>
    </dgm:pt>
    <dgm:pt modelId="{C0C0E4EE-EA79-444D-B66A-60B580E6450E}" type="pres">
      <dgm:prSet presAssocID="{F3B5C283-6FDC-4F2E-B1A1-04FF9DBC4D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EDD45252-BD38-4F0C-942C-F93B6A7C965C}" type="pres">
      <dgm:prSet presAssocID="{F3B5C283-6FDC-4F2E-B1A1-04FF9DBC4D1F}" presName="spaceRect" presStyleCnt="0"/>
      <dgm:spPr/>
    </dgm:pt>
    <dgm:pt modelId="{EB159D8B-8425-4E70-A43C-B17A50447CF0}" type="pres">
      <dgm:prSet presAssocID="{F3B5C283-6FDC-4F2E-B1A1-04FF9DBC4D1F}" presName="parTx" presStyleLbl="revTx" presStyleIdx="0" presStyleCnt="5" custLinFactNeighborX="-7217">
        <dgm:presLayoutVars>
          <dgm:chMax val="0"/>
          <dgm:chPref val="0"/>
        </dgm:presLayoutVars>
      </dgm:prSet>
      <dgm:spPr/>
    </dgm:pt>
    <dgm:pt modelId="{CD5A064C-13EF-4073-AB77-539E93CB7A62}" type="pres">
      <dgm:prSet presAssocID="{F3B5C283-6FDC-4F2E-B1A1-04FF9DBC4D1F}" presName="desTx" presStyleLbl="revTx" presStyleIdx="1" presStyleCnt="5" custScaleX="140211" custScaleY="115288" custLinFactNeighborX="-19888" custLinFactNeighborY="2620">
        <dgm:presLayoutVars/>
      </dgm:prSet>
      <dgm:spPr/>
    </dgm:pt>
    <dgm:pt modelId="{3823B641-2B62-4011-BA9C-80E5C1CEEDF6}" type="pres">
      <dgm:prSet presAssocID="{F7E678E8-DC10-43A6-9467-AF1D2D5A4F7E}" presName="sibTrans" presStyleCnt="0"/>
      <dgm:spPr/>
    </dgm:pt>
    <dgm:pt modelId="{80C357B1-1130-40B1-922A-6BE4BD30996E}" type="pres">
      <dgm:prSet presAssocID="{661264E6-DF6F-4192-91ED-60E0A27AED14}" presName="compNode" presStyleCnt="0"/>
      <dgm:spPr/>
    </dgm:pt>
    <dgm:pt modelId="{C34EB68A-A02E-4914-9B43-01ADE2DBC2D7}" type="pres">
      <dgm:prSet presAssocID="{661264E6-DF6F-4192-91ED-60E0A27AED14}" presName="bgRect" presStyleLbl="bgShp" presStyleIdx="1" presStyleCnt="3"/>
      <dgm:spPr/>
    </dgm:pt>
    <dgm:pt modelId="{56A7BE7B-CCCA-4F94-A954-75F97011D72F}" type="pres">
      <dgm:prSet presAssocID="{661264E6-DF6F-4192-91ED-60E0A27AED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Upward Trend"/>
        </a:ext>
      </dgm:extLst>
    </dgm:pt>
    <dgm:pt modelId="{F8597487-F767-473D-A15F-9F16C6553CA0}" type="pres">
      <dgm:prSet presAssocID="{661264E6-DF6F-4192-91ED-60E0A27AED14}" presName="spaceRect" presStyleCnt="0"/>
      <dgm:spPr/>
    </dgm:pt>
    <dgm:pt modelId="{3D28EB78-161D-4161-9B2A-39B32F19FE83}" type="pres">
      <dgm:prSet presAssocID="{661264E6-DF6F-4192-91ED-60E0A27AED14}" presName="parTx" presStyleLbl="revTx" presStyleIdx="2" presStyleCnt="5" custLinFactNeighborX="-9080" custLinFactNeighborY="-965">
        <dgm:presLayoutVars>
          <dgm:chMax val="0"/>
          <dgm:chPref val="0"/>
        </dgm:presLayoutVars>
      </dgm:prSet>
      <dgm:spPr/>
    </dgm:pt>
    <dgm:pt modelId="{58FA55CB-D4DF-4F21-9AC0-E0AB10CD588C}" type="pres">
      <dgm:prSet presAssocID="{661264E6-DF6F-4192-91ED-60E0A27AED14}" presName="desTx" presStyleLbl="revTx" presStyleIdx="3" presStyleCnt="5" custScaleX="116464" custLinFactNeighborX="-10474" custLinFactNeighborY="-965">
        <dgm:presLayoutVars/>
      </dgm:prSet>
      <dgm:spPr/>
    </dgm:pt>
    <dgm:pt modelId="{6509989C-4CDC-41CC-AE10-13619EFA0B58}" type="pres">
      <dgm:prSet presAssocID="{D7EA369A-4F0A-4208-B473-B43943F89EC5}" presName="sibTrans" presStyleCnt="0"/>
      <dgm:spPr/>
    </dgm:pt>
    <dgm:pt modelId="{5BA3C457-FA6D-472A-BE26-DFA73412E348}" type="pres">
      <dgm:prSet presAssocID="{4C957789-A89C-429E-9C5B-CC1C3400C107}" presName="compNode" presStyleCnt="0"/>
      <dgm:spPr/>
    </dgm:pt>
    <dgm:pt modelId="{AC2B75C7-2DEF-48ED-99A1-28563E33A60F}" type="pres">
      <dgm:prSet presAssocID="{4C957789-A89C-429E-9C5B-CC1C3400C107}" presName="bgRect" presStyleLbl="bgShp" presStyleIdx="2" presStyleCnt="3"/>
      <dgm:spPr/>
    </dgm:pt>
    <dgm:pt modelId="{DB04FF1F-EAE7-4CAE-B501-71B305266F13}" type="pres">
      <dgm:prSet presAssocID="{4C957789-A89C-429E-9C5B-CC1C3400C107}" presName="iconRect" presStyleLbl="node1" presStyleIdx="2" presStyleCnt="3"/>
      <dgm:spPr>
        <a:blipFill rotWithShape="1">
          <a:blip xmlns:r="http://schemas.openxmlformats.org/officeDocument/2006/relationships" r:embed="rId5"/>
          <a:srcRect/>
          <a:stretch>
            <a:fillRect l="-8000" r="-8000"/>
          </a:stretch>
        </a:blipFill>
        <a:ln>
          <a:noFill/>
        </a:ln>
      </dgm:spPr>
    </dgm:pt>
    <dgm:pt modelId="{74F5678B-3269-4C33-AB6B-19ACFD37D588}" type="pres">
      <dgm:prSet presAssocID="{4C957789-A89C-429E-9C5B-CC1C3400C107}" presName="spaceRect" presStyleCnt="0"/>
      <dgm:spPr/>
    </dgm:pt>
    <dgm:pt modelId="{1C734ECC-55DA-43EB-8C11-6729CFE926F8}" type="pres">
      <dgm:prSet presAssocID="{4C957789-A89C-429E-9C5B-CC1C3400C107}" presName="parTx" presStyleLbl="revTx" presStyleIdx="4" presStyleCnt="5" custScaleX="93457" custLinFactNeighborX="3343" custLinFactNeighborY="2235">
        <dgm:presLayoutVars>
          <dgm:chMax val="0"/>
          <dgm:chPref val="0"/>
        </dgm:presLayoutVars>
      </dgm:prSet>
      <dgm:spPr/>
    </dgm:pt>
  </dgm:ptLst>
  <dgm:cxnLst>
    <dgm:cxn modelId="{3AC31E00-17A9-459A-982B-9123FE2625DF}" type="presOf" srcId="{16D72193-2CF7-44EB-87A4-595CFB4F5BFE}" destId="{CD5A064C-13EF-4073-AB77-539E93CB7A62}" srcOrd="0" destOrd="0" presId="urn:microsoft.com/office/officeart/2018/2/layout/IconVerticalSolidList"/>
    <dgm:cxn modelId="{C2E06E0E-BD56-477F-8AE1-1FE325CF77E4}" type="presOf" srcId="{4C957789-A89C-429E-9C5B-CC1C3400C107}" destId="{1C734ECC-55DA-43EB-8C11-6729CFE926F8}" srcOrd="0" destOrd="0" presId="urn:microsoft.com/office/officeart/2018/2/layout/IconVerticalSolidList"/>
    <dgm:cxn modelId="{10C84E11-6178-4520-B574-85707B577FA6}" srcId="{877D1088-F6E9-4431-BC6F-CF409DB5E643}" destId="{F3B5C283-6FDC-4F2E-B1A1-04FF9DBC4D1F}" srcOrd="0" destOrd="0" parTransId="{479CB93B-6C2A-4ABD-830C-0158DFB056E1}" sibTransId="{F7E678E8-DC10-43A6-9467-AF1D2D5A4F7E}"/>
    <dgm:cxn modelId="{62943C4A-4884-4329-B92A-9124017DFC39}" type="presOf" srcId="{F3B5C283-6FDC-4F2E-B1A1-04FF9DBC4D1F}" destId="{EB159D8B-8425-4E70-A43C-B17A50447CF0}" srcOrd="0" destOrd="0" presId="urn:microsoft.com/office/officeart/2018/2/layout/IconVerticalSolidList"/>
    <dgm:cxn modelId="{4DE98D53-E4D5-4582-AFA5-6D625048BACF}" srcId="{F3B5C283-6FDC-4F2E-B1A1-04FF9DBC4D1F}" destId="{4D9F81C3-D8D2-4783-9EC6-4EA6ADC50F59}" srcOrd="1" destOrd="0" parTransId="{C4E30F05-898A-477B-A478-9D5A60378EC3}" sibTransId="{473CFBB9-4849-4E4B-B267-F7B6B7CA0E8A}"/>
    <dgm:cxn modelId="{13E20277-4A14-4824-A62A-069E7499EBAD}" srcId="{877D1088-F6E9-4431-BC6F-CF409DB5E643}" destId="{661264E6-DF6F-4192-91ED-60E0A27AED14}" srcOrd="1" destOrd="0" parTransId="{2BD051AB-C9E8-4832-A7B8-3071750431BA}" sibTransId="{D7EA369A-4F0A-4208-B473-B43943F89EC5}"/>
    <dgm:cxn modelId="{564B0278-A9F6-421B-BB66-3961E7D83241}" type="presOf" srcId="{B738E4BA-DF81-45EF-B4A8-84935882CE03}" destId="{58FA55CB-D4DF-4F21-9AC0-E0AB10CD588C}" srcOrd="0" destOrd="0" presId="urn:microsoft.com/office/officeart/2018/2/layout/IconVerticalSolidList"/>
    <dgm:cxn modelId="{E778E9A2-8B26-4798-8790-BA5F6D4330C6}" type="presOf" srcId="{661264E6-DF6F-4192-91ED-60E0A27AED14}" destId="{3D28EB78-161D-4161-9B2A-39B32F19FE83}" srcOrd="0" destOrd="0" presId="urn:microsoft.com/office/officeart/2018/2/layout/IconVerticalSolidList"/>
    <dgm:cxn modelId="{FC8CF6C5-2936-478B-90F4-1E059E19CF47}" srcId="{877D1088-F6E9-4431-BC6F-CF409DB5E643}" destId="{4C957789-A89C-429E-9C5B-CC1C3400C107}" srcOrd="2" destOrd="0" parTransId="{207C3062-B992-4D99-BF82-8776BA323F37}" sibTransId="{B561ED02-FBD8-494A-AC59-ED44E9F2358D}"/>
    <dgm:cxn modelId="{715402C7-E403-47B8-97E5-78A2789AC985}" type="presOf" srcId="{4D9F81C3-D8D2-4783-9EC6-4EA6ADC50F59}" destId="{CD5A064C-13EF-4073-AB77-539E93CB7A62}" srcOrd="0" destOrd="1" presId="urn:microsoft.com/office/officeart/2018/2/layout/IconVerticalSolidList"/>
    <dgm:cxn modelId="{6B16D4E5-8432-4076-89B6-CE2FB03DE273}" srcId="{661264E6-DF6F-4192-91ED-60E0A27AED14}" destId="{B738E4BA-DF81-45EF-B4A8-84935882CE03}" srcOrd="0" destOrd="0" parTransId="{5543D2F5-DD71-4F34-AD25-D2CD05F4598A}" sibTransId="{BDD27109-AB8A-4581-BCF9-613E2B9B1368}"/>
    <dgm:cxn modelId="{83B686F8-212A-4F9F-B6AC-23BE0F161064}" srcId="{F3B5C283-6FDC-4F2E-B1A1-04FF9DBC4D1F}" destId="{16D72193-2CF7-44EB-87A4-595CFB4F5BFE}" srcOrd="0" destOrd="0" parTransId="{DD307587-6513-464C-9EA8-CE657C04944C}" sibTransId="{0F0CD891-EC42-48DB-AA27-5137C257BBA8}"/>
    <dgm:cxn modelId="{8CCF77F9-FAD5-4585-BE9F-D1BE083A8BEC}" type="presOf" srcId="{877D1088-F6E9-4431-BC6F-CF409DB5E643}" destId="{15E6DC22-458D-4FBE-B30A-A22AD3781411}" srcOrd="0" destOrd="0" presId="urn:microsoft.com/office/officeart/2018/2/layout/IconVerticalSolidList"/>
    <dgm:cxn modelId="{2C11357F-37E4-47E9-875E-8E5C8430B46A}" type="presParOf" srcId="{15E6DC22-458D-4FBE-B30A-A22AD3781411}" destId="{09B6F73B-AFA4-4604-93A2-7734E4428C03}" srcOrd="0" destOrd="0" presId="urn:microsoft.com/office/officeart/2018/2/layout/IconVerticalSolidList"/>
    <dgm:cxn modelId="{B2D7EFD4-1A09-47B9-99A0-17469A7E68C3}" type="presParOf" srcId="{09B6F73B-AFA4-4604-93A2-7734E4428C03}" destId="{D5BB6CE2-79B4-4C19-9F98-AEA6FEE26259}" srcOrd="0" destOrd="0" presId="urn:microsoft.com/office/officeart/2018/2/layout/IconVerticalSolidList"/>
    <dgm:cxn modelId="{11004BC3-7D79-4122-91FF-FC7B2EB6CC3D}" type="presParOf" srcId="{09B6F73B-AFA4-4604-93A2-7734E4428C03}" destId="{C0C0E4EE-EA79-444D-B66A-60B580E6450E}" srcOrd="1" destOrd="0" presId="urn:microsoft.com/office/officeart/2018/2/layout/IconVerticalSolidList"/>
    <dgm:cxn modelId="{16186440-3EE2-45B6-AB4B-B3D83A45214D}" type="presParOf" srcId="{09B6F73B-AFA4-4604-93A2-7734E4428C03}" destId="{EDD45252-BD38-4F0C-942C-F93B6A7C965C}" srcOrd="2" destOrd="0" presId="urn:microsoft.com/office/officeart/2018/2/layout/IconVerticalSolidList"/>
    <dgm:cxn modelId="{14DA6D45-FF4E-406C-8EB6-009CDD4E156D}" type="presParOf" srcId="{09B6F73B-AFA4-4604-93A2-7734E4428C03}" destId="{EB159D8B-8425-4E70-A43C-B17A50447CF0}" srcOrd="3" destOrd="0" presId="urn:microsoft.com/office/officeart/2018/2/layout/IconVerticalSolidList"/>
    <dgm:cxn modelId="{0966B84A-BA18-47AE-889A-5937A54A8661}" type="presParOf" srcId="{09B6F73B-AFA4-4604-93A2-7734E4428C03}" destId="{CD5A064C-13EF-4073-AB77-539E93CB7A62}" srcOrd="4" destOrd="0" presId="urn:microsoft.com/office/officeart/2018/2/layout/IconVerticalSolidList"/>
    <dgm:cxn modelId="{513A87AE-F873-4D91-B1CC-B4100C220283}" type="presParOf" srcId="{15E6DC22-458D-4FBE-B30A-A22AD3781411}" destId="{3823B641-2B62-4011-BA9C-80E5C1CEEDF6}" srcOrd="1" destOrd="0" presId="urn:microsoft.com/office/officeart/2018/2/layout/IconVerticalSolidList"/>
    <dgm:cxn modelId="{4DB11047-93FA-46BC-A5DC-A0E8998137B3}" type="presParOf" srcId="{15E6DC22-458D-4FBE-B30A-A22AD3781411}" destId="{80C357B1-1130-40B1-922A-6BE4BD30996E}" srcOrd="2" destOrd="0" presId="urn:microsoft.com/office/officeart/2018/2/layout/IconVerticalSolidList"/>
    <dgm:cxn modelId="{DE9B3949-8775-4016-9980-44EBDFAC5445}" type="presParOf" srcId="{80C357B1-1130-40B1-922A-6BE4BD30996E}" destId="{C34EB68A-A02E-4914-9B43-01ADE2DBC2D7}" srcOrd="0" destOrd="0" presId="urn:microsoft.com/office/officeart/2018/2/layout/IconVerticalSolidList"/>
    <dgm:cxn modelId="{0B97DD02-88CE-417A-9799-4970009C0ECC}" type="presParOf" srcId="{80C357B1-1130-40B1-922A-6BE4BD30996E}" destId="{56A7BE7B-CCCA-4F94-A954-75F97011D72F}" srcOrd="1" destOrd="0" presId="urn:microsoft.com/office/officeart/2018/2/layout/IconVerticalSolidList"/>
    <dgm:cxn modelId="{F59F0A92-4E44-4C7E-BDB2-64DD5BA6A484}" type="presParOf" srcId="{80C357B1-1130-40B1-922A-6BE4BD30996E}" destId="{F8597487-F767-473D-A15F-9F16C6553CA0}" srcOrd="2" destOrd="0" presId="urn:microsoft.com/office/officeart/2018/2/layout/IconVerticalSolidList"/>
    <dgm:cxn modelId="{1FD32672-51E7-4C98-86B4-370B4807A04C}" type="presParOf" srcId="{80C357B1-1130-40B1-922A-6BE4BD30996E}" destId="{3D28EB78-161D-4161-9B2A-39B32F19FE83}" srcOrd="3" destOrd="0" presId="urn:microsoft.com/office/officeart/2018/2/layout/IconVerticalSolidList"/>
    <dgm:cxn modelId="{1BB3994D-AB57-4D96-925D-A6541551B619}" type="presParOf" srcId="{80C357B1-1130-40B1-922A-6BE4BD30996E}" destId="{58FA55CB-D4DF-4F21-9AC0-E0AB10CD588C}" srcOrd="4" destOrd="0" presId="urn:microsoft.com/office/officeart/2018/2/layout/IconVerticalSolidList"/>
    <dgm:cxn modelId="{4D3744DF-09F4-4700-9DFF-9A5510C42B66}" type="presParOf" srcId="{15E6DC22-458D-4FBE-B30A-A22AD3781411}" destId="{6509989C-4CDC-41CC-AE10-13619EFA0B58}" srcOrd="3" destOrd="0" presId="urn:microsoft.com/office/officeart/2018/2/layout/IconVerticalSolidList"/>
    <dgm:cxn modelId="{C5C2C8A6-DE77-4854-ABE9-836AE9088440}" type="presParOf" srcId="{15E6DC22-458D-4FBE-B30A-A22AD3781411}" destId="{5BA3C457-FA6D-472A-BE26-DFA73412E348}" srcOrd="4" destOrd="0" presId="urn:microsoft.com/office/officeart/2018/2/layout/IconVerticalSolidList"/>
    <dgm:cxn modelId="{2D623BEC-15BF-43AA-8836-E712D767F7CC}" type="presParOf" srcId="{5BA3C457-FA6D-472A-BE26-DFA73412E348}" destId="{AC2B75C7-2DEF-48ED-99A1-28563E33A60F}" srcOrd="0" destOrd="0" presId="urn:microsoft.com/office/officeart/2018/2/layout/IconVerticalSolidList"/>
    <dgm:cxn modelId="{693D67FF-B512-4873-8ED1-10512EDC6952}" type="presParOf" srcId="{5BA3C457-FA6D-472A-BE26-DFA73412E348}" destId="{DB04FF1F-EAE7-4CAE-B501-71B305266F13}" srcOrd="1" destOrd="0" presId="urn:microsoft.com/office/officeart/2018/2/layout/IconVerticalSolidList"/>
    <dgm:cxn modelId="{CE44BB3A-113A-4A49-A0DE-85057E4857DC}" type="presParOf" srcId="{5BA3C457-FA6D-472A-BE26-DFA73412E348}" destId="{74F5678B-3269-4C33-AB6B-19ACFD37D588}" srcOrd="2" destOrd="0" presId="urn:microsoft.com/office/officeart/2018/2/layout/IconVerticalSolidList"/>
    <dgm:cxn modelId="{16548B63-9E73-4E2A-80F7-B5DF8CFACA8E}" type="presParOf" srcId="{5BA3C457-FA6D-472A-BE26-DFA73412E348}" destId="{1C734ECC-55DA-43EB-8C11-6729CFE926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5D4DB-925A-4498-95D7-299F49B48AE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E23F15-BB98-4815-99FA-E7BCD2571E67}">
      <dgm:prSet custT="1"/>
      <dgm:spPr/>
      <dgm:t>
        <a:bodyPr/>
        <a:lstStyle/>
        <a:p>
          <a:r>
            <a:rPr lang="en-US" sz="1800" dirty="0"/>
            <a:t>Over 2023-32 average National Health Expenditure growth is projected to outpace average GDP growth, health spending share of GDP growing from 17.3% in 2022 to 19.7% in 2032. Medicare costs of dialysis alone account for 0.8% of the Federal Budget.</a:t>
          </a:r>
        </a:p>
      </dgm:t>
    </dgm:pt>
    <dgm:pt modelId="{8B55491D-CBF7-4C18-8FE1-F8883E22A2BC}" type="parTrans" cxnId="{779EBEBD-EF6E-4F4D-8A5A-E66B29BA1EBF}">
      <dgm:prSet/>
      <dgm:spPr/>
      <dgm:t>
        <a:bodyPr/>
        <a:lstStyle/>
        <a:p>
          <a:endParaRPr lang="en-US"/>
        </a:p>
      </dgm:t>
    </dgm:pt>
    <dgm:pt modelId="{B1AFC4AB-15C9-48DD-8565-6A8047ED9113}" type="sibTrans" cxnId="{779EBEBD-EF6E-4F4D-8A5A-E66B29BA1EBF}">
      <dgm:prSet/>
      <dgm:spPr/>
      <dgm:t>
        <a:bodyPr/>
        <a:lstStyle/>
        <a:p>
          <a:endParaRPr lang="en-US"/>
        </a:p>
      </dgm:t>
    </dgm:pt>
    <dgm:pt modelId="{05AA30BD-3343-423D-B743-B68619DEBDFD}">
      <dgm:prSet custT="1"/>
      <dgm:spPr/>
      <dgm:t>
        <a:bodyPr/>
        <a:lstStyle/>
        <a:p>
          <a:r>
            <a:rPr lang="en-US" sz="1800" dirty="0"/>
            <a:t>The median income for U.S. adults 65 and older is $50,290 while average annual expenses are $57,818. The average monthly (2024) Social Security benefit for retired workers is $1,907.</a:t>
          </a:r>
        </a:p>
      </dgm:t>
    </dgm:pt>
    <dgm:pt modelId="{AE98F414-1E2E-4F3A-968C-B335BA680035}" type="parTrans" cxnId="{EDE83402-AE0A-40A7-9E57-3700D7DB3573}">
      <dgm:prSet/>
      <dgm:spPr/>
      <dgm:t>
        <a:bodyPr/>
        <a:lstStyle/>
        <a:p>
          <a:endParaRPr lang="en-US"/>
        </a:p>
      </dgm:t>
    </dgm:pt>
    <dgm:pt modelId="{92E36417-9ECA-4918-B6A3-F4CAC4FEA0F2}" type="sibTrans" cxnId="{EDE83402-AE0A-40A7-9E57-3700D7DB3573}">
      <dgm:prSet/>
      <dgm:spPr/>
      <dgm:t>
        <a:bodyPr/>
        <a:lstStyle/>
        <a:p>
          <a:endParaRPr lang="en-US"/>
        </a:p>
      </dgm:t>
    </dgm:pt>
    <dgm:pt modelId="{1CD906B9-9998-402B-A5C8-137D2E7AD810}">
      <dgm:prSet custT="1"/>
      <dgm:spPr/>
      <dgm:t>
        <a:bodyPr/>
        <a:lstStyle/>
        <a:p>
          <a:r>
            <a:rPr lang="en-US" sz="1800" dirty="0"/>
            <a:t>Assisted Living costs in Florida average $4,750/mo. In Miami, around $5,250/Mo. Hourly Home Care is $23.50. </a:t>
          </a:r>
        </a:p>
        <a:p>
          <a:r>
            <a:rPr lang="en-US" sz="1800" dirty="0"/>
            <a:t>Adult Day Care statewide average of $15,600/mo. Larger elderly population areas pay </a:t>
          </a:r>
          <a:r>
            <a:rPr lang="en-US" sz="1800" b="1" dirty="0"/>
            <a:t>more per person</a:t>
          </a:r>
          <a:r>
            <a:rPr lang="en-US" sz="1800" dirty="0"/>
            <a:t>.</a:t>
          </a:r>
        </a:p>
      </dgm:t>
    </dgm:pt>
    <dgm:pt modelId="{34181142-3B80-4269-86CC-9217B9731E07}" type="parTrans" cxnId="{B4A531E7-D9A2-4CB5-9182-62B12231A7AD}">
      <dgm:prSet/>
      <dgm:spPr/>
      <dgm:t>
        <a:bodyPr/>
        <a:lstStyle/>
        <a:p>
          <a:endParaRPr lang="en-US"/>
        </a:p>
      </dgm:t>
    </dgm:pt>
    <dgm:pt modelId="{47EF5A2F-CFFE-41A6-94C2-5C2B26E12E4F}" type="sibTrans" cxnId="{B4A531E7-D9A2-4CB5-9182-62B12231A7AD}">
      <dgm:prSet/>
      <dgm:spPr/>
      <dgm:t>
        <a:bodyPr/>
        <a:lstStyle/>
        <a:p>
          <a:endParaRPr lang="en-US"/>
        </a:p>
      </dgm:t>
    </dgm:pt>
    <dgm:pt modelId="{268EE07B-A9B9-4C3F-98A8-9F5FEAFF284C}" type="pres">
      <dgm:prSet presAssocID="{3795D4DB-925A-4498-95D7-299F49B48AE0}" presName="root" presStyleCnt="0">
        <dgm:presLayoutVars>
          <dgm:dir/>
          <dgm:resizeHandles val="exact"/>
        </dgm:presLayoutVars>
      </dgm:prSet>
      <dgm:spPr/>
    </dgm:pt>
    <dgm:pt modelId="{3401A219-D6C7-41D2-BA2F-FEF89016F777}" type="pres">
      <dgm:prSet presAssocID="{57E23F15-BB98-4815-99FA-E7BCD2571E67}" presName="compNode" presStyleCnt="0"/>
      <dgm:spPr/>
    </dgm:pt>
    <dgm:pt modelId="{C4430784-59C4-4EA6-A28B-A826B9BCFA92}" type="pres">
      <dgm:prSet presAssocID="{57E23F15-BB98-4815-99FA-E7BCD2571E67}" presName="bgRect" presStyleLbl="bgShp" presStyleIdx="0" presStyleCnt="3"/>
      <dgm:spPr/>
    </dgm:pt>
    <dgm:pt modelId="{12E98E2B-8C80-4449-B946-EFD1557C3B53}" type="pres">
      <dgm:prSet presAssocID="{57E23F15-BB98-4815-99FA-E7BCD2571E67}" presName="iconRect" presStyleLbl="node1" presStyleIdx="0" presStyleCnt="3" custLinFactX="429613" custLinFactY="100000" custLinFactNeighborX="500000" custLinFactNeighborY="1666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4926A7D-8497-431F-8BEB-DB4685ACB7B9}" type="pres">
      <dgm:prSet presAssocID="{57E23F15-BB98-4815-99FA-E7BCD2571E67}" presName="spaceRect" presStyleCnt="0"/>
      <dgm:spPr/>
    </dgm:pt>
    <dgm:pt modelId="{63E3514C-F815-4986-824B-00D440F1D593}" type="pres">
      <dgm:prSet presAssocID="{57E23F15-BB98-4815-99FA-E7BCD2571E67}" presName="parTx" presStyleLbl="revTx" presStyleIdx="0" presStyleCnt="3">
        <dgm:presLayoutVars>
          <dgm:chMax val="0"/>
          <dgm:chPref val="0"/>
        </dgm:presLayoutVars>
      </dgm:prSet>
      <dgm:spPr/>
    </dgm:pt>
    <dgm:pt modelId="{BA4CAEA7-E9BF-4EFE-908D-3A6B0C2B270A}" type="pres">
      <dgm:prSet presAssocID="{B1AFC4AB-15C9-48DD-8565-6A8047ED9113}" presName="sibTrans" presStyleCnt="0"/>
      <dgm:spPr/>
    </dgm:pt>
    <dgm:pt modelId="{6A0A45BD-D057-4E5B-AB7D-4FB69C0A5FE9}" type="pres">
      <dgm:prSet presAssocID="{05AA30BD-3343-423D-B743-B68619DEBDFD}" presName="compNode" presStyleCnt="0"/>
      <dgm:spPr/>
    </dgm:pt>
    <dgm:pt modelId="{771F1612-CC10-4ECA-A846-2858DB40AB64}" type="pres">
      <dgm:prSet presAssocID="{05AA30BD-3343-423D-B743-B68619DEBDFD}" presName="bgRect" presStyleLbl="bgShp" presStyleIdx="1" presStyleCnt="3"/>
      <dgm:spPr/>
    </dgm:pt>
    <dgm:pt modelId="{35C992BB-A453-4C6A-A3E3-09F9FB81A691}" type="pres">
      <dgm:prSet presAssocID="{05AA30BD-3343-423D-B743-B68619DEBDFD}" presName="iconRect" presStyleLbl="node1" presStyleIdx="1" presStyleCnt="3" custLinFactY="-100000" custLinFactNeighborX="-3222" custLinFactNeighborY="-12716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C4767725-033D-4C8C-8E88-C18D30399ADB}" type="pres">
      <dgm:prSet presAssocID="{05AA30BD-3343-423D-B743-B68619DEBDFD}" presName="spaceRect" presStyleCnt="0"/>
      <dgm:spPr/>
    </dgm:pt>
    <dgm:pt modelId="{C4C7FB0D-D05C-475E-8FF5-3CAB9749F3B6}" type="pres">
      <dgm:prSet presAssocID="{05AA30BD-3343-423D-B743-B68619DEBDFD}" presName="parTx" presStyleLbl="revTx" presStyleIdx="1" presStyleCnt="3">
        <dgm:presLayoutVars>
          <dgm:chMax val="0"/>
          <dgm:chPref val="0"/>
        </dgm:presLayoutVars>
      </dgm:prSet>
      <dgm:spPr/>
    </dgm:pt>
    <dgm:pt modelId="{703CF62B-4EB3-4C81-9088-C5E25873B254}" type="pres">
      <dgm:prSet presAssocID="{92E36417-9ECA-4918-B6A3-F4CAC4FEA0F2}" presName="sibTrans" presStyleCnt="0"/>
      <dgm:spPr/>
    </dgm:pt>
    <dgm:pt modelId="{70284A25-5769-4027-B18D-147D03B647AE}" type="pres">
      <dgm:prSet presAssocID="{1CD906B9-9998-402B-A5C8-137D2E7AD810}" presName="compNode" presStyleCnt="0"/>
      <dgm:spPr/>
    </dgm:pt>
    <dgm:pt modelId="{13577214-9D0D-4A5A-A9C5-6AD138069DEF}" type="pres">
      <dgm:prSet presAssocID="{1CD906B9-9998-402B-A5C8-137D2E7AD810}" presName="bgRect" presStyleLbl="bgShp" presStyleIdx="2" presStyleCnt="3" custLinFactNeighborX="2654" custLinFactNeighborY="-1023"/>
      <dgm:spPr/>
    </dgm:pt>
    <dgm:pt modelId="{DE2272EE-435E-402A-A264-169810514711}" type="pres">
      <dgm:prSet presAssocID="{1CD906B9-9998-402B-A5C8-137D2E7AD8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61717A3-4E01-4511-AF43-9B7971DFC548}" type="pres">
      <dgm:prSet presAssocID="{1CD906B9-9998-402B-A5C8-137D2E7AD810}" presName="spaceRect" presStyleCnt="0"/>
      <dgm:spPr/>
    </dgm:pt>
    <dgm:pt modelId="{376C1570-6726-428F-A816-DB7435EDD5F8}" type="pres">
      <dgm:prSet presAssocID="{1CD906B9-9998-402B-A5C8-137D2E7AD810}" presName="parTx" presStyleLbl="revTx" presStyleIdx="2" presStyleCnt="3">
        <dgm:presLayoutVars>
          <dgm:chMax val="0"/>
          <dgm:chPref val="0"/>
        </dgm:presLayoutVars>
      </dgm:prSet>
      <dgm:spPr/>
    </dgm:pt>
  </dgm:ptLst>
  <dgm:cxnLst>
    <dgm:cxn modelId="{EDE83402-AE0A-40A7-9E57-3700D7DB3573}" srcId="{3795D4DB-925A-4498-95D7-299F49B48AE0}" destId="{05AA30BD-3343-423D-B743-B68619DEBDFD}" srcOrd="1" destOrd="0" parTransId="{AE98F414-1E2E-4F3A-968C-B335BA680035}" sibTransId="{92E36417-9ECA-4918-B6A3-F4CAC4FEA0F2}"/>
    <dgm:cxn modelId="{723F7C1C-94B4-49E4-8B7A-DF99D286A7E6}" type="presOf" srcId="{3795D4DB-925A-4498-95D7-299F49B48AE0}" destId="{268EE07B-A9B9-4C3F-98A8-9F5FEAFF284C}" srcOrd="0" destOrd="0" presId="urn:microsoft.com/office/officeart/2018/2/layout/IconVerticalSolidList"/>
    <dgm:cxn modelId="{A52D6729-2A6C-4C6A-A161-DDE165DC5623}" type="presOf" srcId="{1CD906B9-9998-402B-A5C8-137D2E7AD810}" destId="{376C1570-6726-428F-A816-DB7435EDD5F8}" srcOrd="0" destOrd="0" presId="urn:microsoft.com/office/officeart/2018/2/layout/IconVerticalSolidList"/>
    <dgm:cxn modelId="{E40DE07F-CB57-4E91-90A0-75A80E9C3EA4}" type="presOf" srcId="{57E23F15-BB98-4815-99FA-E7BCD2571E67}" destId="{63E3514C-F815-4986-824B-00D440F1D593}" srcOrd="0" destOrd="0" presId="urn:microsoft.com/office/officeart/2018/2/layout/IconVerticalSolidList"/>
    <dgm:cxn modelId="{779EBEBD-EF6E-4F4D-8A5A-E66B29BA1EBF}" srcId="{3795D4DB-925A-4498-95D7-299F49B48AE0}" destId="{57E23F15-BB98-4815-99FA-E7BCD2571E67}" srcOrd="0" destOrd="0" parTransId="{8B55491D-CBF7-4C18-8FE1-F8883E22A2BC}" sibTransId="{B1AFC4AB-15C9-48DD-8565-6A8047ED9113}"/>
    <dgm:cxn modelId="{C7A7D3D4-8B12-442F-ACA9-F5D5F4BE68C9}" type="presOf" srcId="{05AA30BD-3343-423D-B743-B68619DEBDFD}" destId="{C4C7FB0D-D05C-475E-8FF5-3CAB9749F3B6}" srcOrd="0" destOrd="0" presId="urn:microsoft.com/office/officeart/2018/2/layout/IconVerticalSolidList"/>
    <dgm:cxn modelId="{B4A531E7-D9A2-4CB5-9182-62B12231A7AD}" srcId="{3795D4DB-925A-4498-95D7-299F49B48AE0}" destId="{1CD906B9-9998-402B-A5C8-137D2E7AD810}" srcOrd="2" destOrd="0" parTransId="{34181142-3B80-4269-86CC-9217B9731E07}" sibTransId="{47EF5A2F-CFFE-41A6-94C2-5C2B26E12E4F}"/>
    <dgm:cxn modelId="{1C05B55D-31EC-4386-8B1B-F7D10BF4918B}" type="presParOf" srcId="{268EE07B-A9B9-4C3F-98A8-9F5FEAFF284C}" destId="{3401A219-D6C7-41D2-BA2F-FEF89016F777}" srcOrd="0" destOrd="0" presId="urn:microsoft.com/office/officeart/2018/2/layout/IconVerticalSolidList"/>
    <dgm:cxn modelId="{6913E03A-8C7E-4514-BC02-8D463034A862}" type="presParOf" srcId="{3401A219-D6C7-41D2-BA2F-FEF89016F777}" destId="{C4430784-59C4-4EA6-A28B-A826B9BCFA92}" srcOrd="0" destOrd="0" presId="urn:microsoft.com/office/officeart/2018/2/layout/IconVerticalSolidList"/>
    <dgm:cxn modelId="{C71481F0-127B-4B78-8104-58789246DDB0}" type="presParOf" srcId="{3401A219-D6C7-41D2-BA2F-FEF89016F777}" destId="{12E98E2B-8C80-4449-B946-EFD1557C3B53}" srcOrd="1" destOrd="0" presId="urn:microsoft.com/office/officeart/2018/2/layout/IconVerticalSolidList"/>
    <dgm:cxn modelId="{491EF9E9-4C9A-4040-A26E-674CEF65C703}" type="presParOf" srcId="{3401A219-D6C7-41D2-BA2F-FEF89016F777}" destId="{04926A7D-8497-431F-8BEB-DB4685ACB7B9}" srcOrd="2" destOrd="0" presId="urn:microsoft.com/office/officeart/2018/2/layout/IconVerticalSolidList"/>
    <dgm:cxn modelId="{27C54715-4954-45F9-B4EC-BF8B7B95B801}" type="presParOf" srcId="{3401A219-D6C7-41D2-BA2F-FEF89016F777}" destId="{63E3514C-F815-4986-824B-00D440F1D593}" srcOrd="3" destOrd="0" presId="urn:microsoft.com/office/officeart/2018/2/layout/IconVerticalSolidList"/>
    <dgm:cxn modelId="{365B58C4-72A2-44D2-A283-0D1861E106A0}" type="presParOf" srcId="{268EE07B-A9B9-4C3F-98A8-9F5FEAFF284C}" destId="{BA4CAEA7-E9BF-4EFE-908D-3A6B0C2B270A}" srcOrd="1" destOrd="0" presId="urn:microsoft.com/office/officeart/2018/2/layout/IconVerticalSolidList"/>
    <dgm:cxn modelId="{076E80B4-0EE1-4F5A-A863-8D66BE06969D}" type="presParOf" srcId="{268EE07B-A9B9-4C3F-98A8-9F5FEAFF284C}" destId="{6A0A45BD-D057-4E5B-AB7D-4FB69C0A5FE9}" srcOrd="2" destOrd="0" presId="urn:microsoft.com/office/officeart/2018/2/layout/IconVerticalSolidList"/>
    <dgm:cxn modelId="{0EB0E6F7-1B09-412A-BE91-82D8543B06FD}" type="presParOf" srcId="{6A0A45BD-D057-4E5B-AB7D-4FB69C0A5FE9}" destId="{771F1612-CC10-4ECA-A846-2858DB40AB64}" srcOrd="0" destOrd="0" presId="urn:microsoft.com/office/officeart/2018/2/layout/IconVerticalSolidList"/>
    <dgm:cxn modelId="{B0E58D09-9F43-4406-9868-FF8AAB48BA24}" type="presParOf" srcId="{6A0A45BD-D057-4E5B-AB7D-4FB69C0A5FE9}" destId="{35C992BB-A453-4C6A-A3E3-09F9FB81A691}" srcOrd="1" destOrd="0" presId="urn:microsoft.com/office/officeart/2018/2/layout/IconVerticalSolidList"/>
    <dgm:cxn modelId="{7C01C18E-EF77-469F-92EF-E75F7D9C44E6}" type="presParOf" srcId="{6A0A45BD-D057-4E5B-AB7D-4FB69C0A5FE9}" destId="{C4767725-033D-4C8C-8E88-C18D30399ADB}" srcOrd="2" destOrd="0" presId="urn:microsoft.com/office/officeart/2018/2/layout/IconVerticalSolidList"/>
    <dgm:cxn modelId="{B087922F-C6D1-4F44-BF67-D2592EBDD580}" type="presParOf" srcId="{6A0A45BD-D057-4E5B-AB7D-4FB69C0A5FE9}" destId="{C4C7FB0D-D05C-475E-8FF5-3CAB9749F3B6}" srcOrd="3" destOrd="0" presId="urn:microsoft.com/office/officeart/2018/2/layout/IconVerticalSolidList"/>
    <dgm:cxn modelId="{1084FCC6-F81D-4B83-9A67-7ABDFB363A80}" type="presParOf" srcId="{268EE07B-A9B9-4C3F-98A8-9F5FEAFF284C}" destId="{703CF62B-4EB3-4C81-9088-C5E25873B254}" srcOrd="3" destOrd="0" presId="urn:microsoft.com/office/officeart/2018/2/layout/IconVerticalSolidList"/>
    <dgm:cxn modelId="{D148B357-ECD9-4945-875E-92C39CB51C4B}" type="presParOf" srcId="{268EE07B-A9B9-4C3F-98A8-9F5FEAFF284C}" destId="{70284A25-5769-4027-B18D-147D03B647AE}" srcOrd="4" destOrd="0" presId="urn:microsoft.com/office/officeart/2018/2/layout/IconVerticalSolidList"/>
    <dgm:cxn modelId="{3A320D7F-F5B3-4352-AE8D-C7AD966CDCCD}" type="presParOf" srcId="{70284A25-5769-4027-B18D-147D03B647AE}" destId="{13577214-9D0D-4A5A-A9C5-6AD138069DEF}" srcOrd="0" destOrd="0" presId="urn:microsoft.com/office/officeart/2018/2/layout/IconVerticalSolidList"/>
    <dgm:cxn modelId="{7CFD6FFE-0AE9-4134-81B0-B12B1C25F60B}" type="presParOf" srcId="{70284A25-5769-4027-B18D-147D03B647AE}" destId="{DE2272EE-435E-402A-A264-169810514711}" srcOrd="1" destOrd="0" presId="urn:microsoft.com/office/officeart/2018/2/layout/IconVerticalSolidList"/>
    <dgm:cxn modelId="{77A02D73-85F7-4D14-A63F-938825A4FAF0}" type="presParOf" srcId="{70284A25-5769-4027-B18D-147D03B647AE}" destId="{D61717A3-4E01-4511-AF43-9B7971DFC548}" srcOrd="2" destOrd="0" presId="urn:microsoft.com/office/officeart/2018/2/layout/IconVerticalSolidList"/>
    <dgm:cxn modelId="{D5594317-D593-4D82-BACF-24084E251A07}" type="presParOf" srcId="{70284A25-5769-4027-B18D-147D03B647AE}" destId="{376C1570-6726-428F-A816-DB7435EDD5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6717D-EE9F-4283-901A-78556DA3B3A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AA30C4F-2F6C-4A12-A0E7-60F5E52E7B20}">
      <dgm:prSet custT="1"/>
      <dgm:spPr>
        <a:scene3d>
          <a:camera prst="orthographicFront"/>
          <a:lightRig rig="threePt" dir="t"/>
        </a:scene3d>
        <a:sp3d>
          <a:bevelT/>
        </a:sp3d>
      </dgm:spPr>
      <dgm:t>
        <a:bodyPr/>
        <a:lstStyle/>
        <a:p>
          <a:r>
            <a:rPr lang="en-US" sz="1800" b="1"/>
            <a:t>Savings  and Investments: </a:t>
          </a:r>
          <a:r>
            <a:rPr lang="en-US" sz="1800"/>
            <a:t>Preference for low-risk investments, bonds over equities</a:t>
          </a:r>
        </a:p>
      </dgm:t>
    </dgm:pt>
    <dgm:pt modelId="{7EF25883-B14B-4034-A517-498362DF128D}" type="parTrans" cxnId="{AFC31498-9E28-445B-988E-4803C3BFEB5C}">
      <dgm:prSet/>
      <dgm:spPr/>
      <dgm:t>
        <a:bodyPr/>
        <a:lstStyle/>
        <a:p>
          <a:endParaRPr lang="en-US"/>
        </a:p>
      </dgm:t>
    </dgm:pt>
    <dgm:pt modelId="{E301E244-501A-4BCB-A10D-1AD2CE4BB094}" type="sibTrans" cxnId="{AFC31498-9E28-445B-988E-4803C3BFEB5C}">
      <dgm:prSet/>
      <dgm:spPr/>
      <dgm:t>
        <a:bodyPr/>
        <a:lstStyle/>
        <a:p>
          <a:endParaRPr lang="en-US"/>
        </a:p>
      </dgm:t>
    </dgm:pt>
    <dgm:pt modelId="{F9C485C3-FEAE-4ED9-9CA1-24F0C30430E7}">
      <dgm:prSet custT="1"/>
      <dgm:spPr>
        <a:scene3d>
          <a:camera prst="orthographicFront"/>
          <a:lightRig rig="threePt" dir="t"/>
        </a:scene3d>
        <a:sp3d>
          <a:bevelT/>
        </a:sp3d>
      </dgm:spPr>
      <dgm:t>
        <a:bodyPr/>
        <a:lstStyle/>
        <a:p>
          <a:r>
            <a:rPr lang="en-US" sz="1800" b="1"/>
            <a:t>Wage Income: </a:t>
          </a:r>
          <a:r>
            <a:rPr lang="en-US" sz="1800"/>
            <a:t>Healthier seniors may (need to) stay in the workforce</a:t>
          </a:r>
        </a:p>
      </dgm:t>
    </dgm:pt>
    <dgm:pt modelId="{60897A92-497F-4131-B853-5DF615BB7421}" type="parTrans" cxnId="{52E74079-8A92-4916-8F26-B5F9CC98A3F7}">
      <dgm:prSet/>
      <dgm:spPr/>
      <dgm:t>
        <a:bodyPr/>
        <a:lstStyle/>
        <a:p>
          <a:endParaRPr lang="en-US"/>
        </a:p>
      </dgm:t>
    </dgm:pt>
    <dgm:pt modelId="{F2161104-16BC-4FCC-80E2-EA14BE4DE5BF}" type="sibTrans" cxnId="{52E74079-8A92-4916-8F26-B5F9CC98A3F7}">
      <dgm:prSet/>
      <dgm:spPr/>
      <dgm:t>
        <a:bodyPr/>
        <a:lstStyle/>
        <a:p>
          <a:endParaRPr lang="en-US"/>
        </a:p>
      </dgm:t>
    </dgm:pt>
    <dgm:pt modelId="{1F58801F-0C8D-4A8B-9D56-41617B44740A}">
      <dgm:prSet custT="1"/>
      <dgm:spPr>
        <a:scene3d>
          <a:camera prst="orthographicFront"/>
          <a:lightRig rig="threePt" dir="t"/>
        </a:scene3d>
        <a:sp3d>
          <a:bevelT/>
        </a:sp3d>
      </dgm:spPr>
      <dgm:t>
        <a:bodyPr/>
        <a:lstStyle/>
        <a:p>
          <a:r>
            <a:rPr lang="en-US" sz="1800" b="1" dirty="0"/>
            <a:t>Pensions: </a:t>
          </a:r>
          <a:r>
            <a:rPr lang="en-US" sz="1800" b="0" i="0" dirty="0"/>
            <a:t>Many funds rely on stock market returns, low interest rates will </a:t>
          </a:r>
          <a:r>
            <a:rPr lang="en-US" sz="1800" b="1" i="0" dirty="0"/>
            <a:t>widen pension funding gaps</a:t>
          </a:r>
          <a:r>
            <a:rPr lang="en-US" sz="1800" b="0" i="0" dirty="0"/>
            <a:t>.  </a:t>
          </a:r>
        </a:p>
      </dgm:t>
    </dgm:pt>
    <dgm:pt modelId="{F3FC3198-D03D-4881-B606-1AA24C13D08B}" type="parTrans" cxnId="{A3714621-C02C-4E82-A17D-9E6201E8B62C}">
      <dgm:prSet/>
      <dgm:spPr/>
      <dgm:t>
        <a:bodyPr/>
        <a:lstStyle/>
        <a:p>
          <a:endParaRPr lang="en-US"/>
        </a:p>
      </dgm:t>
    </dgm:pt>
    <dgm:pt modelId="{1DBBBF3A-050E-4A5F-9035-2097826EF0F8}" type="sibTrans" cxnId="{A3714621-C02C-4E82-A17D-9E6201E8B62C}">
      <dgm:prSet/>
      <dgm:spPr/>
      <dgm:t>
        <a:bodyPr/>
        <a:lstStyle/>
        <a:p>
          <a:endParaRPr lang="en-US"/>
        </a:p>
      </dgm:t>
    </dgm:pt>
    <dgm:pt modelId="{74E0D19D-95AA-4D84-9D5C-51F91F76E131}" type="pres">
      <dgm:prSet presAssocID="{25B6717D-EE9F-4283-901A-78556DA3B3A9}" presName="cycle" presStyleCnt="0">
        <dgm:presLayoutVars>
          <dgm:dir/>
          <dgm:resizeHandles val="exact"/>
        </dgm:presLayoutVars>
      </dgm:prSet>
      <dgm:spPr/>
    </dgm:pt>
    <dgm:pt modelId="{44E07129-EAB7-45B4-BC20-1CAF63BF2F9F}" type="pres">
      <dgm:prSet presAssocID="{1AA30C4F-2F6C-4A12-A0E7-60F5E52E7B20}" presName="node" presStyleLbl="node1" presStyleIdx="0" presStyleCnt="3" custScaleX="147588" custScaleY="135868" custRadScaleRad="104587" custRadScaleInc="0">
        <dgm:presLayoutVars>
          <dgm:bulletEnabled val="1"/>
        </dgm:presLayoutVars>
      </dgm:prSet>
      <dgm:spPr/>
    </dgm:pt>
    <dgm:pt modelId="{16661781-2B77-452B-9A23-2DD3E7B66AD4}" type="pres">
      <dgm:prSet presAssocID="{E301E244-501A-4BCB-A10D-1AD2CE4BB094}" presName="sibTrans" presStyleLbl="sibTrans2D1" presStyleIdx="0" presStyleCnt="3" custScaleX="172703"/>
      <dgm:spPr>
        <a:prstGeom prst="leftArrow">
          <a:avLst/>
        </a:prstGeom>
      </dgm:spPr>
    </dgm:pt>
    <dgm:pt modelId="{33FE78A1-E4D1-4EC5-AE30-694E939A7EF1}" type="pres">
      <dgm:prSet presAssocID="{E301E244-501A-4BCB-A10D-1AD2CE4BB094}" presName="connectorText" presStyleLbl="sibTrans2D1" presStyleIdx="0" presStyleCnt="3"/>
      <dgm:spPr/>
    </dgm:pt>
    <dgm:pt modelId="{D177C4A4-17D2-4FD2-83D2-0F8CCE3136DA}" type="pres">
      <dgm:prSet presAssocID="{1F58801F-0C8D-4A8B-9D56-41617B44740A}" presName="node" presStyleLbl="node1" presStyleIdx="1" presStyleCnt="3" custScaleX="147588" custScaleY="135868" custRadScaleRad="124433" custRadScaleInc="-11541">
        <dgm:presLayoutVars>
          <dgm:bulletEnabled val="1"/>
        </dgm:presLayoutVars>
      </dgm:prSet>
      <dgm:spPr/>
    </dgm:pt>
    <dgm:pt modelId="{4274A57A-FA8C-4561-89AB-12D0FF63DFDA}" type="pres">
      <dgm:prSet presAssocID="{1DBBBF3A-050E-4A5F-9035-2097826EF0F8}" presName="sibTrans" presStyleLbl="sibTrans2D1" presStyleIdx="1" presStyleCnt="3" custScaleX="146772" custLinFactNeighborX="1122"/>
      <dgm:spPr>
        <a:prstGeom prst="leftRightArrow">
          <a:avLst/>
        </a:prstGeom>
      </dgm:spPr>
    </dgm:pt>
    <dgm:pt modelId="{2CD89200-92CE-4E2D-817C-6DB92BA974F5}" type="pres">
      <dgm:prSet presAssocID="{1DBBBF3A-050E-4A5F-9035-2097826EF0F8}" presName="connectorText" presStyleLbl="sibTrans2D1" presStyleIdx="1" presStyleCnt="3"/>
      <dgm:spPr/>
    </dgm:pt>
    <dgm:pt modelId="{A2845033-D9AA-44B7-9580-F6BD15F96BBF}" type="pres">
      <dgm:prSet presAssocID="{F9C485C3-FEAE-4ED9-9CA1-24F0C30430E7}" presName="node" presStyleLbl="node1" presStyleIdx="2" presStyleCnt="3" custScaleX="147588" custScaleY="135868" custRadScaleRad="130971" custRadScaleInc="13563">
        <dgm:presLayoutVars>
          <dgm:bulletEnabled val="1"/>
        </dgm:presLayoutVars>
      </dgm:prSet>
      <dgm:spPr/>
    </dgm:pt>
    <dgm:pt modelId="{3A61E5DB-262C-4881-B06E-13CC1DC9719B}" type="pres">
      <dgm:prSet presAssocID="{F2161104-16BC-4FCC-80E2-EA14BE4DE5BF}" presName="sibTrans" presStyleLbl="sibTrans2D1" presStyleIdx="2" presStyleCnt="3" custScaleX="168720"/>
      <dgm:spPr>
        <a:prstGeom prst="rightArrow">
          <a:avLst/>
        </a:prstGeom>
      </dgm:spPr>
    </dgm:pt>
    <dgm:pt modelId="{A14A0503-7D67-426E-9476-2195D650D468}" type="pres">
      <dgm:prSet presAssocID="{F2161104-16BC-4FCC-80E2-EA14BE4DE5BF}" presName="connectorText" presStyleLbl="sibTrans2D1" presStyleIdx="2" presStyleCnt="3"/>
      <dgm:spPr/>
    </dgm:pt>
  </dgm:ptLst>
  <dgm:cxnLst>
    <dgm:cxn modelId="{05856416-7407-438A-8A99-D690B0A5495E}" type="presOf" srcId="{1DBBBF3A-050E-4A5F-9035-2097826EF0F8}" destId="{4274A57A-FA8C-4561-89AB-12D0FF63DFDA}" srcOrd="0" destOrd="0" presId="urn:microsoft.com/office/officeart/2005/8/layout/cycle2"/>
    <dgm:cxn modelId="{A3714621-C02C-4E82-A17D-9E6201E8B62C}" srcId="{25B6717D-EE9F-4283-901A-78556DA3B3A9}" destId="{1F58801F-0C8D-4A8B-9D56-41617B44740A}" srcOrd="1" destOrd="0" parTransId="{F3FC3198-D03D-4881-B606-1AA24C13D08B}" sibTransId="{1DBBBF3A-050E-4A5F-9035-2097826EF0F8}"/>
    <dgm:cxn modelId="{AE690D28-A9A6-40F8-8D61-5FC20BB20D3C}" type="presOf" srcId="{F9C485C3-FEAE-4ED9-9CA1-24F0C30430E7}" destId="{A2845033-D9AA-44B7-9580-F6BD15F96BBF}" srcOrd="0" destOrd="0" presId="urn:microsoft.com/office/officeart/2005/8/layout/cycle2"/>
    <dgm:cxn modelId="{9272363F-2C95-41E8-B6FE-DD5BD75D5251}" type="presOf" srcId="{F2161104-16BC-4FCC-80E2-EA14BE4DE5BF}" destId="{3A61E5DB-262C-4881-B06E-13CC1DC9719B}" srcOrd="0" destOrd="0" presId="urn:microsoft.com/office/officeart/2005/8/layout/cycle2"/>
    <dgm:cxn modelId="{445B433F-7787-40EC-8E6B-50F78960CEC7}" type="presOf" srcId="{E301E244-501A-4BCB-A10D-1AD2CE4BB094}" destId="{16661781-2B77-452B-9A23-2DD3E7B66AD4}" srcOrd="0" destOrd="0" presId="urn:microsoft.com/office/officeart/2005/8/layout/cycle2"/>
    <dgm:cxn modelId="{E28D8653-AE79-46DC-8081-723A0C78F573}" type="presOf" srcId="{F2161104-16BC-4FCC-80E2-EA14BE4DE5BF}" destId="{A14A0503-7D67-426E-9476-2195D650D468}" srcOrd="1" destOrd="0" presId="urn:microsoft.com/office/officeart/2005/8/layout/cycle2"/>
    <dgm:cxn modelId="{55F50479-76D8-4F6E-8AB7-DE5068FBB531}" type="presOf" srcId="{E301E244-501A-4BCB-A10D-1AD2CE4BB094}" destId="{33FE78A1-E4D1-4EC5-AE30-694E939A7EF1}" srcOrd="1" destOrd="0" presId="urn:microsoft.com/office/officeart/2005/8/layout/cycle2"/>
    <dgm:cxn modelId="{52E74079-8A92-4916-8F26-B5F9CC98A3F7}" srcId="{25B6717D-EE9F-4283-901A-78556DA3B3A9}" destId="{F9C485C3-FEAE-4ED9-9CA1-24F0C30430E7}" srcOrd="2" destOrd="0" parTransId="{60897A92-497F-4131-B853-5DF615BB7421}" sibTransId="{F2161104-16BC-4FCC-80E2-EA14BE4DE5BF}"/>
    <dgm:cxn modelId="{AFC31498-9E28-445B-988E-4803C3BFEB5C}" srcId="{25B6717D-EE9F-4283-901A-78556DA3B3A9}" destId="{1AA30C4F-2F6C-4A12-A0E7-60F5E52E7B20}" srcOrd="0" destOrd="0" parTransId="{7EF25883-B14B-4034-A517-498362DF128D}" sibTransId="{E301E244-501A-4BCB-A10D-1AD2CE4BB094}"/>
    <dgm:cxn modelId="{145B66AB-3275-4415-9009-FA445C27D161}" type="presOf" srcId="{25B6717D-EE9F-4283-901A-78556DA3B3A9}" destId="{74E0D19D-95AA-4D84-9D5C-51F91F76E131}" srcOrd="0" destOrd="0" presId="urn:microsoft.com/office/officeart/2005/8/layout/cycle2"/>
    <dgm:cxn modelId="{CC23FCAC-8D5F-4672-9860-FC008BE85BD0}" type="presOf" srcId="{1DBBBF3A-050E-4A5F-9035-2097826EF0F8}" destId="{2CD89200-92CE-4E2D-817C-6DB92BA974F5}" srcOrd="1" destOrd="0" presId="urn:microsoft.com/office/officeart/2005/8/layout/cycle2"/>
    <dgm:cxn modelId="{7C458BB6-C307-4F45-B073-7568C681C140}" type="presOf" srcId="{1AA30C4F-2F6C-4A12-A0E7-60F5E52E7B20}" destId="{44E07129-EAB7-45B4-BC20-1CAF63BF2F9F}" srcOrd="0" destOrd="0" presId="urn:microsoft.com/office/officeart/2005/8/layout/cycle2"/>
    <dgm:cxn modelId="{161D86C5-8710-4ECD-B45A-81653F3CDF69}" type="presOf" srcId="{1F58801F-0C8D-4A8B-9D56-41617B44740A}" destId="{D177C4A4-17D2-4FD2-83D2-0F8CCE3136DA}" srcOrd="0" destOrd="0" presId="urn:microsoft.com/office/officeart/2005/8/layout/cycle2"/>
    <dgm:cxn modelId="{C8C5B95E-4562-4248-BD70-9BC6E752212F}" type="presParOf" srcId="{74E0D19D-95AA-4D84-9D5C-51F91F76E131}" destId="{44E07129-EAB7-45B4-BC20-1CAF63BF2F9F}" srcOrd="0" destOrd="0" presId="urn:microsoft.com/office/officeart/2005/8/layout/cycle2"/>
    <dgm:cxn modelId="{76632A82-6DC7-4D0E-BEA1-1CC03BC4D20F}" type="presParOf" srcId="{74E0D19D-95AA-4D84-9D5C-51F91F76E131}" destId="{16661781-2B77-452B-9A23-2DD3E7B66AD4}" srcOrd="1" destOrd="0" presId="urn:microsoft.com/office/officeart/2005/8/layout/cycle2"/>
    <dgm:cxn modelId="{DBDB1B0C-3429-4EDF-B89D-1080ABEA658E}" type="presParOf" srcId="{16661781-2B77-452B-9A23-2DD3E7B66AD4}" destId="{33FE78A1-E4D1-4EC5-AE30-694E939A7EF1}" srcOrd="0" destOrd="0" presId="urn:microsoft.com/office/officeart/2005/8/layout/cycle2"/>
    <dgm:cxn modelId="{8704B200-CD89-45D1-9F43-E7F2172CBDC7}" type="presParOf" srcId="{74E0D19D-95AA-4D84-9D5C-51F91F76E131}" destId="{D177C4A4-17D2-4FD2-83D2-0F8CCE3136DA}" srcOrd="2" destOrd="0" presId="urn:microsoft.com/office/officeart/2005/8/layout/cycle2"/>
    <dgm:cxn modelId="{2A1660D7-C25B-4C90-8154-5260E9D8ACC7}" type="presParOf" srcId="{74E0D19D-95AA-4D84-9D5C-51F91F76E131}" destId="{4274A57A-FA8C-4561-89AB-12D0FF63DFDA}" srcOrd="3" destOrd="0" presId="urn:microsoft.com/office/officeart/2005/8/layout/cycle2"/>
    <dgm:cxn modelId="{A4F3C6AF-ACD4-4CD5-97FA-54191652078C}" type="presParOf" srcId="{4274A57A-FA8C-4561-89AB-12D0FF63DFDA}" destId="{2CD89200-92CE-4E2D-817C-6DB92BA974F5}" srcOrd="0" destOrd="0" presId="urn:microsoft.com/office/officeart/2005/8/layout/cycle2"/>
    <dgm:cxn modelId="{BB93A29D-49B9-4C78-BF23-7DED3DAA2BD9}" type="presParOf" srcId="{74E0D19D-95AA-4D84-9D5C-51F91F76E131}" destId="{A2845033-D9AA-44B7-9580-F6BD15F96BBF}" srcOrd="4" destOrd="0" presId="urn:microsoft.com/office/officeart/2005/8/layout/cycle2"/>
    <dgm:cxn modelId="{4F5D7256-E5B1-4E38-BD74-4E125D204A92}" type="presParOf" srcId="{74E0D19D-95AA-4D84-9D5C-51F91F76E131}" destId="{3A61E5DB-262C-4881-B06E-13CC1DC9719B}" srcOrd="5" destOrd="0" presId="urn:microsoft.com/office/officeart/2005/8/layout/cycle2"/>
    <dgm:cxn modelId="{772F64CF-FDF8-4EC9-8AFE-8E296CFA59FC}" type="presParOf" srcId="{3A61E5DB-262C-4881-B06E-13CC1DC9719B}" destId="{A14A0503-7D67-426E-9476-2195D650D46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28E07-D358-4491-B6A4-7FABDC77EA36}" type="doc">
      <dgm:prSet loTypeId="urn:microsoft.com/office/officeart/2016/7/layout/RepeatingBendingProcessNew" loCatId="process" qsTypeId="urn:microsoft.com/office/officeart/2005/8/quickstyle/3d1" qsCatId="3D" csTypeId="urn:microsoft.com/office/officeart/2005/8/colors/accent1_2" csCatId="accent1" phldr="1"/>
      <dgm:spPr/>
      <dgm:t>
        <a:bodyPr/>
        <a:lstStyle/>
        <a:p>
          <a:endParaRPr lang="en-US"/>
        </a:p>
      </dgm:t>
    </dgm:pt>
    <dgm:pt modelId="{B9A7B588-E77E-4132-90C9-03F528097549}">
      <dgm:prSet custT="1"/>
      <dgm:spPr/>
      <dgm:t>
        <a:bodyPr/>
        <a:lstStyle/>
        <a:p>
          <a:r>
            <a:rPr lang="en-US" sz="1600" b="1"/>
            <a:t>Social Security: Looming Trust Fund Insolvency?</a:t>
          </a:r>
        </a:p>
      </dgm:t>
    </dgm:pt>
    <dgm:pt modelId="{FDAA898F-35D7-48FE-BE07-EABDEABB9B54}" type="parTrans" cxnId="{7B90B80E-0818-4BC2-A14A-61BE5D6184B5}">
      <dgm:prSet/>
      <dgm:spPr/>
      <dgm:t>
        <a:bodyPr/>
        <a:lstStyle/>
        <a:p>
          <a:endParaRPr lang="en-US"/>
        </a:p>
      </dgm:t>
    </dgm:pt>
    <dgm:pt modelId="{D674D601-7C30-4A05-93D7-F91DFA44776B}" type="sibTrans" cxnId="{7B90B80E-0818-4BC2-A14A-61BE5D6184B5}">
      <dgm:prSet/>
      <dgm:spPr/>
      <dgm:t>
        <a:bodyPr/>
        <a:lstStyle/>
        <a:p>
          <a:endParaRPr lang="en-US"/>
        </a:p>
      </dgm:t>
    </dgm:pt>
    <dgm:pt modelId="{507D602C-1042-4561-B0B0-C0E450F4B3F9}">
      <dgm:prSet custT="1"/>
      <dgm:spPr/>
      <dgm:t>
        <a:bodyPr/>
        <a:lstStyle/>
        <a:p>
          <a:r>
            <a:rPr lang="en-US" sz="1600"/>
            <a:t>Insolvency depends on </a:t>
          </a:r>
          <a:r>
            <a:rPr lang="en-US" sz="1600" b="1"/>
            <a:t>future </a:t>
          </a:r>
          <a:r>
            <a:rPr lang="en-US" sz="1600" b="1" err="1"/>
            <a:t>workers:retirees</a:t>
          </a:r>
          <a:r>
            <a:rPr lang="en-US" sz="1600" b="1"/>
            <a:t> ratio</a:t>
          </a:r>
          <a:r>
            <a:rPr lang="en-US" sz="1600"/>
            <a:t>, Fed action</a:t>
          </a:r>
        </a:p>
      </dgm:t>
    </dgm:pt>
    <dgm:pt modelId="{F5AC2CBE-5E57-4531-A5DB-B50B0A9B53E0}" type="parTrans" cxnId="{18FCE213-1D43-4284-AA78-4E3AB5468994}">
      <dgm:prSet/>
      <dgm:spPr/>
      <dgm:t>
        <a:bodyPr/>
        <a:lstStyle/>
        <a:p>
          <a:endParaRPr lang="en-US"/>
        </a:p>
      </dgm:t>
    </dgm:pt>
    <dgm:pt modelId="{32119E7A-3664-40ED-AEBE-7D5923CDD202}" type="sibTrans" cxnId="{18FCE213-1D43-4284-AA78-4E3AB5468994}">
      <dgm:prSet/>
      <dgm:spPr/>
      <dgm:t>
        <a:bodyPr/>
        <a:lstStyle/>
        <a:p>
          <a:endParaRPr lang="en-US"/>
        </a:p>
      </dgm:t>
    </dgm:pt>
    <dgm:pt modelId="{E30ED70F-125F-4DCC-B44D-A4070930578F}">
      <dgm:prSet custT="1"/>
      <dgm:spPr/>
      <dgm:t>
        <a:bodyPr/>
        <a:lstStyle/>
        <a:p>
          <a:r>
            <a:rPr lang="en-US" sz="1600"/>
            <a:t>Could occur </a:t>
          </a:r>
          <a:r>
            <a:rPr lang="en-US" sz="1600" b="1"/>
            <a:t>2033-2035</a:t>
          </a:r>
        </a:p>
      </dgm:t>
    </dgm:pt>
    <dgm:pt modelId="{C5D4ADB7-DBD2-4F32-BA1C-0C952BFF355B}" type="parTrans" cxnId="{2A78B1F0-F7F0-4DC9-9D63-A2A47BC17A2D}">
      <dgm:prSet/>
      <dgm:spPr/>
      <dgm:t>
        <a:bodyPr/>
        <a:lstStyle/>
        <a:p>
          <a:endParaRPr lang="en-US"/>
        </a:p>
      </dgm:t>
    </dgm:pt>
    <dgm:pt modelId="{8D3BA0FC-716B-44BA-8F9D-7D8A7AED6C73}" type="sibTrans" cxnId="{2A78B1F0-F7F0-4DC9-9D63-A2A47BC17A2D}">
      <dgm:prSet/>
      <dgm:spPr/>
      <dgm:t>
        <a:bodyPr/>
        <a:lstStyle/>
        <a:p>
          <a:endParaRPr lang="en-US"/>
        </a:p>
      </dgm:t>
    </dgm:pt>
    <dgm:pt modelId="{36825DDC-998B-40A1-95D0-AA3339CF20E5}">
      <dgm:prSet custT="1"/>
      <dgm:spPr/>
      <dgm:t>
        <a:bodyPr/>
        <a:lstStyle/>
        <a:p>
          <a:r>
            <a:rPr lang="en-US" sz="1600" b="1" dirty="0"/>
            <a:t>In Southeast Florida</a:t>
          </a:r>
        </a:p>
        <a:p>
          <a:r>
            <a:rPr lang="en-US" sz="1600" b="1" dirty="0"/>
            <a:t>SS Transfers are ~9-10% of Personal Income (+Earnings, Property Income</a:t>
          </a:r>
          <a:r>
            <a:rPr lang="en-US" sz="1600" dirty="0"/>
            <a:t>) in Southeast Florida. </a:t>
          </a:r>
        </a:p>
        <a:p>
          <a:r>
            <a:rPr lang="en-US" sz="1600" dirty="0"/>
            <a:t>A cut in SS and SSI benefits would cost:</a:t>
          </a:r>
        </a:p>
        <a:p>
          <a:r>
            <a:rPr lang="en-US" sz="1600" dirty="0"/>
            <a:t>$11 Billion in Sales and  $10 Billion in Personal Income  (-1.3% income, -1.0% of sales) per Year. </a:t>
          </a:r>
        </a:p>
        <a:p>
          <a:r>
            <a:rPr lang="en-US" sz="1600" b="1" dirty="0">
              <a:solidFill>
                <a:srgbClr val="FFFF00"/>
              </a:solidFill>
            </a:rPr>
            <a:t>-$1,000/Person</a:t>
          </a:r>
        </a:p>
      </dgm:t>
    </dgm:pt>
    <dgm:pt modelId="{E76BFEC6-E782-4F2B-A4F0-837187C4DE79}" type="parTrans" cxnId="{5E878310-ACB8-4868-B966-7E2DF589B6E2}">
      <dgm:prSet/>
      <dgm:spPr/>
      <dgm:t>
        <a:bodyPr/>
        <a:lstStyle/>
        <a:p>
          <a:endParaRPr lang="en-US"/>
        </a:p>
      </dgm:t>
    </dgm:pt>
    <dgm:pt modelId="{08522C41-13A8-40AA-85D9-CB7CB52A6B7B}" type="sibTrans" cxnId="{5E878310-ACB8-4868-B966-7E2DF589B6E2}">
      <dgm:prSet/>
      <dgm:spPr/>
      <dgm:t>
        <a:bodyPr/>
        <a:lstStyle/>
        <a:p>
          <a:endParaRPr lang="en-US"/>
        </a:p>
      </dgm:t>
    </dgm:pt>
    <dgm:pt modelId="{01703A15-8024-4DB8-9783-97E2CBF07A1D}">
      <dgm:prSet/>
      <dgm:spPr/>
      <dgm:t>
        <a:bodyPr/>
        <a:lstStyle/>
        <a:p>
          <a:r>
            <a:rPr lang="en-US"/>
            <a:t>Southeast Florida Job losses in construction, retail trade, health care, real estate, personal services </a:t>
          </a:r>
        </a:p>
        <a:p>
          <a:r>
            <a:rPr lang="en-US" b="1"/>
            <a:t>(-50,000 jobs, under baseline per year in Southeast Florida)</a:t>
          </a:r>
        </a:p>
      </dgm:t>
    </dgm:pt>
    <dgm:pt modelId="{1DF77903-38EF-49D8-8C55-8C61ABCFE629}" type="parTrans" cxnId="{35BA995B-BB3A-4FA3-9B96-C32E74CDF4E9}">
      <dgm:prSet/>
      <dgm:spPr/>
      <dgm:t>
        <a:bodyPr/>
        <a:lstStyle/>
        <a:p>
          <a:endParaRPr lang="en-US"/>
        </a:p>
      </dgm:t>
    </dgm:pt>
    <dgm:pt modelId="{4259172D-9BF7-4365-9904-C2F1AA992664}" type="sibTrans" cxnId="{35BA995B-BB3A-4FA3-9B96-C32E74CDF4E9}">
      <dgm:prSet/>
      <dgm:spPr/>
      <dgm:t>
        <a:bodyPr/>
        <a:lstStyle/>
        <a:p>
          <a:endParaRPr lang="en-US"/>
        </a:p>
      </dgm:t>
    </dgm:pt>
    <dgm:pt modelId="{F1F48D88-0F08-40B9-B535-88D3FAF86108}">
      <dgm:prSet custT="1"/>
      <dgm:spPr/>
      <dgm:t>
        <a:bodyPr/>
        <a:lstStyle/>
        <a:p>
          <a:r>
            <a:rPr lang="en-US" sz="1600" dirty="0"/>
            <a:t>Researchers suggest that to prevent insolvency, benefits would be cut 21-23% and Full Retirement Age be deferred to 70/71.</a:t>
          </a:r>
          <a:endParaRPr lang="en-US" sz="1600" b="1" dirty="0"/>
        </a:p>
      </dgm:t>
    </dgm:pt>
    <dgm:pt modelId="{ADB62FDB-2F56-40C2-B180-F62F8EB44106}" type="parTrans" cxnId="{B55EB068-5169-41F2-B319-F77D77A89E55}">
      <dgm:prSet/>
      <dgm:spPr/>
      <dgm:t>
        <a:bodyPr/>
        <a:lstStyle/>
        <a:p>
          <a:endParaRPr lang="en-US"/>
        </a:p>
      </dgm:t>
    </dgm:pt>
    <dgm:pt modelId="{9C3D39E8-F288-4598-A471-BA06E44ACF57}" type="sibTrans" cxnId="{B55EB068-5169-41F2-B319-F77D77A89E55}">
      <dgm:prSet/>
      <dgm:spPr/>
      <dgm:t>
        <a:bodyPr/>
        <a:lstStyle/>
        <a:p>
          <a:endParaRPr lang="en-US"/>
        </a:p>
      </dgm:t>
    </dgm:pt>
    <dgm:pt modelId="{D43176AD-7B45-4366-AFD2-9736C72473C9}" type="pres">
      <dgm:prSet presAssocID="{CBE28E07-D358-4491-B6A4-7FABDC77EA36}" presName="Name0" presStyleCnt="0">
        <dgm:presLayoutVars>
          <dgm:dir/>
          <dgm:resizeHandles val="exact"/>
        </dgm:presLayoutVars>
      </dgm:prSet>
      <dgm:spPr/>
    </dgm:pt>
    <dgm:pt modelId="{33BEB61F-7F17-4306-A56E-E2AA419A937D}" type="pres">
      <dgm:prSet presAssocID="{B9A7B588-E77E-4132-90C9-03F528097549}" presName="node" presStyleLbl="node1" presStyleIdx="0" presStyleCnt="3" custScaleY="158919">
        <dgm:presLayoutVars>
          <dgm:bulletEnabled val="1"/>
        </dgm:presLayoutVars>
      </dgm:prSet>
      <dgm:spPr/>
    </dgm:pt>
    <dgm:pt modelId="{B25DC74C-13D7-4CF6-AB1C-A4BCF5846746}" type="pres">
      <dgm:prSet presAssocID="{D674D601-7C30-4A05-93D7-F91DFA44776B}" presName="sibTrans" presStyleLbl="sibTrans1D1" presStyleIdx="0" presStyleCnt="2"/>
      <dgm:spPr/>
    </dgm:pt>
    <dgm:pt modelId="{85A615E4-D68D-4C1E-BD1C-D4DE894C9482}" type="pres">
      <dgm:prSet presAssocID="{D674D601-7C30-4A05-93D7-F91DFA44776B}" presName="connectorText" presStyleLbl="sibTrans1D1" presStyleIdx="0" presStyleCnt="2"/>
      <dgm:spPr/>
    </dgm:pt>
    <dgm:pt modelId="{1C7850E0-1974-426C-9717-3468A1235E0E}" type="pres">
      <dgm:prSet presAssocID="{36825DDC-998B-40A1-95D0-AA3339CF20E5}" presName="node" presStyleLbl="node1" presStyleIdx="1" presStyleCnt="3" custScaleX="117661" custScaleY="158919">
        <dgm:presLayoutVars>
          <dgm:bulletEnabled val="1"/>
        </dgm:presLayoutVars>
      </dgm:prSet>
      <dgm:spPr/>
    </dgm:pt>
    <dgm:pt modelId="{5F846BB7-929C-4B47-BEC5-75809BC1CC62}" type="pres">
      <dgm:prSet presAssocID="{08522C41-13A8-40AA-85D9-CB7CB52A6B7B}" presName="sibTrans" presStyleLbl="sibTrans1D1" presStyleIdx="1" presStyleCnt="2"/>
      <dgm:spPr/>
    </dgm:pt>
    <dgm:pt modelId="{57584876-4682-4DD8-95AF-73F43E801D51}" type="pres">
      <dgm:prSet presAssocID="{08522C41-13A8-40AA-85D9-CB7CB52A6B7B}" presName="connectorText" presStyleLbl="sibTrans1D1" presStyleIdx="1" presStyleCnt="2"/>
      <dgm:spPr/>
    </dgm:pt>
    <dgm:pt modelId="{3F2801D1-34C9-4776-A84E-5A8E58E827A7}" type="pres">
      <dgm:prSet presAssocID="{01703A15-8024-4DB8-9783-97E2CBF07A1D}" presName="node" presStyleLbl="node1" presStyleIdx="2" presStyleCnt="3" custScaleY="129509">
        <dgm:presLayoutVars>
          <dgm:bulletEnabled val="1"/>
        </dgm:presLayoutVars>
      </dgm:prSet>
      <dgm:spPr/>
    </dgm:pt>
  </dgm:ptLst>
  <dgm:cxnLst>
    <dgm:cxn modelId="{7B90B80E-0818-4BC2-A14A-61BE5D6184B5}" srcId="{CBE28E07-D358-4491-B6A4-7FABDC77EA36}" destId="{B9A7B588-E77E-4132-90C9-03F528097549}" srcOrd="0" destOrd="0" parTransId="{FDAA898F-35D7-48FE-BE07-EABDEABB9B54}" sibTransId="{D674D601-7C30-4A05-93D7-F91DFA44776B}"/>
    <dgm:cxn modelId="{5E878310-ACB8-4868-B966-7E2DF589B6E2}" srcId="{CBE28E07-D358-4491-B6A4-7FABDC77EA36}" destId="{36825DDC-998B-40A1-95D0-AA3339CF20E5}" srcOrd="1" destOrd="0" parTransId="{E76BFEC6-E782-4F2B-A4F0-837187C4DE79}" sibTransId="{08522C41-13A8-40AA-85D9-CB7CB52A6B7B}"/>
    <dgm:cxn modelId="{18FCE213-1D43-4284-AA78-4E3AB5468994}" srcId="{B9A7B588-E77E-4132-90C9-03F528097549}" destId="{507D602C-1042-4561-B0B0-C0E450F4B3F9}" srcOrd="0" destOrd="0" parTransId="{F5AC2CBE-5E57-4531-A5DB-B50B0A9B53E0}" sibTransId="{32119E7A-3664-40ED-AEBE-7D5923CDD202}"/>
    <dgm:cxn modelId="{114C0922-2E64-4D69-9626-61CBB52ACC0D}" type="presOf" srcId="{B9A7B588-E77E-4132-90C9-03F528097549}" destId="{33BEB61F-7F17-4306-A56E-E2AA419A937D}" srcOrd="0" destOrd="0" presId="urn:microsoft.com/office/officeart/2016/7/layout/RepeatingBendingProcessNew"/>
    <dgm:cxn modelId="{35BA995B-BB3A-4FA3-9B96-C32E74CDF4E9}" srcId="{CBE28E07-D358-4491-B6A4-7FABDC77EA36}" destId="{01703A15-8024-4DB8-9783-97E2CBF07A1D}" srcOrd="2" destOrd="0" parTransId="{1DF77903-38EF-49D8-8C55-8C61ABCFE629}" sibTransId="{4259172D-9BF7-4365-9904-C2F1AA992664}"/>
    <dgm:cxn modelId="{AACA555C-51F4-45D6-A5A2-E262DA51DB83}" type="presOf" srcId="{36825DDC-998B-40A1-95D0-AA3339CF20E5}" destId="{1C7850E0-1974-426C-9717-3468A1235E0E}" srcOrd="0" destOrd="0" presId="urn:microsoft.com/office/officeart/2016/7/layout/RepeatingBendingProcessNew"/>
    <dgm:cxn modelId="{ACD88D60-35EB-4C3F-8992-C68D1DCC9A7E}" type="presOf" srcId="{507D602C-1042-4561-B0B0-C0E450F4B3F9}" destId="{33BEB61F-7F17-4306-A56E-E2AA419A937D}" srcOrd="0" destOrd="1" presId="urn:microsoft.com/office/officeart/2016/7/layout/RepeatingBendingProcessNew"/>
    <dgm:cxn modelId="{3D5E2F43-E6B7-4579-B72D-173254DB0B13}" type="presOf" srcId="{CBE28E07-D358-4491-B6A4-7FABDC77EA36}" destId="{D43176AD-7B45-4366-AFD2-9736C72473C9}" srcOrd="0" destOrd="0" presId="urn:microsoft.com/office/officeart/2016/7/layout/RepeatingBendingProcessNew"/>
    <dgm:cxn modelId="{ED5BE947-2169-4430-A72D-258B17E67711}" type="presOf" srcId="{D674D601-7C30-4A05-93D7-F91DFA44776B}" destId="{B25DC74C-13D7-4CF6-AB1C-A4BCF5846746}" srcOrd="0" destOrd="0" presId="urn:microsoft.com/office/officeart/2016/7/layout/RepeatingBendingProcessNew"/>
    <dgm:cxn modelId="{B55EB068-5169-41F2-B319-F77D77A89E55}" srcId="{B9A7B588-E77E-4132-90C9-03F528097549}" destId="{F1F48D88-0F08-40B9-B535-88D3FAF86108}" srcOrd="2" destOrd="0" parTransId="{ADB62FDB-2F56-40C2-B180-F62F8EB44106}" sibTransId="{9C3D39E8-F288-4598-A471-BA06E44ACF57}"/>
    <dgm:cxn modelId="{33A19A70-39B5-40CB-986E-D942FF3E6471}" type="presOf" srcId="{D674D601-7C30-4A05-93D7-F91DFA44776B}" destId="{85A615E4-D68D-4C1E-BD1C-D4DE894C9482}" srcOrd="1" destOrd="0" presId="urn:microsoft.com/office/officeart/2016/7/layout/RepeatingBendingProcessNew"/>
    <dgm:cxn modelId="{67B24F8F-3FA9-4AC1-BB70-DFF9B24F4218}" type="presOf" srcId="{08522C41-13A8-40AA-85D9-CB7CB52A6B7B}" destId="{5F846BB7-929C-4B47-BEC5-75809BC1CC62}" srcOrd="0" destOrd="0" presId="urn:microsoft.com/office/officeart/2016/7/layout/RepeatingBendingProcessNew"/>
    <dgm:cxn modelId="{B16F4CBA-D8B3-4CE5-BA9C-A49780BC8117}" type="presOf" srcId="{01703A15-8024-4DB8-9783-97E2CBF07A1D}" destId="{3F2801D1-34C9-4776-A84E-5A8E58E827A7}" srcOrd="0" destOrd="0" presId="urn:microsoft.com/office/officeart/2016/7/layout/RepeatingBendingProcessNew"/>
    <dgm:cxn modelId="{FF3060D6-E07F-431D-A062-C57BF763AFC6}" type="presOf" srcId="{F1F48D88-0F08-40B9-B535-88D3FAF86108}" destId="{33BEB61F-7F17-4306-A56E-E2AA419A937D}" srcOrd="0" destOrd="3" presId="urn:microsoft.com/office/officeart/2016/7/layout/RepeatingBendingProcessNew"/>
    <dgm:cxn modelId="{A57DD4E6-5C8B-4B9A-AC05-DD1C21FD0494}" type="presOf" srcId="{E30ED70F-125F-4DCC-B44D-A4070930578F}" destId="{33BEB61F-7F17-4306-A56E-E2AA419A937D}" srcOrd="0" destOrd="2" presId="urn:microsoft.com/office/officeart/2016/7/layout/RepeatingBendingProcessNew"/>
    <dgm:cxn modelId="{2A78B1F0-F7F0-4DC9-9D63-A2A47BC17A2D}" srcId="{B9A7B588-E77E-4132-90C9-03F528097549}" destId="{E30ED70F-125F-4DCC-B44D-A4070930578F}" srcOrd="1" destOrd="0" parTransId="{C5D4ADB7-DBD2-4F32-BA1C-0C952BFF355B}" sibTransId="{8D3BA0FC-716B-44BA-8F9D-7D8A7AED6C73}"/>
    <dgm:cxn modelId="{433415F2-0845-4EE3-94A0-23A130F46AF7}" type="presOf" srcId="{08522C41-13A8-40AA-85D9-CB7CB52A6B7B}" destId="{57584876-4682-4DD8-95AF-73F43E801D51}" srcOrd="1" destOrd="0" presId="urn:microsoft.com/office/officeart/2016/7/layout/RepeatingBendingProcessNew"/>
    <dgm:cxn modelId="{3D15A5D7-B8A6-44CA-8F31-6E02F20243BD}" type="presParOf" srcId="{D43176AD-7B45-4366-AFD2-9736C72473C9}" destId="{33BEB61F-7F17-4306-A56E-E2AA419A937D}" srcOrd="0" destOrd="0" presId="urn:microsoft.com/office/officeart/2016/7/layout/RepeatingBendingProcessNew"/>
    <dgm:cxn modelId="{1C34F989-062A-4D89-9CEA-9C32B0079565}" type="presParOf" srcId="{D43176AD-7B45-4366-AFD2-9736C72473C9}" destId="{B25DC74C-13D7-4CF6-AB1C-A4BCF5846746}" srcOrd="1" destOrd="0" presId="urn:microsoft.com/office/officeart/2016/7/layout/RepeatingBendingProcessNew"/>
    <dgm:cxn modelId="{91D457C5-CBB1-4CF3-A726-4F1438720BA7}" type="presParOf" srcId="{B25DC74C-13D7-4CF6-AB1C-A4BCF5846746}" destId="{85A615E4-D68D-4C1E-BD1C-D4DE894C9482}" srcOrd="0" destOrd="0" presId="urn:microsoft.com/office/officeart/2016/7/layout/RepeatingBendingProcessNew"/>
    <dgm:cxn modelId="{7BC2563F-573D-4A89-8C2C-148856570000}" type="presParOf" srcId="{D43176AD-7B45-4366-AFD2-9736C72473C9}" destId="{1C7850E0-1974-426C-9717-3468A1235E0E}" srcOrd="2" destOrd="0" presId="urn:microsoft.com/office/officeart/2016/7/layout/RepeatingBendingProcessNew"/>
    <dgm:cxn modelId="{9AAD1D1B-DE38-4828-825C-B24AAABC2DAD}" type="presParOf" srcId="{D43176AD-7B45-4366-AFD2-9736C72473C9}" destId="{5F846BB7-929C-4B47-BEC5-75809BC1CC62}" srcOrd="3" destOrd="0" presId="urn:microsoft.com/office/officeart/2016/7/layout/RepeatingBendingProcessNew"/>
    <dgm:cxn modelId="{99C357D4-2AED-496E-A80D-F92C609E2EBA}" type="presParOf" srcId="{5F846BB7-929C-4B47-BEC5-75809BC1CC62}" destId="{57584876-4682-4DD8-95AF-73F43E801D51}" srcOrd="0" destOrd="0" presId="urn:microsoft.com/office/officeart/2016/7/layout/RepeatingBendingProcessNew"/>
    <dgm:cxn modelId="{4FB4C2D4-0946-4373-BF43-323DEAB899F5}" type="presParOf" srcId="{D43176AD-7B45-4366-AFD2-9736C72473C9}" destId="{3F2801D1-34C9-4776-A84E-5A8E58E827A7}"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B85FA-62BE-4896-91FD-B87BB83CA65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18A90B29-CF14-44A5-AA03-2A99274F2425}">
      <dgm:prSet custT="1"/>
      <dgm:spPr>
        <a:solidFill>
          <a:schemeClr val="tx1">
            <a:lumMod val="95000"/>
            <a:lumOff val="5000"/>
          </a:schemeClr>
        </a:solidFill>
      </dgm:spPr>
      <dgm:t>
        <a:bodyPr/>
        <a:lstStyle/>
        <a:p>
          <a:r>
            <a:rPr lang="en-US" sz="1600" i="0" dirty="0"/>
            <a:t>Potential for Reduced Social Security Payments, Coupled with Low Savings Rate, means Less Local Spending on </a:t>
          </a:r>
          <a:r>
            <a:rPr lang="en-US" sz="1600" dirty="0"/>
            <a:t>Goods and Services (-~9%)</a:t>
          </a:r>
        </a:p>
        <a:p>
          <a:r>
            <a:rPr lang="en-US" sz="1600" dirty="0"/>
            <a:t>=</a:t>
          </a:r>
        </a:p>
        <a:p>
          <a:r>
            <a:rPr lang="en-US" sz="1600" b="1" dirty="0"/>
            <a:t>Local Employment Shock</a:t>
          </a:r>
        </a:p>
      </dgm:t>
    </dgm:pt>
    <dgm:pt modelId="{D9F0101B-48E5-43E6-8318-03D8B21E613C}" type="parTrans" cxnId="{9B617C65-5DBA-4C77-83EB-5131AA191E00}">
      <dgm:prSet/>
      <dgm:spPr/>
      <dgm:t>
        <a:bodyPr/>
        <a:lstStyle/>
        <a:p>
          <a:endParaRPr lang="en-US"/>
        </a:p>
      </dgm:t>
    </dgm:pt>
    <dgm:pt modelId="{2E786839-E181-4850-93B9-7DB389E5212B}" type="sibTrans" cxnId="{9B617C65-5DBA-4C77-83EB-5131AA191E00}">
      <dgm:prSet/>
      <dgm:spPr>
        <a:ln w="19050"/>
      </dgm:spPr>
      <dgm:t>
        <a:bodyPr/>
        <a:lstStyle/>
        <a:p>
          <a:endParaRPr lang="en-US"/>
        </a:p>
      </dgm:t>
    </dgm:pt>
    <dgm:pt modelId="{2F4888D1-923F-4FD6-8483-DA4FECD6E131}">
      <dgm:prSet custT="1"/>
      <dgm:spPr>
        <a:solidFill>
          <a:srgbClr val="0070C0"/>
        </a:solidFill>
      </dgm:spPr>
      <dgm:t>
        <a:bodyPr/>
        <a:lstStyle/>
        <a:p>
          <a:r>
            <a:rPr lang="en-US" sz="1600"/>
            <a:t>State pension funds already struggle to meet obligations, pension reform may lower payouts</a:t>
          </a:r>
        </a:p>
        <a:p>
          <a:r>
            <a:rPr lang="en-US" sz="1600" b="1"/>
            <a:t>Exacerbating</a:t>
          </a:r>
          <a:r>
            <a:rPr lang="en-US" sz="1600"/>
            <a:t> the local employment shock.</a:t>
          </a:r>
        </a:p>
      </dgm:t>
    </dgm:pt>
    <dgm:pt modelId="{DFFBF9D3-14E6-47CF-A3B9-A941815DFB71}" type="parTrans" cxnId="{ABF14C8E-8F65-4A93-A107-CA9DDD5D09AB}">
      <dgm:prSet/>
      <dgm:spPr/>
      <dgm:t>
        <a:bodyPr/>
        <a:lstStyle/>
        <a:p>
          <a:endParaRPr lang="en-US"/>
        </a:p>
      </dgm:t>
    </dgm:pt>
    <dgm:pt modelId="{9CE76A6D-4420-47C7-A36F-E1FEAA964938}" type="sibTrans" cxnId="{ABF14C8E-8F65-4A93-A107-CA9DDD5D09AB}">
      <dgm:prSet/>
      <dgm:spPr>
        <a:ln w="19050"/>
      </dgm:spPr>
      <dgm:t>
        <a:bodyPr/>
        <a:lstStyle/>
        <a:p>
          <a:endParaRPr lang="en-US"/>
        </a:p>
      </dgm:t>
    </dgm:pt>
    <dgm:pt modelId="{9FE073E1-6A35-4A13-A12E-5B6452FF106A}">
      <dgm:prSet custT="1"/>
      <dgm:spPr>
        <a:solidFill>
          <a:schemeClr val="accent5">
            <a:lumMod val="75000"/>
          </a:schemeClr>
        </a:solidFill>
      </dgm:spPr>
      <dgm:t>
        <a:bodyPr/>
        <a:lstStyle/>
        <a:p>
          <a:r>
            <a:rPr lang="en-US" sz="1600" b="1" i="0"/>
            <a:t>FS196.075</a:t>
          </a:r>
          <a:r>
            <a:rPr lang="en-US" sz="1600" i="0"/>
            <a:t> Additional homestead exemption for persons 65+</a:t>
          </a:r>
          <a:r>
            <a:rPr lang="en-US" sz="1600" b="1" i="0"/>
            <a:t>. </a:t>
          </a:r>
          <a:r>
            <a:rPr lang="en-US" sz="1600" b="0" i="0"/>
            <a:t>S</a:t>
          </a:r>
          <a:r>
            <a:rPr lang="en-US" sz="1600" i="0"/>
            <a:t>hifts tax burden to younger homeowners paying for more senior services. Reduces starter home inventory.</a:t>
          </a:r>
          <a:endParaRPr lang="en-US" sz="1600"/>
        </a:p>
      </dgm:t>
    </dgm:pt>
    <dgm:pt modelId="{65F02F24-86FC-4FEF-B763-782E10842BA1}" type="parTrans" cxnId="{AA2B217F-0BEB-4458-8598-6A7576C16525}">
      <dgm:prSet/>
      <dgm:spPr/>
      <dgm:t>
        <a:bodyPr/>
        <a:lstStyle/>
        <a:p>
          <a:endParaRPr lang="en-US"/>
        </a:p>
      </dgm:t>
    </dgm:pt>
    <dgm:pt modelId="{83A61F61-0683-4F1D-8EA4-9ED829E5EFFC}" type="sibTrans" cxnId="{AA2B217F-0BEB-4458-8598-6A7576C16525}">
      <dgm:prSet/>
      <dgm:spPr>
        <a:ln w="19050"/>
      </dgm:spPr>
      <dgm:t>
        <a:bodyPr/>
        <a:lstStyle/>
        <a:p>
          <a:endParaRPr lang="en-US"/>
        </a:p>
      </dgm:t>
    </dgm:pt>
    <dgm:pt modelId="{EF17F310-96AF-4A66-A3C9-8D53D8269F0D}">
      <dgm:prSet custT="1"/>
      <dgm:spPr>
        <a:solidFill>
          <a:schemeClr val="bg2">
            <a:lumMod val="50000"/>
          </a:schemeClr>
        </a:solidFill>
      </dgm:spPr>
      <dgm:t>
        <a:bodyPr/>
        <a:lstStyle/>
        <a:p>
          <a:r>
            <a:rPr lang="en-US" sz="1600"/>
            <a:t>Medicaid and Other Factors Squeezes State and Local Government, Produce Shift in Size and Scope of Public Services</a:t>
          </a:r>
        </a:p>
        <a:p>
          <a:r>
            <a:rPr lang="en-US" sz="1600"/>
            <a:t>Need for (Regional?) Pension Solutions?</a:t>
          </a:r>
        </a:p>
      </dgm:t>
    </dgm:pt>
    <dgm:pt modelId="{F8F6A2B3-D013-4E1C-AD59-341A51E5D5D9}" type="parTrans" cxnId="{2E3D3EFF-5950-477F-869A-9A138DDED197}">
      <dgm:prSet/>
      <dgm:spPr/>
      <dgm:t>
        <a:bodyPr/>
        <a:lstStyle/>
        <a:p>
          <a:endParaRPr lang="en-US"/>
        </a:p>
      </dgm:t>
    </dgm:pt>
    <dgm:pt modelId="{475A0183-3745-4D9E-8EB3-B2D8C887E172}" type="sibTrans" cxnId="{2E3D3EFF-5950-477F-869A-9A138DDED197}">
      <dgm:prSet/>
      <dgm:spPr>
        <a:ln w="19050"/>
      </dgm:spPr>
      <dgm:t>
        <a:bodyPr/>
        <a:lstStyle/>
        <a:p>
          <a:endParaRPr lang="en-US"/>
        </a:p>
      </dgm:t>
    </dgm:pt>
    <dgm:pt modelId="{47B04B54-BE18-4F62-A1DC-FF4D3D79F1D5}">
      <dgm:prSet custT="1"/>
      <dgm:spPr/>
      <dgm:t>
        <a:bodyPr/>
        <a:lstStyle/>
        <a:p>
          <a:r>
            <a:rPr lang="en-US" sz="1600" b="0" i="0" baseline="0"/>
            <a:t>Tough Choices ahead:</a:t>
          </a:r>
        </a:p>
        <a:p>
          <a:r>
            <a:rPr lang="en-US" sz="1600" b="0" i="0" baseline="0"/>
            <a:t> Climate Resilient Investment; Accommodations for Older Users of Public Services, Potential for School Consolidation</a:t>
          </a:r>
          <a:endParaRPr lang="en-US" sz="1600"/>
        </a:p>
      </dgm:t>
    </dgm:pt>
    <dgm:pt modelId="{55972C91-75DE-40B8-BC16-A9AD90F468ED}" type="parTrans" cxnId="{26A01170-3D2E-4F48-A390-53B1F0D7514C}">
      <dgm:prSet/>
      <dgm:spPr/>
      <dgm:t>
        <a:bodyPr/>
        <a:lstStyle/>
        <a:p>
          <a:endParaRPr lang="en-US"/>
        </a:p>
      </dgm:t>
    </dgm:pt>
    <dgm:pt modelId="{B6B62AD6-3C45-4CAD-BDC4-F71AE4CE9D63}" type="sibTrans" cxnId="{26A01170-3D2E-4F48-A390-53B1F0D7514C}">
      <dgm:prSet/>
      <dgm:spPr/>
      <dgm:t>
        <a:bodyPr/>
        <a:lstStyle/>
        <a:p>
          <a:endParaRPr lang="en-US"/>
        </a:p>
      </dgm:t>
    </dgm:pt>
    <dgm:pt modelId="{DB0BC956-2618-44A0-B101-FFE24A0D5667}" type="pres">
      <dgm:prSet presAssocID="{7EBB85FA-62BE-4896-91FD-B87BB83CA653}" presName="Name0" presStyleCnt="0">
        <dgm:presLayoutVars>
          <dgm:dir/>
          <dgm:resizeHandles val="exact"/>
        </dgm:presLayoutVars>
      </dgm:prSet>
      <dgm:spPr/>
    </dgm:pt>
    <dgm:pt modelId="{302AD342-E9CB-4685-986F-00E58E019CFF}" type="pres">
      <dgm:prSet presAssocID="{18A90B29-CF14-44A5-AA03-2A99274F2425}" presName="node" presStyleLbl="node1" presStyleIdx="0" presStyleCnt="5">
        <dgm:presLayoutVars>
          <dgm:bulletEnabled val="1"/>
        </dgm:presLayoutVars>
      </dgm:prSet>
      <dgm:spPr/>
    </dgm:pt>
    <dgm:pt modelId="{8235AE8C-D936-46AC-9C96-D02A34728230}" type="pres">
      <dgm:prSet presAssocID="{2E786839-E181-4850-93B9-7DB389E5212B}" presName="sibTrans" presStyleLbl="sibTrans1D1" presStyleIdx="0" presStyleCnt="4"/>
      <dgm:spPr/>
    </dgm:pt>
    <dgm:pt modelId="{041E9E47-0540-445A-9796-CB49CE0DCBB8}" type="pres">
      <dgm:prSet presAssocID="{2E786839-E181-4850-93B9-7DB389E5212B}" presName="connectorText" presStyleLbl="sibTrans1D1" presStyleIdx="0" presStyleCnt="4"/>
      <dgm:spPr/>
    </dgm:pt>
    <dgm:pt modelId="{32CDA93B-242A-48C6-9630-F55CB23A9BEB}" type="pres">
      <dgm:prSet presAssocID="{2F4888D1-923F-4FD6-8483-DA4FECD6E131}" presName="node" presStyleLbl="node1" presStyleIdx="1" presStyleCnt="5">
        <dgm:presLayoutVars>
          <dgm:bulletEnabled val="1"/>
        </dgm:presLayoutVars>
      </dgm:prSet>
      <dgm:spPr/>
    </dgm:pt>
    <dgm:pt modelId="{213ABFDB-873D-461F-8280-CDB1F5070716}" type="pres">
      <dgm:prSet presAssocID="{9CE76A6D-4420-47C7-A36F-E1FEAA964938}" presName="sibTrans" presStyleLbl="sibTrans1D1" presStyleIdx="1" presStyleCnt="4"/>
      <dgm:spPr/>
    </dgm:pt>
    <dgm:pt modelId="{4B1792FB-FDF3-47BB-93F1-288D7AC666B5}" type="pres">
      <dgm:prSet presAssocID="{9CE76A6D-4420-47C7-A36F-E1FEAA964938}" presName="connectorText" presStyleLbl="sibTrans1D1" presStyleIdx="1" presStyleCnt="4"/>
      <dgm:spPr/>
    </dgm:pt>
    <dgm:pt modelId="{75766EB3-155D-4BFD-9CCE-04BDFFB5CCCF}" type="pres">
      <dgm:prSet presAssocID="{9FE073E1-6A35-4A13-A12E-5B6452FF106A}" presName="node" presStyleLbl="node1" presStyleIdx="2" presStyleCnt="5">
        <dgm:presLayoutVars>
          <dgm:bulletEnabled val="1"/>
        </dgm:presLayoutVars>
      </dgm:prSet>
      <dgm:spPr/>
    </dgm:pt>
    <dgm:pt modelId="{E44ED76E-C87F-4B2C-BE3E-93BAFC782908}" type="pres">
      <dgm:prSet presAssocID="{83A61F61-0683-4F1D-8EA4-9ED829E5EFFC}" presName="sibTrans" presStyleLbl="sibTrans1D1" presStyleIdx="2" presStyleCnt="4"/>
      <dgm:spPr/>
    </dgm:pt>
    <dgm:pt modelId="{C0BFEAD8-4DD4-445D-B33F-C65B65B6A11C}" type="pres">
      <dgm:prSet presAssocID="{83A61F61-0683-4F1D-8EA4-9ED829E5EFFC}" presName="connectorText" presStyleLbl="sibTrans1D1" presStyleIdx="2" presStyleCnt="4"/>
      <dgm:spPr/>
    </dgm:pt>
    <dgm:pt modelId="{11B38AF8-3494-441A-8CDD-A6A34ED2B17F}" type="pres">
      <dgm:prSet presAssocID="{EF17F310-96AF-4A66-A3C9-8D53D8269F0D}" presName="node" presStyleLbl="node1" presStyleIdx="3" presStyleCnt="5">
        <dgm:presLayoutVars>
          <dgm:bulletEnabled val="1"/>
        </dgm:presLayoutVars>
      </dgm:prSet>
      <dgm:spPr/>
    </dgm:pt>
    <dgm:pt modelId="{12194858-19A9-4F85-9CB3-A7FF3DE984A8}" type="pres">
      <dgm:prSet presAssocID="{475A0183-3745-4D9E-8EB3-B2D8C887E172}" presName="sibTrans" presStyleLbl="sibTrans1D1" presStyleIdx="3" presStyleCnt="4" custSzY="182880"/>
      <dgm:spPr/>
    </dgm:pt>
    <dgm:pt modelId="{3E23C6B5-3157-41A9-AEBC-F8A8F61CA1F8}" type="pres">
      <dgm:prSet presAssocID="{475A0183-3745-4D9E-8EB3-B2D8C887E172}" presName="connectorText" presStyleLbl="sibTrans1D1" presStyleIdx="3" presStyleCnt="4"/>
      <dgm:spPr/>
    </dgm:pt>
    <dgm:pt modelId="{0406906F-EBFD-48C4-A2EF-F0DAA429EDCC}" type="pres">
      <dgm:prSet presAssocID="{47B04B54-BE18-4F62-A1DC-FF4D3D79F1D5}" presName="node" presStyleLbl="node1" presStyleIdx="4" presStyleCnt="5">
        <dgm:presLayoutVars>
          <dgm:bulletEnabled val="1"/>
        </dgm:presLayoutVars>
      </dgm:prSet>
      <dgm:spPr/>
    </dgm:pt>
  </dgm:ptLst>
  <dgm:cxnLst>
    <dgm:cxn modelId="{867CAF02-67D9-4D98-856E-40017A2F97CE}" type="presOf" srcId="{7EBB85FA-62BE-4896-91FD-B87BB83CA653}" destId="{DB0BC956-2618-44A0-B101-FFE24A0D5667}" srcOrd="0" destOrd="0" presId="urn:microsoft.com/office/officeart/2016/7/layout/RepeatingBendingProcessNew"/>
    <dgm:cxn modelId="{26072D0C-1582-4B5D-8FCF-4F78BB875BB9}" type="presOf" srcId="{EF17F310-96AF-4A66-A3C9-8D53D8269F0D}" destId="{11B38AF8-3494-441A-8CDD-A6A34ED2B17F}" srcOrd="0" destOrd="0" presId="urn:microsoft.com/office/officeart/2016/7/layout/RepeatingBendingProcessNew"/>
    <dgm:cxn modelId="{E0BF4130-666E-479E-8CC9-9708252E432E}" type="presOf" srcId="{2F4888D1-923F-4FD6-8483-DA4FECD6E131}" destId="{32CDA93B-242A-48C6-9630-F55CB23A9BEB}" srcOrd="0" destOrd="0" presId="urn:microsoft.com/office/officeart/2016/7/layout/RepeatingBendingProcessNew"/>
    <dgm:cxn modelId="{FB761231-23A1-4EC5-AC19-5CC7F9B0E59E}" type="presOf" srcId="{9CE76A6D-4420-47C7-A36F-E1FEAA964938}" destId="{213ABFDB-873D-461F-8280-CDB1F5070716}" srcOrd="0" destOrd="0" presId="urn:microsoft.com/office/officeart/2016/7/layout/RepeatingBendingProcessNew"/>
    <dgm:cxn modelId="{2D744B3F-5219-4611-85AA-8A81A0D0EE7B}" type="presOf" srcId="{475A0183-3745-4D9E-8EB3-B2D8C887E172}" destId="{3E23C6B5-3157-41A9-AEBC-F8A8F61CA1F8}" srcOrd="1" destOrd="0" presId="urn:microsoft.com/office/officeart/2016/7/layout/RepeatingBendingProcessNew"/>
    <dgm:cxn modelId="{9B617C65-5DBA-4C77-83EB-5131AA191E00}" srcId="{7EBB85FA-62BE-4896-91FD-B87BB83CA653}" destId="{18A90B29-CF14-44A5-AA03-2A99274F2425}" srcOrd="0" destOrd="0" parTransId="{D9F0101B-48E5-43E6-8318-03D8B21E613C}" sibTransId="{2E786839-E181-4850-93B9-7DB389E5212B}"/>
    <dgm:cxn modelId="{E3CF154E-4D88-4DB3-B267-AB54FF3CF256}" type="presOf" srcId="{18A90B29-CF14-44A5-AA03-2A99274F2425}" destId="{302AD342-E9CB-4685-986F-00E58E019CFF}" srcOrd="0" destOrd="0" presId="urn:microsoft.com/office/officeart/2016/7/layout/RepeatingBendingProcessNew"/>
    <dgm:cxn modelId="{26A01170-3D2E-4F48-A390-53B1F0D7514C}" srcId="{7EBB85FA-62BE-4896-91FD-B87BB83CA653}" destId="{47B04B54-BE18-4F62-A1DC-FF4D3D79F1D5}" srcOrd="4" destOrd="0" parTransId="{55972C91-75DE-40B8-BC16-A9AD90F468ED}" sibTransId="{B6B62AD6-3C45-4CAD-BDC4-F71AE4CE9D63}"/>
    <dgm:cxn modelId="{D4D50852-D499-4771-9F76-C3CEFDA0318C}" type="presOf" srcId="{2E786839-E181-4850-93B9-7DB389E5212B}" destId="{8235AE8C-D936-46AC-9C96-D02A34728230}" srcOrd="0" destOrd="0" presId="urn:microsoft.com/office/officeart/2016/7/layout/RepeatingBendingProcessNew"/>
    <dgm:cxn modelId="{AA2B217F-0BEB-4458-8598-6A7576C16525}" srcId="{7EBB85FA-62BE-4896-91FD-B87BB83CA653}" destId="{9FE073E1-6A35-4A13-A12E-5B6452FF106A}" srcOrd="2" destOrd="0" parTransId="{65F02F24-86FC-4FEF-B763-782E10842BA1}" sibTransId="{83A61F61-0683-4F1D-8EA4-9ED829E5EFFC}"/>
    <dgm:cxn modelId="{ABF14C8E-8F65-4A93-A107-CA9DDD5D09AB}" srcId="{7EBB85FA-62BE-4896-91FD-B87BB83CA653}" destId="{2F4888D1-923F-4FD6-8483-DA4FECD6E131}" srcOrd="1" destOrd="0" parTransId="{DFFBF9D3-14E6-47CF-A3B9-A941815DFB71}" sibTransId="{9CE76A6D-4420-47C7-A36F-E1FEAA964938}"/>
    <dgm:cxn modelId="{25B3D895-E6A3-4510-B0BD-651758EA0C69}" type="presOf" srcId="{9FE073E1-6A35-4A13-A12E-5B6452FF106A}" destId="{75766EB3-155D-4BFD-9CCE-04BDFFB5CCCF}" srcOrd="0" destOrd="0" presId="urn:microsoft.com/office/officeart/2016/7/layout/RepeatingBendingProcessNew"/>
    <dgm:cxn modelId="{F14B7EB3-DB68-4511-B2E6-EB0BA9D930FB}" type="presOf" srcId="{2E786839-E181-4850-93B9-7DB389E5212B}" destId="{041E9E47-0540-445A-9796-CB49CE0DCBB8}" srcOrd="1" destOrd="0" presId="urn:microsoft.com/office/officeart/2016/7/layout/RepeatingBendingProcessNew"/>
    <dgm:cxn modelId="{D2D4A3B3-2CEB-47D5-A764-2B9B4A9655A7}" type="presOf" srcId="{475A0183-3745-4D9E-8EB3-B2D8C887E172}" destId="{12194858-19A9-4F85-9CB3-A7FF3DE984A8}" srcOrd="0" destOrd="0" presId="urn:microsoft.com/office/officeart/2016/7/layout/RepeatingBendingProcessNew"/>
    <dgm:cxn modelId="{C03C07CE-0259-4D71-9708-82E71E53BFDD}" type="presOf" srcId="{83A61F61-0683-4F1D-8EA4-9ED829E5EFFC}" destId="{C0BFEAD8-4DD4-445D-B33F-C65B65B6A11C}" srcOrd="1" destOrd="0" presId="urn:microsoft.com/office/officeart/2016/7/layout/RepeatingBendingProcessNew"/>
    <dgm:cxn modelId="{A3946DF7-4A0B-4CA5-AEB5-47034921E87D}" type="presOf" srcId="{83A61F61-0683-4F1D-8EA4-9ED829E5EFFC}" destId="{E44ED76E-C87F-4B2C-BE3E-93BAFC782908}" srcOrd="0" destOrd="0" presId="urn:microsoft.com/office/officeart/2016/7/layout/RepeatingBendingProcessNew"/>
    <dgm:cxn modelId="{988F1AF9-9C1B-4A14-A07B-143B5528CFD7}" type="presOf" srcId="{47B04B54-BE18-4F62-A1DC-FF4D3D79F1D5}" destId="{0406906F-EBFD-48C4-A2EF-F0DAA429EDCC}" srcOrd="0" destOrd="0" presId="urn:microsoft.com/office/officeart/2016/7/layout/RepeatingBendingProcessNew"/>
    <dgm:cxn modelId="{849A36FE-9724-4CBA-A738-306AC42489B3}" type="presOf" srcId="{9CE76A6D-4420-47C7-A36F-E1FEAA964938}" destId="{4B1792FB-FDF3-47BB-93F1-288D7AC666B5}" srcOrd="1" destOrd="0" presId="urn:microsoft.com/office/officeart/2016/7/layout/RepeatingBendingProcessNew"/>
    <dgm:cxn modelId="{2E3D3EFF-5950-477F-869A-9A138DDED197}" srcId="{7EBB85FA-62BE-4896-91FD-B87BB83CA653}" destId="{EF17F310-96AF-4A66-A3C9-8D53D8269F0D}" srcOrd="3" destOrd="0" parTransId="{F8F6A2B3-D013-4E1C-AD59-341A51E5D5D9}" sibTransId="{475A0183-3745-4D9E-8EB3-B2D8C887E172}"/>
    <dgm:cxn modelId="{BCE039CC-6A07-44C9-B4AD-D59C5C032506}" type="presParOf" srcId="{DB0BC956-2618-44A0-B101-FFE24A0D5667}" destId="{302AD342-E9CB-4685-986F-00E58E019CFF}" srcOrd="0" destOrd="0" presId="urn:microsoft.com/office/officeart/2016/7/layout/RepeatingBendingProcessNew"/>
    <dgm:cxn modelId="{81D1FB49-130E-4EAC-AAAF-1DBDEE898E9B}" type="presParOf" srcId="{DB0BC956-2618-44A0-B101-FFE24A0D5667}" destId="{8235AE8C-D936-46AC-9C96-D02A34728230}" srcOrd="1" destOrd="0" presId="urn:microsoft.com/office/officeart/2016/7/layout/RepeatingBendingProcessNew"/>
    <dgm:cxn modelId="{715CD61D-CCE2-4806-8F23-74F0602BA8CC}" type="presParOf" srcId="{8235AE8C-D936-46AC-9C96-D02A34728230}" destId="{041E9E47-0540-445A-9796-CB49CE0DCBB8}" srcOrd="0" destOrd="0" presId="urn:microsoft.com/office/officeart/2016/7/layout/RepeatingBendingProcessNew"/>
    <dgm:cxn modelId="{9A239F88-1585-40DD-B083-4D537960A8A5}" type="presParOf" srcId="{DB0BC956-2618-44A0-B101-FFE24A0D5667}" destId="{32CDA93B-242A-48C6-9630-F55CB23A9BEB}" srcOrd="2" destOrd="0" presId="urn:microsoft.com/office/officeart/2016/7/layout/RepeatingBendingProcessNew"/>
    <dgm:cxn modelId="{562AF276-73A6-4F45-9090-E65AB09B0068}" type="presParOf" srcId="{DB0BC956-2618-44A0-B101-FFE24A0D5667}" destId="{213ABFDB-873D-461F-8280-CDB1F5070716}" srcOrd="3" destOrd="0" presId="urn:microsoft.com/office/officeart/2016/7/layout/RepeatingBendingProcessNew"/>
    <dgm:cxn modelId="{B1C9A7D8-2A10-48EB-82EA-2D3EAD4E2B30}" type="presParOf" srcId="{213ABFDB-873D-461F-8280-CDB1F5070716}" destId="{4B1792FB-FDF3-47BB-93F1-288D7AC666B5}" srcOrd="0" destOrd="0" presId="urn:microsoft.com/office/officeart/2016/7/layout/RepeatingBendingProcessNew"/>
    <dgm:cxn modelId="{9394F1C9-ABEE-4470-BD34-1A6319E7AF07}" type="presParOf" srcId="{DB0BC956-2618-44A0-B101-FFE24A0D5667}" destId="{75766EB3-155D-4BFD-9CCE-04BDFFB5CCCF}" srcOrd="4" destOrd="0" presId="urn:microsoft.com/office/officeart/2016/7/layout/RepeatingBendingProcessNew"/>
    <dgm:cxn modelId="{CB831223-03EC-45BD-8AFF-FCEC71EBC6AA}" type="presParOf" srcId="{DB0BC956-2618-44A0-B101-FFE24A0D5667}" destId="{E44ED76E-C87F-4B2C-BE3E-93BAFC782908}" srcOrd="5" destOrd="0" presId="urn:microsoft.com/office/officeart/2016/7/layout/RepeatingBendingProcessNew"/>
    <dgm:cxn modelId="{030E91E1-E217-4AB2-A7FC-F873099C1A8B}" type="presParOf" srcId="{E44ED76E-C87F-4B2C-BE3E-93BAFC782908}" destId="{C0BFEAD8-4DD4-445D-B33F-C65B65B6A11C}" srcOrd="0" destOrd="0" presId="urn:microsoft.com/office/officeart/2016/7/layout/RepeatingBendingProcessNew"/>
    <dgm:cxn modelId="{169A6C10-C596-45B4-892B-4091654EA57E}" type="presParOf" srcId="{DB0BC956-2618-44A0-B101-FFE24A0D5667}" destId="{11B38AF8-3494-441A-8CDD-A6A34ED2B17F}" srcOrd="6" destOrd="0" presId="urn:microsoft.com/office/officeart/2016/7/layout/RepeatingBendingProcessNew"/>
    <dgm:cxn modelId="{4C86E95F-59D6-4A75-A9AA-E833BF198E74}" type="presParOf" srcId="{DB0BC956-2618-44A0-B101-FFE24A0D5667}" destId="{12194858-19A9-4F85-9CB3-A7FF3DE984A8}" srcOrd="7" destOrd="0" presId="urn:microsoft.com/office/officeart/2016/7/layout/RepeatingBendingProcessNew"/>
    <dgm:cxn modelId="{686A425F-3208-41F9-AE36-D39392AB64E9}" type="presParOf" srcId="{12194858-19A9-4F85-9CB3-A7FF3DE984A8}" destId="{3E23C6B5-3157-41A9-AEBC-F8A8F61CA1F8}" srcOrd="0" destOrd="0" presId="urn:microsoft.com/office/officeart/2016/7/layout/RepeatingBendingProcessNew"/>
    <dgm:cxn modelId="{DDFB0AB2-3D8A-464D-9DCA-F4BFF2F0E928}" type="presParOf" srcId="{DB0BC956-2618-44A0-B101-FFE24A0D5667}" destId="{0406906F-EBFD-48C4-A2EF-F0DAA429EDC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CE09E1-6C0E-4EB8-835E-69C1DF8E110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C95BEE9-75BA-4471-AA96-AFE0EFFF465E}">
      <dgm:prSet/>
      <dgm:spPr/>
      <dgm:t>
        <a:bodyPr/>
        <a:lstStyle/>
        <a:p>
          <a:r>
            <a:rPr lang="en-US"/>
            <a:t>Federal/National</a:t>
          </a:r>
        </a:p>
      </dgm:t>
    </dgm:pt>
    <dgm:pt modelId="{9AA7D6AC-51AD-4093-ADA2-FBF7D0249828}" type="parTrans" cxnId="{9FA9398D-921B-4455-9F45-A08906672909}">
      <dgm:prSet/>
      <dgm:spPr/>
      <dgm:t>
        <a:bodyPr/>
        <a:lstStyle/>
        <a:p>
          <a:endParaRPr lang="en-US"/>
        </a:p>
      </dgm:t>
    </dgm:pt>
    <dgm:pt modelId="{8D7CF452-CF2F-428D-9122-99DA1C8C56FC}" type="sibTrans" cxnId="{9FA9398D-921B-4455-9F45-A08906672909}">
      <dgm:prSet/>
      <dgm:spPr/>
      <dgm:t>
        <a:bodyPr/>
        <a:lstStyle/>
        <a:p>
          <a:endParaRPr lang="en-US"/>
        </a:p>
      </dgm:t>
    </dgm:pt>
    <dgm:pt modelId="{6A48D9E4-91F6-4486-904B-D887A746A047}">
      <dgm:prSet/>
      <dgm:spPr/>
      <dgm:t>
        <a:bodyPr/>
        <a:lstStyle/>
        <a:p>
          <a:r>
            <a:rPr lang="en-US"/>
            <a:t>Monetary Policy &amp; Immigration Policy Vs. Technology Tradeoff</a:t>
          </a:r>
        </a:p>
      </dgm:t>
    </dgm:pt>
    <dgm:pt modelId="{E0604DF8-5522-49A3-A534-90D5E76E73C0}" type="parTrans" cxnId="{2E0853C9-481C-4B69-89A2-84FB28D958E9}">
      <dgm:prSet/>
      <dgm:spPr/>
      <dgm:t>
        <a:bodyPr/>
        <a:lstStyle/>
        <a:p>
          <a:endParaRPr lang="en-US"/>
        </a:p>
      </dgm:t>
    </dgm:pt>
    <dgm:pt modelId="{BDB1D816-E663-43B0-AF78-05B270CAD5B9}" type="sibTrans" cxnId="{2E0853C9-481C-4B69-89A2-84FB28D958E9}">
      <dgm:prSet/>
      <dgm:spPr/>
      <dgm:t>
        <a:bodyPr/>
        <a:lstStyle/>
        <a:p>
          <a:endParaRPr lang="en-US"/>
        </a:p>
      </dgm:t>
    </dgm:pt>
    <dgm:pt modelId="{7B4D0786-1A86-4F2F-9703-DED47C4F7AE4}">
      <dgm:prSet/>
      <dgm:spPr/>
      <dgm:t>
        <a:bodyPr/>
        <a:lstStyle/>
        <a:p>
          <a:r>
            <a:rPr lang="en-US"/>
            <a:t>State</a:t>
          </a:r>
        </a:p>
      </dgm:t>
    </dgm:pt>
    <dgm:pt modelId="{C8103ACD-CC5D-41D6-8009-C1D9A42523C6}" type="parTrans" cxnId="{1F232070-0484-4A1B-AEA8-F16AF46470BA}">
      <dgm:prSet/>
      <dgm:spPr/>
      <dgm:t>
        <a:bodyPr/>
        <a:lstStyle/>
        <a:p>
          <a:endParaRPr lang="en-US"/>
        </a:p>
      </dgm:t>
    </dgm:pt>
    <dgm:pt modelId="{5707EC30-FC70-48CC-B620-C5ACEE572327}" type="sibTrans" cxnId="{1F232070-0484-4A1B-AEA8-F16AF46470BA}">
      <dgm:prSet/>
      <dgm:spPr/>
      <dgm:t>
        <a:bodyPr/>
        <a:lstStyle/>
        <a:p>
          <a:endParaRPr lang="en-US"/>
        </a:p>
      </dgm:t>
    </dgm:pt>
    <dgm:pt modelId="{63AD010B-1736-434D-A445-35095F46D9C8}">
      <dgm:prSet/>
      <dgm:spPr/>
      <dgm:t>
        <a:bodyPr/>
        <a:lstStyle/>
        <a:p>
          <a:r>
            <a:rPr lang="en-US"/>
            <a:t>Increased Oversight of Elderly Care</a:t>
          </a:r>
        </a:p>
      </dgm:t>
    </dgm:pt>
    <dgm:pt modelId="{BB4D1065-B288-4134-80CB-0C9A2F4C25DC}" type="parTrans" cxnId="{58AE6913-A6B8-4161-BD06-580E038E8A1B}">
      <dgm:prSet/>
      <dgm:spPr/>
      <dgm:t>
        <a:bodyPr/>
        <a:lstStyle/>
        <a:p>
          <a:endParaRPr lang="en-US"/>
        </a:p>
      </dgm:t>
    </dgm:pt>
    <dgm:pt modelId="{16D9C065-E8D9-4921-852C-D3437C1EAC51}" type="sibTrans" cxnId="{58AE6913-A6B8-4161-BD06-580E038E8A1B}">
      <dgm:prSet/>
      <dgm:spPr/>
      <dgm:t>
        <a:bodyPr/>
        <a:lstStyle/>
        <a:p>
          <a:endParaRPr lang="en-US"/>
        </a:p>
      </dgm:t>
    </dgm:pt>
    <dgm:pt modelId="{83B742F6-74B4-4F58-AC87-4011D1611FD9}">
      <dgm:prSet/>
      <dgm:spPr/>
      <dgm:t>
        <a:bodyPr/>
        <a:lstStyle/>
        <a:p>
          <a:r>
            <a:rPr lang="en-US"/>
            <a:t>Regional &amp; Local</a:t>
          </a:r>
        </a:p>
      </dgm:t>
    </dgm:pt>
    <dgm:pt modelId="{805C3F86-6561-4AA2-8EC9-CC6CB1C15A0A}" type="parTrans" cxnId="{03CB158E-8C9D-4E63-AD6D-DF2F398B7A10}">
      <dgm:prSet/>
      <dgm:spPr/>
      <dgm:t>
        <a:bodyPr/>
        <a:lstStyle/>
        <a:p>
          <a:endParaRPr lang="en-US"/>
        </a:p>
      </dgm:t>
    </dgm:pt>
    <dgm:pt modelId="{9FA83647-2EE1-4595-855C-0ABA496D8A87}" type="sibTrans" cxnId="{03CB158E-8C9D-4E63-AD6D-DF2F398B7A10}">
      <dgm:prSet/>
      <dgm:spPr/>
      <dgm:t>
        <a:bodyPr/>
        <a:lstStyle/>
        <a:p>
          <a:endParaRPr lang="en-US"/>
        </a:p>
      </dgm:t>
    </dgm:pt>
    <dgm:pt modelId="{71CB297C-7A77-4D01-95F9-FCECDD03B7A3}">
      <dgm:prSet/>
      <dgm:spPr/>
      <dgm:t>
        <a:bodyPr/>
        <a:lstStyle/>
        <a:p>
          <a:r>
            <a:rPr lang="en-US"/>
            <a:t>Land Use: Adult Care, Safer Streets, Changing LU Demand, Shelter and Evacuations, Cooling Centers</a:t>
          </a:r>
        </a:p>
      </dgm:t>
    </dgm:pt>
    <dgm:pt modelId="{0B291F04-5BA8-4005-9FCE-C971F1FC46D6}" type="parTrans" cxnId="{ABDDEC7E-EFFC-4FB7-BC41-3D0658427B54}">
      <dgm:prSet/>
      <dgm:spPr/>
      <dgm:t>
        <a:bodyPr/>
        <a:lstStyle/>
        <a:p>
          <a:endParaRPr lang="en-US"/>
        </a:p>
      </dgm:t>
    </dgm:pt>
    <dgm:pt modelId="{FEF4F851-FA93-4BAA-92F0-EDFD63E32A6A}" type="sibTrans" cxnId="{ABDDEC7E-EFFC-4FB7-BC41-3D0658427B54}">
      <dgm:prSet/>
      <dgm:spPr/>
      <dgm:t>
        <a:bodyPr/>
        <a:lstStyle/>
        <a:p>
          <a:endParaRPr lang="en-US"/>
        </a:p>
      </dgm:t>
    </dgm:pt>
    <dgm:pt modelId="{A4FB6B7F-3059-428C-9127-D3E8BB0CAAF2}">
      <dgm:prSet/>
      <dgm:spPr/>
      <dgm:t>
        <a:bodyPr/>
        <a:lstStyle/>
        <a:p>
          <a:r>
            <a:rPr lang="en-US"/>
            <a:t>SS, SSI, Medicare, and Medicaid Reform</a:t>
          </a:r>
        </a:p>
      </dgm:t>
    </dgm:pt>
    <dgm:pt modelId="{DD9DE3A6-0F81-4B21-B419-F9E964D6609D}" type="parTrans" cxnId="{D9187FEE-9B9A-4B1F-B70F-73489BABFAB8}">
      <dgm:prSet/>
      <dgm:spPr/>
      <dgm:t>
        <a:bodyPr/>
        <a:lstStyle/>
        <a:p>
          <a:endParaRPr lang="en-US"/>
        </a:p>
      </dgm:t>
    </dgm:pt>
    <dgm:pt modelId="{E00FF97F-8AFF-410D-BA95-6E27C577543C}" type="sibTrans" cxnId="{D9187FEE-9B9A-4B1F-B70F-73489BABFAB8}">
      <dgm:prSet/>
      <dgm:spPr/>
      <dgm:t>
        <a:bodyPr/>
        <a:lstStyle/>
        <a:p>
          <a:endParaRPr lang="en-US"/>
        </a:p>
      </dgm:t>
    </dgm:pt>
    <dgm:pt modelId="{2F36F687-891C-482E-91CF-B43C22B14B80}">
      <dgm:prSet/>
      <dgm:spPr/>
      <dgm:t>
        <a:bodyPr/>
        <a:lstStyle/>
        <a:p>
          <a:r>
            <a:rPr lang="en-US"/>
            <a:t>Pension reform</a:t>
          </a:r>
        </a:p>
      </dgm:t>
    </dgm:pt>
    <dgm:pt modelId="{01E46664-D9FA-47EE-B90A-97F3EA51C0A9}" type="parTrans" cxnId="{9827B73D-555F-4F04-B624-8C1E634EFC8F}">
      <dgm:prSet/>
      <dgm:spPr/>
      <dgm:t>
        <a:bodyPr/>
        <a:lstStyle/>
        <a:p>
          <a:endParaRPr lang="en-US"/>
        </a:p>
      </dgm:t>
    </dgm:pt>
    <dgm:pt modelId="{437D57F4-01DD-44E2-8066-19A0E318F5F4}" type="sibTrans" cxnId="{9827B73D-555F-4F04-B624-8C1E634EFC8F}">
      <dgm:prSet/>
      <dgm:spPr/>
      <dgm:t>
        <a:bodyPr/>
        <a:lstStyle/>
        <a:p>
          <a:endParaRPr lang="en-US"/>
        </a:p>
      </dgm:t>
    </dgm:pt>
    <dgm:pt modelId="{D6AB5806-28B9-4DF5-A386-62FEB89C950F}">
      <dgm:prSet/>
      <dgm:spPr/>
      <dgm:t>
        <a:bodyPr/>
        <a:lstStyle/>
        <a:p>
          <a:r>
            <a:rPr lang="en-US"/>
            <a:t>National Electric Grid</a:t>
          </a:r>
        </a:p>
      </dgm:t>
    </dgm:pt>
    <dgm:pt modelId="{332112D9-AAF5-4134-A62B-4F0A5651049C}" type="parTrans" cxnId="{32D5AFB9-6B35-497E-8A05-5EE4045A8A1C}">
      <dgm:prSet/>
      <dgm:spPr/>
      <dgm:t>
        <a:bodyPr/>
        <a:lstStyle/>
        <a:p>
          <a:endParaRPr lang="en-US"/>
        </a:p>
      </dgm:t>
    </dgm:pt>
    <dgm:pt modelId="{313515E8-7682-4B15-9FDC-1AE78C960F76}" type="sibTrans" cxnId="{32D5AFB9-6B35-497E-8A05-5EE4045A8A1C}">
      <dgm:prSet/>
      <dgm:spPr/>
      <dgm:t>
        <a:bodyPr/>
        <a:lstStyle/>
        <a:p>
          <a:endParaRPr lang="en-US"/>
        </a:p>
      </dgm:t>
    </dgm:pt>
    <dgm:pt modelId="{1799554A-825A-4F48-8FDA-AE40E77185EC}">
      <dgm:prSet/>
      <dgm:spPr/>
      <dgm:t>
        <a:bodyPr/>
        <a:lstStyle/>
        <a:p>
          <a:r>
            <a:rPr lang="en-US"/>
            <a:t>Medicaid</a:t>
          </a:r>
        </a:p>
      </dgm:t>
    </dgm:pt>
    <dgm:pt modelId="{9F2B1B8A-17FC-41C1-B124-AE5EDAB51259}" type="parTrans" cxnId="{EC8A29A0-554B-4927-B992-4E526B07742A}">
      <dgm:prSet/>
      <dgm:spPr/>
      <dgm:t>
        <a:bodyPr/>
        <a:lstStyle/>
        <a:p>
          <a:endParaRPr lang="en-US"/>
        </a:p>
      </dgm:t>
    </dgm:pt>
    <dgm:pt modelId="{DCCC7579-E5E2-41C6-B74E-4504DB4D1CCD}" type="sibTrans" cxnId="{EC8A29A0-554B-4927-B992-4E526B07742A}">
      <dgm:prSet/>
      <dgm:spPr/>
      <dgm:t>
        <a:bodyPr/>
        <a:lstStyle/>
        <a:p>
          <a:endParaRPr lang="en-US"/>
        </a:p>
      </dgm:t>
    </dgm:pt>
    <dgm:pt modelId="{A858DEBC-52D9-4909-8CD5-6D0A8335D020}">
      <dgm:prSet/>
      <dgm:spPr/>
      <dgm:t>
        <a:bodyPr/>
        <a:lstStyle/>
        <a:p>
          <a:r>
            <a:rPr lang="en-US"/>
            <a:t>Regional Pension Supplement?</a:t>
          </a:r>
        </a:p>
      </dgm:t>
    </dgm:pt>
    <dgm:pt modelId="{43B689AC-F575-45B0-B9AF-D89311D06033}" type="parTrans" cxnId="{AE988FF7-6483-407C-8C5C-3811DD272E4F}">
      <dgm:prSet/>
      <dgm:spPr/>
      <dgm:t>
        <a:bodyPr/>
        <a:lstStyle/>
        <a:p>
          <a:endParaRPr lang="en-US"/>
        </a:p>
      </dgm:t>
    </dgm:pt>
    <dgm:pt modelId="{AE942177-BAC6-4235-AFE9-DB484A4BDAC9}" type="sibTrans" cxnId="{AE988FF7-6483-407C-8C5C-3811DD272E4F}">
      <dgm:prSet/>
      <dgm:spPr/>
      <dgm:t>
        <a:bodyPr/>
        <a:lstStyle/>
        <a:p>
          <a:endParaRPr lang="en-US"/>
        </a:p>
      </dgm:t>
    </dgm:pt>
    <dgm:pt modelId="{DB39995E-5C0E-4BF1-932D-A230BD5F6287}" type="pres">
      <dgm:prSet presAssocID="{94CE09E1-6C0E-4EB8-835E-69C1DF8E110A}" presName="Name0" presStyleCnt="0">
        <dgm:presLayoutVars>
          <dgm:dir/>
          <dgm:animLvl val="lvl"/>
          <dgm:resizeHandles val="exact"/>
        </dgm:presLayoutVars>
      </dgm:prSet>
      <dgm:spPr/>
    </dgm:pt>
    <dgm:pt modelId="{1E9459F1-6F3B-4CCF-BBEE-04C23A9D74DA}" type="pres">
      <dgm:prSet presAssocID="{1C95BEE9-75BA-4471-AA96-AFE0EFFF465E}" presName="composite" presStyleCnt="0"/>
      <dgm:spPr/>
    </dgm:pt>
    <dgm:pt modelId="{BDF71CDC-78FB-4BBF-A8A0-E5EB4F73D37A}" type="pres">
      <dgm:prSet presAssocID="{1C95BEE9-75BA-4471-AA96-AFE0EFFF465E}" presName="parTx" presStyleLbl="alignNode1" presStyleIdx="0" presStyleCnt="3">
        <dgm:presLayoutVars>
          <dgm:chMax val="0"/>
          <dgm:chPref val="0"/>
          <dgm:bulletEnabled val="1"/>
        </dgm:presLayoutVars>
      </dgm:prSet>
      <dgm:spPr/>
    </dgm:pt>
    <dgm:pt modelId="{1D3A4696-A1F9-42C9-984C-C65DE7745488}" type="pres">
      <dgm:prSet presAssocID="{1C95BEE9-75BA-4471-AA96-AFE0EFFF465E}" presName="desTx" presStyleLbl="alignAccFollowNode1" presStyleIdx="0" presStyleCnt="3">
        <dgm:presLayoutVars>
          <dgm:bulletEnabled val="1"/>
        </dgm:presLayoutVars>
      </dgm:prSet>
      <dgm:spPr/>
    </dgm:pt>
    <dgm:pt modelId="{0F2A4CD1-5DC9-4EDD-9948-102A9520EA06}" type="pres">
      <dgm:prSet presAssocID="{8D7CF452-CF2F-428D-9122-99DA1C8C56FC}" presName="space" presStyleCnt="0"/>
      <dgm:spPr/>
    </dgm:pt>
    <dgm:pt modelId="{A9D2119C-E5AD-40BB-BC76-CBC7251031C2}" type="pres">
      <dgm:prSet presAssocID="{7B4D0786-1A86-4F2F-9703-DED47C4F7AE4}" presName="composite" presStyleCnt="0"/>
      <dgm:spPr/>
    </dgm:pt>
    <dgm:pt modelId="{39CC4BC6-4218-43B3-97F2-5D21D15D5C10}" type="pres">
      <dgm:prSet presAssocID="{7B4D0786-1A86-4F2F-9703-DED47C4F7AE4}" presName="parTx" presStyleLbl="alignNode1" presStyleIdx="1" presStyleCnt="3">
        <dgm:presLayoutVars>
          <dgm:chMax val="0"/>
          <dgm:chPref val="0"/>
          <dgm:bulletEnabled val="1"/>
        </dgm:presLayoutVars>
      </dgm:prSet>
      <dgm:spPr/>
    </dgm:pt>
    <dgm:pt modelId="{6B2A7043-B0F4-4345-A9C6-1AB0C11D7564}" type="pres">
      <dgm:prSet presAssocID="{7B4D0786-1A86-4F2F-9703-DED47C4F7AE4}" presName="desTx" presStyleLbl="alignAccFollowNode1" presStyleIdx="1" presStyleCnt="3">
        <dgm:presLayoutVars>
          <dgm:bulletEnabled val="1"/>
        </dgm:presLayoutVars>
      </dgm:prSet>
      <dgm:spPr/>
    </dgm:pt>
    <dgm:pt modelId="{34508B18-0B56-439D-A3F4-618AF6F83A5A}" type="pres">
      <dgm:prSet presAssocID="{5707EC30-FC70-48CC-B620-C5ACEE572327}" presName="space" presStyleCnt="0"/>
      <dgm:spPr/>
    </dgm:pt>
    <dgm:pt modelId="{62D386D7-DE67-4ED7-ABF4-C95A024D6E3A}" type="pres">
      <dgm:prSet presAssocID="{83B742F6-74B4-4F58-AC87-4011D1611FD9}" presName="composite" presStyleCnt="0"/>
      <dgm:spPr/>
    </dgm:pt>
    <dgm:pt modelId="{980F9518-9ED5-4D16-9D68-F50C2F8E7D3F}" type="pres">
      <dgm:prSet presAssocID="{83B742F6-74B4-4F58-AC87-4011D1611FD9}" presName="parTx" presStyleLbl="alignNode1" presStyleIdx="2" presStyleCnt="3">
        <dgm:presLayoutVars>
          <dgm:chMax val="0"/>
          <dgm:chPref val="0"/>
          <dgm:bulletEnabled val="1"/>
        </dgm:presLayoutVars>
      </dgm:prSet>
      <dgm:spPr/>
    </dgm:pt>
    <dgm:pt modelId="{7006EECB-9FD3-4B6B-8D0F-4CC879CAEC7C}" type="pres">
      <dgm:prSet presAssocID="{83B742F6-74B4-4F58-AC87-4011D1611FD9}" presName="desTx" presStyleLbl="alignAccFollowNode1" presStyleIdx="2" presStyleCnt="3">
        <dgm:presLayoutVars>
          <dgm:bulletEnabled val="1"/>
        </dgm:presLayoutVars>
      </dgm:prSet>
      <dgm:spPr/>
    </dgm:pt>
  </dgm:ptLst>
  <dgm:cxnLst>
    <dgm:cxn modelId="{050DFC04-F5FE-48A0-8721-4DE297B9E1AC}" type="presOf" srcId="{D6AB5806-28B9-4DF5-A386-62FEB89C950F}" destId="{1D3A4696-A1F9-42C9-984C-C65DE7745488}" srcOrd="0" destOrd="2" presId="urn:microsoft.com/office/officeart/2005/8/layout/hList1"/>
    <dgm:cxn modelId="{A203D90A-26FE-4E86-A457-0EEF15355491}" type="presOf" srcId="{94CE09E1-6C0E-4EB8-835E-69C1DF8E110A}" destId="{DB39995E-5C0E-4BF1-932D-A230BD5F6287}" srcOrd="0" destOrd="0" presId="urn:microsoft.com/office/officeart/2005/8/layout/hList1"/>
    <dgm:cxn modelId="{FBAE770B-5ADE-46AD-936E-EF7CCA71371D}" type="presOf" srcId="{A858DEBC-52D9-4909-8CD5-6D0A8335D020}" destId="{7006EECB-9FD3-4B6B-8D0F-4CC879CAEC7C}" srcOrd="0" destOrd="1" presId="urn:microsoft.com/office/officeart/2005/8/layout/hList1"/>
    <dgm:cxn modelId="{7CFEE30E-619B-4812-89F0-44FBC0D2120E}" type="presOf" srcId="{2F36F687-891C-482E-91CF-B43C22B14B80}" destId="{6B2A7043-B0F4-4345-A9C6-1AB0C11D7564}" srcOrd="0" destOrd="2" presId="urn:microsoft.com/office/officeart/2005/8/layout/hList1"/>
    <dgm:cxn modelId="{58AE6913-A6B8-4161-BD06-580E038E8A1B}" srcId="{7B4D0786-1A86-4F2F-9703-DED47C4F7AE4}" destId="{63AD010B-1736-434D-A445-35095F46D9C8}" srcOrd="0" destOrd="0" parTransId="{BB4D1065-B288-4134-80CB-0C9A2F4C25DC}" sibTransId="{16D9C065-E8D9-4921-852C-D3437C1EAC51}"/>
    <dgm:cxn modelId="{9827B73D-555F-4F04-B624-8C1E634EFC8F}" srcId="{7B4D0786-1A86-4F2F-9703-DED47C4F7AE4}" destId="{2F36F687-891C-482E-91CF-B43C22B14B80}" srcOrd="2" destOrd="0" parTransId="{01E46664-D9FA-47EE-B90A-97F3EA51C0A9}" sibTransId="{437D57F4-01DD-44E2-8066-19A0E318F5F4}"/>
    <dgm:cxn modelId="{BBABB25E-2BCF-4354-A603-6287AC84534D}" type="presOf" srcId="{1C95BEE9-75BA-4471-AA96-AFE0EFFF465E}" destId="{BDF71CDC-78FB-4BBF-A8A0-E5EB4F73D37A}" srcOrd="0" destOrd="0" presId="urn:microsoft.com/office/officeart/2005/8/layout/hList1"/>
    <dgm:cxn modelId="{96E7DE6F-DD81-4A06-AE99-9A4F7E5CF47F}" type="presOf" srcId="{A4FB6B7F-3059-428C-9127-D3E8BB0CAAF2}" destId="{1D3A4696-A1F9-42C9-984C-C65DE7745488}" srcOrd="0" destOrd="1" presId="urn:microsoft.com/office/officeart/2005/8/layout/hList1"/>
    <dgm:cxn modelId="{1F232070-0484-4A1B-AEA8-F16AF46470BA}" srcId="{94CE09E1-6C0E-4EB8-835E-69C1DF8E110A}" destId="{7B4D0786-1A86-4F2F-9703-DED47C4F7AE4}" srcOrd="1" destOrd="0" parTransId="{C8103ACD-CC5D-41D6-8009-C1D9A42523C6}" sibTransId="{5707EC30-FC70-48CC-B620-C5ACEE572327}"/>
    <dgm:cxn modelId="{4A45745A-C8C7-454F-8301-ACEFF7540CEB}" type="presOf" srcId="{6A48D9E4-91F6-4486-904B-D887A746A047}" destId="{1D3A4696-A1F9-42C9-984C-C65DE7745488}" srcOrd="0" destOrd="0" presId="urn:microsoft.com/office/officeart/2005/8/layout/hList1"/>
    <dgm:cxn modelId="{ABDDEC7E-EFFC-4FB7-BC41-3D0658427B54}" srcId="{83B742F6-74B4-4F58-AC87-4011D1611FD9}" destId="{71CB297C-7A77-4D01-95F9-FCECDD03B7A3}" srcOrd="0" destOrd="0" parTransId="{0B291F04-5BA8-4005-9FCE-C971F1FC46D6}" sibTransId="{FEF4F851-FA93-4BAA-92F0-EDFD63E32A6A}"/>
    <dgm:cxn modelId="{FDFF5A80-9D4F-4B7D-AF99-D7FAE7DD8366}" type="presOf" srcId="{63AD010B-1736-434D-A445-35095F46D9C8}" destId="{6B2A7043-B0F4-4345-A9C6-1AB0C11D7564}" srcOrd="0" destOrd="0" presId="urn:microsoft.com/office/officeart/2005/8/layout/hList1"/>
    <dgm:cxn modelId="{9FA9398D-921B-4455-9F45-A08906672909}" srcId="{94CE09E1-6C0E-4EB8-835E-69C1DF8E110A}" destId="{1C95BEE9-75BA-4471-AA96-AFE0EFFF465E}" srcOrd="0" destOrd="0" parTransId="{9AA7D6AC-51AD-4093-ADA2-FBF7D0249828}" sibTransId="{8D7CF452-CF2F-428D-9122-99DA1C8C56FC}"/>
    <dgm:cxn modelId="{03CB158E-8C9D-4E63-AD6D-DF2F398B7A10}" srcId="{94CE09E1-6C0E-4EB8-835E-69C1DF8E110A}" destId="{83B742F6-74B4-4F58-AC87-4011D1611FD9}" srcOrd="2" destOrd="0" parTransId="{805C3F86-6561-4AA2-8EC9-CC6CB1C15A0A}" sibTransId="{9FA83647-2EE1-4595-855C-0ABA496D8A87}"/>
    <dgm:cxn modelId="{EC8A29A0-554B-4927-B992-4E526B07742A}" srcId="{7B4D0786-1A86-4F2F-9703-DED47C4F7AE4}" destId="{1799554A-825A-4F48-8FDA-AE40E77185EC}" srcOrd="1" destOrd="0" parTransId="{9F2B1B8A-17FC-41C1-B124-AE5EDAB51259}" sibTransId="{DCCC7579-E5E2-41C6-B74E-4504DB4D1CCD}"/>
    <dgm:cxn modelId="{2BB3DBB8-59E1-4D8A-8A37-1B5E386D5C16}" type="presOf" srcId="{71CB297C-7A77-4D01-95F9-FCECDD03B7A3}" destId="{7006EECB-9FD3-4B6B-8D0F-4CC879CAEC7C}" srcOrd="0" destOrd="0" presId="urn:microsoft.com/office/officeart/2005/8/layout/hList1"/>
    <dgm:cxn modelId="{32D5AFB9-6B35-497E-8A05-5EE4045A8A1C}" srcId="{1C95BEE9-75BA-4471-AA96-AFE0EFFF465E}" destId="{D6AB5806-28B9-4DF5-A386-62FEB89C950F}" srcOrd="2" destOrd="0" parTransId="{332112D9-AAF5-4134-A62B-4F0A5651049C}" sibTransId="{313515E8-7682-4B15-9FDC-1AE78C960F76}"/>
    <dgm:cxn modelId="{276F10C4-E178-4E94-BDF0-8F3584335571}" type="presOf" srcId="{83B742F6-74B4-4F58-AC87-4011D1611FD9}" destId="{980F9518-9ED5-4D16-9D68-F50C2F8E7D3F}" srcOrd="0" destOrd="0" presId="urn:microsoft.com/office/officeart/2005/8/layout/hList1"/>
    <dgm:cxn modelId="{2E0853C9-481C-4B69-89A2-84FB28D958E9}" srcId="{1C95BEE9-75BA-4471-AA96-AFE0EFFF465E}" destId="{6A48D9E4-91F6-4486-904B-D887A746A047}" srcOrd="0" destOrd="0" parTransId="{E0604DF8-5522-49A3-A534-90D5E76E73C0}" sibTransId="{BDB1D816-E663-43B0-AF78-05B270CAD5B9}"/>
    <dgm:cxn modelId="{99CAC6E6-27AE-4A3E-B8E4-4B7E1DD47E64}" type="presOf" srcId="{1799554A-825A-4F48-8FDA-AE40E77185EC}" destId="{6B2A7043-B0F4-4345-A9C6-1AB0C11D7564}" srcOrd="0" destOrd="1" presId="urn:microsoft.com/office/officeart/2005/8/layout/hList1"/>
    <dgm:cxn modelId="{D9187FEE-9B9A-4B1F-B70F-73489BABFAB8}" srcId="{1C95BEE9-75BA-4471-AA96-AFE0EFFF465E}" destId="{A4FB6B7F-3059-428C-9127-D3E8BB0CAAF2}" srcOrd="1" destOrd="0" parTransId="{DD9DE3A6-0F81-4B21-B419-F9E964D6609D}" sibTransId="{E00FF97F-8AFF-410D-BA95-6E27C577543C}"/>
    <dgm:cxn modelId="{3E9961F7-94E5-45A3-9B22-8E6A2B20B2D4}" type="presOf" srcId="{7B4D0786-1A86-4F2F-9703-DED47C4F7AE4}" destId="{39CC4BC6-4218-43B3-97F2-5D21D15D5C10}" srcOrd="0" destOrd="0" presId="urn:microsoft.com/office/officeart/2005/8/layout/hList1"/>
    <dgm:cxn modelId="{AE988FF7-6483-407C-8C5C-3811DD272E4F}" srcId="{83B742F6-74B4-4F58-AC87-4011D1611FD9}" destId="{A858DEBC-52D9-4909-8CD5-6D0A8335D020}" srcOrd="1" destOrd="0" parTransId="{43B689AC-F575-45B0-B9AF-D89311D06033}" sibTransId="{AE942177-BAC6-4235-AFE9-DB484A4BDAC9}"/>
    <dgm:cxn modelId="{CA527083-C793-4259-A0CA-51D61DF6A372}" type="presParOf" srcId="{DB39995E-5C0E-4BF1-932D-A230BD5F6287}" destId="{1E9459F1-6F3B-4CCF-BBEE-04C23A9D74DA}" srcOrd="0" destOrd="0" presId="urn:microsoft.com/office/officeart/2005/8/layout/hList1"/>
    <dgm:cxn modelId="{A8A60FC5-EDB2-499A-99A4-8106E2001C1E}" type="presParOf" srcId="{1E9459F1-6F3B-4CCF-BBEE-04C23A9D74DA}" destId="{BDF71CDC-78FB-4BBF-A8A0-E5EB4F73D37A}" srcOrd="0" destOrd="0" presId="urn:microsoft.com/office/officeart/2005/8/layout/hList1"/>
    <dgm:cxn modelId="{0CE218AA-BE6C-4119-AC0A-F40932E77B08}" type="presParOf" srcId="{1E9459F1-6F3B-4CCF-BBEE-04C23A9D74DA}" destId="{1D3A4696-A1F9-42C9-984C-C65DE7745488}" srcOrd="1" destOrd="0" presId="urn:microsoft.com/office/officeart/2005/8/layout/hList1"/>
    <dgm:cxn modelId="{D7C626E1-B3CF-4EF3-A26B-89207EC2A1F3}" type="presParOf" srcId="{DB39995E-5C0E-4BF1-932D-A230BD5F6287}" destId="{0F2A4CD1-5DC9-4EDD-9948-102A9520EA06}" srcOrd="1" destOrd="0" presId="urn:microsoft.com/office/officeart/2005/8/layout/hList1"/>
    <dgm:cxn modelId="{96BB6BF9-3CED-425A-BE6E-6D1733B97BB2}" type="presParOf" srcId="{DB39995E-5C0E-4BF1-932D-A230BD5F6287}" destId="{A9D2119C-E5AD-40BB-BC76-CBC7251031C2}" srcOrd="2" destOrd="0" presId="urn:microsoft.com/office/officeart/2005/8/layout/hList1"/>
    <dgm:cxn modelId="{DED3C78F-01CF-4184-B04A-D35F77284DC0}" type="presParOf" srcId="{A9D2119C-E5AD-40BB-BC76-CBC7251031C2}" destId="{39CC4BC6-4218-43B3-97F2-5D21D15D5C10}" srcOrd="0" destOrd="0" presId="urn:microsoft.com/office/officeart/2005/8/layout/hList1"/>
    <dgm:cxn modelId="{E2C17970-9E34-407C-8F44-4C8C8F4C5A80}" type="presParOf" srcId="{A9D2119C-E5AD-40BB-BC76-CBC7251031C2}" destId="{6B2A7043-B0F4-4345-A9C6-1AB0C11D7564}" srcOrd="1" destOrd="0" presId="urn:microsoft.com/office/officeart/2005/8/layout/hList1"/>
    <dgm:cxn modelId="{85DE7BCD-527C-4433-A2A3-33883A3010C1}" type="presParOf" srcId="{DB39995E-5C0E-4BF1-932D-A230BD5F6287}" destId="{34508B18-0B56-439D-A3F4-618AF6F83A5A}" srcOrd="3" destOrd="0" presId="urn:microsoft.com/office/officeart/2005/8/layout/hList1"/>
    <dgm:cxn modelId="{F26471FA-5893-4FFA-B18C-08AF1C9D4A7E}" type="presParOf" srcId="{DB39995E-5C0E-4BF1-932D-A230BD5F6287}" destId="{62D386D7-DE67-4ED7-ABF4-C95A024D6E3A}" srcOrd="4" destOrd="0" presId="urn:microsoft.com/office/officeart/2005/8/layout/hList1"/>
    <dgm:cxn modelId="{37417A36-EA4E-4351-AE70-2FE23B9C28EA}" type="presParOf" srcId="{62D386D7-DE67-4ED7-ABF4-C95A024D6E3A}" destId="{980F9518-9ED5-4D16-9D68-F50C2F8E7D3F}" srcOrd="0" destOrd="0" presId="urn:microsoft.com/office/officeart/2005/8/layout/hList1"/>
    <dgm:cxn modelId="{65B9DFD4-BFEA-4368-8679-27D4949E8FD4}" type="presParOf" srcId="{62D386D7-DE67-4ED7-ABF4-C95A024D6E3A}" destId="{7006EECB-9FD3-4B6B-8D0F-4CC879CAEC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3F1D2A-1F80-49EA-B1B9-C24043CD29E7}"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3D27E568-2438-4C8E-98E5-A211E28C15F9}">
      <dgm:prSet/>
      <dgm:spPr/>
      <dgm:t>
        <a:bodyPr/>
        <a:lstStyle/>
        <a:p>
          <a:r>
            <a:rPr lang="en-US"/>
            <a:t>Money: Income, Savings, Social Security, Pensions</a:t>
          </a:r>
        </a:p>
      </dgm:t>
    </dgm:pt>
    <dgm:pt modelId="{4E1B1164-25FF-4E92-85A0-891204D7424D}" type="parTrans" cxnId="{C10AB9DC-1BAA-409D-8663-B5C78B29B4AD}">
      <dgm:prSet/>
      <dgm:spPr/>
      <dgm:t>
        <a:bodyPr/>
        <a:lstStyle/>
        <a:p>
          <a:endParaRPr lang="en-US"/>
        </a:p>
      </dgm:t>
    </dgm:pt>
    <dgm:pt modelId="{8D94673B-9593-4D02-A7F1-5A02684897FF}" type="sibTrans" cxnId="{C10AB9DC-1BAA-409D-8663-B5C78B29B4AD}">
      <dgm:prSet/>
      <dgm:spPr/>
      <dgm:t>
        <a:bodyPr/>
        <a:lstStyle/>
        <a:p>
          <a:endParaRPr lang="en-US"/>
        </a:p>
      </dgm:t>
    </dgm:pt>
    <dgm:pt modelId="{9C8D5B5A-F522-4C19-AEA0-B4A9B8FA7A64}">
      <dgm:prSet/>
      <dgm:spPr/>
      <dgm:t>
        <a:bodyPr/>
        <a:lstStyle/>
        <a:p>
          <a:r>
            <a:rPr lang="en-US"/>
            <a:t>Impacts on the Labor Force and Wages | Local Jobs</a:t>
          </a:r>
        </a:p>
      </dgm:t>
    </dgm:pt>
    <dgm:pt modelId="{1B28BF75-292D-4188-8B69-6583DC19FBBF}" type="parTrans" cxnId="{F9E6E169-FA9D-49E9-A633-B8555EC52ED6}">
      <dgm:prSet/>
      <dgm:spPr/>
      <dgm:t>
        <a:bodyPr/>
        <a:lstStyle/>
        <a:p>
          <a:endParaRPr lang="en-US"/>
        </a:p>
      </dgm:t>
    </dgm:pt>
    <dgm:pt modelId="{DE2B6B00-6D82-4C67-82D1-0CDFB1A3B04D}" type="sibTrans" cxnId="{F9E6E169-FA9D-49E9-A633-B8555EC52ED6}">
      <dgm:prSet/>
      <dgm:spPr/>
      <dgm:t>
        <a:bodyPr/>
        <a:lstStyle/>
        <a:p>
          <a:endParaRPr lang="en-US"/>
        </a:p>
      </dgm:t>
    </dgm:pt>
    <dgm:pt modelId="{F3C25671-53E4-481F-A463-178E0A5371FA}">
      <dgm:prSet/>
      <dgm:spPr/>
      <dgm:t>
        <a:bodyPr/>
        <a:lstStyle/>
        <a:p>
          <a:r>
            <a:rPr lang="en-US"/>
            <a:t>Health: Healthcare Costs and Active Retirement</a:t>
          </a:r>
        </a:p>
      </dgm:t>
    </dgm:pt>
    <dgm:pt modelId="{D969321C-1EA3-42C3-B759-DF958C702D3C}" type="parTrans" cxnId="{FB17A6C7-4DF2-49DB-8F1C-4E5DCDB793BD}">
      <dgm:prSet/>
      <dgm:spPr/>
      <dgm:t>
        <a:bodyPr/>
        <a:lstStyle/>
        <a:p>
          <a:endParaRPr lang="en-US"/>
        </a:p>
      </dgm:t>
    </dgm:pt>
    <dgm:pt modelId="{A43E5E16-B7BF-495D-B9AD-FCE7C300B2C8}" type="sibTrans" cxnId="{FB17A6C7-4DF2-49DB-8F1C-4E5DCDB793BD}">
      <dgm:prSet/>
      <dgm:spPr/>
      <dgm:t>
        <a:bodyPr/>
        <a:lstStyle/>
        <a:p>
          <a:endParaRPr lang="en-US"/>
        </a:p>
      </dgm:t>
    </dgm:pt>
    <dgm:pt modelId="{D2F934C1-A369-494D-ACE4-0C39A8F32760}">
      <dgm:prSet/>
      <dgm:spPr/>
      <dgm:t>
        <a:bodyPr/>
        <a:lstStyle/>
        <a:p>
          <a:r>
            <a:rPr lang="en-US"/>
            <a:t>Home: Housing and Transportation</a:t>
          </a:r>
        </a:p>
      </dgm:t>
    </dgm:pt>
    <dgm:pt modelId="{73D509BD-91B2-4EB3-B135-531079C0E349}" type="parTrans" cxnId="{41EE800A-410C-4042-885A-62B2BF1A4909}">
      <dgm:prSet/>
      <dgm:spPr/>
      <dgm:t>
        <a:bodyPr/>
        <a:lstStyle/>
        <a:p>
          <a:endParaRPr lang="en-US"/>
        </a:p>
      </dgm:t>
    </dgm:pt>
    <dgm:pt modelId="{BD967E9E-7513-43CA-B78A-F2A8E6786222}" type="sibTrans" cxnId="{41EE800A-410C-4042-885A-62B2BF1A4909}">
      <dgm:prSet/>
      <dgm:spPr/>
      <dgm:t>
        <a:bodyPr/>
        <a:lstStyle/>
        <a:p>
          <a:endParaRPr lang="en-US"/>
        </a:p>
      </dgm:t>
    </dgm:pt>
    <dgm:pt modelId="{95A932A1-3D3F-4739-BB9B-D445C47E8E9C}">
      <dgm:prSet/>
      <dgm:spPr/>
      <dgm:t>
        <a:bodyPr/>
        <a:lstStyle/>
        <a:p>
          <a:r>
            <a:rPr lang="en-US"/>
            <a:t>Built Environment and Housing Stock</a:t>
          </a:r>
        </a:p>
      </dgm:t>
    </dgm:pt>
    <dgm:pt modelId="{1252E80D-D380-471E-BA2D-033491FEA2F3}" type="parTrans" cxnId="{7DE223DC-2665-45EB-A88D-A48F62FE1008}">
      <dgm:prSet/>
      <dgm:spPr/>
      <dgm:t>
        <a:bodyPr/>
        <a:lstStyle/>
        <a:p>
          <a:endParaRPr lang="en-US"/>
        </a:p>
      </dgm:t>
    </dgm:pt>
    <dgm:pt modelId="{8078A881-D725-4B15-A55F-28354CC175AB}" type="sibTrans" cxnId="{7DE223DC-2665-45EB-A88D-A48F62FE1008}">
      <dgm:prSet/>
      <dgm:spPr/>
      <dgm:t>
        <a:bodyPr/>
        <a:lstStyle/>
        <a:p>
          <a:endParaRPr lang="en-US"/>
        </a:p>
      </dgm:t>
    </dgm:pt>
    <dgm:pt modelId="{1545518B-C314-46B1-87B5-F3B116B9EE3A}">
      <dgm:prSet/>
      <dgm:spPr/>
      <dgm:t>
        <a:bodyPr/>
        <a:lstStyle/>
        <a:p>
          <a:r>
            <a:rPr lang="en-US"/>
            <a:t>Community Fiscal Impacts</a:t>
          </a:r>
        </a:p>
      </dgm:t>
    </dgm:pt>
    <dgm:pt modelId="{39A747FB-4D59-4EBF-9B64-40B7DDA230AF}" type="parTrans" cxnId="{95C73346-EBE2-4C27-B215-2CB6820AD3D3}">
      <dgm:prSet/>
      <dgm:spPr/>
      <dgm:t>
        <a:bodyPr/>
        <a:lstStyle/>
        <a:p>
          <a:endParaRPr lang="en-US"/>
        </a:p>
      </dgm:t>
    </dgm:pt>
    <dgm:pt modelId="{81FBEFA8-E678-4EB9-8379-104116D00F9A}" type="sibTrans" cxnId="{95C73346-EBE2-4C27-B215-2CB6820AD3D3}">
      <dgm:prSet/>
      <dgm:spPr/>
      <dgm:t>
        <a:bodyPr/>
        <a:lstStyle/>
        <a:p>
          <a:endParaRPr lang="en-US"/>
        </a:p>
      </dgm:t>
    </dgm:pt>
    <dgm:pt modelId="{FD6D796C-4080-4C67-AAEB-BE1A3DD6453F}">
      <dgm:prSet/>
      <dgm:spPr/>
      <dgm:t>
        <a:bodyPr/>
        <a:lstStyle/>
        <a:p>
          <a:r>
            <a:rPr lang="en-US"/>
            <a:t>Emergencies, Lifeline Services, and Evacuations</a:t>
          </a:r>
        </a:p>
      </dgm:t>
    </dgm:pt>
    <dgm:pt modelId="{1C1A6740-387D-4066-A27F-5D205B5CE60D}" type="parTrans" cxnId="{6420C9DD-CE5F-4A23-AAE3-B8D7835B82D1}">
      <dgm:prSet/>
      <dgm:spPr/>
      <dgm:t>
        <a:bodyPr/>
        <a:lstStyle/>
        <a:p>
          <a:endParaRPr lang="en-US"/>
        </a:p>
      </dgm:t>
    </dgm:pt>
    <dgm:pt modelId="{9F8BED9C-5378-4414-B4AC-E1F4584D1226}" type="sibTrans" cxnId="{6420C9DD-CE5F-4A23-AAE3-B8D7835B82D1}">
      <dgm:prSet/>
      <dgm:spPr/>
      <dgm:t>
        <a:bodyPr/>
        <a:lstStyle/>
        <a:p>
          <a:endParaRPr lang="en-US"/>
        </a:p>
      </dgm:t>
    </dgm:pt>
    <dgm:pt modelId="{10FB7A38-39ED-4734-8B6A-26DBB03A1446}" type="pres">
      <dgm:prSet presAssocID="{5E3F1D2A-1F80-49EA-B1B9-C24043CD29E7}" presName="diagram" presStyleCnt="0">
        <dgm:presLayoutVars>
          <dgm:chPref val="1"/>
          <dgm:dir/>
          <dgm:animOne val="branch"/>
          <dgm:animLvl val="lvl"/>
          <dgm:resizeHandles val="exact"/>
        </dgm:presLayoutVars>
      </dgm:prSet>
      <dgm:spPr/>
    </dgm:pt>
    <dgm:pt modelId="{17F88DC6-4680-4969-939D-DF3758CD43BF}" type="pres">
      <dgm:prSet presAssocID="{3D27E568-2438-4C8E-98E5-A211E28C15F9}" presName="root1" presStyleCnt="0"/>
      <dgm:spPr/>
    </dgm:pt>
    <dgm:pt modelId="{6222E6C2-A437-4A98-82D1-3C324F4A4CF0}" type="pres">
      <dgm:prSet presAssocID="{3D27E568-2438-4C8E-98E5-A211E28C15F9}" presName="LevelOneTextNode" presStyleLbl="node0" presStyleIdx="0" presStyleCnt="4">
        <dgm:presLayoutVars>
          <dgm:chPref val="3"/>
        </dgm:presLayoutVars>
      </dgm:prSet>
      <dgm:spPr/>
    </dgm:pt>
    <dgm:pt modelId="{D5038E08-B76D-449F-B09B-41464443D816}" type="pres">
      <dgm:prSet presAssocID="{3D27E568-2438-4C8E-98E5-A211E28C15F9}" presName="level2hierChild" presStyleCnt="0"/>
      <dgm:spPr/>
    </dgm:pt>
    <dgm:pt modelId="{7C105A69-24F6-4878-A44B-9765780BC56B}" type="pres">
      <dgm:prSet presAssocID="{1B28BF75-292D-4188-8B69-6583DC19FBBF}" presName="conn2-1" presStyleLbl="parChTrans1D2" presStyleIdx="0" presStyleCnt="3"/>
      <dgm:spPr/>
    </dgm:pt>
    <dgm:pt modelId="{9CA362B8-7349-4AFF-A1C2-09BBF9048A8C}" type="pres">
      <dgm:prSet presAssocID="{1B28BF75-292D-4188-8B69-6583DC19FBBF}" presName="connTx" presStyleLbl="parChTrans1D2" presStyleIdx="0" presStyleCnt="3"/>
      <dgm:spPr/>
    </dgm:pt>
    <dgm:pt modelId="{2E108DDD-6396-4334-88F8-01480E7EE21E}" type="pres">
      <dgm:prSet presAssocID="{9C8D5B5A-F522-4C19-AEA0-B4A9B8FA7A64}" presName="root2" presStyleCnt="0"/>
      <dgm:spPr/>
    </dgm:pt>
    <dgm:pt modelId="{332ABA51-AF34-40DB-BA83-483367FC1AA5}" type="pres">
      <dgm:prSet presAssocID="{9C8D5B5A-F522-4C19-AEA0-B4A9B8FA7A64}" presName="LevelTwoTextNode" presStyleLbl="node2" presStyleIdx="0" presStyleCnt="3">
        <dgm:presLayoutVars>
          <dgm:chPref val="3"/>
        </dgm:presLayoutVars>
      </dgm:prSet>
      <dgm:spPr/>
    </dgm:pt>
    <dgm:pt modelId="{206007DD-EBAD-473A-9AFD-704E7B4A8819}" type="pres">
      <dgm:prSet presAssocID="{9C8D5B5A-F522-4C19-AEA0-B4A9B8FA7A64}" presName="level3hierChild" presStyleCnt="0"/>
      <dgm:spPr/>
    </dgm:pt>
    <dgm:pt modelId="{9F9E776E-47E9-40F2-99C3-12618A1AA354}" type="pres">
      <dgm:prSet presAssocID="{F3C25671-53E4-481F-A463-178E0A5371FA}" presName="root1" presStyleCnt="0"/>
      <dgm:spPr/>
    </dgm:pt>
    <dgm:pt modelId="{3CE45201-09DE-41CA-93A5-E6E431F59A63}" type="pres">
      <dgm:prSet presAssocID="{F3C25671-53E4-481F-A463-178E0A5371FA}" presName="LevelOneTextNode" presStyleLbl="node0" presStyleIdx="1" presStyleCnt="4">
        <dgm:presLayoutVars>
          <dgm:chPref val="3"/>
        </dgm:presLayoutVars>
      </dgm:prSet>
      <dgm:spPr/>
    </dgm:pt>
    <dgm:pt modelId="{7F9996BF-8CC0-4499-9248-FBB609CC4FD9}" type="pres">
      <dgm:prSet presAssocID="{F3C25671-53E4-481F-A463-178E0A5371FA}" presName="level2hierChild" presStyleCnt="0"/>
      <dgm:spPr/>
    </dgm:pt>
    <dgm:pt modelId="{D0167241-E7FD-4E12-964E-7E7F88D5B357}" type="pres">
      <dgm:prSet presAssocID="{D2F934C1-A369-494D-ACE4-0C39A8F32760}" presName="root1" presStyleCnt="0"/>
      <dgm:spPr/>
    </dgm:pt>
    <dgm:pt modelId="{BAF3C1D9-F114-4A7E-9392-B39151D4ED3D}" type="pres">
      <dgm:prSet presAssocID="{D2F934C1-A369-494D-ACE4-0C39A8F32760}" presName="LevelOneTextNode" presStyleLbl="node0" presStyleIdx="2" presStyleCnt="4">
        <dgm:presLayoutVars>
          <dgm:chPref val="3"/>
        </dgm:presLayoutVars>
      </dgm:prSet>
      <dgm:spPr/>
    </dgm:pt>
    <dgm:pt modelId="{47EADE04-EB8E-419E-B8BA-29B9AB80C753}" type="pres">
      <dgm:prSet presAssocID="{D2F934C1-A369-494D-ACE4-0C39A8F32760}" presName="level2hierChild" presStyleCnt="0"/>
      <dgm:spPr/>
    </dgm:pt>
    <dgm:pt modelId="{E9F85ACC-027A-4634-ADB3-5BC3A5983AB0}" type="pres">
      <dgm:prSet presAssocID="{1252E80D-D380-471E-BA2D-033491FEA2F3}" presName="conn2-1" presStyleLbl="parChTrans1D2" presStyleIdx="1" presStyleCnt="3"/>
      <dgm:spPr/>
    </dgm:pt>
    <dgm:pt modelId="{3C00D451-7616-45A6-B9E7-7BD6C23F974B}" type="pres">
      <dgm:prSet presAssocID="{1252E80D-D380-471E-BA2D-033491FEA2F3}" presName="connTx" presStyleLbl="parChTrans1D2" presStyleIdx="1" presStyleCnt="3"/>
      <dgm:spPr/>
    </dgm:pt>
    <dgm:pt modelId="{468951EB-ECB0-454F-86F9-DEE07575CF7D}" type="pres">
      <dgm:prSet presAssocID="{95A932A1-3D3F-4739-BB9B-D445C47E8E9C}" presName="root2" presStyleCnt="0"/>
      <dgm:spPr/>
    </dgm:pt>
    <dgm:pt modelId="{E90E2097-50AB-4124-9F2B-2281ABCFDAD6}" type="pres">
      <dgm:prSet presAssocID="{95A932A1-3D3F-4739-BB9B-D445C47E8E9C}" presName="LevelTwoTextNode" presStyleLbl="node2" presStyleIdx="1" presStyleCnt="3">
        <dgm:presLayoutVars>
          <dgm:chPref val="3"/>
        </dgm:presLayoutVars>
      </dgm:prSet>
      <dgm:spPr/>
    </dgm:pt>
    <dgm:pt modelId="{658E721B-D5AC-473C-8879-5E17A8C837D3}" type="pres">
      <dgm:prSet presAssocID="{95A932A1-3D3F-4739-BB9B-D445C47E8E9C}" presName="level3hierChild" presStyleCnt="0"/>
      <dgm:spPr/>
    </dgm:pt>
    <dgm:pt modelId="{58F068C7-B1D6-4513-B3D9-B2BBC6053BA4}" type="pres">
      <dgm:prSet presAssocID="{39A747FB-4D59-4EBF-9B64-40B7DDA230AF}" presName="conn2-1" presStyleLbl="parChTrans1D2" presStyleIdx="2" presStyleCnt="3"/>
      <dgm:spPr/>
    </dgm:pt>
    <dgm:pt modelId="{004BAC77-1B82-4D51-9B6C-661847C43DA1}" type="pres">
      <dgm:prSet presAssocID="{39A747FB-4D59-4EBF-9B64-40B7DDA230AF}" presName="connTx" presStyleLbl="parChTrans1D2" presStyleIdx="2" presStyleCnt="3"/>
      <dgm:spPr/>
    </dgm:pt>
    <dgm:pt modelId="{5767CE9D-C615-4EEB-80C0-D28D5827DF01}" type="pres">
      <dgm:prSet presAssocID="{1545518B-C314-46B1-87B5-F3B116B9EE3A}" presName="root2" presStyleCnt="0"/>
      <dgm:spPr/>
    </dgm:pt>
    <dgm:pt modelId="{816C56AB-6418-4BE1-9B37-19CCB1DD36F8}" type="pres">
      <dgm:prSet presAssocID="{1545518B-C314-46B1-87B5-F3B116B9EE3A}" presName="LevelTwoTextNode" presStyleLbl="node2" presStyleIdx="2" presStyleCnt="3">
        <dgm:presLayoutVars>
          <dgm:chPref val="3"/>
        </dgm:presLayoutVars>
      </dgm:prSet>
      <dgm:spPr/>
    </dgm:pt>
    <dgm:pt modelId="{F3760AD7-3F3D-4491-B03E-5AF6704D743D}" type="pres">
      <dgm:prSet presAssocID="{1545518B-C314-46B1-87B5-F3B116B9EE3A}" presName="level3hierChild" presStyleCnt="0"/>
      <dgm:spPr/>
    </dgm:pt>
    <dgm:pt modelId="{B92D6EAC-70A7-4F59-9542-ACA8C5F227F0}" type="pres">
      <dgm:prSet presAssocID="{FD6D796C-4080-4C67-AAEB-BE1A3DD6453F}" presName="root1" presStyleCnt="0"/>
      <dgm:spPr/>
    </dgm:pt>
    <dgm:pt modelId="{CA471477-F18C-4DF5-B3EF-C0240672CEF5}" type="pres">
      <dgm:prSet presAssocID="{FD6D796C-4080-4C67-AAEB-BE1A3DD6453F}" presName="LevelOneTextNode" presStyleLbl="node0" presStyleIdx="3" presStyleCnt="4">
        <dgm:presLayoutVars>
          <dgm:chPref val="3"/>
        </dgm:presLayoutVars>
      </dgm:prSet>
      <dgm:spPr/>
    </dgm:pt>
    <dgm:pt modelId="{04553A8C-3FFF-4051-96E8-28D83C28BDF0}" type="pres">
      <dgm:prSet presAssocID="{FD6D796C-4080-4C67-AAEB-BE1A3DD6453F}" presName="level2hierChild" presStyleCnt="0"/>
      <dgm:spPr/>
    </dgm:pt>
  </dgm:ptLst>
  <dgm:cxnLst>
    <dgm:cxn modelId="{41EE800A-410C-4042-885A-62B2BF1A4909}" srcId="{5E3F1D2A-1F80-49EA-B1B9-C24043CD29E7}" destId="{D2F934C1-A369-494D-ACE4-0C39A8F32760}" srcOrd="2" destOrd="0" parTransId="{73D509BD-91B2-4EB3-B135-531079C0E349}" sibTransId="{BD967E9E-7513-43CA-B78A-F2A8E6786222}"/>
    <dgm:cxn modelId="{A8C4B30B-D4B2-4A06-9711-96DD8B0F294F}" type="presOf" srcId="{3D27E568-2438-4C8E-98E5-A211E28C15F9}" destId="{6222E6C2-A437-4A98-82D1-3C324F4A4CF0}" srcOrd="0" destOrd="0" presId="urn:microsoft.com/office/officeart/2005/8/layout/hierarchy2"/>
    <dgm:cxn modelId="{17021C3C-F9E3-490A-9E24-CB070F506A92}" type="presOf" srcId="{1545518B-C314-46B1-87B5-F3B116B9EE3A}" destId="{816C56AB-6418-4BE1-9B37-19CCB1DD36F8}" srcOrd="0" destOrd="0" presId="urn:microsoft.com/office/officeart/2005/8/layout/hierarchy2"/>
    <dgm:cxn modelId="{9D36DC40-CFC2-4450-807A-5B6A53D08761}" type="presOf" srcId="{1B28BF75-292D-4188-8B69-6583DC19FBBF}" destId="{9CA362B8-7349-4AFF-A1C2-09BBF9048A8C}" srcOrd="1" destOrd="0" presId="urn:microsoft.com/office/officeart/2005/8/layout/hierarchy2"/>
    <dgm:cxn modelId="{95C73346-EBE2-4C27-B215-2CB6820AD3D3}" srcId="{D2F934C1-A369-494D-ACE4-0C39A8F32760}" destId="{1545518B-C314-46B1-87B5-F3B116B9EE3A}" srcOrd="1" destOrd="0" parTransId="{39A747FB-4D59-4EBF-9B64-40B7DDA230AF}" sibTransId="{81FBEFA8-E678-4EB9-8379-104116D00F9A}"/>
    <dgm:cxn modelId="{F9E6E169-FA9D-49E9-A633-B8555EC52ED6}" srcId="{3D27E568-2438-4C8E-98E5-A211E28C15F9}" destId="{9C8D5B5A-F522-4C19-AEA0-B4A9B8FA7A64}" srcOrd="0" destOrd="0" parTransId="{1B28BF75-292D-4188-8B69-6583DC19FBBF}" sibTransId="{DE2B6B00-6D82-4C67-82D1-0CDFB1A3B04D}"/>
    <dgm:cxn modelId="{9464E06E-6C01-4D59-8393-A81B46CF222E}" type="presOf" srcId="{F3C25671-53E4-481F-A463-178E0A5371FA}" destId="{3CE45201-09DE-41CA-93A5-E6E431F59A63}" srcOrd="0" destOrd="0" presId="urn:microsoft.com/office/officeart/2005/8/layout/hierarchy2"/>
    <dgm:cxn modelId="{9FBE6585-C439-4E2A-9C81-6145EFDF47C7}" type="presOf" srcId="{FD6D796C-4080-4C67-AAEB-BE1A3DD6453F}" destId="{CA471477-F18C-4DF5-B3EF-C0240672CEF5}" srcOrd="0" destOrd="0" presId="urn:microsoft.com/office/officeart/2005/8/layout/hierarchy2"/>
    <dgm:cxn modelId="{C04D7088-0FFA-44C8-A22B-231607D35F07}" type="presOf" srcId="{95A932A1-3D3F-4739-BB9B-D445C47E8E9C}" destId="{E90E2097-50AB-4124-9F2B-2281ABCFDAD6}" srcOrd="0" destOrd="0" presId="urn:microsoft.com/office/officeart/2005/8/layout/hierarchy2"/>
    <dgm:cxn modelId="{4F665792-458B-4A69-B47A-2A036A69F0BA}" type="presOf" srcId="{39A747FB-4D59-4EBF-9B64-40B7DDA230AF}" destId="{004BAC77-1B82-4D51-9B6C-661847C43DA1}" srcOrd="1" destOrd="0" presId="urn:microsoft.com/office/officeart/2005/8/layout/hierarchy2"/>
    <dgm:cxn modelId="{20DF3CA3-FB8B-479D-AA10-A4F206DE1F47}" type="presOf" srcId="{9C8D5B5A-F522-4C19-AEA0-B4A9B8FA7A64}" destId="{332ABA51-AF34-40DB-BA83-483367FC1AA5}" srcOrd="0" destOrd="0" presId="urn:microsoft.com/office/officeart/2005/8/layout/hierarchy2"/>
    <dgm:cxn modelId="{F823ACAC-939F-497D-8F5E-5B1417F922EE}" type="presOf" srcId="{5E3F1D2A-1F80-49EA-B1B9-C24043CD29E7}" destId="{10FB7A38-39ED-4734-8B6A-26DBB03A1446}" srcOrd="0" destOrd="0" presId="urn:microsoft.com/office/officeart/2005/8/layout/hierarchy2"/>
    <dgm:cxn modelId="{1A603DC0-8E9B-419E-B2F5-28685F8DAABD}" type="presOf" srcId="{1252E80D-D380-471E-BA2D-033491FEA2F3}" destId="{3C00D451-7616-45A6-B9E7-7BD6C23F974B}" srcOrd="1" destOrd="0" presId="urn:microsoft.com/office/officeart/2005/8/layout/hierarchy2"/>
    <dgm:cxn modelId="{FB17A6C7-4DF2-49DB-8F1C-4E5DCDB793BD}" srcId="{5E3F1D2A-1F80-49EA-B1B9-C24043CD29E7}" destId="{F3C25671-53E4-481F-A463-178E0A5371FA}" srcOrd="1" destOrd="0" parTransId="{D969321C-1EA3-42C3-B759-DF958C702D3C}" sibTransId="{A43E5E16-B7BF-495D-B9AD-FCE7C300B2C8}"/>
    <dgm:cxn modelId="{019BC1D7-B7FA-464C-99AD-F3CB2BAFA124}" type="presOf" srcId="{D2F934C1-A369-494D-ACE4-0C39A8F32760}" destId="{BAF3C1D9-F114-4A7E-9392-B39151D4ED3D}" srcOrd="0" destOrd="0" presId="urn:microsoft.com/office/officeart/2005/8/layout/hierarchy2"/>
    <dgm:cxn modelId="{7DE223DC-2665-45EB-A88D-A48F62FE1008}" srcId="{D2F934C1-A369-494D-ACE4-0C39A8F32760}" destId="{95A932A1-3D3F-4739-BB9B-D445C47E8E9C}" srcOrd="0" destOrd="0" parTransId="{1252E80D-D380-471E-BA2D-033491FEA2F3}" sibTransId="{8078A881-D725-4B15-A55F-28354CC175AB}"/>
    <dgm:cxn modelId="{C10AB9DC-1BAA-409D-8663-B5C78B29B4AD}" srcId="{5E3F1D2A-1F80-49EA-B1B9-C24043CD29E7}" destId="{3D27E568-2438-4C8E-98E5-A211E28C15F9}" srcOrd="0" destOrd="0" parTransId="{4E1B1164-25FF-4E92-85A0-891204D7424D}" sibTransId="{8D94673B-9593-4D02-A7F1-5A02684897FF}"/>
    <dgm:cxn modelId="{6420C9DD-CE5F-4A23-AAE3-B8D7835B82D1}" srcId="{5E3F1D2A-1F80-49EA-B1B9-C24043CD29E7}" destId="{FD6D796C-4080-4C67-AAEB-BE1A3DD6453F}" srcOrd="3" destOrd="0" parTransId="{1C1A6740-387D-4066-A27F-5D205B5CE60D}" sibTransId="{9F8BED9C-5378-4414-B4AC-E1F4584D1226}"/>
    <dgm:cxn modelId="{7226F2F8-6C9B-4CA7-954D-F0607D8C0471}" type="presOf" srcId="{1252E80D-D380-471E-BA2D-033491FEA2F3}" destId="{E9F85ACC-027A-4634-ADB3-5BC3A5983AB0}" srcOrd="0" destOrd="0" presId="urn:microsoft.com/office/officeart/2005/8/layout/hierarchy2"/>
    <dgm:cxn modelId="{9D5CE4F9-CEA2-486F-84C0-BFBDCB328A7C}" type="presOf" srcId="{39A747FB-4D59-4EBF-9B64-40B7DDA230AF}" destId="{58F068C7-B1D6-4513-B3D9-B2BBC6053BA4}" srcOrd="0" destOrd="0" presId="urn:microsoft.com/office/officeart/2005/8/layout/hierarchy2"/>
    <dgm:cxn modelId="{36F3EDFA-27B1-4D11-B124-10FEEF735817}" type="presOf" srcId="{1B28BF75-292D-4188-8B69-6583DC19FBBF}" destId="{7C105A69-24F6-4878-A44B-9765780BC56B}" srcOrd="0" destOrd="0" presId="urn:microsoft.com/office/officeart/2005/8/layout/hierarchy2"/>
    <dgm:cxn modelId="{2A9AB50E-3F03-40C2-A3F3-DD5711FEA886}" type="presParOf" srcId="{10FB7A38-39ED-4734-8B6A-26DBB03A1446}" destId="{17F88DC6-4680-4969-939D-DF3758CD43BF}" srcOrd="0" destOrd="0" presId="urn:microsoft.com/office/officeart/2005/8/layout/hierarchy2"/>
    <dgm:cxn modelId="{5529B4AE-FF01-44C3-8150-2837CB557E0B}" type="presParOf" srcId="{17F88DC6-4680-4969-939D-DF3758CD43BF}" destId="{6222E6C2-A437-4A98-82D1-3C324F4A4CF0}" srcOrd="0" destOrd="0" presId="urn:microsoft.com/office/officeart/2005/8/layout/hierarchy2"/>
    <dgm:cxn modelId="{22283C63-8FD8-4A14-92C2-B2A613181F56}" type="presParOf" srcId="{17F88DC6-4680-4969-939D-DF3758CD43BF}" destId="{D5038E08-B76D-449F-B09B-41464443D816}" srcOrd="1" destOrd="0" presId="urn:microsoft.com/office/officeart/2005/8/layout/hierarchy2"/>
    <dgm:cxn modelId="{A2E172F7-B85C-44CE-B7B1-36FAD20B8218}" type="presParOf" srcId="{D5038E08-B76D-449F-B09B-41464443D816}" destId="{7C105A69-24F6-4878-A44B-9765780BC56B}" srcOrd="0" destOrd="0" presId="urn:microsoft.com/office/officeart/2005/8/layout/hierarchy2"/>
    <dgm:cxn modelId="{7BAA9CDD-6BE8-4C8F-A2A8-49A1E6A9B292}" type="presParOf" srcId="{7C105A69-24F6-4878-A44B-9765780BC56B}" destId="{9CA362B8-7349-4AFF-A1C2-09BBF9048A8C}" srcOrd="0" destOrd="0" presId="urn:microsoft.com/office/officeart/2005/8/layout/hierarchy2"/>
    <dgm:cxn modelId="{7C95720C-525F-4C23-BDE8-CD6C2E3B0EEF}" type="presParOf" srcId="{D5038E08-B76D-449F-B09B-41464443D816}" destId="{2E108DDD-6396-4334-88F8-01480E7EE21E}" srcOrd="1" destOrd="0" presId="urn:microsoft.com/office/officeart/2005/8/layout/hierarchy2"/>
    <dgm:cxn modelId="{CBC2E34A-5014-40C4-BE0E-5EFEFA861993}" type="presParOf" srcId="{2E108DDD-6396-4334-88F8-01480E7EE21E}" destId="{332ABA51-AF34-40DB-BA83-483367FC1AA5}" srcOrd="0" destOrd="0" presId="urn:microsoft.com/office/officeart/2005/8/layout/hierarchy2"/>
    <dgm:cxn modelId="{C5FC00C3-2371-4B86-8F45-22929159299C}" type="presParOf" srcId="{2E108DDD-6396-4334-88F8-01480E7EE21E}" destId="{206007DD-EBAD-473A-9AFD-704E7B4A8819}" srcOrd="1" destOrd="0" presId="urn:microsoft.com/office/officeart/2005/8/layout/hierarchy2"/>
    <dgm:cxn modelId="{4261EDD3-89FB-453F-A7D7-C9774A6145F9}" type="presParOf" srcId="{10FB7A38-39ED-4734-8B6A-26DBB03A1446}" destId="{9F9E776E-47E9-40F2-99C3-12618A1AA354}" srcOrd="1" destOrd="0" presId="urn:microsoft.com/office/officeart/2005/8/layout/hierarchy2"/>
    <dgm:cxn modelId="{E04D00EC-97E0-4A6A-BE52-26B62F011431}" type="presParOf" srcId="{9F9E776E-47E9-40F2-99C3-12618A1AA354}" destId="{3CE45201-09DE-41CA-93A5-E6E431F59A63}" srcOrd="0" destOrd="0" presId="urn:microsoft.com/office/officeart/2005/8/layout/hierarchy2"/>
    <dgm:cxn modelId="{BB520709-6067-4377-A8BC-09F725FBD977}" type="presParOf" srcId="{9F9E776E-47E9-40F2-99C3-12618A1AA354}" destId="{7F9996BF-8CC0-4499-9248-FBB609CC4FD9}" srcOrd="1" destOrd="0" presId="urn:microsoft.com/office/officeart/2005/8/layout/hierarchy2"/>
    <dgm:cxn modelId="{3271BB3C-4E2C-496C-8387-BFD840ECD249}" type="presParOf" srcId="{10FB7A38-39ED-4734-8B6A-26DBB03A1446}" destId="{D0167241-E7FD-4E12-964E-7E7F88D5B357}" srcOrd="2" destOrd="0" presId="urn:microsoft.com/office/officeart/2005/8/layout/hierarchy2"/>
    <dgm:cxn modelId="{78F0BBA0-7CD4-4C77-B161-54A87A82EE6B}" type="presParOf" srcId="{D0167241-E7FD-4E12-964E-7E7F88D5B357}" destId="{BAF3C1D9-F114-4A7E-9392-B39151D4ED3D}" srcOrd="0" destOrd="0" presId="urn:microsoft.com/office/officeart/2005/8/layout/hierarchy2"/>
    <dgm:cxn modelId="{97533417-88BA-45D3-9AFD-74E9FEB11CEC}" type="presParOf" srcId="{D0167241-E7FD-4E12-964E-7E7F88D5B357}" destId="{47EADE04-EB8E-419E-B8BA-29B9AB80C753}" srcOrd="1" destOrd="0" presId="urn:microsoft.com/office/officeart/2005/8/layout/hierarchy2"/>
    <dgm:cxn modelId="{929D692B-9C86-49BE-80A9-9F040EED37EF}" type="presParOf" srcId="{47EADE04-EB8E-419E-B8BA-29B9AB80C753}" destId="{E9F85ACC-027A-4634-ADB3-5BC3A5983AB0}" srcOrd="0" destOrd="0" presId="urn:microsoft.com/office/officeart/2005/8/layout/hierarchy2"/>
    <dgm:cxn modelId="{9576A3EE-74D8-4264-B5BD-ED2FA1A4D0E0}" type="presParOf" srcId="{E9F85ACC-027A-4634-ADB3-5BC3A5983AB0}" destId="{3C00D451-7616-45A6-B9E7-7BD6C23F974B}" srcOrd="0" destOrd="0" presId="urn:microsoft.com/office/officeart/2005/8/layout/hierarchy2"/>
    <dgm:cxn modelId="{9C30FD90-9E12-4966-8998-0A139AEE070E}" type="presParOf" srcId="{47EADE04-EB8E-419E-B8BA-29B9AB80C753}" destId="{468951EB-ECB0-454F-86F9-DEE07575CF7D}" srcOrd="1" destOrd="0" presId="urn:microsoft.com/office/officeart/2005/8/layout/hierarchy2"/>
    <dgm:cxn modelId="{8F2B04C5-6D0E-4F15-8DD0-ADBB06E0B750}" type="presParOf" srcId="{468951EB-ECB0-454F-86F9-DEE07575CF7D}" destId="{E90E2097-50AB-4124-9F2B-2281ABCFDAD6}" srcOrd="0" destOrd="0" presId="urn:microsoft.com/office/officeart/2005/8/layout/hierarchy2"/>
    <dgm:cxn modelId="{FFA03C43-3D36-4E7A-B581-2E9CBBD5EEBE}" type="presParOf" srcId="{468951EB-ECB0-454F-86F9-DEE07575CF7D}" destId="{658E721B-D5AC-473C-8879-5E17A8C837D3}" srcOrd="1" destOrd="0" presId="urn:microsoft.com/office/officeart/2005/8/layout/hierarchy2"/>
    <dgm:cxn modelId="{00F77A2E-37AF-469A-B9D8-8CFF1F77AB6D}" type="presParOf" srcId="{47EADE04-EB8E-419E-B8BA-29B9AB80C753}" destId="{58F068C7-B1D6-4513-B3D9-B2BBC6053BA4}" srcOrd="2" destOrd="0" presId="urn:microsoft.com/office/officeart/2005/8/layout/hierarchy2"/>
    <dgm:cxn modelId="{4DB8C2F7-D67C-488C-BA38-DC93CEDBE97B}" type="presParOf" srcId="{58F068C7-B1D6-4513-B3D9-B2BBC6053BA4}" destId="{004BAC77-1B82-4D51-9B6C-661847C43DA1}" srcOrd="0" destOrd="0" presId="urn:microsoft.com/office/officeart/2005/8/layout/hierarchy2"/>
    <dgm:cxn modelId="{9BADCC9A-9EAD-449A-B2F4-60AE11E87FF6}" type="presParOf" srcId="{47EADE04-EB8E-419E-B8BA-29B9AB80C753}" destId="{5767CE9D-C615-4EEB-80C0-D28D5827DF01}" srcOrd="3" destOrd="0" presId="urn:microsoft.com/office/officeart/2005/8/layout/hierarchy2"/>
    <dgm:cxn modelId="{4286B1A3-D22F-4BEE-90EB-89FA79C19346}" type="presParOf" srcId="{5767CE9D-C615-4EEB-80C0-D28D5827DF01}" destId="{816C56AB-6418-4BE1-9B37-19CCB1DD36F8}" srcOrd="0" destOrd="0" presId="urn:microsoft.com/office/officeart/2005/8/layout/hierarchy2"/>
    <dgm:cxn modelId="{2AC52CA8-28D9-4ABF-94A3-80EEF2CFAC98}" type="presParOf" srcId="{5767CE9D-C615-4EEB-80C0-D28D5827DF01}" destId="{F3760AD7-3F3D-4491-B03E-5AF6704D743D}" srcOrd="1" destOrd="0" presId="urn:microsoft.com/office/officeart/2005/8/layout/hierarchy2"/>
    <dgm:cxn modelId="{5445AE2B-9732-448E-9B4C-3BF60FA07B72}" type="presParOf" srcId="{10FB7A38-39ED-4734-8B6A-26DBB03A1446}" destId="{B92D6EAC-70A7-4F59-9542-ACA8C5F227F0}" srcOrd="3" destOrd="0" presId="urn:microsoft.com/office/officeart/2005/8/layout/hierarchy2"/>
    <dgm:cxn modelId="{8F1A431D-EDE4-489B-81BC-6B10FD18C8F5}" type="presParOf" srcId="{B92D6EAC-70A7-4F59-9542-ACA8C5F227F0}" destId="{CA471477-F18C-4DF5-B3EF-C0240672CEF5}" srcOrd="0" destOrd="0" presId="urn:microsoft.com/office/officeart/2005/8/layout/hierarchy2"/>
    <dgm:cxn modelId="{F493C58F-F7B3-41A6-A74C-54659A0ECB19}" type="presParOf" srcId="{B92D6EAC-70A7-4F59-9542-ACA8C5F227F0}" destId="{04553A8C-3FFF-4051-96E8-28D83C28BD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B6CE2-79B4-4C19-9F98-AEA6FEE26259}">
      <dsp:nvSpPr>
        <dsp:cNvPr id="0" name=""/>
        <dsp:cNvSpPr/>
      </dsp:nvSpPr>
      <dsp:spPr>
        <a:xfrm>
          <a:off x="-414109" y="106190"/>
          <a:ext cx="10515600" cy="14242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0E4EE-EA79-444D-B66A-60B580E6450E}">
      <dsp:nvSpPr>
        <dsp:cNvPr id="0" name=""/>
        <dsp:cNvSpPr/>
      </dsp:nvSpPr>
      <dsp:spPr>
        <a:xfrm>
          <a:off x="16720" y="438136"/>
          <a:ext cx="783327" cy="783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59D8B-8425-4E70-A43C-B17A50447CF0}">
      <dsp:nvSpPr>
        <dsp:cNvPr id="0" name=""/>
        <dsp:cNvSpPr/>
      </dsp:nvSpPr>
      <dsp:spPr>
        <a:xfrm>
          <a:off x="889368" y="117684"/>
          <a:ext cx="4732020" cy="142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31" tIns="150731" rIns="150731" bIns="150731" numCol="1" spcCol="1270" anchor="ctr" anchorCtr="0">
          <a:noAutofit/>
        </a:bodyPr>
        <a:lstStyle/>
        <a:p>
          <a:pPr marL="0" lvl="0" indent="0" algn="l" defTabSz="1111250">
            <a:lnSpc>
              <a:spcPct val="90000"/>
            </a:lnSpc>
            <a:spcBef>
              <a:spcPct val="0"/>
            </a:spcBef>
            <a:spcAft>
              <a:spcPct val="35000"/>
            </a:spcAft>
            <a:buNone/>
          </a:pPr>
          <a:r>
            <a:rPr lang="en-US" sz="2500" kern="1200"/>
            <a:t>US GDP May Shrink</a:t>
          </a:r>
        </a:p>
      </dsp:txBody>
      <dsp:txXfrm>
        <a:off x="889368" y="117684"/>
        <a:ext cx="4732020" cy="1424232"/>
      </dsp:txXfrm>
    </dsp:sp>
    <dsp:sp modelId="{CD5A064C-13EF-4073-AB77-539E93CB7A62}">
      <dsp:nvSpPr>
        <dsp:cNvPr id="0" name=""/>
        <dsp:cNvSpPr/>
      </dsp:nvSpPr>
      <dsp:spPr>
        <a:xfrm>
          <a:off x="4309018" y="46130"/>
          <a:ext cx="5798248" cy="164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31" tIns="150731" rIns="150731" bIns="150731" numCol="1" spcCol="1270" anchor="ctr" anchorCtr="0">
          <a:noAutofit/>
        </a:bodyPr>
        <a:lstStyle/>
        <a:p>
          <a:pPr marL="0" lvl="0" indent="0" algn="l" defTabSz="711200">
            <a:lnSpc>
              <a:spcPct val="90000"/>
            </a:lnSpc>
            <a:spcBef>
              <a:spcPct val="0"/>
            </a:spcBef>
            <a:spcAft>
              <a:spcPct val="35000"/>
            </a:spcAft>
            <a:buNone/>
          </a:pPr>
          <a:r>
            <a:rPr lang="en-US" sz="1600" kern="1200" dirty="0"/>
            <a:t>Every 10% increase in the fraction of the population aged 60+ could result in a 5.5% reduction in GDP per capita  due to slower employment growth and dropping labor productivity. </a:t>
          </a:r>
        </a:p>
        <a:p>
          <a:pPr marL="0" lvl="0" indent="0" algn="l" defTabSz="711200">
            <a:lnSpc>
              <a:spcPct val="90000"/>
            </a:lnSpc>
            <a:spcBef>
              <a:spcPct val="0"/>
            </a:spcBef>
            <a:spcAft>
              <a:spcPct val="35000"/>
            </a:spcAft>
            <a:buNone/>
          </a:pPr>
          <a:r>
            <a:rPr lang="en-US" sz="1600" b="1" kern="1200" dirty="0"/>
            <a:t>Silver Lining </a:t>
          </a:r>
          <a:r>
            <a:rPr lang="en-US" sz="1600" kern="1200" dirty="0"/>
            <a:t>automation likely to stem some decline</a:t>
          </a:r>
        </a:p>
      </dsp:txBody>
      <dsp:txXfrm>
        <a:off x="4309018" y="46130"/>
        <a:ext cx="5798248" cy="1641969"/>
      </dsp:txXfrm>
    </dsp:sp>
    <dsp:sp modelId="{C34EB68A-A02E-4914-9B43-01ADE2DBC2D7}">
      <dsp:nvSpPr>
        <dsp:cNvPr id="0" name=""/>
        <dsp:cNvSpPr/>
      </dsp:nvSpPr>
      <dsp:spPr>
        <a:xfrm>
          <a:off x="-414109" y="2006843"/>
          <a:ext cx="10515600" cy="14242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7BE7B-CCCA-4F94-A954-75F97011D72F}">
      <dsp:nvSpPr>
        <dsp:cNvPr id="0" name=""/>
        <dsp:cNvSpPr/>
      </dsp:nvSpPr>
      <dsp:spPr>
        <a:xfrm>
          <a:off x="16720" y="2327295"/>
          <a:ext cx="783327" cy="783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8EB78-161D-4161-9B2A-39B32F19FE83}">
      <dsp:nvSpPr>
        <dsp:cNvPr id="0" name=""/>
        <dsp:cNvSpPr/>
      </dsp:nvSpPr>
      <dsp:spPr>
        <a:xfrm>
          <a:off x="801211" y="1993099"/>
          <a:ext cx="4732020" cy="142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31" tIns="150731" rIns="150731" bIns="150731" numCol="1" spcCol="1270" anchor="ctr" anchorCtr="0">
          <a:noAutofit/>
        </a:bodyPr>
        <a:lstStyle/>
        <a:p>
          <a:pPr marL="0" lvl="0" indent="0" algn="l" defTabSz="1111250">
            <a:lnSpc>
              <a:spcPct val="90000"/>
            </a:lnSpc>
            <a:spcBef>
              <a:spcPct val="0"/>
            </a:spcBef>
            <a:spcAft>
              <a:spcPct val="35000"/>
            </a:spcAft>
            <a:buNone/>
          </a:pPr>
          <a:r>
            <a:rPr lang="en-US" sz="2500" kern="1200"/>
            <a:t>Consumer Spending = Jobs</a:t>
          </a:r>
        </a:p>
      </dsp:txBody>
      <dsp:txXfrm>
        <a:off x="801211" y="1993099"/>
        <a:ext cx="4732020" cy="1424232"/>
      </dsp:txXfrm>
    </dsp:sp>
    <dsp:sp modelId="{58FA55CB-D4DF-4F21-9AC0-E0AB10CD588C}">
      <dsp:nvSpPr>
        <dsp:cNvPr id="0" name=""/>
        <dsp:cNvSpPr/>
      </dsp:nvSpPr>
      <dsp:spPr>
        <a:xfrm>
          <a:off x="5189335" y="1993099"/>
          <a:ext cx="4816221" cy="142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31" tIns="150731" rIns="150731" bIns="150731" numCol="1" spcCol="1270" anchor="ctr" anchorCtr="0">
          <a:noAutofit/>
        </a:bodyPr>
        <a:lstStyle/>
        <a:p>
          <a:pPr marL="0" lvl="0" indent="0" algn="l" defTabSz="800100">
            <a:lnSpc>
              <a:spcPct val="90000"/>
            </a:lnSpc>
            <a:spcBef>
              <a:spcPct val="0"/>
            </a:spcBef>
            <a:spcAft>
              <a:spcPct val="35000"/>
            </a:spcAft>
            <a:buNone/>
          </a:pPr>
          <a:r>
            <a:rPr lang="en-US" sz="1800" b="1" kern="1200" dirty="0"/>
            <a:t>More</a:t>
          </a:r>
          <a:r>
            <a:rPr lang="en-US" sz="1800" kern="1200" dirty="0"/>
            <a:t> healthcare workers, legal and financial services</a:t>
          </a:r>
        </a:p>
        <a:p>
          <a:pPr marL="0" lvl="0" indent="0" algn="l" defTabSz="800100">
            <a:lnSpc>
              <a:spcPct val="90000"/>
            </a:lnSpc>
            <a:spcBef>
              <a:spcPct val="0"/>
            </a:spcBef>
            <a:spcAft>
              <a:spcPct val="35000"/>
            </a:spcAft>
            <a:buNone/>
          </a:pPr>
          <a:r>
            <a:rPr lang="en-US" sz="1800" b="1" kern="1200" dirty="0"/>
            <a:t>Fewer</a:t>
          </a:r>
          <a:r>
            <a:rPr lang="en-US" sz="1800" kern="1200" dirty="0"/>
            <a:t> retail sector jobs, food service, </a:t>
          </a:r>
          <a:r>
            <a:rPr lang="en-US" sz="1800" b="0" kern="1200" dirty="0"/>
            <a:t>some manufacturing jobs</a:t>
          </a:r>
          <a:endParaRPr lang="en-US" sz="1800" i="1" kern="1200" dirty="0"/>
        </a:p>
      </dsp:txBody>
      <dsp:txXfrm>
        <a:off x="5189335" y="1993099"/>
        <a:ext cx="4816221" cy="1424232"/>
      </dsp:txXfrm>
    </dsp:sp>
    <dsp:sp modelId="{AC2B75C7-2DEF-48ED-99A1-28563E33A60F}">
      <dsp:nvSpPr>
        <dsp:cNvPr id="0" name=""/>
        <dsp:cNvSpPr/>
      </dsp:nvSpPr>
      <dsp:spPr>
        <a:xfrm>
          <a:off x="-414109" y="3787134"/>
          <a:ext cx="10515600" cy="14242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4FF1F-EAE7-4CAE-B501-71B305266F13}">
      <dsp:nvSpPr>
        <dsp:cNvPr id="0" name=""/>
        <dsp:cNvSpPr/>
      </dsp:nvSpPr>
      <dsp:spPr>
        <a:xfrm>
          <a:off x="16720" y="4107586"/>
          <a:ext cx="783327" cy="783327"/>
        </a:xfrm>
        <a:prstGeom prst="rect">
          <a:avLst/>
        </a:prstGeom>
        <a:blipFill rotWithShape="1">
          <a:blip xmlns:r="http://schemas.openxmlformats.org/officeDocument/2006/relationships" r:embed="rId5"/>
          <a:srcRect/>
          <a:stretch>
            <a:fillRect l="-8000" r="-8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34ECC-55DA-43EB-8C11-6729CFE926F8}">
      <dsp:nvSpPr>
        <dsp:cNvPr id="0" name=""/>
        <dsp:cNvSpPr/>
      </dsp:nvSpPr>
      <dsp:spPr>
        <a:xfrm>
          <a:off x="1817412" y="3795950"/>
          <a:ext cx="8287200" cy="142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31" tIns="150731" rIns="150731" bIns="150731" numCol="1" spcCol="1270" anchor="ctr" anchorCtr="0">
          <a:noAutofit/>
        </a:bodyPr>
        <a:lstStyle/>
        <a:p>
          <a:pPr marL="0" lvl="0" indent="0" algn="l" defTabSz="1111250">
            <a:lnSpc>
              <a:spcPct val="90000"/>
            </a:lnSpc>
            <a:spcBef>
              <a:spcPct val="0"/>
            </a:spcBef>
            <a:spcAft>
              <a:spcPct val="35000"/>
            </a:spcAft>
            <a:buNone/>
          </a:pPr>
          <a:r>
            <a:rPr lang="en-US" sz="2500" kern="1200"/>
            <a:t>Shift in investments from equities to more conservative, income-generating assets such as bonds. </a:t>
          </a:r>
        </a:p>
      </dsp:txBody>
      <dsp:txXfrm>
        <a:off x="1817412" y="3795950"/>
        <a:ext cx="8287200" cy="1424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0784-59C4-4EA6-A28B-A826B9BCFA92}">
      <dsp:nvSpPr>
        <dsp:cNvPr id="0" name=""/>
        <dsp:cNvSpPr/>
      </dsp:nvSpPr>
      <dsp:spPr>
        <a:xfrm>
          <a:off x="0" y="3810"/>
          <a:ext cx="10515600"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98E2B-8C80-4449-B946-EFD1557C3B53}">
      <dsp:nvSpPr>
        <dsp:cNvPr id="0" name=""/>
        <dsp:cNvSpPr/>
      </dsp:nvSpPr>
      <dsp:spPr>
        <a:xfrm>
          <a:off x="6805645" y="2127705"/>
          <a:ext cx="691237" cy="690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3514C-F815-4986-824B-00D440F1D593}">
      <dsp:nvSpPr>
        <dsp:cNvPr id="0" name=""/>
        <dsp:cNvSpPr/>
      </dsp:nvSpPr>
      <dsp:spPr>
        <a:xfrm>
          <a:off x="1450856" y="3810"/>
          <a:ext cx="8968997"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800100">
            <a:lnSpc>
              <a:spcPct val="90000"/>
            </a:lnSpc>
            <a:spcBef>
              <a:spcPct val="0"/>
            </a:spcBef>
            <a:spcAft>
              <a:spcPct val="35000"/>
            </a:spcAft>
            <a:buNone/>
          </a:pPr>
          <a:r>
            <a:rPr lang="en-US" sz="1800" kern="1200" dirty="0"/>
            <a:t>Over 2023-32 average National Health Expenditure growth is projected to outpace average GDP growth, health spending share of GDP growing from 17.3% in 2022 to 19.7% in 2032. Medicare costs of dialysis alone account for 0.8% of the Federal Budget.</a:t>
          </a:r>
        </a:p>
      </dsp:txBody>
      <dsp:txXfrm>
        <a:off x="1450856" y="3810"/>
        <a:ext cx="8968997" cy="1256795"/>
      </dsp:txXfrm>
    </dsp:sp>
    <dsp:sp modelId="{771F1612-CC10-4ECA-A846-2858DB40AB64}">
      <dsp:nvSpPr>
        <dsp:cNvPr id="0" name=""/>
        <dsp:cNvSpPr/>
      </dsp:nvSpPr>
      <dsp:spPr>
        <a:xfrm>
          <a:off x="0" y="1547874"/>
          <a:ext cx="10515600"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992BB-A453-4C6A-A3E3-09F9FB81A691}">
      <dsp:nvSpPr>
        <dsp:cNvPr id="0" name=""/>
        <dsp:cNvSpPr/>
      </dsp:nvSpPr>
      <dsp:spPr>
        <a:xfrm>
          <a:off x="357537" y="261646"/>
          <a:ext cx="691237" cy="690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C7FB0D-D05C-475E-8FF5-3CAB9749F3B6}">
      <dsp:nvSpPr>
        <dsp:cNvPr id="0" name=""/>
        <dsp:cNvSpPr/>
      </dsp:nvSpPr>
      <dsp:spPr>
        <a:xfrm>
          <a:off x="1450856" y="1547874"/>
          <a:ext cx="8968997"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800100">
            <a:lnSpc>
              <a:spcPct val="90000"/>
            </a:lnSpc>
            <a:spcBef>
              <a:spcPct val="0"/>
            </a:spcBef>
            <a:spcAft>
              <a:spcPct val="35000"/>
            </a:spcAft>
            <a:buNone/>
          </a:pPr>
          <a:r>
            <a:rPr lang="en-US" sz="1800" kern="1200" dirty="0"/>
            <a:t>The median income for U.S. adults 65 and older is $50,290 while average annual expenses are $57,818. The average monthly (2024) Social Security benefit for retired workers is $1,907.</a:t>
          </a:r>
        </a:p>
      </dsp:txBody>
      <dsp:txXfrm>
        <a:off x="1450856" y="1547874"/>
        <a:ext cx="8968997" cy="1256795"/>
      </dsp:txXfrm>
    </dsp:sp>
    <dsp:sp modelId="{13577214-9D0D-4A5A-A9C5-6AD138069DEF}">
      <dsp:nvSpPr>
        <dsp:cNvPr id="0" name=""/>
        <dsp:cNvSpPr/>
      </dsp:nvSpPr>
      <dsp:spPr>
        <a:xfrm>
          <a:off x="0" y="3079093"/>
          <a:ext cx="10515600" cy="12555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272EE-435E-402A-A264-169810514711}">
      <dsp:nvSpPr>
        <dsp:cNvPr id="0" name=""/>
        <dsp:cNvSpPr/>
      </dsp:nvSpPr>
      <dsp:spPr>
        <a:xfrm>
          <a:off x="380180" y="3374440"/>
          <a:ext cx="691237" cy="690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C1570-6726-428F-A816-DB7435EDD5F8}">
      <dsp:nvSpPr>
        <dsp:cNvPr id="0" name=""/>
        <dsp:cNvSpPr/>
      </dsp:nvSpPr>
      <dsp:spPr>
        <a:xfrm>
          <a:off x="1451599" y="3091937"/>
          <a:ext cx="8968997" cy="125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1" tIns="133011" rIns="133011" bIns="133011" numCol="1" spcCol="1270" anchor="ctr" anchorCtr="0">
          <a:noAutofit/>
        </a:bodyPr>
        <a:lstStyle/>
        <a:p>
          <a:pPr marL="0" lvl="0" indent="0" algn="l" defTabSz="800100">
            <a:lnSpc>
              <a:spcPct val="90000"/>
            </a:lnSpc>
            <a:spcBef>
              <a:spcPct val="0"/>
            </a:spcBef>
            <a:spcAft>
              <a:spcPct val="35000"/>
            </a:spcAft>
            <a:buNone/>
          </a:pPr>
          <a:r>
            <a:rPr lang="en-US" sz="1800" kern="1200" dirty="0"/>
            <a:t>Assisted Living costs in Florida average $4,750/mo. In Miami, around $5,250/Mo. Hourly Home Care is $23.50. </a:t>
          </a:r>
        </a:p>
        <a:p>
          <a:pPr marL="0" lvl="0" indent="0" algn="l" defTabSz="800100">
            <a:lnSpc>
              <a:spcPct val="90000"/>
            </a:lnSpc>
            <a:spcBef>
              <a:spcPct val="0"/>
            </a:spcBef>
            <a:spcAft>
              <a:spcPct val="35000"/>
            </a:spcAft>
            <a:buNone/>
          </a:pPr>
          <a:r>
            <a:rPr lang="en-US" sz="1800" kern="1200" dirty="0"/>
            <a:t>Adult Day Care statewide average of $15,600/mo. Larger elderly population areas pay </a:t>
          </a:r>
          <a:r>
            <a:rPr lang="en-US" sz="1800" b="1" kern="1200" dirty="0"/>
            <a:t>more per person</a:t>
          </a:r>
          <a:r>
            <a:rPr lang="en-US" sz="1800" kern="1200" dirty="0"/>
            <a:t>.</a:t>
          </a:r>
        </a:p>
      </dsp:txBody>
      <dsp:txXfrm>
        <a:off x="1451599" y="3091937"/>
        <a:ext cx="8968997" cy="1256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07129-EAB7-45B4-BC20-1CAF63BF2F9F}">
      <dsp:nvSpPr>
        <dsp:cNvPr id="0" name=""/>
        <dsp:cNvSpPr/>
      </dsp:nvSpPr>
      <dsp:spPr>
        <a:xfrm>
          <a:off x="3861551" y="-339262"/>
          <a:ext cx="2792496" cy="257074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Savings  and Investments: </a:t>
          </a:r>
          <a:r>
            <a:rPr lang="en-US" sz="1800" kern="1200"/>
            <a:t>Preference for low-risk investments, bonds over equities</a:t>
          </a:r>
        </a:p>
      </dsp:txBody>
      <dsp:txXfrm>
        <a:off x="4270503" y="37215"/>
        <a:ext cx="1974592" cy="1817789"/>
      </dsp:txXfrm>
    </dsp:sp>
    <dsp:sp modelId="{16661781-2B77-452B-9A23-2DD3E7B66AD4}">
      <dsp:nvSpPr>
        <dsp:cNvPr id="0" name=""/>
        <dsp:cNvSpPr/>
      </dsp:nvSpPr>
      <dsp:spPr>
        <a:xfrm rot="3145330">
          <a:off x="5994946" y="1841762"/>
          <a:ext cx="395476" cy="638580"/>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018091" y="1922464"/>
        <a:ext cx="276833" cy="383148"/>
      </dsp:txXfrm>
    </dsp:sp>
    <dsp:sp modelId="{D177C4A4-17D2-4FD2-83D2-0F8CCE3136DA}">
      <dsp:nvSpPr>
        <dsp:cNvPr id="0" name=""/>
        <dsp:cNvSpPr/>
      </dsp:nvSpPr>
      <dsp:spPr>
        <a:xfrm>
          <a:off x="5739225" y="2100897"/>
          <a:ext cx="2792496" cy="257074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Pensions: </a:t>
          </a:r>
          <a:r>
            <a:rPr lang="en-US" sz="1800" b="0" i="0" kern="1200" dirty="0"/>
            <a:t>Many funds rely on stock market returns, low interest rates will </a:t>
          </a:r>
          <a:r>
            <a:rPr lang="en-US" sz="1800" b="1" i="0" kern="1200" dirty="0"/>
            <a:t>widen pension funding gaps</a:t>
          </a:r>
          <a:r>
            <a:rPr lang="en-US" sz="1800" b="0" i="0" kern="1200" dirty="0"/>
            <a:t>.  </a:t>
          </a:r>
        </a:p>
      </dsp:txBody>
      <dsp:txXfrm>
        <a:off x="6148177" y="2477374"/>
        <a:ext cx="1974592" cy="1817789"/>
      </dsp:txXfrm>
    </dsp:sp>
    <dsp:sp modelId="{4274A57A-FA8C-4561-89AB-12D0FF63DFDA}">
      <dsp:nvSpPr>
        <dsp:cNvPr id="0" name=""/>
        <dsp:cNvSpPr/>
      </dsp:nvSpPr>
      <dsp:spPr>
        <a:xfrm rot="10800002">
          <a:off x="4802748" y="3066978"/>
          <a:ext cx="839260" cy="638580"/>
        </a:xfrm>
        <a:prstGeom prst="leftRight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4994322" y="3194694"/>
        <a:ext cx="647686" cy="383148"/>
      </dsp:txXfrm>
    </dsp:sp>
    <dsp:sp modelId="{A2845033-D9AA-44B7-9580-F6BD15F96BBF}">
      <dsp:nvSpPr>
        <dsp:cNvPr id="0" name=""/>
        <dsp:cNvSpPr/>
      </dsp:nvSpPr>
      <dsp:spPr>
        <a:xfrm>
          <a:off x="1867837" y="2100895"/>
          <a:ext cx="2792496" cy="257074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Wage Income: </a:t>
          </a:r>
          <a:r>
            <a:rPr lang="en-US" sz="1800" kern="1200"/>
            <a:t>Healthier seniors may (need to) stay in the workforce</a:t>
          </a:r>
        </a:p>
      </dsp:txBody>
      <dsp:txXfrm>
        <a:off x="2276789" y="2477372"/>
        <a:ext cx="1974592" cy="1817789"/>
      </dsp:txXfrm>
    </dsp:sp>
    <dsp:sp modelId="{3A61E5DB-262C-4881-B06E-13CC1DC9719B}">
      <dsp:nvSpPr>
        <dsp:cNvPr id="0" name=""/>
        <dsp:cNvSpPr/>
      </dsp:nvSpPr>
      <dsp:spPr>
        <a:xfrm rot="18555018">
          <a:off x="4033526" y="1852683"/>
          <a:ext cx="445378" cy="638580"/>
        </a:xfrm>
        <a:prstGeom prst="rightArrow">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058063" y="2032133"/>
        <a:ext cx="311765" cy="38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C74C-13D7-4CF6-AB1C-A4BCF5846746}">
      <dsp:nvSpPr>
        <dsp:cNvPr id="0" name=""/>
        <dsp:cNvSpPr/>
      </dsp:nvSpPr>
      <dsp:spPr>
        <a:xfrm>
          <a:off x="3354239" y="1868923"/>
          <a:ext cx="739517" cy="91440"/>
        </a:xfrm>
        <a:custGeom>
          <a:avLst/>
          <a:gdLst/>
          <a:ahLst/>
          <a:cxnLst/>
          <a:rect l="0" t="0" r="0" b="0"/>
          <a:pathLst>
            <a:path>
              <a:moveTo>
                <a:pt x="0" y="45720"/>
              </a:moveTo>
              <a:lnTo>
                <a:pt x="739517" y="45720"/>
              </a:lnTo>
            </a:path>
          </a:pathLst>
        </a:custGeom>
        <a:noFill/>
        <a:ln w="1270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4745" y="1910788"/>
        <a:ext cx="38505" cy="7708"/>
      </dsp:txXfrm>
    </dsp:sp>
    <dsp:sp modelId="{33BEB61F-7F17-4306-A56E-E2AA419A937D}">
      <dsp:nvSpPr>
        <dsp:cNvPr id="0" name=""/>
        <dsp:cNvSpPr/>
      </dsp:nvSpPr>
      <dsp:spPr>
        <a:xfrm>
          <a:off x="7703" y="318300"/>
          <a:ext cx="3348336" cy="31926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071" tIns="172222" rIns="164071" bIns="172222" numCol="1" spcCol="1270" anchor="t" anchorCtr="0">
          <a:noAutofit/>
        </a:bodyPr>
        <a:lstStyle/>
        <a:p>
          <a:pPr marL="0" lvl="0" indent="0" algn="l" defTabSz="711200">
            <a:lnSpc>
              <a:spcPct val="90000"/>
            </a:lnSpc>
            <a:spcBef>
              <a:spcPct val="0"/>
            </a:spcBef>
            <a:spcAft>
              <a:spcPct val="35000"/>
            </a:spcAft>
            <a:buNone/>
          </a:pPr>
          <a:r>
            <a:rPr lang="en-US" sz="1600" b="1" kern="1200"/>
            <a:t>Social Security: Looming Trust Fund Insolvency?</a:t>
          </a:r>
        </a:p>
        <a:p>
          <a:pPr marL="171450" lvl="1" indent="-171450" algn="l" defTabSz="711200">
            <a:lnSpc>
              <a:spcPct val="90000"/>
            </a:lnSpc>
            <a:spcBef>
              <a:spcPct val="0"/>
            </a:spcBef>
            <a:spcAft>
              <a:spcPct val="15000"/>
            </a:spcAft>
            <a:buChar char="•"/>
          </a:pPr>
          <a:r>
            <a:rPr lang="en-US" sz="1600" kern="1200"/>
            <a:t>Insolvency depends on </a:t>
          </a:r>
          <a:r>
            <a:rPr lang="en-US" sz="1600" b="1" kern="1200"/>
            <a:t>future </a:t>
          </a:r>
          <a:r>
            <a:rPr lang="en-US" sz="1600" b="1" kern="1200" err="1"/>
            <a:t>workers:retirees</a:t>
          </a:r>
          <a:r>
            <a:rPr lang="en-US" sz="1600" b="1" kern="1200"/>
            <a:t> ratio</a:t>
          </a:r>
          <a:r>
            <a:rPr lang="en-US" sz="1600" kern="1200"/>
            <a:t>, Fed action</a:t>
          </a:r>
        </a:p>
        <a:p>
          <a:pPr marL="171450" lvl="1" indent="-171450" algn="l" defTabSz="711200">
            <a:lnSpc>
              <a:spcPct val="90000"/>
            </a:lnSpc>
            <a:spcBef>
              <a:spcPct val="0"/>
            </a:spcBef>
            <a:spcAft>
              <a:spcPct val="15000"/>
            </a:spcAft>
            <a:buChar char="•"/>
          </a:pPr>
          <a:r>
            <a:rPr lang="en-US" sz="1600" kern="1200"/>
            <a:t>Could occur </a:t>
          </a:r>
          <a:r>
            <a:rPr lang="en-US" sz="1600" b="1" kern="1200"/>
            <a:t>2033-2035</a:t>
          </a:r>
        </a:p>
        <a:p>
          <a:pPr marL="171450" lvl="1" indent="-171450" algn="l" defTabSz="711200">
            <a:lnSpc>
              <a:spcPct val="90000"/>
            </a:lnSpc>
            <a:spcBef>
              <a:spcPct val="0"/>
            </a:spcBef>
            <a:spcAft>
              <a:spcPct val="15000"/>
            </a:spcAft>
            <a:buChar char="•"/>
          </a:pPr>
          <a:r>
            <a:rPr lang="en-US" sz="1600" kern="1200" dirty="0"/>
            <a:t>Researchers suggest that to prevent insolvency, benefits would be cut 21-23% and Full Retirement Age be deferred to 70/71.</a:t>
          </a:r>
          <a:endParaRPr lang="en-US" sz="1600" b="1" kern="1200" dirty="0"/>
        </a:p>
      </dsp:txBody>
      <dsp:txXfrm>
        <a:off x="7703" y="318300"/>
        <a:ext cx="3348336" cy="3192685"/>
      </dsp:txXfrm>
    </dsp:sp>
    <dsp:sp modelId="{5F846BB7-929C-4B47-BEC5-75809BC1CC62}">
      <dsp:nvSpPr>
        <dsp:cNvPr id="0" name=""/>
        <dsp:cNvSpPr/>
      </dsp:nvSpPr>
      <dsp:spPr>
        <a:xfrm>
          <a:off x="8064042" y="1868923"/>
          <a:ext cx="739517" cy="91440"/>
        </a:xfrm>
        <a:custGeom>
          <a:avLst/>
          <a:gdLst/>
          <a:ahLst/>
          <a:cxnLst/>
          <a:rect l="0" t="0" r="0" b="0"/>
          <a:pathLst>
            <a:path>
              <a:moveTo>
                <a:pt x="0" y="45720"/>
              </a:moveTo>
              <a:lnTo>
                <a:pt x="739517" y="45720"/>
              </a:lnTo>
            </a:path>
          </a:pathLst>
        </a:custGeom>
        <a:noFill/>
        <a:ln w="12700" cap="flat" cmpd="sng" algn="ctr">
          <a:solidFill>
            <a:schemeClr val="accent1">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14548" y="1910788"/>
        <a:ext cx="38505" cy="7708"/>
      </dsp:txXfrm>
    </dsp:sp>
    <dsp:sp modelId="{1C7850E0-1974-426C-9717-3468A1235E0E}">
      <dsp:nvSpPr>
        <dsp:cNvPr id="0" name=""/>
        <dsp:cNvSpPr/>
      </dsp:nvSpPr>
      <dsp:spPr>
        <a:xfrm>
          <a:off x="4126156" y="318300"/>
          <a:ext cx="3939685" cy="31926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071" tIns="172222" rIns="164071" bIns="172222" numCol="1" spcCol="1270" anchor="ctr" anchorCtr="0">
          <a:noAutofit/>
        </a:bodyPr>
        <a:lstStyle/>
        <a:p>
          <a:pPr marL="0" lvl="0" indent="0" algn="ctr" defTabSz="711200">
            <a:lnSpc>
              <a:spcPct val="90000"/>
            </a:lnSpc>
            <a:spcBef>
              <a:spcPct val="0"/>
            </a:spcBef>
            <a:spcAft>
              <a:spcPct val="35000"/>
            </a:spcAft>
            <a:buNone/>
          </a:pPr>
          <a:r>
            <a:rPr lang="en-US" sz="1600" b="1" kern="1200" dirty="0"/>
            <a:t>In Southeast Florida</a:t>
          </a:r>
        </a:p>
        <a:p>
          <a:pPr marL="0" lvl="0" indent="0" algn="ctr" defTabSz="711200">
            <a:lnSpc>
              <a:spcPct val="90000"/>
            </a:lnSpc>
            <a:spcBef>
              <a:spcPct val="0"/>
            </a:spcBef>
            <a:spcAft>
              <a:spcPct val="35000"/>
            </a:spcAft>
            <a:buNone/>
          </a:pPr>
          <a:r>
            <a:rPr lang="en-US" sz="1600" b="1" kern="1200" dirty="0"/>
            <a:t>SS Transfers are ~9-10% of Personal Income (+Earnings, Property Income</a:t>
          </a:r>
          <a:r>
            <a:rPr lang="en-US" sz="1600" kern="1200" dirty="0"/>
            <a:t>) in Southeast Florida. </a:t>
          </a:r>
        </a:p>
        <a:p>
          <a:pPr marL="0" lvl="0" indent="0" algn="ctr" defTabSz="711200">
            <a:lnSpc>
              <a:spcPct val="90000"/>
            </a:lnSpc>
            <a:spcBef>
              <a:spcPct val="0"/>
            </a:spcBef>
            <a:spcAft>
              <a:spcPct val="35000"/>
            </a:spcAft>
            <a:buNone/>
          </a:pPr>
          <a:r>
            <a:rPr lang="en-US" sz="1600" kern="1200" dirty="0"/>
            <a:t>A cut in SS and SSI benefits would cost:</a:t>
          </a:r>
        </a:p>
        <a:p>
          <a:pPr marL="0" lvl="0" indent="0" algn="ctr" defTabSz="711200">
            <a:lnSpc>
              <a:spcPct val="90000"/>
            </a:lnSpc>
            <a:spcBef>
              <a:spcPct val="0"/>
            </a:spcBef>
            <a:spcAft>
              <a:spcPct val="35000"/>
            </a:spcAft>
            <a:buNone/>
          </a:pPr>
          <a:r>
            <a:rPr lang="en-US" sz="1600" kern="1200" dirty="0"/>
            <a:t>$11 Billion in Sales and  $10 Billion in Personal Income  (-1.3% income, -1.0% of sales) per Year. </a:t>
          </a:r>
        </a:p>
        <a:p>
          <a:pPr marL="0" lvl="0" indent="0" algn="ctr" defTabSz="711200">
            <a:lnSpc>
              <a:spcPct val="90000"/>
            </a:lnSpc>
            <a:spcBef>
              <a:spcPct val="0"/>
            </a:spcBef>
            <a:spcAft>
              <a:spcPct val="35000"/>
            </a:spcAft>
            <a:buNone/>
          </a:pPr>
          <a:r>
            <a:rPr lang="en-US" sz="1600" b="1" kern="1200" dirty="0">
              <a:solidFill>
                <a:srgbClr val="FFFF00"/>
              </a:solidFill>
            </a:rPr>
            <a:t>-$1,000/Person</a:t>
          </a:r>
        </a:p>
      </dsp:txBody>
      <dsp:txXfrm>
        <a:off x="4126156" y="318300"/>
        <a:ext cx="3939685" cy="3192685"/>
      </dsp:txXfrm>
    </dsp:sp>
    <dsp:sp modelId="{3F2801D1-34C9-4776-A84E-5A8E58E827A7}">
      <dsp:nvSpPr>
        <dsp:cNvPr id="0" name=""/>
        <dsp:cNvSpPr/>
      </dsp:nvSpPr>
      <dsp:spPr>
        <a:xfrm>
          <a:off x="8835959" y="613724"/>
          <a:ext cx="3348336" cy="26018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4071" tIns="172222" rIns="164071" bIns="172222" numCol="1" spcCol="1270" anchor="ctr" anchorCtr="0">
          <a:noAutofit/>
        </a:bodyPr>
        <a:lstStyle/>
        <a:p>
          <a:pPr marL="0" lvl="0" indent="0" algn="ctr" defTabSz="755650">
            <a:lnSpc>
              <a:spcPct val="90000"/>
            </a:lnSpc>
            <a:spcBef>
              <a:spcPct val="0"/>
            </a:spcBef>
            <a:spcAft>
              <a:spcPct val="35000"/>
            </a:spcAft>
            <a:buNone/>
          </a:pPr>
          <a:r>
            <a:rPr lang="en-US" sz="1700" kern="1200"/>
            <a:t>Southeast Florida Job losses in construction, retail trade, health care, real estate, personal services </a:t>
          </a:r>
        </a:p>
        <a:p>
          <a:pPr marL="0" lvl="0" indent="0" algn="ctr" defTabSz="755650">
            <a:lnSpc>
              <a:spcPct val="90000"/>
            </a:lnSpc>
            <a:spcBef>
              <a:spcPct val="0"/>
            </a:spcBef>
            <a:spcAft>
              <a:spcPct val="35000"/>
            </a:spcAft>
            <a:buNone/>
          </a:pPr>
          <a:r>
            <a:rPr lang="en-US" sz="1700" b="1" kern="1200"/>
            <a:t>(-50,000 jobs, under baseline per year in Southeast Florida)</a:t>
          </a:r>
        </a:p>
      </dsp:txBody>
      <dsp:txXfrm>
        <a:off x="8835959" y="613724"/>
        <a:ext cx="3348336" cy="2601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5AE8C-D936-46AC-9C96-D02A34728230}">
      <dsp:nvSpPr>
        <dsp:cNvPr id="0" name=""/>
        <dsp:cNvSpPr/>
      </dsp:nvSpPr>
      <dsp:spPr>
        <a:xfrm>
          <a:off x="3505405" y="1235799"/>
          <a:ext cx="772563" cy="91440"/>
        </a:xfrm>
        <a:custGeom>
          <a:avLst/>
          <a:gdLst/>
          <a:ahLst/>
          <a:cxnLst/>
          <a:rect l="0" t="0" r="0" b="0"/>
          <a:pathLst>
            <a:path>
              <a:moveTo>
                <a:pt x="0" y="45720"/>
              </a:moveTo>
              <a:lnTo>
                <a:pt x="772563" y="45720"/>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1608" y="1277499"/>
        <a:ext cx="40158" cy="8039"/>
      </dsp:txXfrm>
    </dsp:sp>
    <dsp:sp modelId="{302AD342-E9CB-4685-986F-00E58E019CFF}">
      <dsp:nvSpPr>
        <dsp:cNvPr id="0" name=""/>
        <dsp:cNvSpPr/>
      </dsp:nvSpPr>
      <dsp:spPr>
        <a:xfrm>
          <a:off x="15191" y="233915"/>
          <a:ext cx="3492014" cy="2095208"/>
        </a:xfrm>
        <a:prstGeom prst="rect">
          <a:avLst/>
        </a:prstGeom>
        <a:solidFill>
          <a:schemeClr val="tx1">
            <a:lumMod val="95000"/>
            <a:lumOff val="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12" tIns="179612" rIns="171112" bIns="179612" numCol="1" spcCol="1270" anchor="ctr" anchorCtr="0">
          <a:noAutofit/>
        </a:bodyPr>
        <a:lstStyle/>
        <a:p>
          <a:pPr marL="0" lvl="0" indent="0" algn="ctr" defTabSz="711200">
            <a:lnSpc>
              <a:spcPct val="90000"/>
            </a:lnSpc>
            <a:spcBef>
              <a:spcPct val="0"/>
            </a:spcBef>
            <a:spcAft>
              <a:spcPct val="35000"/>
            </a:spcAft>
            <a:buNone/>
          </a:pPr>
          <a:r>
            <a:rPr lang="en-US" sz="1600" i="0" kern="1200" dirty="0"/>
            <a:t>Potential for Reduced Social Security Payments, Coupled with Low Savings Rate, means Less Local Spending on </a:t>
          </a:r>
          <a:r>
            <a:rPr lang="en-US" sz="1600" kern="1200" dirty="0"/>
            <a:t>Goods and Services (-~9%)</a:t>
          </a:r>
        </a:p>
        <a:p>
          <a:pPr marL="0" lvl="0" indent="0" algn="ctr" defTabSz="711200">
            <a:lnSpc>
              <a:spcPct val="90000"/>
            </a:lnSpc>
            <a:spcBef>
              <a:spcPct val="0"/>
            </a:spcBef>
            <a:spcAft>
              <a:spcPct val="35000"/>
            </a:spcAft>
            <a:buNone/>
          </a:pPr>
          <a:r>
            <a:rPr lang="en-US" sz="1600" kern="1200" dirty="0"/>
            <a:t>=</a:t>
          </a:r>
        </a:p>
        <a:p>
          <a:pPr marL="0" lvl="0" indent="0" algn="ctr" defTabSz="711200">
            <a:lnSpc>
              <a:spcPct val="90000"/>
            </a:lnSpc>
            <a:spcBef>
              <a:spcPct val="0"/>
            </a:spcBef>
            <a:spcAft>
              <a:spcPct val="35000"/>
            </a:spcAft>
            <a:buNone/>
          </a:pPr>
          <a:r>
            <a:rPr lang="en-US" sz="1600" b="1" kern="1200" dirty="0"/>
            <a:t>Local Employment Shock</a:t>
          </a:r>
        </a:p>
      </dsp:txBody>
      <dsp:txXfrm>
        <a:off x="15191" y="233915"/>
        <a:ext cx="3492014" cy="2095208"/>
      </dsp:txXfrm>
    </dsp:sp>
    <dsp:sp modelId="{213ABFDB-873D-461F-8280-CDB1F5070716}">
      <dsp:nvSpPr>
        <dsp:cNvPr id="0" name=""/>
        <dsp:cNvSpPr/>
      </dsp:nvSpPr>
      <dsp:spPr>
        <a:xfrm>
          <a:off x="7800583" y="1235799"/>
          <a:ext cx="772563" cy="91440"/>
        </a:xfrm>
        <a:custGeom>
          <a:avLst/>
          <a:gdLst/>
          <a:ahLst/>
          <a:cxnLst/>
          <a:rect l="0" t="0" r="0" b="0"/>
          <a:pathLst>
            <a:path>
              <a:moveTo>
                <a:pt x="0" y="45720"/>
              </a:moveTo>
              <a:lnTo>
                <a:pt x="772563" y="45720"/>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6785" y="1277499"/>
        <a:ext cx="40158" cy="8039"/>
      </dsp:txXfrm>
    </dsp:sp>
    <dsp:sp modelId="{32CDA93B-242A-48C6-9630-F55CB23A9BEB}">
      <dsp:nvSpPr>
        <dsp:cNvPr id="0" name=""/>
        <dsp:cNvSpPr/>
      </dsp:nvSpPr>
      <dsp:spPr>
        <a:xfrm>
          <a:off x="4310368" y="233915"/>
          <a:ext cx="3492014" cy="2095208"/>
        </a:xfrm>
        <a:prstGeom prst="rect">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12" tIns="179612" rIns="171112" bIns="179612" numCol="1" spcCol="1270" anchor="ctr" anchorCtr="0">
          <a:noAutofit/>
        </a:bodyPr>
        <a:lstStyle/>
        <a:p>
          <a:pPr marL="0" lvl="0" indent="0" algn="ctr" defTabSz="711200">
            <a:lnSpc>
              <a:spcPct val="90000"/>
            </a:lnSpc>
            <a:spcBef>
              <a:spcPct val="0"/>
            </a:spcBef>
            <a:spcAft>
              <a:spcPct val="35000"/>
            </a:spcAft>
            <a:buNone/>
          </a:pPr>
          <a:r>
            <a:rPr lang="en-US" sz="1600" kern="1200"/>
            <a:t>State pension funds already struggle to meet obligations, pension reform may lower payouts</a:t>
          </a:r>
        </a:p>
        <a:p>
          <a:pPr marL="0" lvl="0" indent="0" algn="ctr" defTabSz="711200">
            <a:lnSpc>
              <a:spcPct val="90000"/>
            </a:lnSpc>
            <a:spcBef>
              <a:spcPct val="0"/>
            </a:spcBef>
            <a:spcAft>
              <a:spcPct val="35000"/>
            </a:spcAft>
            <a:buNone/>
          </a:pPr>
          <a:r>
            <a:rPr lang="en-US" sz="1600" b="1" kern="1200"/>
            <a:t>Exacerbating</a:t>
          </a:r>
          <a:r>
            <a:rPr lang="en-US" sz="1600" kern="1200"/>
            <a:t> the local employment shock.</a:t>
          </a:r>
        </a:p>
      </dsp:txBody>
      <dsp:txXfrm>
        <a:off x="4310368" y="233915"/>
        <a:ext cx="3492014" cy="2095208"/>
      </dsp:txXfrm>
    </dsp:sp>
    <dsp:sp modelId="{E44ED76E-C87F-4B2C-BE3E-93BAFC782908}">
      <dsp:nvSpPr>
        <dsp:cNvPr id="0" name=""/>
        <dsp:cNvSpPr/>
      </dsp:nvSpPr>
      <dsp:spPr>
        <a:xfrm>
          <a:off x="1761198" y="2327323"/>
          <a:ext cx="8590355" cy="772563"/>
        </a:xfrm>
        <a:custGeom>
          <a:avLst/>
          <a:gdLst/>
          <a:ahLst/>
          <a:cxnLst/>
          <a:rect l="0" t="0" r="0" b="0"/>
          <a:pathLst>
            <a:path>
              <a:moveTo>
                <a:pt x="8590355" y="0"/>
              </a:moveTo>
              <a:lnTo>
                <a:pt x="8590355" y="403381"/>
              </a:lnTo>
              <a:lnTo>
                <a:pt x="0" y="403381"/>
              </a:lnTo>
              <a:lnTo>
                <a:pt x="0" y="772563"/>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0680" y="2709585"/>
        <a:ext cx="431391" cy="8039"/>
      </dsp:txXfrm>
    </dsp:sp>
    <dsp:sp modelId="{75766EB3-155D-4BFD-9CCE-04BDFFB5CCCF}">
      <dsp:nvSpPr>
        <dsp:cNvPr id="0" name=""/>
        <dsp:cNvSpPr/>
      </dsp:nvSpPr>
      <dsp:spPr>
        <a:xfrm>
          <a:off x="8605546" y="233915"/>
          <a:ext cx="3492014" cy="2095208"/>
        </a:xfrm>
        <a:prstGeom prst="rect">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12" tIns="179612" rIns="171112" bIns="179612" numCol="1" spcCol="1270" anchor="ctr" anchorCtr="0">
          <a:noAutofit/>
        </a:bodyPr>
        <a:lstStyle/>
        <a:p>
          <a:pPr marL="0" lvl="0" indent="0" algn="ctr" defTabSz="711200">
            <a:lnSpc>
              <a:spcPct val="90000"/>
            </a:lnSpc>
            <a:spcBef>
              <a:spcPct val="0"/>
            </a:spcBef>
            <a:spcAft>
              <a:spcPct val="35000"/>
            </a:spcAft>
            <a:buNone/>
          </a:pPr>
          <a:r>
            <a:rPr lang="en-US" sz="1600" b="1" i="0" kern="1200"/>
            <a:t>FS196.075</a:t>
          </a:r>
          <a:r>
            <a:rPr lang="en-US" sz="1600" i="0" kern="1200"/>
            <a:t> Additional homestead exemption for persons 65+</a:t>
          </a:r>
          <a:r>
            <a:rPr lang="en-US" sz="1600" b="1" i="0" kern="1200"/>
            <a:t>. </a:t>
          </a:r>
          <a:r>
            <a:rPr lang="en-US" sz="1600" b="0" i="0" kern="1200"/>
            <a:t>S</a:t>
          </a:r>
          <a:r>
            <a:rPr lang="en-US" sz="1600" i="0" kern="1200"/>
            <a:t>hifts tax burden to younger homeowners paying for more senior services. Reduces starter home inventory.</a:t>
          </a:r>
          <a:endParaRPr lang="en-US" sz="1600" kern="1200"/>
        </a:p>
      </dsp:txBody>
      <dsp:txXfrm>
        <a:off x="8605546" y="233915"/>
        <a:ext cx="3492014" cy="2095208"/>
      </dsp:txXfrm>
    </dsp:sp>
    <dsp:sp modelId="{12194858-19A9-4F85-9CB3-A7FF3DE984A8}">
      <dsp:nvSpPr>
        <dsp:cNvPr id="0" name=""/>
        <dsp:cNvSpPr/>
      </dsp:nvSpPr>
      <dsp:spPr>
        <a:xfrm>
          <a:off x="3505405" y="4134171"/>
          <a:ext cx="772563" cy="91440"/>
        </a:xfrm>
        <a:custGeom>
          <a:avLst/>
          <a:gdLst/>
          <a:ahLst/>
          <a:cxnLst/>
          <a:rect l="0" t="0" r="0" b="0"/>
          <a:pathLst>
            <a:path>
              <a:moveTo>
                <a:pt x="0" y="45720"/>
              </a:moveTo>
              <a:lnTo>
                <a:pt x="772563" y="45720"/>
              </a:lnTo>
            </a:path>
          </a:pathLst>
        </a:custGeom>
        <a:noFill/>
        <a:ln w="1905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71608" y="4088451"/>
        <a:ext cx="40158" cy="182880"/>
      </dsp:txXfrm>
    </dsp:sp>
    <dsp:sp modelId="{11B38AF8-3494-441A-8CDD-A6A34ED2B17F}">
      <dsp:nvSpPr>
        <dsp:cNvPr id="0" name=""/>
        <dsp:cNvSpPr/>
      </dsp:nvSpPr>
      <dsp:spPr>
        <a:xfrm>
          <a:off x="15191" y="3132287"/>
          <a:ext cx="3492014" cy="2095208"/>
        </a:xfrm>
        <a:prstGeom prst="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12" tIns="179612" rIns="171112" bIns="179612" numCol="1" spcCol="1270" anchor="ctr" anchorCtr="0">
          <a:noAutofit/>
        </a:bodyPr>
        <a:lstStyle/>
        <a:p>
          <a:pPr marL="0" lvl="0" indent="0" algn="ctr" defTabSz="711200">
            <a:lnSpc>
              <a:spcPct val="90000"/>
            </a:lnSpc>
            <a:spcBef>
              <a:spcPct val="0"/>
            </a:spcBef>
            <a:spcAft>
              <a:spcPct val="35000"/>
            </a:spcAft>
            <a:buNone/>
          </a:pPr>
          <a:r>
            <a:rPr lang="en-US" sz="1600" kern="1200"/>
            <a:t>Medicaid and Other Factors Squeezes State and Local Government, Produce Shift in Size and Scope of Public Services</a:t>
          </a:r>
        </a:p>
        <a:p>
          <a:pPr marL="0" lvl="0" indent="0" algn="ctr" defTabSz="711200">
            <a:lnSpc>
              <a:spcPct val="90000"/>
            </a:lnSpc>
            <a:spcBef>
              <a:spcPct val="0"/>
            </a:spcBef>
            <a:spcAft>
              <a:spcPct val="35000"/>
            </a:spcAft>
            <a:buNone/>
          </a:pPr>
          <a:r>
            <a:rPr lang="en-US" sz="1600" kern="1200"/>
            <a:t>Need for (Regional?) Pension Solutions?</a:t>
          </a:r>
        </a:p>
      </dsp:txBody>
      <dsp:txXfrm>
        <a:off x="15191" y="3132287"/>
        <a:ext cx="3492014" cy="2095208"/>
      </dsp:txXfrm>
    </dsp:sp>
    <dsp:sp modelId="{0406906F-EBFD-48C4-A2EF-F0DAA429EDCC}">
      <dsp:nvSpPr>
        <dsp:cNvPr id="0" name=""/>
        <dsp:cNvSpPr/>
      </dsp:nvSpPr>
      <dsp:spPr>
        <a:xfrm>
          <a:off x="4310368" y="3132287"/>
          <a:ext cx="3492014" cy="209520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12" tIns="179612" rIns="171112" bIns="179612" numCol="1" spcCol="1270" anchor="ctr" anchorCtr="0">
          <a:noAutofit/>
        </a:bodyPr>
        <a:lstStyle/>
        <a:p>
          <a:pPr marL="0" lvl="0" indent="0" algn="ctr" defTabSz="711200">
            <a:lnSpc>
              <a:spcPct val="90000"/>
            </a:lnSpc>
            <a:spcBef>
              <a:spcPct val="0"/>
            </a:spcBef>
            <a:spcAft>
              <a:spcPct val="35000"/>
            </a:spcAft>
            <a:buNone/>
          </a:pPr>
          <a:r>
            <a:rPr lang="en-US" sz="1600" b="0" i="0" kern="1200" baseline="0"/>
            <a:t>Tough Choices ahead:</a:t>
          </a:r>
        </a:p>
        <a:p>
          <a:pPr marL="0" lvl="0" indent="0" algn="ctr" defTabSz="711200">
            <a:lnSpc>
              <a:spcPct val="90000"/>
            </a:lnSpc>
            <a:spcBef>
              <a:spcPct val="0"/>
            </a:spcBef>
            <a:spcAft>
              <a:spcPct val="35000"/>
            </a:spcAft>
            <a:buNone/>
          </a:pPr>
          <a:r>
            <a:rPr lang="en-US" sz="1600" b="0" i="0" kern="1200" baseline="0"/>
            <a:t> Climate Resilient Investment; Accommodations for Older Users of Public Services, Potential for School Consolidation</a:t>
          </a:r>
          <a:endParaRPr lang="en-US" sz="1600" kern="1200"/>
        </a:p>
      </dsp:txBody>
      <dsp:txXfrm>
        <a:off x="4310368" y="3132287"/>
        <a:ext cx="3492014" cy="2095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71CDC-78FB-4BBF-A8A0-E5EB4F73D37A}">
      <dsp:nvSpPr>
        <dsp:cNvPr id="0" name=""/>
        <dsp:cNvSpPr/>
      </dsp:nvSpPr>
      <dsp:spPr>
        <a:xfrm>
          <a:off x="3414" y="169682"/>
          <a:ext cx="3329572" cy="691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Federal/National</a:t>
          </a:r>
        </a:p>
      </dsp:txBody>
      <dsp:txXfrm>
        <a:off x="3414" y="169682"/>
        <a:ext cx="3329572" cy="691200"/>
      </dsp:txXfrm>
    </dsp:sp>
    <dsp:sp modelId="{1D3A4696-A1F9-42C9-984C-C65DE7745488}">
      <dsp:nvSpPr>
        <dsp:cNvPr id="0" name=""/>
        <dsp:cNvSpPr/>
      </dsp:nvSpPr>
      <dsp:spPr>
        <a:xfrm>
          <a:off x="3414" y="860882"/>
          <a:ext cx="3329572" cy="316224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Monetary Policy &amp; Immigration Policy Vs. Technology Tradeoff</a:t>
          </a:r>
        </a:p>
        <a:p>
          <a:pPr marL="228600" lvl="1" indent="-228600" algn="l" defTabSz="1066800">
            <a:lnSpc>
              <a:spcPct val="90000"/>
            </a:lnSpc>
            <a:spcBef>
              <a:spcPct val="0"/>
            </a:spcBef>
            <a:spcAft>
              <a:spcPct val="15000"/>
            </a:spcAft>
            <a:buChar char="•"/>
          </a:pPr>
          <a:r>
            <a:rPr lang="en-US" sz="2400" kern="1200"/>
            <a:t>SS, SSI, Medicare, and Medicaid Reform</a:t>
          </a:r>
        </a:p>
        <a:p>
          <a:pPr marL="228600" lvl="1" indent="-228600" algn="l" defTabSz="1066800">
            <a:lnSpc>
              <a:spcPct val="90000"/>
            </a:lnSpc>
            <a:spcBef>
              <a:spcPct val="0"/>
            </a:spcBef>
            <a:spcAft>
              <a:spcPct val="15000"/>
            </a:spcAft>
            <a:buChar char="•"/>
          </a:pPr>
          <a:r>
            <a:rPr lang="en-US" sz="2400" kern="1200"/>
            <a:t>National Electric Grid</a:t>
          </a:r>
        </a:p>
      </dsp:txBody>
      <dsp:txXfrm>
        <a:off x="3414" y="860882"/>
        <a:ext cx="3329572" cy="3162240"/>
      </dsp:txXfrm>
    </dsp:sp>
    <dsp:sp modelId="{39CC4BC6-4218-43B3-97F2-5D21D15D5C10}">
      <dsp:nvSpPr>
        <dsp:cNvPr id="0" name=""/>
        <dsp:cNvSpPr/>
      </dsp:nvSpPr>
      <dsp:spPr>
        <a:xfrm>
          <a:off x="3799128" y="169682"/>
          <a:ext cx="3329572" cy="691200"/>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State</a:t>
          </a:r>
        </a:p>
      </dsp:txBody>
      <dsp:txXfrm>
        <a:off x="3799128" y="169682"/>
        <a:ext cx="3329572" cy="691200"/>
      </dsp:txXfrm>
    </dsp:sp>
    <dsp:sp modelId="{6B2A7043-B0F4-4345-A9C6-1AB0C11D7564}">
      <dsp:nvSpPr>
        <dsp:cNvPr id="0" name=""/>
        <dsp:cNvSpPr/>
      </dsp:nvSpPr>
      <dsp:spPr>
        <a:xfrm>
          <a:off x="3799128" y="860882"/>
          <a:ext cx="3329572" cy="3162240"/>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Increased Oversight of Elderly Care</a:t>
          </a:r>
        </a:p>
        <a:p>
          <a:pPr marL="228600" lvl="1" indent="-228600" algn="l" defTabSz="1066800">
            <a:lnSpc>
              <a:spcPct val="90000"/>
            </a:lnSpc>
            <a:spcBef>
              <a:spcPct val="0"/>
            </a:spcBef>
            <a:spcAft>
              <a:spcPct val="15000"/>
            </a:spcAft>
            <a:buChar char="•"/>
          </a:pPr>
          <a:r>
            <a:rPr lang="en-US" sz="2400" kern="1200"/>
            <a:t>Medicaid</a:t>
          </a:r>
        </a:p>
        <a:p>
          <a:pPr marL="228600" lvl="1" indent="-228600" algn="l" defTabSz="1066800">
            <a:lnSpc>
              <a:spcPct val="90000"/>
            </a:lnSpc>
            <a:spcBef>
              <a:spcPct val="0"/>
            </a:spcBef>
            <a:spcAft>
              <a:spcPct val="15000"/>
            </a:spcAft>
            <a:buChar char="•"/>
          </a:pPr>
          <a:r>
            <a:rPr lang="en-US" sz="2400" kern="1200"/>
            <a:t>Pension reform</a:t>
          </a:r>
        </a:p>
      </dsp:txBody>
      <dsp:txXfrm>
        <a:off x="3799128" y="860882"/>
        <a:ext cx="3329572" cy="3162240"/>
      </dsp:txXfrm>
    </dsp:sp>
    <dsp:sp modelId="{980F9518-9ED5-4D16-9D68-F50C2F8E7D3F}">
      <dsp:nvSpPr>
        <dsp:cNvPr id="0" name=""/>
        <dsp:cNvSpPr/>
      </dsp:nvSpPr>
      <dsp:spPr>
        <a:xfrm>
          <a:off x="7594841" y="169682"/>
          <a:ext cx="3329572" cy="691200"/>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Regional &amp; Local</a:t>
          </a:r>
        </a:p>
      </dsp:txBody>
      <dsp:txXfrm>
        <a:off x="7594841" y="169682"/>
        <a:ext cx="3329572" cy="691200"/>
      </dsp:txXfrm>
    </dsp:sp>
    <dsp:sp modelId="{7006EECB-9FD3-4B6B-8D0F-4CC879CAEC7C}">
      <dsp:nvSpPr>
        <dsp:cNvPr id="0" name=""/>
        <dsp:cNvSpPr/>
      </dsp:nvSpPr>
      <dsp:spPr>
        <a:xfrm>
          <a:off x="7594841" y="860882"/>
          <a:ext cx="3329572" cy="3162240"/>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Land Use: Adult Care, Safer Streets, Changing LU Demand, Shelter and Evacuations, Cooling Centers</a:t>
          </a:r>
        </a:p>
        <a:p>
          <a:pPr marL="228600" lvl="1" indent="-228600" algn="l" defTabSz="1066800">
            <a:lnSpc>
              <a:spcPct val="90000"/>
            </a:lnSpc>
            <a:spcBef>
              <a:spcPct val="0"/>
            </a:spcBef>
            <a:spcAft>
              <a:spcPct val="15000"/>
            </a:spcAft>
            <a:buChar char="•"/>
          </a:pPr>
          <a:r>
            <a:rPr lang="en-US" sz="2400" kern="1200"/>
            <a:t>Regional Pension Supplement?</a:t>
          </a:r>
        </a:p>
      </dsp:txBody>
      <dsp:txXfrm>
        <a:off x="7594841" y="860882"/>
        <a:ext cx="3329572" cy="316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2E6C2-A437-4A98-82D1-3C324F4A4CF0}">
      <dsp:nvSpPr>
        <dsp:cNvPr id="0" name=""/>
        <dsp:cNvSpPr/>
      </dsp:nvSpPr>
      <dsp:spPr>
        <a:xfrm>
          <a:off x="393412" y="1331"/>
          <a:ext cx="2450003" cy="1225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Money: Income, Savings, Social Security, Pensions</a:t>
          </a:r>
        </a:p>
      </dsp:txBody>
      <dsp:txXfrm>
        <a:off x="429291" y="37210"/>
        <a:ext cx="2378245" cy="1153243"/>
      </dsp:txXfrm>
    </dsp:sp>
    <dsp:sp modelId="{7C105A69-24F6-4878-A44B-9765780BC56B}">
      <dsp:nvSpPr>
        <dsp:cNvPr id="0" name=""/>
        <dsp:cNvSpPr/>
      </dsp:nvSpPr>
      <dsp:spPr>
        <a:xfrm>
          <a:off x="2843415" y="593617"/>
          <a:ext cx="980001" cy="40429"/>
        </a:xfrm>
        <a:custGeom>
          <a:avLst/>
          <a:gdLst/>
          <a:ahLst/>
          <a:cxnLst/>
          <a:rect l="0" t="0" r="0" b="0"/>
          <a:pathLst>
            <a:path>
              <a:moveTo>
                <a:pt x="0" y="20214"/>
              </a:moveTo>
              <a:lnTo>
                <a:pt x="980001" y="20214"/>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8916" y="589332"/>
        <a:ext cx="49000" cy="49000"/>
      </dsp:txXfrm>
    </dsp:sp>
    <dsp:sp modelId="{332ABA51-AF34-40DB-BA83-483367FC1AA5}">
      <dsp:nvSpPr>
        <dsp:cNvPr id="0" name=""/>
        <dsp:cNvSpPr/>
      </dsp:nvSpPr>
      <dsp:spPr>
        <a:xfrm>
          <a:off x="3823417" y="1331"/>
          <a:ext cx="2450003" cy="12250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Impacts on the Labor Force and Wages | Local Jobs</a:t>
          </a:r>
        </a:p>
      </dsp:txBody>
      <dsp:txXfrm>
        <a:off x="3859296" y="37210"/>
        <a:ext cx="2378245" cy="1153243"/>
      </dsp:txXfrm>
    </dsp:sp>
    <dsp:sp modelId="{3CE45201-09DE-41CA-93A5-E6E431F59A63}">
      <dsp:nvSpPr>
        <dsp:cNvPr id="0" name=""/>
        <dsp:cNvSpPr/>
      </dsp:nvSpPr>
      <dsp:spPr>
        <a:xfrm>
          <a:off x="393412" y="1410083"/>
          <a:ext cx="2450003" cy="1225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Health: Healthcare Costs and Active Retirement</a:t>
          </a:r>
        </a:p>
      </dsp:txBody>
      <dsp:txXfrm>
        <a:off x="429291" y="1445962"/>
        <a:ext cx="2378245" cy="1153243"/>
      </dsp:txXfrm>
    </dsp:sp>
    <dsp:sp modelId="{BAF3C1D9-F114-4A7E-9392-B39151D4ED3D}">
      <dsp:nvSpPr>
        <dsp:cNvPr id="0" name=""/>
        <dsp:cNvSpPr/>
      </dsp:nvSpPr>
      <dsp:spPr>
        <a:xfrm>
          <a:off x="393412" y="2818835"/>
          <a:ext cx="2450003" cy="1225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Home: Housing and Transportation</a:t>
          </a:r>
        </a:p>
      </dsp:txBody>
      <dsp:txXfrm>
        <a:off x="429291" y="2854714"/>
        <a:ext cx="2378245" cy="1153243"/>
      </dsp:txXfrm>
    </dsp:sp>
    <dsp:sp modelId="{E9F85ACC-027A-4634-ADB3-5BC3A5983AB0}">
      <dsp:nvSpPr>
        <dsp:cNvPr id="0" name=""/>
        <dsp:cNvSpPr/>
      </dsp:nvSpPr>
      <dsp:spPr>
        <a:xfrm rot="19457599">
          <a:off x="2729978" y="3058933"/>
          <a:ext cx="1206875" cy="40429"/>
        </a:xfrm>
        <a:custGeom>
          <a:avLst/>
          <a:gdLst/>
          <a:ahLst/>
          <a:cxnLst/>
          <a:rect l="0" t="0" r="0" b="0"/>
          <a:pathLst>
            <a:path>
              <a:moveTo>
                <a:pt x="0" y="20214"/>
              </a:moveTo>
              <a:lnTo>
                <a:pt x="1206875" y="20214"/>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3244" y="3048976"/>
        <a:ext cx="60343" cy="60343"/>
      </dsp:txXfrm>
    </dsp:sp>
    <dsp:sp modelId="{E90E2097-50AB-4124-9F2B-2281ABCFDAD6}">
      <dsp:nvSpPr>
        <dsp:cNvPr id="0" name=""/>
        <dsp:cNvSpPr/>
      </dsp:nvSpPr>
      <dsp:spPr>
        <a:xfrm>
          <a:off x="3823417" y="2114459"/>
          <a:ext cx="2450003" cy="12250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Built Environment and Housing Stock</a:t>
          </a:r>
        </a:p>
      </dsp:txBody>
      <dsp:txXfrm>
        <a:off x="3859296" y="2150338"/>
        <a:ext cx="2378245" cy="1153243"/>
      </dsp:txXfrm>
    </dsp:sp>
    <dsp:sp modelId="{58F068C7-B1D6-4513-B3D9-B2BBC6053BA4}">
      <dsp:nvSpPr>
        <dsp:cNvPr id="0" name=""/>
        <dsp:cNvSpPr/>
      </dsp:nvSpPr>
      <dsp:spPr>
        <a:xfrm rot="2142401">
          <a:off x="2729978" y="3763309"/>
          <a:ext cx="1206875" cy="40429"/>
        </a:xfrm>
        <a:custGeom>
          <a:avLst/>
          <a:gdLst/>
          <a:ahLst/>
          <a:cxnLst/>
          <a:rect l="0" t="0" r="0" b="0"/>
          <a:pathLst>
            <a:path>
              <a:moveTo>
                <a:pt x="0" y="20214"/>
              </a:moveTo>
              <a:lnTo>
                <a:pt x="1206875" y="20214"/>
              </a:lnTo>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3244" y="3753351"/>
        <a:ext cx="60343" cy="60343"/>
      </dsp:txXfrm>
    </dsp:sp>
    <dsp:sp modelId="{816C56AB-6418-4BE1-9B37-19CCB1DD36F8}">
      <dsp:nvSpPr>
        <dsp:cNvPr id="0" name=""/>
        <dsp:cNvSpPr/>
      </dsp:nvSpPr>
      <dsp:spPr>
        <a:xfrm>
          <a:off x="3823417" y="3523211"/>
          <a:ext cx="2450003" cy="12250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Community Fiscal Impacts</a:t>
          </a:r>
        </a:p>
      </dsp:txBody>
      <dsp:txXfrm>
        <a:off x="3859296" y="3559090"/>
        <a:ext cx="2378245" cy="1153243"/>
      </dsp:txXfrm>
    </dsp:sp>
    <dsp:sp modelId="{CA471477-F18C-4DF5-B3EF-C0240672CEF5}">
      <dsp:nvSpPr>
        <dsp:cNvPr id="0" name=""/>
        <dsp:cNvSpPr/>
      </dsp:nvSpPr>
      <dsp:spPr>
        <a:xfrm>
          <a:off x="393412" y="4227586"/>
          <a:ext cx="2450003" cy="1225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Emergencies, Lifeline Services, and Evacuations</a:t>
          </a:r>
        </a:p>
      </dsp:txBody>
      <dsp:txXfrm>
        <a:off x="429291" y="4263465"/>
        <a:ext cx="2378245" cy="11532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274624F-9E07-467A-97F1-F63BF4126AEF}" type="datetimeFigureOut">
              <a:rPr lang="en-US" smtClean="0"/>
              <a:t>10/20/2024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A02FA45-F5C6-41E2-8A9D-93E1EC603574}" type="slidenum">
              <a:rPr lang="en-US" smtClean="0"/>
              <a:t>‹#›</a:t>
            </a:fld>
            <a:endParaRPr lang="en-US"/>
          </a:p>
        </p:txBody>
      </p:sp>
    </p:spTree>
    <p:extLst>
      <p:ext uri="{BB962C8B-B14F-4D97-AF65-F5344CB8AC3E}">
        <p14:creationId xmlns:p14="http://schemas.microsoft.com/office/powerpoint/2010/main" val="83359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here today because we know the United States is going through an epic demographic transition, where 75% of baby boomers have already reached and passed the age of 65. It’s a good time to look at what predictions we had for what would happen when the first wave of Baby Boomers retired, and what still may happen—in other words, is this demographic transition is tsunami or is it a case of gently rising sea level? </a:t>
            </a:r>
          </a:p>
          <a:p>
            <a:endParaRPr lang="en-US"/>
          </a:p>
          <a:p>
            <a:r>
              <a:rPr lang="en-US"/>
              <a:t>Let’s look at this graph, this is a century of births per woman, which dropped steadily since the early 19</a:t>
            </a:r>
            <a:r>
              <a:rPr lang="en-US" baseline="30000"/>
              <a:t>th</a:t>
            </a:r>
            <a:r>
              <a:rPr lang="en-US"/>
              <a:t> century as the US became more urbanized, and the rate dropped suddenly with the Great Depression and didn’t recover until 1946, when it soared to a rate of 3.8 children. At a time when mortality rates had been plunging since the end of </a:t>
            </a:r>
            <a:r>
              <a:rPr lang="en-US" err="1"/>
              <a:t>te</a:t>
            </a:r>
            <a:r>
              <a:rPr lang="en-US"/>
              <a:t> war, the US entered a growth period called the Demographic Dividend—lots of young working people, relatively few older people to support at a time when the US was the only standing industrial power in the world. In 1964, there were more children born in the US than any year before or since.  It’s been downhill ever since. So we have a two part question here, how will the aging of the Baby Boomers affect the overall economy, and how will the aging of that generation impact the generations that follow?</a:t>
            </a:r>
          </a:p>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1</a:t>
            </a:fld>
            <a:endParaRPr lang="en-US"/>
          </a:p>
        </p:txBody>
      </p:sp>
    </p:spTree>
    <p:extLst>
      <p:ext uri="{BB962C8B-B14F-4D97-AF65-F5344CB8AC3E}">
        <p14:creationId xmlns:p14="http://schemas.microsoft.com/office/powerpoint/2010/main" val="147705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getting older is more expensive, as our health care needs expand. The Centers for Medicaid and Medicare Services project that the health care spending share of GDP will inch up a couple of points to nearly 20% of GDP in the next 6 years. </a:t>
            </a:r>
          </a:p>
          <a:p>
            <a:r>
              <a:rPr lang="en-US"/>
              <a:t>Thinking about the impact to your wallet, average costs today for Assisted Living, for Adult Care and Hourly Home Care are already out of reach for many families. Even in areas where there are many elderly, and you would think scale economies would provide more options at less cost, it is generally more expensive than other areas of the state. Labor shortages in those areas are driving a wage-price spiral.</a:t>
            </a:r>
          </a:p>
        </p:txBody>
      </p:sp>
      <p:sp>
        <p:nvSpPr>
          <p:cNvPr id="4" name="Slide Number Placeholder 3"/>
          <p:cNvSpPr>
            <a:spLocks noGrp="1"/>
          </p:cNvSpPr>
          <p:nvPr>
            <p:ph type="sldNum" sz="quarter" idx="5"/>
          </p:nvPr>
        </p:nvSpPr>
        <p:spPr/>
        <p:txBody>
          <a:bodyPr/>
          <a:lstStyle/>
          <a:p>
            <a:fld id="{1A02FA45-F5C6-41E2-8A9D-93E1EC603574}" type="slidenum">
              <a:rPr lang="en-US" smtClean="0"/>
              <a:t>10</a:t>
            </a:fld>
            <a:endParaRPr lang="en-US"/>
          </a:p>
        </p:txBody>
      </p:sp>
    </p:spTree>
    <p:extLst>
      <p:ext uri="{BB962C8B-B14F-4D97-AF65-F5344CB8AC3E}">
        <p14:creationId xmlns:p14="http://schemas.microsoft.com/office/powerpoint/2010/main" val="124480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as we face higher costs, we cannot generally fall back on our savings. Americans have a notoriously low rate of savings compared to other countries. Driven by the perception of wealth from asset appreciation and easy credit, Americans are not generally prepared to pay out of pocket for future expenses. </a:t>
            </a:r>
          </a:p>
        </p:txBody>
      </p:sp>
      <p:sp>
        <p:nvSpPr>
          <p:cNvPr id="4" name="Slide Number Placeholder 3"/>
          <p:cNvSpPr>
            <a:spLocks noGrp="1"/>
          </p:cNvSpPr>
          <p:nvPr>
            <p:ph type="sldNum" sz="quarter" idx="5"/>
          </p:nvPr>
        </p:nvSpPr>
        <p:spPr/>
        <p:txBody>
          <a:bodyPr/>
          <a:lstStyle/>
          <a:p>
            <a:fld id="{1A02FA45-F5C6-41E2-8A9D-93E1EC603574}" type="slidenum">
              <a:rPr lang="en-US" smtClean="0"/>
              <a:t>11</a:t>
            </a:fld>
            <a:endParaRPr lang="en-US"/>
          </a:p>
        </p:txBody>
      </p:sp>
    </p:spTree>
    <p:extLst>
      <p:ext uri="{BB962C8B-B14F-4D97-AF65-F5344CB8AC3E}">
        <p14:creationId xmlns:p14="http://schemas.microsoft.com/office/powerpoint/2010/main" val="178060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money.  Generally, we are talking about trade-offs between wage income, savings and investment, and pensions. Many seniors will continue to work to save up. If pension funds do not achieve sustainable returns, pay-as-you-go funds will pay less and less over time, especially when fewer workers enter the labor force. </a:t>
            </a:r>
          </a:p>
        </p:txBody>
      </p:sp>
      <p:sp>
        <p:nvSpPr>
          <p:cNvPr id="4" name="Slide Number Placeholder 3"/>
          <p:cNvSpPr>
            <a:spLocks noGrp="1"/>
          </p:cNvSpPr>
          <p:nvPr>
            <p:ph type="sldNum" sz="quarter" idx="5"/>
          </p:nvPr>
        </p:nvSpPr>
        <p:spPr/>
        <p:txBody>
          <a:bodyPr/>
          <a:lstStyle/>
          <a:p>
            <a:fld id="{1A02FA45-F5C6-41E2-8A9D-93E1EC603574}" type="slidenum">
              <a:rPr lang="en-US" smtClean="0"/>
              <a:t>12</a:t>
            </a:fld>
            <a:endParaRPr lang="en-US"/>
          </a:p>
        </p:txBody>
      </p:sp>
    </p:spTree>
    <p:extLst>
      <p:ext uri="{BB962C8B-B14F-4D97-AF65-F5344CB8AC3E}">
        <p14:creationId xmlns:p14="http://schemas.microsoft.com/office/powerpoint/2010/main" val="236128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course, that also applies to Social Security—we have seen a lot of news about trust fund insolvency for Social Security, as solvency relies upon that future workers: retirees ratio. We are less than a decade away from potential cuts. May not happen, don’t think we will get there, but one study said that we could expect benefit cuts of 23%.</a:t>
            </a:r>
          </a:p>
          <a:p>
            <a:endParaRPr lang="en-US"/>
          </a:p>
          <a:p>
            <a:r>
              <a:rPr lang="en-US"/>
              <a:t>That would be a big blow to a region where about 18% of all personal income comes from those transfers. For our 7 county region, that’s a loss of about $23 billion in sales a year, trickling down to everyone at a loss of almost $2,000 dollars a year per person per year. More broadly speaking, that’s 100K jobs fewer in construction, retail, health care, and so on. There are very local effects of federal decisions. </a:t>
            </a:r>
          </a:p>
        </p:txBody>
      </p:sp>
      <p:sp>
        <p:nvSpPr>
          <p:cNvPr id="4" name="Slide Number Placeholder 3"/>
          <p:cNvSpPr>
            <a:spLocks noGrp="1"/>
          </p:cNvSpPr>
          <p:nvPr>
            <p:ph type="sldNum" sz="quarter" idx="5"/>
          </p:nvPr>
        </p:nvSpPr>
        <p:spPr/>
        <p:txBody>
          <a:bodyPr/>
          <a:lstStyle/>
          <a:p>
            <a:fld id="{1A02FA45-F5C6-41E2-8A9D-93E1EC603574}" type="slidenum">
              <a:rPr lang="en-US" smtClean="0"/>
              <a:t>13</a:t>
            </a:fld>
            <a:endParaRPr lang="en-US"/>
          </a:p>
        </p:txBody>
      </p:sp>
    </p:spTree>
    <p:extLst>
      <p:ext uri="{BB962C8B-B14F-4D97-AF65-F5344CB8AC3E}">
        <p14:creationId xmlns:p14="http://schemas.microsoft.com/office/powerpoint/2010/main" val="91092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line up our dominoes here, if we do nothing to strengthen our labor force, to raise the savings rate, to reform pensions and social security, we will encounter a local employment shock and a wage-price spiral that will make many goods and services more expensive. Coupled with older people aging-in-place with additional property tax caps means that more of the tax burden shifts to younger families, just as the scope and size of public services changes to meet new demands for an aging population. States and some localities will need to spend more on Medicaid, and without local solutions, there will be bigger local problems. How do we face the need for different public services, when there is already unmet needs on meeting climate challenges.</a:t>
            </a:r>
          </a:p>
        </p:txBody>
      </p:sp>
      <p:sp>
        <p:nvSpPr>
          <p:cNvPr id="4" name="Slide Number Placeholder 3"/>
          <p:cNvSpPr>
            <a:spLocks noGrp="1"/>
          </p:cNvSpPr>
          <p:nvPr>
            <p:ph type="sldNum" sz="quarter" idx="5"/>
          </p:nvPr>
        </p:nvSpPr>
        <p:spPr/>
        <p:txBody>
          <a:bodyPr/>
          <a:lstStyle/>
          <a:p>
            <a:fld id="{1A02FA45-F5C6-41E2-8A9D-93E1EC603574}" type="slidenum">
              <a:rPr lang="en-US" smtClean="0"/>
              <a:t>14</a:t>
            </a:fld>
            <a:endParaRPr lang="en-US"/>
          </a:p>
        </p:txBody>
      </p:sp>
    </p:spTree>
    <p:extLst>
      <p:ext uri="{BB962C8B-B14F-4D97-AF65-F5344CB8AC3E}">
        <p14:creationId xmlns:p14="http://schemas.microsoft.com/office/powerpoint/2010/main" val="3638145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we are going to need it. The blue bars in these graphics, for Assisted Living Facilities, Adult Care, etc. are how many beds and patient days we currently have in each county. If the Over 65 population grows as fast as forecasted for Medicaid, and the elderly population in need of the other things is proportionate to the gain in elderly Southeast Florida residents, we are going to need between 2.5 to 2.8 times as many beds, as much Medicaid patient days, as we currently have. </a:t>
            </a:r>
          </a:p>
          <a:p>
            <a:endParaRPr lang="en-US"/>
          </a:p>
          <a:p>
            <a:r>
              <a:rPr lang="en-US"/>
              <a:t>Thinking in land use terms, that represents a substantial jump in elder care needs that we may or may not be prepared to meet. </a:t>
            </a:r>
          </a:p>
        </p:txBody>
      </p:sp>
      <p:sp>
        <p:nvSpPr>
          <p:cNvPr id="4" name="Slide Number Placeholder 3"/>
          <p:cNvSpPr>
            <a:spLocks noGrp="1"/>
          </p:cNvSpPr>
          <p:nvPr>
            <p:ph type="sldNum" sz="quarter" idx="5"/>
          </p:nvPr>
        </p:nvSpPr>
        <p:spPr/>
        <p:txBody>
          <a:bodyPr/>
          <a:lstStyle/>
          <a:p>
            <a:fld id="{1A02FA45-F5C6-41E2-8A9D-93E1EC603574}" type="slidenum">
              <a:rPr lang="en-US" smtClean="0"/>
              <a:t>15</a:t>
            </a:fld>
            <a:endParaRPr lang="en-US"/>
          </a:p>
        </p:txBody>
      </p:sp>
    </p:spTree>
    <p:extLst>
      <p:ext uri="{BB962C8B-B14F-4D97-AF65-F5344CB8AC3E}">
        <p14:creationId xmlns:p14="http://schemas.microsoft.com/office/powerpoint/2010/main" val="6677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the troubles don’t stop there, especially here where the hurricanes rumble. I did not produce a forecast for these numbers, but you can see we have a lot of elderly care exposure to lifeline services. At a time when our national electric infrastructure is in desperate need of new investment, our electricity driven lifelines leave a lot of residents in need of additional support. Imagine the number of electricity dependent residents rising to 100,000, or needing to expand special needs capacity to 27K. </a:t>
            </a:r>
          </a:p>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16</a:t>
            </a:fld>
            <a:endParaRPr lang="en-US"/>
          </a:p>
        </p:txBody>
      </p:sp>
    </p:spTree>
    <p:extLst>
      <p:ext uri="{BB962C8B-B14F-4D97-AF65-F5344CB8AC3E}">
        <p14:creationId xmlns:p14="http://schemas.microsoft.com/office/powerpoint/2010/main" val="295458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we do have time. Some of the early predictors of major demographically driven behavior change has not happened, or not at an exceptionally fast pace. There has not been a massive wave of </a:t>
            </a:r>
            <a:r>
              <a:rPr lang="en-US" err="1"/>
              <a:t>downsizeing</a:t>
            </a:r>
            <a:r>
              <a:rPr lang="en-US"/>
              <a:t> in housing, nor does there seem to be evidence of a major sell-off equities—as this monthly active listing count for the US shows, we have seen active listings decline, not increase in recent years. If anything this points to more people choosing to age in place. </a:t>
            </a:r>
          </a:p>
        </p:txBody>
      </p:sp>
      <p:sp>
        <p:nvSpPr>
          <p:cNvPr id="4" name="Slide Number Placeholder 3"/>
          <p:cNvSpPr>
            <a:spLocks noGrp="1"/>
          </p:cNvSpPr>
          <p:nvPr>
            <p:ph type="sldNum" sz="quarter" idx="5"/>
          </p:nvPr>
        </p:nvSpPr>
        <p:spPr/>
        <p:txBody>
          <a:bodyPr/>
          <a:lstStyle/>
          <a:p>
            <a:fld id="{1A02FA45-F5C6-41E2-8A9D-93E1EC603574}" type="slidenum">
              <a:rPr lang="en-US" smtClean="0"/>
              <a:t>17</a:t>
            </a:fld>
            <a:endParaRPr lang="en-US"/>
          </a:p>
        </p:txBody>
      </p:sp>
    </p:spTree>
    <p:extLst>
      <p:ext uri="{BB962C8B-B14F-4D97-AF65-F5344CB8AC3E}">
        <p14:creationId xmlns:p14="http://schemas.microsoft.com/office/powerpoint/2010/main" val="47392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18</a:t>
            </a:fld>
            <a:endParaRPr lang="en-US"/>
          </a:p>
        </p:txBody>
      </p:sp>
    </p:spTree>
    <p:extLst>
      <p:ext uri="{BB962C8B-B14F-4D97-AF65-F5344CB8AC3E}">
        <p14:creationId xmlns:p14="http://schemas.microsoft.com/office/powerpoint/2010/main" val="242039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leaving off with an assumption that we still have time to rethink policy, we have a lot of tools at our disposal. Some of them involve trade offs—if we decide we want less immigration, we will need more automation. That choice isn’t entirely up to us, as the world isn’t waiting on automation. It’s coming no matter what—that still leaves the need for people to pay into Social Security and pensions. </a:t>
            </a:r>
          </a:p>
          <a:p>
            <a:endParaRPr lang="en-US"/>
          </a:p>
          <a:p>
            <a:r>
              <a:rPr lang="en-US"/>
              <a:t>That still leaves decisions and opportunities at the state and local level, will we rise to the challenge? </a:t>
            </a:r>
          </a:p>
        </p:txBody>
      </p:sp>
      <p:sp>
        <p:nvSpPr>
          <p:cNvPr id="4" name="Slide Number Placeholder 3"/>
          <p:cNvSpPr>
            <a:spLocks noGrp="1"/>
          </p:cNvSpPr>
          <p:nvPr>
            <p:ph type="sldNum" sz="quarter" idx="5"/>
          </p:nvPr>
        </p:nvSpPr>
        <p:spPr/>
        <p:txBody>
          <a:bodyPr/>
          <a:lstStyle/>
          <a:p>
            <a:fld id="{1A02FA45-F5C6-41E2-8A9D-93E1EC603574}" type="slidenum">
              <a:rPr lang="en-US" smtClean="0"/>
              <a:t>20</a:t>
            </a:fld>
            <a:endParaRPr lang="en-US"/>
          </a:p>
        </p:txBody>
      </p:sp>
    </p:spTree>
    <p:extLst>
      <p:ext uri="{BB962C8B-B14F-4D97-AF65-F5344CB8AC3E}">
        <p14:creationId xmlns:p14="http://schemas.microsoft.com/office/powerpoint/2010/main" val="14686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let’s have some context. Not only is the United States not alone among industrialized countries that entering an aging phase, we don’t have it as bad as most other of our competitors. These beehive structures here are what we call population pyramids. They’re pyramids because each band or level represents an age group, with the oldest and therefore fewest at top, supported by more and younger people. When you have a pyramid shape, you have the ingredients of growth, when that pyramid is inverted, you have lots of older people to support with relatively few young people. </a:t>
            </a:r>
          </a:p>
          <a:p>
            <a:endParaRPr lang="en-US"/>
          </a:p>
          <a:p>
            <a:r>
              <a:rPr lang="en-US"/>
              <a:t>Based on Census projections for 2050, Japan is the worst case here, where the ratio of older Japanese will be 74 people to 100 younger people. How do you sustain an economy with that kind of ratio? In China, the ratio is about 50 retired people to 100, and the Chinese are worried. Relative to those countries, the US is looking to be in fairly good shape in comparison.  There is a reason—even though we are no longer having enough children, we are still dominant in the world economy. </a:t>
            </a:r>
          </a:p>
          <a:p>
            <a:endParaRPr lang="en-US" b="0" i="0">
              <a:solidFill>
                <a:srgbClr val="333333"/>
              </a:solidFill>
              <a:effectLst/>
              <a:latin typeface="Avenir LT W01_55 Roman1475520"/>
            </a:endParaRPr>
          </a:p>
          <a:p>
            <a:r>
              <a:rPr lang="en-US" b="0" i="0">
                <a:solidFill>
                  <a:srgbClr val="333333"/>
                </a:solidFill>
                <a:effectLst/>
                <a:latin typeface="Avenir LT W01_55 Roman1475520"/>
              </a:rPr>
              <a:t>The ratio of individuals over age 85 to those in peak caregiving years of 45–64 is projected to increase from 1-to-7 today to 1-to-3 by 2050. The lack of family-based care means more institutional care. </a:t>
            </a:r>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2</a:t>
            </a:fld>
            <a:endParaRPr lang="en-US"/>
          </a:p>
        </p:txBody>
      </p:sp>
    </p:spTree>
    <p:extLst>
      <p:ext uri="{BB962C8B-B14F-4D97-AF65-F5344CB8AC3E}">
        <p14:creationId xmlns:p14="http://schemas.microsoft.com/office/powerpoint/2010/main" val="211982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are going to take these factors and look at how they relate to our concerns today. Some of these I’ve already touched on, but we will drill down into what they mean for our </a:t>
            </a:r>
            <a:r>
              <a:rPr lang="en-US" err="1"/>
              <a:t>commnuities</a:t>
            </a:r>
            <a:r>
              <a:rPr lang="en-US"/>
              <a:t>.</a:t>
            </a:r>
          </a:p>
        </p:txBody>
      </p:sp>
      <p:sp>
        <p:nvSpPr>
          <p:cNvPr id="4" name="Slide Number Placeholder 3"/>
          <p:cNvSpPr>
            <a:spLocks noGrp="1"/>
          </p:cNvSpPr>
          <p:nvPr>
            <p:ph type="sldNum" sz="quarter" idx="5"/>
          </p:nvPr>
        </p:nvSpPr>
        <p:spPr/>
        <p:txBody>
          <a:bodyPr/>
          <a:lstStyle/>
          <a:p>
            <a:fld id="{1A02FA45-F5C6-41E2-8A9D-93E1EC603574}" type="slidenum">
              <a:rPr lang="en-US" smtClean="0"/>
              <a:t>21</a:t>
            </a:fld>
            <a:endParaRPr lang="en-US"/>
          </a:p>
        </p:txBody>
      </p:sp>
    </p:spTree>
    <p:extLst>
      <p:ext uri="{BB962C8B-B14F-4D97-AF65-F5344CB8AC3E}">
        <p14:creationId xmlns:p14="http://schemas.microsoft.com/office/powerpoint/2010/main" val="252144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22</a:t>
            </a:fld>
            <a:endParaRPr lang="en-US"/>
          </a:p>
        </p:txBody>
      </p:sp>
    </p:spTree>
    <p:extLst>
      <p:ext uri="{BB962C8B-B14F-4D97-AF65-F5344CB8AC3E}">
        <p14:creationId xmlns:p14="http://schemas.microsoft.com/office/powerpoint/2010/main" val="37630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those new challenges. Demographers say that not only will we have a larger elderly population but we will probably be the loneliest in US history, as marriage rates have plummeted. As planners we also need to think about building in opportunities for sociability  into the urban landscape. Builders already are experienced with housing retrofits and building retirement communities, but at a broader urban scale we need to focus on pedestrian support, wayfinding, traffic management improvements, and the overall pattern of land uses. Not only will some retail and services decline as consumption changes, but we will need to complement complete streets with complete communities.</a:t>
            </a:r>
          </a:p>
          <a:p>
            <a:endParaRPr lang="en-US"/>
          </a:p>
          <a:p>
            <a:r>
              <a:rPr lang="en-US"/>
              <a:t>More than ever, we need to think about physical access to healthcare. </a:t>
            </a:r>
          </a:p>
        </p:txBody>
      </p:sp>
      <p:sp>
        <p:nvSpPr>
          <p:cNvPr id="4" name="Slide Number Placeholder 3"/>
          <p:cNvSpPr>
            <a:spLocks noGrp="1"/>
          </p:cNvSpPr>
          <p:nvPr>
            <p:ph type="sldNum" sz="quarter" idx="5"/>
          </p:nvPr>
        </p:nvSpPr>
        <p:spPr/>
        <p:txBody>
          <a:bodyPr/>
          <a:lstStyle/>
          <a:p>
            <a:fld id="{1A02FA45-F5C6-41E2-8A9D-93E1EC603574}" type="slidenum">
              <a:rPr lang="en-US" smtClean="0"/>
              <a:t>24</a:t>
            </a:fld>
            <a:endParaRPr lang="en-US"/>
          </a:p>
        </p:txBody>
      </p:sp>
    </p:spTree>
    <p:extLst>
      <p:ext uri="{BB962C8B-B14F-4D97-AF65-F5344CB8AC3E}">
        <p14:creationId xmlns:p14="http://schemas.microsoft.com/office/powerpoint/2010/main" val="356732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population is growing because of immigration, full stop. We can talk about the cultural, economic, and many different other factors of immigration, but the simple fact is that without immigration our population starts to sink. If we cut off all immigration </a:t>
            </a:r>
            <a:r>
              <a:rPr lang="en-US" err="1"/>
              <a:t>tmw</a:t>
            </a:r>
            <a:r>
              <a:rPr lang="en-US"/>
              <a:t>, our population will shrink from today by 2025, and instead of a labor force that grows by 4% it will shrink by 9%. Our older population will grow even faster. </a:t>
            </a:r>
          </a:p>
          <a:p>
            <a:endParaRPr lang="en-US"/>
          </a:p>
          <a:p>
            <a:r>
              <a:rPr lang="en-US"/>
              <a:t>The data from the US Census Bureau, and includes legal and estimates of illegal immigration. The Bureau does not distinguish between those, and while we can discuss the ups and downs on the latter category, </a:t>
            </a:r>
          </a:p>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3</a:t>
            </a:fld>
            <a:endParaRPr lang="en-US"/>
          </a:p>
        </p:txBody>
      </p:sp>
    </p:spTree>
    <p:extLst>
      <p:ext uri="{BB962C8B-B14F-4D97-AF65-F5344CB8AC3E}">
        <p14:creationId xmlns:p14="http://schemas.microsoft.com/office/powerpoint/2010/main" val="333730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are going to shift focus to the forecasts produced by the University of Florida’s Bureau of Economic and Business Research for change between 2025 and 2050 by age group.  As with the United States, our over 65 group is the fastest growing segment, gaining about 50% in our 7 county megaregion, 55% statewide. The over 85 set will more than double in our region, and almost triple statewide. </a:t>
            </a:r>
          </a:p>
        </p:txBody>
      </p:sp>
      <p:sp>
        <p:nvSpPr>
          <p:cNvPr id="4" name="Slide Number Placeholder 3"/>
          <p:cNvSpPr>
            <a:spLocks noGrp="1"/>
          </p:cNvSpPr>
          <p:nvPr>
            <p:ph type="sldNum" sz="quarter" idx="5"/>
          </p:nvPr>
        </p:nvSpPr>
        <p:spPr/>
        <p:txBody>
          <a:bodyPr/>
          <a:lstStyle/>
          <a:p>
            <a:fld id="{1A02FA45-F5C6-41E2-8A9D-93E1EC603574}" type="slidenum">
              <a:rPr lang="en-US" smtClean="0"/>
              <a:t>4</a:t>
            </a:fld>
            <a:endParaRPr lang="en-US"/>
          </a:p>
        </p:txBody>
      </p:sp>
    </p:spTree>
    <p:extLst>
      <p:ext uri="{BB962C8B-B14F-4D97-AF65-F5344CB8AC3E}">
        <p14:creationId xmlns:p14="http://schemas.microsoft.com/office/powerpoint/2010/main" val="285679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Breaking down a bit more, in most counties the over 65 cohort will nearly double, and in Monroe county over 85s will triple, with Broward’s 85+ rate just behind that of Monroe.</a:t>
            </a:r>
          </a:p>
        </p:txBody>
      </p:sp>
      <p:sp>
        <p:nvSpPr>
          <p:cNvPr id="4" name="Slide Number Placeholder 3"/>
          <p:cNvSpPr>
            <a:spLocks noGrp="1"/>
          </p:cNvSpPr>
          <p:nvPr>
            <p:ph type="sldNum" sz="quarter" idx="5"/>
          </p:nvPr>
        </p:nvSpPr>
        <p:spPr/>
        <p:txBody>
          <a:bodyPr/>
          <a:lstStyle/>
          <a:p>
            <a:fld id="{1A02FA45-F5C6-41E2-8A9D-93E1EC603574}" type="slidenum">
              <a:rPr lang="en-US" smtClean="0"/>
              <a:t>5</a:t>
            </a:fld>
            <a:endParaRPr lang="en-US"/>
          </a:p>
        </p:txBody>
      </p:sp>
    </p:spTree>
    <p:extLst>
      <p:ext uri="{BB962C8B-B14F-4D97-AF65-F5344CB8AC3E}">
        <p14:creationId xmlns:p14="http://schemas.microsoft.com/office/powerpoint/2010/main" val="262596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Treasure Coast will see a doubling of the 85+ cohorts, while its labor force will grow faster than South Florida’s. Now labor force growth is the most important factor in sustaining the demographic basis of our economy. </a:t>
            </a:r>
          </a:p>
        </p:txBody>
      </p:sp>
      <p:sp>
        <p:nvSpPr>
          <p:cNvPr id="4" name="Slide Number Placeholder 3"/>
          <p:cNvSpPr>
            <a:spLocks noGrp="1"/>
          </p:cNvSpPr>
          <p:nvPr>
            <p:ph type="sldNum" sz="quarter" idx="5"/>
          </p:nvPr>
        </p:nvSpPr>
        <p:spPr/>
        <p:txBody>
          <a:bodyPr/>
          <a:lstStyle/>
          <a:p>
            <a:fld id="{1A02FA45-F5C6-41E2-8A9D-93E1EC603574}" type="slidenum">
              <a:rPr lang="en-US" smtClean="0"/>
              <a:t>6</a:t>
            </a:fld>
            <a:endParaRPr lang="en-US"/>
          </a:p>
        </p:txBody>
      </p:sp>
    </p:spTree>
    <p:extLst>
      <p:ext uri="{BB962C8B-B14F-4D97-AF65-F5344CB8AC3E}">
        <p14:creationId xmlns:p14="http://schemas.microsoft.com/office/powerpoint/2010/main" val="393227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trend in the United States is that fewer people are participating in the labor force, and that is a process that has been underway since the start of the century. Now, while Baby Boomer retirements may be the single most important driver of people leaving the labor force, there are other important reasons—after each major recession, more people withdraw from the labor market. Younger workers go back to school, prime age men, especially those in physical labor, withdraw for health reasons. </a:t>
            </a:r>
          </a:p>
          <a:p>
            <a:endParaRPr lang="en-US"/>
          </a:p>
          <a:p>
            <a:r>
              <a:rPr lang="en-US"/>
              <a:t>There are other issues that are hidden by the graph, especially a growing skill gap between older workers and younger ones. Labor productivity in the US has been stagnant and labor shortages are more prevalent in key industries such as health care and knowledge economy jobs.</a:t>
            </a:r>
          </a:p>
        </p:txBody>
      </p:sp>
      <p:sp>
        <p:nvSpPr>
          <p:cNvPr id="4" name="Slide Number Placeholder 3"/>
          <p:cNvSpPr>
            <a:spLocks noGrp="1"/>
          </p:cNvSpPr>
          <p:nvPr>
            <p:ph type="sldNum" sz="quarter" idx="5"/>
          </p:nvPr>
        </p:nvSpPr>
        <p:spPr/>
        <p:txBody>
          <a:bodyPr/>
          <a:lstStyle/>
          <a:p>
            <a:fld id="{1A02FA45-F5C6-41E2-8A9D-93E1EC603574}" type="slidenum">
              <a:rPr lang="en-US" smtClean="0"/>
              <a:t>7</a:t>
            </a:fld>
            <a:endParaRPr lang="en-US"/>
          </a:p>
        </p:txBody>
      </p:sp>
    </p:spTree>
    <p:extLst>
      <p:ext uri="{BB962C8B-B14F-4D97-AF65-F5344CB8AC3E}">
        <p14:creationId xmlns:p14="http://schemas.microsoft.com/office/powerpoint/2010/main" val="139798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2FA45-F5C6-41E2-8A9D-93E1EC603574}" type="slidenum">
              <a:rPr lang="en-US" smtClean="0"/>
              <a:t>8</a:t>
            </a:fld>
            <a:endParaRPr lang="en-US"/>
          </a:p>
        </p:txBody>
      </p:sp>
    </p:spTree>
    <p:extLst>
      <p:ext uri="{BB962C8B-B14F-4D97-AF65-F5344CB8AC3E}">
        <p14:creationId xmlns:p14="http://schemas.microsoft.com/office/powerpoint/2010/main" val="44159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of the future? All of the trends that we see, is that as our population ages there is an economic hit as the labor force will shrink and retirees realign their spending. Estimates vary, but one analysis forecast that every 10% increase in the 60+ age group will result in 5.5% decrease in GDP per capita.</a:t>
            </a:r>
          </a:p>
          <a:p>
            <a:endParaRPr lang="en-US"/>
          </a:p>
          <a:p>
            <a:r>
              <a:rPr lang="en-US"/>
              <a:t>Not only will seniors spend less overall, they will change what they spend their money on—from education, clothes, food away from home to reading, cash contributions, health, home improvements,. They are also likely to shift their investments into less risky vehicles, like bonds. That could be good news for Muni market as money floods into those offering more steady returns. </a:t>
            </a:r>
          </a:p>
        </p:txBody>
      </p:sp>
      <p:sp>
        <p:nvSpPr>
          <p:cNvPr id="4" name="Slide Number Placeholder 3"/>
          <p:cNvSpPr>
            <a:spLocks noGrp="1"/>
          </p:cNvSpPr>
          <p:nvPr>
            <p:ph type="sldNum" sz="quarter" idx="5"/>
          </p:nvPr>
        </p:nvSpPr>
        <p:spPr/>
        <p:txBody>
          <a:bodyPr/>
          <a:lstStyle/>
          <a:p>
            <a:fld id="{1A02FA45-F5C6-41E2-8A9D-93E1EC603574}" type="slidenum">
              <a:rPr lang="en-US" smtClean="0"/>
              <a:t>9</a:t>
            </a:fld>
            <a:endParaRPr lang="en-US"/>
          </a:p>
        </p:txBody>
      </p:sp>
    </p:spTree>
    <p:extLst>
      <p:ext uri="{BB962C8B-B14F-4D97-AF65-F5344CB8AC3E}">
        <p14:creationId xmlns:p14="http://schemas.microsoft.com/office/powerpoint/2010/main" val="340958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4DED-FB4F-EFA8-4621-54090BC968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B8CB47-D2B0-3DD2-0D1A-E2FDC0D3F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60F93-D90A-9BBB-34FA-6974FC64199E}"/>
              </a:ext>
            </a:extLst>
          </p:cNvPr>
          <p:cNvSpPr>
            <a:spLocks noGrp="1"/>
          </p:cNvSpPr>
          <p:nvPr>
            <p:ph type="dt" sz="half" idx="10"/>
          </p:nvPr>
        </p:nvSpPr>
        <p:spPr/>
        <p:txBody>
          <a:bodyPr/>
          <a:lstStyle/>
          <a:p>
            <a:fld id="{01C80AAB-F3B9-43BF-B24A-35E5A68DC7A4}" type="datetime1">
              <a:rPr lang="en-US" smtClean="0"/>
              <a:t>10/20/2024</a:t>
            </a:fld>
            <a:endParaRPr lang="en-US"/>
          </a:p>
        </p:txBody>
      </p:sp>
      <p:sp>
        <p:nvSpPr>
          <p:cNvPr id="5" name="Footer Placeholder 4">
            <a:extLst>
              <a:ext uri="{FF2B5EF4-FFF2-40B4-BE49-F238E27FC236}">
                <a16:creationId xmlns:a16="http://schemas.microsoft.com/office/drawing/2014/main" id="{EE8178E3-1034-E857-C50E-112FA8928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68E2C-3EC4-20AB-3A3E-A350A87E7853}"/>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297201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7E0E-32FD-F136-3A78-EE909C9EA1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DA6A3-9B5A-3B1A-FFE0-0471376D97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E9411-659E-52DD-5342-98BAEEC7EFA0}"/>
              </a:ext>
            </a:extLst>
          </p:cNvPr>
          <p:cNvSpPr>
            <a:spLocks noGrp="1"/>
          </p:cNvSpPr>
          <p:nvPr>
            <p:ph type="dt" sz="half" idx="10"/>
          </p:nvPr>
        </p:nvSpPr>
        <p:spPr/>
        <p:txBody>
          <a:bodyPr/>
          <a:lstStyle/>
          <a:p>
            <a:fld id="{0875C341-42BE-4521-BE71-BDB108321580}" type="datetime1">
              <a:rPr lang="en-US" smtClean="0"/>
              <a:t>10/20/2024</a:t>
            </a:fld>
            <a:endParaRPr lang="en-US"/>
          </a:p>
        </p:txBody>
      </p:sp>
      <p:sp>
        <p:nvSpPr>
          <p:cNvPr id="5" name="Footer Placeholder 4">
            <a:extLst>
              <a:ext uri="{FF2B5EF4-FFF2-40B4-BE49-F238E27FC236}">
                <a16:creationId xmlns:a16="http://schemas.microsoft.com/office/drawing/2014/main" id="{595764CB-09C4-F56B-8FF9-FEC966C8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C3578-79A6-4CF9-E8DD-991427FCC379}"/>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323947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F2FF1-30D8-35EC-6624-07507B948B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81A6E9-B4ED-D1B0-1C9F-D01636630C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06FB-E482-3BBC-1C7B-CBAA2F9DF1C0}"/>
              </a:ext>
            </a:extLst>
          </p:cNvPr>
          <p:cNvSpPr>
            <a:spLocks noGrp="1"/>
          </p:cNvSpPr>
          <p:nvPr>
            <p:ph type="dt" sz="half" idx="10"/>
          </p:nvPr>
        </p:nvSpPr>
        <p:spPr/>
        <p:txBody>
          <a:bodyPr/>
          <a:lstStyle/>
          <a:p>
            <a:fld id="{001AFB30-BC11-4F7B-B651-D6FDEA5AA0B0}" type="datetime1">
              <a:rPr lang="en-US" smtClean="0"/>
              <a:t>10/20/2024</a:t>
            </a:fld>
            <a:endParaRPr lang="en-US"/>
          </a:p>
        </p:txBody>
      </p:sp>
      <p:sp>
        <p:nvSpPr>
          <p:cNvPr id="5" name="Footer Placeholder 4">
            <a:extLst>
              <a:ext uri="{FF2B5EF4-FFF2-40B4-BE49-F238E27FC236}">
                <a16:creationId xmlns:a16="http://schemas.microsoft.com/office/drawing/2014/main" id="{9FE81813-A87D-7984-9C6B-849865B4A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BF653-AE0D-D80F-4B57-0DF46A4669BC}"/>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317749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A22B-A899-BD40-C359-E79809F6D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A3081-9164-2AC0-1A16-339D8FC98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A5F82-A5C9-16C4-70CC-E26EA60A07DE}"/>
              </a:ext>
            </a:extLst>
          </p:cNvPr>
          <p:cNvSpPr>
            <a:spLocks noGrp="1"/>
          </p:cNvSpPr>
          <p:nvPr>
            <p:ph type="dt" sz="half" idx="10"/>
          </p:nvPr>
        </p:nvSpPr>
        <p:spPr/>
        <p:txBody>
          <a:bodyPr/>
          <a:lstStyle/>
          <a:p>
            <a:fld id="{DA76DD32-F842-4326-AE5B-7A41D93E040A}" type="datetime1">
              <a:rPr lang="en-US" smtClean="0"/>
              <a:t>10/20/2024</a:t>
            </a:fld>
            <a:endParaRPr lang="en-US"/>
          </a:p>
        </p:txBody>
      </p:sp>
      <p:sp>
        <p:nvSpPr>
          <p:cNvPr id="5" name="Footer Placeholder 4">
            <a:extLst>
              <a:ext uri="{FF2B5EF4-FFF2-40B4-BE49-F238E27FC236}">
                <a16:creationId xmlns:a16="http://schemas.microsoft.com/office/drawing/2014/main" id="{6791FC56-F531-86AD-0295-45F2F55A5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31370-8E04-F95D-C283-44A40B32CACD}"/>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228585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1622-4864-B21A-E1EF-1F852C38C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25FBD-99FE-6FC6-CDC6-3D4F32DF95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7C4CF-F75C-65CD-E312-D8B71686F9E9}"/>
              </a:ext>
            </a:extLst>
          </p:cNvPr>
          <p:cNvSpPr>
            <a:spLocks noGrp="1"/>
          </p:cNvSpPr>
          <p:nvPr>
            <p:ph type="dt" sz="half" idx="10"/>
          </p:nvPr>
        </p:nvSpPr>
        <p:spPr/>
        <p:txBody>
          <a:bodyPr/>
          <a:lstStyle/>
          <a:p>
            <a:fld id="{6AB44DD5-8B19-44FF-847D-05F5CFC03CA0}" type="datetime1">
              <a:rPr lang="en-US" smtClean="0"/>
              <a:t>10/20/2024</a:t>
            </a:fld>
            <a:endParaRPr lang="en-US"/>
          </a:p>
        </p:txBody>
      </p:sp>
      <p:sp>
        <p:nvSpPr>
          <p:cNvPr id="5" name="Footer Placeholder 4">
            <a:extLst>
              <a:ext uri="{FF2B5EF4-FFF2-40B4-BE49-F238E27FC236}">
                <a16:creationId xmlns:a16="http://schemas.microsoft.com/office/drawing/2014/main" id="{B02D92E0-B14D-B269-5ED1-9AB50FE26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087EE-6308-C01D-3B32-D44A78A96B79}"/>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3815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8FD1-B934-E3C2-4FEB-F6BE2D2EE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48FD9-6910-2BEF-09E4-52AA971245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4B674B-BC42-48CB-07B4-2D4FF980F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839E7-4499-DE86-0132-D6D03ACF0B08}"/>
              </a:ext>
            </a:extLst>
          </p:cNvPr>
          <p:cNvSpPr>
            <a:spLocks noGrp="1"/>
          </p:cNvSpPr>
          <p:nvPr>
            <p:ph type="dt" sz="half" idx="10"/>
          </p:nvPr>
        </p:nvSpPr>
        <p:spPr/>
        <p:txBody>
          <a:bodyPr/>
          <a:lstStyle/>
          <a:p>
            <a:fld id="{7CE7D806-55AD-4EBB-B268-06CBC06F127F}" type="datetime1">
              <a:rPr lang="en-US" smtClean="0"/>
              <a:t>10/20/2024</a:t>
            </a:fld>
            <a:endParaRPr lang="en-US"/>
          </a:p>
        </p:txBody>
      </p:sp>
      <p:sp>
        <p:nvSpPr>
          <p:cNvPr id="6" name="Footer Placeholder 5">
            <a:extLst>
              <a:ext uri="{FF2B5EF4-FFF2-40B4-BE49-F238E27FC236}">
                <a16:creationId xmlns:a16="http://schemas.microsoft.com/office/drawing/2014/main" id="{4668C265-2106-81B4-DF1B-C4814E208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C7090-9A66-51E0-CCE1-CF67ACCF9613}"/>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360918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75EC-4DB5-A12B-3315-92E5AF325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B2247-549D-5D2F-0C82-BDB795710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0A195-F412-9352-A29B-2BBC624613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93C083-AF42-5A42-B2DE-6F1DA18E7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827CA-0932-5681-2011-20601AB026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20D8DB-A0A2-A31D-8F78-993B8EDF6AF2}"/>
              </a:ext>
            </a:extLst>
          </p:cNvPr>
          <p:cNvSpPr>
            <a:spLocks noGrp="1"/>
          </p:cNvSpPr>
          <p:nvPr>
            <p:ph type="dt" sz="half" idx="10"/>
          </p:nvPr>
        </p:nvSpPr>
        <p:spPr/>
        <p:txBody>
          <a:bodyPr/>
          <a:lstStyle/>
          <a:p>
            <a:fld id="{C9761D0E-2792-4F45-BB3F-BCB3A82B036D}" type="datetime1">
              <a:rPr lang="en-US" smtClean="0"/>
              <a:t>10/20/2024</a:t>
            </a:fld>
            <a:endParaRPr lang="en-US"/>
          </a:p>
        </p:txBody>
      </p:sp>
      <p:sp>
        <p:nvSpPr>
          <p:cNvPr id="8" name="Footer Placeholder 7">
            <a:extLst>
              <a:ext uri="{FF2B5EF4-FFF2-40B4-BE49-F238E27FC236}">
                <a16:creationId xmlns:a16="http://schemas.microsoft.com/office/drawing/2014/main" id="{C22573ED-ADA8-372E-E1F6-65AB96D68C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C7920-C2FC-7693-0DEE-A9BD92E11310}"/>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422890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6B99-D0F0-2258-56FB-68DF97655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B15FB-7FE6-2DBB-1841-758ADEEAA717}"/>
              </a:ext>
            </a:extLst>
          </p:cNvPr>
          <p:cNvSpPr>
            <a:spLocks noGrp="1"/>
          </p:cNvSpPr>
          <p:nvPr>
            <p:ph type="dt" sz="half" idx="10"/>
          </p:nvPr>
        </p:nvSpPr>
        <p:spPr/>
        <p:txBody>
          <a:bodyPr/>
          <a:lstStyle/>
          <a:p>
            <a:fld id="{B08A0F69-8B01-42CE-A5D9-122D64EFF422}" type="datetime1">
              <a:rPr lang="en-US" smtClean="0"/>
              <a:t>10/20/2024</a:t>
            </a:fld>
            <a:endParaRPr lang="en-US"/>
          </a:p>
        </p:txBody>
      </p:sp>
      <p:sp>
        <p:nvSpPr>
          <p:cNvPr id="4" name="Footer Placeholder 3">
            <a:extLst>
              <a:ext uri="{FF2B5EF4-FFF2-40B4-BE49-F238E27FC236}">
                <a16:creationId xmlns:a16="http://schemas.microsoft.com/office/drawing/2014/main" id="{B70DBF7B-7FCD-4FB9-6CFD-FA6CB510E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AF6D8B-4C0F-A550-C46D-240F446A4D0F}"/>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250023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90F36-76F6-FC44-ABE3-6B4A52C83BAF}"/>
              </a:ext>
            </a:extLst>
          </p:cNvPr>
          <p:cNvSpPr>
            <a:spLocks noGrp="1"/>
          </p:cNvSpPr>
          <p:nvPr>
            <p:ph type="dt" sz="half" idx="10"/>
          </p:nvPr>
        </p:nvSpPr>
        <p:spPr/>
        <p:txBody>
          <a:bodyPr/>
          <a:lstStyle/>
          <a:p>
            <a:fld id="{7894CFDB-5D61-457D-99B3-650C230481CA}" type="datetime1">
              <a:rPr lang="en-US" smtClean="0"/>
              <a:t>10/20/2024</a:t>
            </a:fld>
            <a:endParaRPr lang="en-US"/>
          </a:p>
        </p:txBody>
      </p:sp>
      <p:sp>
        <p:nvSpPr>
          <p:cNvPr id="3" name="Footer Placeholder 2">
            <a:extLst>
              <a:ext uri="{FF2B5EF4-FFF2-40B4-BE49-F238E27FC236}">
                <a16:creationId xmlns:a16="http://schemas.microsoft.com/office/drawing/2014/main" id="{9C1679C2-FEC8-005A-621B-7BBA2E91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DC48B-82E5-C052-C870-4115D5F49FF4}"/>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110700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9F73-DB2F-BF95-0901-B111AC4EA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FBED32-08D6-F788-7B0D-A4B66870F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D929B-32C5-0D5E-A85E-AF742134D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E693F-108D-C202-92D9-1CC4E279D39B}"/>
              </a:ext>
            </a:extLst>
          </p:cNvPr>
          <p:cNvSpPr>
            <a:spLocks noGrp="1"/>
          </p:cNvSpPr>
          <p:nvPr>
            <p:ph type="dt" sz="half" idx="10"/>
          </p:nvPr>
        </p:nvSpPr>
        <p:spPr/>
        <p:txBody>
          <a:bodyPr/>
          <a:lstStyle/>
          <a:p>
            <a:fld id="{AD42418A-9A54-41D0-9E1C-1591FA25F977}" type="datetime1">
              <a:rPr lang="en-US" smtClean="0"/>
              <a:t>10/20/2024</a:t>
            </a:fld>
            <a:endParaRPr lang="en-US"/>
          </a:p>
        </p:txBody>
      </p:sp>
      <p:sp>
        <p:nvSpPr>
          <p:cNvPr id="6" name="Footer Placeholder 5">
            <a:extLst>
              <a:ext uri="{FF2B5EF4-FFF2-40B4-BE49-F238E27FC236}">
                <a16:creationId xmlns:a16="http://schemas.microsoft.com/office/drawing/2014/main" id="{FD7A4D1A-F355-E696-73E7-5FCDC5F71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68FAF-D2FE-9ADA-B454-83BCA1CA88C5}"/>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295749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7F03-1A12-677C-C25F-469DE9421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32650-BECB-44AF-2261-A408E862C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7EA5B-2006-6939-38BF-A6C3C3B27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8669-3026-B5BB-B108-828657D830FC}"/>
              </a:ext>
            </a:extLst>
          </p:cNvPr>
          <p:cNvSpPr>
            <a:spLocks noGrp="1"/>
          </p:cNvSpPr>
          <p:nvPr>
            <p:ph type="dt" sz="half" idx="10"/>
          </p:nvPr>
        </p:nvSpPr>
        <p:spPr/>
        <p:txBody>
          <a:bodyPr/>
          <a:lstStyle/>
          <a:p>
            <a:fld id="{2D6F8E3D-D19E-4000-A8EA-3DF9DE0E2CF1}" type="datetime1">
              <a:rPr lang="en-US" smtClean="0"/>
              <a:t>10/20/2024</a:t>
            </a:fld>
            <a:endParaRPr lang="en-US"/>
          </a:p>
        </p:txBody>
      </p:sp>
      <p:sp>
        <p:nvSpPr>
          <p:cNvPr id="6" name="Footer Placeholder 5">
            <a:extLst>
              <a:ext uri="{FF2B5EF4-FFF2-40B4-BE49-F238E27FC236}">
                <a16:creationId xmlns:a16="http://schemas.microsoft.com/office/drawing/2014/main" id="{165548A5-A984-75E7-1F2D-B80695917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B539A-40CE-E80D-4120-505596424353}"/>
              </a:ext>
            </a:extLst>
          </p:cNvPr>
          <p:cNvSpPr>
            <a:spLocks noGrp="1"/>
          </p:cNvSpPr>
          <p:nvPr>
            <p:ph type="sldNum" sz="quarter" idx="12"/>
          </p:nvPr>
        </p:nvSpPr>
        <p:spPr/>
        <p:txBody>
          <a:bodyPr/>
          <a:lstStyle/>
          <a:p>
            <a:fld id="{BA194B48-95C5-46B2-950B-4C849A85F5FC}" type="slidenum">
              <a:rPr lang="en-US" smtClean="0"/>
              <a:t>‹#›</a:t>
            </a:fld>
            <a:endParaRPr lang="en-US"/>
          </a:p>
        </p:txBody>
      </p:sp>
    </p:spTree>
    <p:extLst>
      <p:ext uri="{BB962C8B-B14F-4D97-AF65-F5344CB8AC3E}">
        <p14:creationId xmlns:p14="http://schemas.microsoft.com/office/powerpoint/2010/main" val="285779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A0C15-A6B2-549F-8952-53E22D3EE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10C142-7FC7-0E0A-8745-ED7EF44F9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4DF89-07AB-9523-017B-77F7A7E5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ECA68B-6763-4068-8645-2F48D5041EBD}" type="datetime1">
              <a:rPr lang="en-US" smtClean="0"/>
              <a:t>10/20/2024</a:t>
            </a:fld>
            <a:endParaRPr lang="en-US"/>
          </a:p>
        </p:txBody>
      </p:sp>
      <p:sp>
        <p:nvSpPr>
          <p:cNvPr id="5" name="Footer Placeholder 4">
            <a:extLst>
              <a:ext uri="{FF2B5EF4-FFF2-40B4-BE49-F238E27FC236}">
                <a16:creationId xmlns:a16="http://schemas.microsoft.com/office/drawing/2014/main" id="{429763F4-C83D-246D-051F-33ED2F405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7BBAF2-3CE3-0704-108E-F287DE8BF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194B48-95C5-46B2-950B-4C849A85F5FC}" type="slidenum">
              <a:rPr lang="en-US" smtClean="0"/>
              <a:t>‹#›</a:t>
            </a:fld>
            <a:endParaRPr lang="en-US"/>
          </a:p>
        </p:txBody>
      </p:sp>
    </p:spTree>
    <p:extLst>
      <p:ext uri="{BB962C8B-B14F-4D97-AF65-F5344CB8AC3E}">
        <p14:creationId xmlns:p14="http://schemas.microsoft.com/office/powerpoint/2010/main" val="413862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chart" Target="../charts/chart17.xm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nber.org/books-and-chapters/international-comparisons-household-saving" TargetMode="External"/><Relationship Id="rId13" Type="http://schemas.openxmlformats.org/officeDocument/2006/relationships/hyperlink" Target="https://www.washingtonpost.com/business/2023/11/13/housing-market-boomer-buyers-mortgage-rates/" TargetMode="External"/><Relationship Id="rId3" Type="http://schemas.openxmlformats.org/officeDocument/2006/relationships/hyperlink" Target="https://www.census.gov/data/tables/2023/demo/popproj/2023-alternative-summary-tables.html" TargetMode="External"/><Relationship Id="rId7" Type="http://schemas.openxmlformats.org/officeDocument/2006/relationships/hyperlink" Target="https://assistinghands.com/88/florida/westorange/blog/elder-care-costs-2023/" TargetMode="External"/><Relationship Id="rId12" Type="http://schemas.openxmlformats.org/officeDocument/2006/relationships/hyperlink" Target="https://www.census.gov/content/dam/Census/library/publications/2020/demo/p23-217.pdf" TargetMode="External"/><Relationship Id="rId2" Type="http://schemas.openxmlformats.org/officeDocument/2006/relationships/hyperlink" Target="https://www.nytimes.com/2024/10/17/opinion/economy-us-aging-work-force-ai.html" TargetMode="External"/><Relationship Id="rId1" Type="http://schemas.openxmlformats.org/officeDocument/2006/relationships/slideLayout" Target="../slideLayouts/slideLayout2.xml"/><Relationship Id="rId6" Type="http://schemas.openxmlformats.org/officeDocument/2006/relationships/hyperlink" Target="https://strivehealth.com/news/patients-vs-profits-who-wins-in-the-traditional-u-s-dialysis-system/" TargetMode="External"/><Relationship Id="rId11" Type="http://schemas.openxmlformats.org/officeDocument/2006/relationships/hyperlink" Target="https://zerofatalitiesnv.com/app/uploads/2020/11/2014-10-20-OffSet-Left-White-Paper.pdf" TargetMode="External"/><Relationship Id="rId5" Type="http://schemas.openxmlformats.org/officeDocument/2006/relationships/hyperlink" Target="https://www.cms.gov/data-research/statistics-trends-and-reports/national-health-expenditure-data/projected" TargetMode="External"/><Relationship Id="rId15" Type="http://schemas.openxmlformats.org/officeDocument/2006/relationships/hyperlink" Target="mailto:rdeshazo@sfrpc.com" TargetMode="External"/><Relationship Id="rId10" Type="http://schemas.openxmlformats.org/officeDocument/2006/relationships/hyperlink" Target="https://www.pewtrusts.org/en/research-and-analysis/articles/2022/07/07/states-unfunded-pension-liabilities-persist-as-major-long-term-challenge" TargetMode="External"/><Relationship Id="rId4" Type="http://schemas.openxmlformats.org/officeDocument/2006/relationships/hyperlink" Target="https://www.fool.com/research/average-retirement-income/" TargetMode="External"/><Relationship Id="rId9" Type="http://schemas.openxmlformats.org/officeDocument/2006/relationships/hyperlink" Target="https://www.ssa.gov/OACT/TR/index.html" TargetMode="External"/><Relationship Id="rId14" Type="http://schemas.openxmlformats.org/officeDocument/2006/relationships/hyperlink" Target="https://agewave.com/wp-content/uploads/2016/07/2015-ML-AW-Home-in-Retirement_More-Freedom-New-Choic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CB36D-D70C-E284-B2C3-3EA72BD9555D}"/>
              </a:ext>
            </a:extLst>
          </p:cNvPr>
          <p:cNvSpPr>
            <a:spLocks noGrp="1"/>
          </p:cNvSpPr>
          <p:nvPr>
            <p:ph type="ctrTitle"/>
          </p:nvPr>
        </p:nvSpPr>
        <p:spPr>
          <a:xfrm>
            <a:off x="660042" y="891652"/>
            <a:ext cx="4412021" cy="303072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normAutofit fontScale="90000"/>
          </a:bodyPr>
          <a:lstStyle/>
          <a:p>
            <a:pPr algn="r"/>
            <a:r>
              <a:rPr lang="en-US" sz="3400" b="1" dirty="0">
                <a:solidFill>
                  <a:srgbClr val="FFFFFF"/>
                </a:solidFill>
              </a:rPr>
              <a:t>Regional Outlook on Aging in Southeast Florida</a:t>
            </a:r>
            <a:br>
              <a:rPr lang="en-US" sz="3400" dirty="0">
                <a:solidFill>
                  <a:srgbClr val="FFFFFF"/>
                </a:solidFill>
              </a:rPr>
            </a:br>
            <a:br>
              <a:rPr lang="en-US" sz="3400" dirty="0">
                <a:solidFill>
                  <a:srgbClr val="FFFFFF"/>
                </a:solidFill>
              </a:rPr>
            </a:br>
            <a:r>
              <a:rPr lang="en-US" sz="3400" dirty="0">
                <a:solidFill>
                  <a:srgbClr val="FFFFFF"/>
                </a:solidFill>
              </a:rPr>
              <a:t>SFRPC Council Meeting, October 21, 2024</a:t>
            </a:r>
            <a:br>
              <a:rPr lang="en-US" sz="3400" dirty="0">
                <a:solidFill>
                  <a:srgbClr val="FFFFFF"/>
                </a:solidFill>
              </a:rPr>
            </a:br>
            <a:endParaRPr lang="en-US" sz="3400" dirty="0">
              <a:solidFill>
                <a:srgbClr val="FFFFFF"/>
              </a:solidFill>
            </a:endParaRPr>
          </a:p>
        </p:txBody>
      </p:sp>
      <p:sp>
        <p:nvSpPr>
          <p:cNvPr id="3" name="Subtitle 2">
            <a:extLst>
              <a:ext uri="{FF2B5EF4-FFF2-40B4-BE49-F238E27FC236}">
                <a16:creationId xmlns:a16="http://schemas.microsoft.com/office/drawing/2014/main" id="{F196DC69-F685-0A4B-9BAB-F3CB0C4E6972}"/>
              </a:ext>
            </a:extLst>
          </p:cNvPr>
          <p:cNvSpPr>
            <a:spLocks noGrp="1"/>
          </p:cNvSpPr>
          <p:nvPr>
            <p:ph type="subTitle" idx="1"/>
          </p:nvPr>
        </p:nvSpPr>
        <p:spPr>
          <a:xfrm>
            <a:off x="539015" y="4498580"/>
            <a:ext cx="4533048" cy="1375145"/>
          </a:xfrm>
        </p:spPr>
        <p:txBody>
          <a:bodyPr>
            <a:noAutofit/>
          </a:bodyPr>
          <a:lstStyle/>
          <a:p>
            <a:pPr algn="r"/>
            <a:r>
              <a:rPr lang="en-US" sz="1800" b="1" dirty="0">
                <a:solidFill>
                  <a:srgbClr val="FFFFFF"/>
                </a:solidFill>
              </a:rPr>
              <a:t>Randy Deshazo </a:t>
            </a:r>
          </a:p>
          <a:p>
            <a:pPr algn="r"/>
            <a:r>
              <a:rPr lang="en-US" sz="1800" dirty="0">
                <a:solidFill>
                  <a:srgbClr val="FFFFFF"/>
                </a:solidFill>
              </a:rPr>
              <a:t>Deputy Director and Director of Economic Development and Research</a:t>
            </a:r>
          </a:p>
          <a:p>
            <a:pPr algn="r"/>
            <a:r>
              <a:rPr lang="en-US" sz="1800" b="1" dirty="0">
                <a:solidFill>
                  <a:srgbClr val="FFFFFF"/>
                </a:solidFill>
              </a:rPr>
              <a:t>South Florida Regional Planning Council </a:t>
            </a:r>
          </a:p>
          <a:p>
            <a:pPr algn="r"/>
            <a:r>
              <a:rPr lang="en-US" sz="1800" dirty="0">
                <a:solidFill>
                  <a:srgbClr val="FFFFFF"/>
                </a:solidFill>
              </a:rPr>
              <a:t>(SFRPC)</a:t>
            </a:r>
          </a:p>
        </p:txBody>
      </p:sp>
      <p:sp useBgFill="1">
        <p:nvSpPr>
          <p:cNvPr id="4" name="TextBox 3">
            <a:extLst>
              <a:ext uri="{FF2B5EF4-FFF2-40B4-BE49-F238E27FC236}">
                <a16:creationId xmlns:a16="http://schemas.microsoft.com/office/drawing/2014/main" id="{EEB9456B-EA62-40CC-5D1E-48274842C5A3}"/>
              </a:ext>
            </a:extLst>
          </p:cNvPr>
          <p:cNvSpPr txBox="1"/>
          <p:nvPr/>
        </p:nvSpPr>
        <p:spPr>
          <a:xfrm>
            <a:off x="6661747" y="4498580"/>
            <a:ext cx="4448710" cy="369332"/>
          </a:xfrm>
          <a:prstGeom prst="rect">
            <a:avLst/>
          </a:prstGeom>
        </p:spPr>
        <p:txBody>
          <a:bodyPr wrap="square" rtlCol="0">
            <a:spAutoFit/>
          </a:bodyPr>
          <a:lstStyle/>
          <a:p>
            <a:pPr algn="ctr"/>
            <a:r>
              <a:rPr lang="en-US" b="1" dirty="0">
                <a:solidFill>
                  <a:schemeClr val="tx2">
                    <a:lumMod val="50000"/>
                    <a:lumOff val="50000"/>
                  </a:schemeClr>
                </a:solidFill>
              </a:rPr>
              <a:t>Sources on Last Slide</a:t>
            </a:r>
          </a:p>
        </p:txBody>
      </p:sp>
      <p:pic>
        <p:nvPicPr>
          <p:cNvPr id="7" name="Picture 6" descr="A close-up of a logo&#10;&#10;Description automatically generated">
            <a:extLst>
              <a:ext uri="{FF2B5EF4-FFF2-40B4-BE49-F238E27FC236}">
                <a16:creationId xmlns:a16="http://schemas.microsoft.com/office/drawing/2014/main" id="{DA1FC20D-B0DC-D306-A94D-DD6907229A0B}"/>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889191" y="5927449"/>
            <a:ext cx="2180858" cy="857804"/>
          </a:xfrm>
          <a:prstGeom prst="rect">
            <a:avLst/>
          </a:prstGeom>
        </p:spPr>
      </p:pic>
      <p:pic>
        <p:nvPicPr>
          <p:cNvPr id="8" name="Picture 7">
            <a:extLst>
              <a:ext uri="{FF2B5EF4-FFF2-40B4-BE49-F238E27FC236}">
                <a16:creationId xmlns:a16="http://schemas.microsoft.com/office/drawing/2014/main" id="{7EA771C4-5E99-7802-36A8-5819F5479FA8}"/>
              </a:ext>
            </a:extLst>
          </p:cNvPr>
          <p:cNvPicPr>
            <a:picLocks noChangeAspect="1"/>
          </p:cNvPicPr>
          <p:nvPr/>
        </p:nvPicPr>
        <p:blipFill>
          <a:blip r:embed="rId4"/>
          <a:stretch>
            <a:fillRect/>
          </a:stretch>
        </p:blipFill>
        <p:spPr>
          <a:xfrm>
            <a:off x="5640629" y="302460"/>
            <a:ext cx="6550605" cy="3635562"/>
          </a:xfrm>
          <a:prstGeom prst="rect">
            <a:avLst/>
          </a:prstGeom>
        </p:spPr>
      </p:pic>
    </p:spTree>
    <p:extLst>
      <p:ext uri="{BB962C8B-B14F-4D97-AF65-F5344CB8AC3E}">
        <p14:creationId xmlns:p14="http://schemas.microsoft.com/office/powerpoint/2010/main" val="30080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21616-928B-A7CA-35E4-3563C0496D4E}"/>
              </a:ext>
            </a:extLst>
          </p:cNvPr>
          <p:cNvSpPr>
            <a:spLocks noGrp="1"/>
          </p:cNvSpPr>
          <p:nvPr>
            <p:ph type="title"/>
          </p:nvPr>
        </p:nvSpPr>
        <p:spPr>
          <a:xfrm>
            <a:off x="0" y="557188"/>
            <a:ext cx="11353800" cy="1133499"/>
          </a:xfrm>
        </p:spPr>
        <p:txBody>
          <a:bodyPr>
            <a:normAutofit/>
          </a:bodyPr>
          <a:lstStyle/>
          <a:p>
            <a:r>
              <a:rPr lang="en-US" sz="3200"/>
              <a:t>Costs of Aging</a:t>
            </a:r>
            <a:r>
              <a:rPr lang="en-US" sz="5200"/>
              <a:t>	</a:t>
            </a:r>
          </a:p>
        </p:txBody>
      </p:sp>
      <p:sp>
        <p:nvSpPr>
          <p:cNvPr id="4" name="Slide Number Placeholder 3">
            <a:extLst>
              <a:ext uri="{FF2B5EF4-FFF2-40B4-BE49-F238E27FC236}">
                <a16:creationId xmlns:a16="http://schemas.microsoft.com/office/drawing/2014/main" id="{1C4FC6DF-257F-828E-2F41-FACCEB7F981F}"/>
              </a:ext>
            </a:extLst>
          </p:cNvPr>
          <p:cNvSpPr>
            <a:spLocks noGrp="1"/>
          </p:cNvSpPr>
          <p:nvPr>
            <p:ph type="sldNum" sz="quarter" idx="12"/>
          </p:nvPr>
        </p:nvSpPr>
        <p:spPr>
          <a:xfrm>
            <a:off x="8610600" y="6356350"/>
            <a:ext cx="2743200" cy="365125"/>
          </a:xfrm>
        </p:spPr>
        <p:txBody>
          <a:bodyPr>
            <a:normAutofit/>
          </a:bodyPr>
          <a:lstStyle/>
          <a:p>
            <a:pPr>
              <a:spcAft>
                <a:spcPts val="600"/>
              </a:spcAft>
            </a:pPr>
            <a:fld id="{BA194B48-95C5-46B2-950B-4C849A85F5FC}"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B48BE16D-F7F8-2195-EEF1-33DC7D16CDBB}"/>
              </a:ext>
            </a:extLst>
          </p:cNvPr>
          <p:cNvGraphicFramePr>
            <a:graphicFrameLocks noGrp="1"/>
          </p:cNvGraphicFramePr>
          <p:nvPr>
            <p:ph idx="1"/>
            <p:extLst>
              <p:ext uri="{D42A27DB-BD31-4B8C-83A1-F6EECF244321}">
                <p14:modId xmlns:p14="http://schemas.microsoft.com/office/powerpoint/2010/main" val="388355733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E8C77F1-E51D-17D9-7E79-1AA1D7467A0A}"/>
              </a:ext>
            </a:extLst>
          </p:cNvPr>
          <p:cNvPicPr>
            <a:picLocks noChangeAspect="1"/>
          </p:cNvPicPr>
          <p:nvPr/>
        </p:nvPicPr>
        <p:blipFill>
          <a:blip r:embed="rId8"/>
          <a:stretch>
            <a:fillRect/>
          </a:stretch>
        </p:blipFill>
        <p:spPr>
          <a:xfrm>
            <a:off x="1301331" y="3538282"/>
            <a:ext cx="533474" cy="933580"/>
          </a:xfrm>
          <a:prstGeom prst="rect">
            <a:avLst/>
          </a:prstGeom>
        </p:spPr>
      </p:pic>
    </p:spTree>
    <p:extLst>
      <p:ext uri="{BB962C8B-B14F-4D97-AF65-F5344CB8AC3E}">
        <p14:creationId xmlns:p14="http://schemas.microsoft.com/office/powerpoint/2010/main" val="287278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AF993-2E59-28FC-80C2-E7DCA5CCFF28}"/>
              </a:ext>
            </a:extLst>
          </p:cNvPr>
          <p:cNvSpPr>
            <a:spLocks noGrp="1"/>
          </p:cNvSpPr>
          <p:nvPr>
            <p:ph type="title"/>
          </p:nvPr>
        </p:nvSpPr>
        <p:spPr>
          <a:xfrm>
            <a:off x="0" y="643467"/>
            <a:ext cx="11767457" cy="744836"/>
          </a:xfrm>
        </p:spPr>
        <p:txBody>
          <a:bodyPr vert="horz" lIns="91440" tIns="45720" rIns="91440" bIns="45720" rtlCol="0" anchor="ctr">
            <a:normAutofit/>
          </a:bodyPr>
          <a:lstStyle/>
          <a:p>
            <a:r>
              <a:rPr lang="en-US" sz="3200" kern="1200" dirty="0">
                <a:solidFill>
                  <a:schemeClr val="bg1"/>
                </a:solidFill>
                <a:latin typeface="+mj-lt"/>
                <a:ea typeface="+mj-ea"/>
                <a:cs typeface="+mj-cs"/>
              </a:rPr>
              <a:t>Can We Afford to Retire? Savings Rate Comparison</a:t>
            </a:r>
          </a:p>
        </p:txBody>
      </p:sp>
      <p:sp>
        <p:nvSpPr>
          <p:cNvPr id="4" name="Slide Number Placeholder 3">
            <a:extLst>
              <a:ext uri="{FF2B5EF4-FFF2-40B4-BE49-F238E27FC236}">
                <a16:creationId xmlns:a16="http://schemas.microsoft.com/office/drawing/2014/main" id="{35191C19-EBFC-2212-79AE-0A446A4C076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A194B48-95C5-46B2-950B-4C849A85F5FC}" type="slidenum">
              <a:rPr lang="en-US" smtClean="0">
                <a:solidFill>
                  <a:schemeClr val="tx1">
                    <a:tint val="75000"/>
                  </a:schemeClr>
                </a:solidFill>
              </a:rPr>
              <a:pPr>
                <a:spcAft>
                  <a:spcPts val="600"/>
                </a:spcAft>
              </a:pPr>
              <a:t>11</a:t>
            </a:fld>
            <a:endParaRPr lang="en-US">
              <a:solidFill>
                <a:schemeClr val="tx1">
                  <a:tint val="75000"/>
                </a:schemeClr>
              </a:solidFill>
            </a:endParaRPr>
          </a:p>
        </p:txBody>
      </p:sp>
      <p:graphicFrame>
        <p:nvGraphicFramePr>
          <p:cNvPr id="5" name="Chart 4">
            <a:extLst>
              <a:ext uri="{FF2B5EF4-FFF2-40B4-BE49-F238E27FC236}">
                <a16:creationId xmlns:a16="http://schemas.microsoft.com/office/drawing/2014/main" id="{F1F9A2D1-D1B6-888F-2AB3-AFE71D5A61A5}"/>
              </a:ext>
            </a:extLst>
          </p:cNvPr>
          <p:cNvGraphicFramePr>
            <a:graphicFrameLocks/>
          </p:cNvGraphicFramePr>
          <p:nvPr>
            <p:extLst>
              <p:ext uri="{D42A27DB-BD31-4B8C-83A1-F6EECF244321}">
                <p14:modId xmlns:p14="http://schemas.microsoft.com/office/powerpoint/2010/main" val="1215149417"/>
              </p:ext>
            </p:extLst>
          </p:nvPr>
        </p:nvGraphicFramePr>
        <p:xfrm>
          <a:off x="643467" y="1715784"/>
          <a:ext cx="6455976" cy="43536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74A04C4-61DC-A4E8-5B09-AE23EADD2E96}"/>
              </a:ext>
            </a:extLst>
          </p:cNvPr>
          <p:cNvSpPr txBox="1"/>
          <p:nvPr/>
        </p:nvSpPr>
        <p:spPr>
          <a:xfrm>
            <a:off x="7271134" y="1477003"/>
            <a:ext cx="4920866" cy="5940088"/>
          </a:xfrm>
          <a:prstGeom prst="rect">
            <a:avLst/>
          </a:prstGeom>
          <a:noFill/>
        </p:spPr>
        <p:txBody>
          <a:bodyPr wrap="square" rtlCol="0">
            <a:spAutoFit/>
          </a:bodyPr>
          <a:lstStyle/>
          <a:p>
            <a:r>
              <a:rPr lang="en-US" dirty="0"/>
              <a:t>US savings rate is the one of the lowest in the industrialized world (OECD countries). </a:t>
            </a:r>
            <a:r>
              <a:rPr lang="en-US" b="1" dirty="0">
                <a:solidFill>
                  <a:schemeClr val="tx2">
                    <a:lumMod val="50000"/>
                    <a:lumOff val="50000"/>
                  </a:schemeClr>
                </a:solidFill>
              </a:rPr>
              <a:t>Why? </a:t>
            </a:r>
          </a:p>
          <a:p>
            <a:endParaRPr lang="en-US" dirty="0"/>
          </a:p>
          <a:p>
            <a:pPr marL="0" marR="0" lvl="0" indent="0" algn="l" defTabSz="914400" rtl="0" eaLnBrk="0" fontAlgn="base" latinLnBrk="0" hangingPunct="0">
              <a:lnSpc>
                <a:spcPct val="100000"/>
              </a:lnSpc>
              <a:spcBef>
                <a:spcPct val="0"/>
              </a:spcBef>
              <a:spcAft>
                <a:spcPct val="0"/>
              </a:spcAft>
              <a:buClrTx/>
              <a:buSzTx/>
              <a:tabLst/>
            </a:pPr>
            <a:r>
              <a:rPr kumimoji="0" lang="en-US" altLang="en-US" sz="1700" b="1" i="0" u="none" strike="noStrike" cap="none" normalizeH="0" baseline="0" dirty="0">
                <a:ln>
                  <a:noFill/>
                </a:ln>
                <a:solidFill>
                  <a:schemeClr val="tx1"/>
                </a:solidFill>
                <a:effectLst/>
              </a:rPr>
              <a:t>Later Retirement Ages and Spending Patterns:</a:t>
            </a:r>
            <a:r>
              <a:rPr kumimoji="0" lang="en-US" altLang="en-US" sz="1700" b="0" i="0" u="none" strike="noStrike" cap="none" normalizeH="0" baseline="0" dirty="0">
                <a:ln>
                  <a:noFill/>
                </a:ln>
                <a:solidFill>
                  <a:schemeClr val="tx1"/>
                </a:solidFill>
                <a:effectLst/>
              </a:rPr>
              <a:t> Americans generally retire later </a:t>
            </a:r>
            <a:r>
              <a:rPr lang="en-US" altLang="en-US" sz="1700" dirty="0"/>
              <a:t>than Europeans</a:t>
            </a:r>
            <a:r>
              <a:rPr kumimoji="0" lang="en-US" altLang="en-US" sz="1700" b="0" i="0" u="none" strike="noStrike" cap="none" normalizeH="0" baseline="0" dirty="0">
                <a:ln>
                  <a:noFill/>
                </a:ln>
                <a:solidFill>
                  <a:schemeClr val="tx1"/>
                </a:solidFill>
                <a:effectLst/>
              </a:rPr>
              <a:t>, which contributes to a lower saving rate</a:t>
            </a:r>
            <a:endParaRPr lang="en-US" altLang="en-US" sz="1700" dirty="0"/>
          </a:p>
          <a:p>
            <a:pPr marL="0" marR="0" lvl="0" indent="0" algn="l" defTabSz="914400" rtl="0" eaLnBrk="0" fontAlgn="base" latinLnBrk="0" hangingPunct="0">
              <a:lnSpc>
                <a:spcPct val="100000"/>
              </a:lnSpc>
              <a:spcBef>
                <a:spcPct val="0"/>
              </a:spcBef>
              <a:spcAft>
                <a:spcPct val="0"/>
              </a:spcAft>
              <a:buClrTx/>
              <a:buSzTx/>
              <a:tabLst/>
            </a:pP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700" b="1" i="0" u="none" strike="noStrike" cap="none" normalizeH="0" baseline="0" dirty="0">
                <a:ln>
                  <a:noFill/>
                </a:ln>
                <a:solidFill>
                  <a:schemeClr val="tx1"/>
                </a:solidFill>
                <a:effectLst/>
              </a:rPr>
              <a:t>Consumption Culture:</a:t>
            </a:r>
            <a:r>
              <a:rPr kumimoji="0" lang="en-US" altLang="en-US" sz="1700" b="0" i="0" u="none" strike="noStrike" cap="none" normalizeH="0" baseline="0" dirty="0">
                <a:ln>
                  <a:noFill/>
                </a:ln>
                <a:solidFill>
                  <a:schemeClr val="tx1"/>
                </a:solidFill>
                <a:effectLst/>
              </a:rPr>
              <a:t> The US has a strong consumption-oriented culture, which promotes immediate consumption over saving.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rPr>
              <a:t>The "Wealth Effect" from Asset Appreciation:</a:t>
            </a:r>
            <a:r>
              <a:rPr kumimoji="0" lang="en-US" altLang="en-US" sz="1700" b="0" i="0" u="none" strike="noStrike" cap="none" normalizeH="0" baseline="0" dirty="0">
                <a:ln>
                  <a:noFill/>
                </a:ln>
                <a:solidFill>
                  <a:schemeClr val="tx1"/>
                </a:solidFill>
                <a:effectLst/>
              </a:rPr>
              <a:t> As housing and stock prices rise, households often feel wealthier and reduce their savings.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rPr>
              <a:t>Tax Incentives and Credit Accessibility:</a:t>
            </a:r>
            <a:r>
              <a:rPr kumimoji="0" lang="en-US" altLang="en-US" sz="1700" b="0" i="0" u="none" strike="noStrike" cap="none" normalizeH="0" baseline="0" dirty="0">
                <a:ln>
                  <a:noFill/>
                </a:ln>
                <a:solidFill>
                  <a:schemeClr val="tx1"/>
                </a:solidFill>
                <a:effectLst/>
              </a:rPr>
              <a:t> Tax policies and readily available credit in the US allow for higher consumption relative to disposable income. </a:t>
            </a:r>
            <a:endParaRPr lang="en-US" sz="1700" dirty="0"/>
          </a:p>
          <a:p>
            <a:endParaRPr lang="en-US" dirty="0"/>
          </a:p>
          <a:p>
            <a:endParaRPr lang="en-US" dirty="0"/>
          </a:p>
          <a:p>
            <a:endParaRPr lang="en-US" dirty="0"/>
          </a:p>
        </p:txBody>
      </p:sp>
    </p:spTree>
    <p:extLst>
      <p:ext uri="{BB962C8B-B14F-4D97-AF65-F5344CB8AC3E}">
        <p14:creationId xmlns:p14="http://schemas.microsoft.com/office/powerpoint/2010/main" val="43401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21DCF-06BF-7C51-2880-77EE1D2F973D}"/>
              </a:ext>
            </a:extLst>
          </p:cNvPr>
          <p:cNvSpPr>
            <a:spLocks noGrp="1"/>
          </p:cNvSpPr>
          <p:nvPr>
            <p:ph type="title"/>
          </p:nvPr>
        </p:nvSpPr>
        <p:spPr>
          <a:xfrm>
            <a:off x="-1" y="557188"/>
            <a:ext cx="11353801" cy="1133499"/>
          </a:xfrm>
        </p:spPr>
        <p:txBody>
          <a:bodyPr>
            <a:normAutofit/>
          </a:bodyPr>
          <a:lstStyle/>
          <a:p>
            <a:r>
              <a:rPr lang="en-US" sz="3200"/>
              <a:t>Retirement Income Versus Wages</a:t>
            </a:r>
          </a:p>
        </p:txBody>
      </p:sp>
      <p:sp>
        <p:nvSpPr>
          <p:cNvPr id="5" name="Slide Number Placeholder 4">
            <a:extLst>
              <a:ext uri="{FF2B5EF4-FFF2-40B4-BE49-F238E27FC236}">
                <a16:creationId xmlns:a16="http://schemas.microsoft.com/office/drawing/2014/main" id="{340791F2-95E3-FB35-E396-0AE6CB52C04A}"/>
              </a:ext>
            </a:extLst>
          </p:cNvPr>
          <p:cNvSpPr>
            <a:spLocks noGrp="1"/>
          </p:cNvSpPr>
          <p:nvPr>
            <p:ph type="sldNum" sz="quarter" idx="12"/>
          </p:nvPr>
        </p:nvSpPr>
        <p:spPr>
          <a:xfrm>
            <a:off x="8610600" y="6356350"/>
            <a:ext cx="2743200" cy="365125"/>
          </a:xfrm>
        </p:spPr>
        <p:txBody>
          <a:bodyPr>
            <a:normAutofit/>
          </a:bodyPr>
          <a:lstStyle/>
          <a:p>
            <a:pPr>
              <a:spcAft>
                <a:spcPts val="600"/>
              </a:spcAft>
            </a:pPr>
            <a:fld id="{BA194B48-95C5-46B2-950B-4C849A85F5FC}" type="slidenum">
              <a:rPr lang="en-US" smtClean="0"/>
              <a:pPr>
                <a:spcAft>
                  <a:spcPts val="600"/>
                </a:spcAft>
              </a:pPr>
              <a:t>12</a:t>
            </a:fld>
            <a:endParaRPr lang="en-US"/>
          </a:p>
        </p:txBody>
      </p:sp>
      <p:graphicFrame>
        <p:nvGraphicFramePr>
          <p:cNvPr id="9" name="Content Placeholder 8">
            <a:extLst>
              <a:ext uri="{FF2B5EF4-FFF2-40B4-BE49-F238E27FC236}">
                <a16:creationId xmlns:a16="http://schemas.microsoft.com/office/drawing/2014/main" id="{4C06EA3A-7D78-EF97-AC10-A3145B90A9F2}"/>
              </a:ext>
            </a:extLst>
          </p:cNvPr>
          <p:cNvGraphicFramePr>
            <a:graphicFrameLocks noGrp="1"/>
          </p:cNvGraphicFramePr>
          <p:nvPr>
            <p:ph idx="1"/>
            <p:extLst>
              <p:ext uri="{D42A27DB-BD31-4B8C-83A1-F6EECF244321}">
                <p14:modId xmlns:p14="http://schemas.microsoft.com/office/powerpoint/2010/main" val="2412742115"/>
              </p:ext>
            </p:extLst>
          </p:nvPr>
        </p:nvGraphicFramePr>
        <p:xfrm>
          <a:off x="836675" y="1867281"/>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76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927-F35D-D973-2AEB-AF638DE5E4F4}"/>
              </a:ext>
            </a:extLst>
          </p:cNvPr>
          <p:cNvSpPr>
            <a:spLocks noGrp="1"/>
          </p:cNvSpPr>
          <p:nvPr>
            <p:ph type="title"/>
          </p:nvPr>
        </p:nvSpPr>
        <p:spPr>
          <a:xfrm>
            <a:off x="0" y="365125"/>
            <a:ext cx="8900932" cy="2394244"/>
          </a:xfrm>
        </p:spPr>
        <p:txBody>
          <a:bodyPr>
            <a:normAutofit/>
          </a:bodyPr>
          <a:lstStyle/>
          <a:p>
            <a:r>
              <a:rPr lang="en-US" sz="3200" dirty="0"/>
              <a:t>Social Security and SSI</a:t>
            </a:r>
            <a:br>
              <a:rPr lang="en-US" sz="3200" dirty="0"/>
            </a:br>
            <a:r>
              <a:rPr lang="en-US" sz="2000" dirty="0"/>
              <a:t>Share of GDP from Social Security will rise from 9% to 11% by 2035</a:t>
            </a:r>
            <a:br>
              <a:rPr lang="en-US" sz="2000" dirty="0"/>
            </a:br>
            <a:r>
              <a:rPr lang="en-US" sz="2000" dirty="0"/>
              <a:t>Old-Age and Survivors Insurance (OASI) will restrict payments to 79% in 2035</a:t>
            </a:r>
            <a:br>
              <a:rPr lang="en-US" sz="2000" dirty="0"/>
            </a:br>
            <a:r>
              <a:rPr lang="en-US" sz="2000" dirty="0"/>
              <a:t>Hospital Insurance (HI) is fully funded until 2036</a:t>
            </a:r>
            <a:br>
              <a:rPr lang="en-US" sz="3200" dirty="0"/>
            </a:br>
            <a:endParaRPr lang="en-US" sz="3200" dirty="0"/>
          </a:p>
        </p:txBody>
      </p:sp>
      <p:graphicFrame>
        <p:nvGraphicFramePr>
          <p:cNvPr id="7" name="Content Placeholder 6">
            <a:extLst>
              <a:ext uri="{FF2B5EF4-FFF2-40B4-BE49-F238E27FC236}">
                <a16:creationId xmlns:a16="http://schemas.microsoft.com/office/drawing/2014/main" id="{6CF7F061-DA5D-08EF-3EB4-F8C4731958EA}"/>
              </a:ext>
            </a:extLst>
          </p:cNvPr>
          <p:cNvGraphicFramePr>
            <a:graphicFrameLocks noGrp="1"/>
          </p:cNvGraphicFramePr>
          <p:nvPr>
            <p:ph idx="1"/>
            <p:extLst>
              <p:ext uri="{D42A27DB-BD31-4B8C-83A1-F6EECF244321}">
                <p14:modId xmlns:p14="http://schemas.microsoft.com/office/powerpoint/2010/main" val="176611053"/>
              </p:ext>
            </p:extLst>
          </p:nvPr>
        </p:nvGraphicFramePr>
        <p:xfrm>
          <a:off x="0" y="3040655"/>
          <a:ext cx="12191999" cy="382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B48352A-79FC-C978-3F1D-99F1FF5FD305}"/>
              </a:ext>
            </a:extLst>
          </p:cNvPr>
          <p:cNvSpPr txBox="1"/>
          <p:nvPr/>
        </p:nvSpPr>
        <p:spPr>
          <a:xfrm>
            <a:off x="87550" y="6342434"/>
            <a:ext cx="12013660" cy="246221"/>
          </a:xfrm>
          <a:prstGeom prst="rect">
            <a:avLst/>
          </a:prstGeom>
          <a:noFill/>
        </p:spPr>
        <p:txBody>
          <a:bodyPr wrap="square" rtlCol="0">
            <a:spAutoFit/>
          </a:bodyPr>
          <a:lstStyle/>
          <a:p>
            <a:r>
              <a:rPr lang="en-US" sz="1000"/>
              <a:t>.</a:t>
            </a:r>
          </a:p>
        </p:txBody>
      </p:sp>
      <p:sp>
        <p:nvSpPr>
          <p:cNvPr id="6" name="Slide Number Placeholder 5">
            <a:extLst>
              <a:ext uri="{FF2B5EF4-FFF2-40B4-BE49-F238E27FC236}">
                <a16:creationId xmlns:a16="http://schemas.microsoft.com/office/drawing/2014/main" id="{6F2EB5F6-95E7-DE44-A159-0BF8EDABCC67}"/>
              </a:ext>
            </a:extLst>
          </p:cNvPr>
          <p:cNvSpPr>
            <a:spLocks noGrp="1"/>
          </p:cNvSpPr>
          <p:nvPr>
            <p:ph type="sldNum" sz="quarter" idx="12"/>
          </p:nvPr>
        </p:nvSpPr>
        <p:spPr/>
        <p:txBody>
          <a:bodyPr/>
          <a:lstStyle/>
          <a:p>
            <a:fld id="{BA194B48-95C5-46B2-950B-4C849A85F5FC}" type="slidenum">
              <a:rPr lang="en-US" smtClean="0"/>
              <a:t>13</a:t>
            </a:fld>
            <a:endParaRPr lang="en-US"/>
          </a:p>
        </p:txBody>
      </p:sp>
      <p:pic>
        <p:nvPicPr>
          <p:cNvPr id="3" name="Picture 2" descr="A screenshot of a video&#10;&#10;Description automatically generated">
            <a:extLst>
              <a:ext uri="{FF2B5EF4-FFF2-40B4-BE49-F238E27FC236}">
                <a16:creationId xmlns:a16="http://schemas.microsoft.com/office/drawing/2014/main" id="{53F10987-98A3-4293-6C93-4D5D09F471DE}"/>
              </a:ext>
            </a:extLst>
          </p:cNvPr>
          <p:cNvPicPr>
            <a:picLocks noChangeAspect="1"/>
          </p:cNvPicPr>
          <p:nvPr/>
        </p:nvPicPr>
        <p:blipFill rotWithShape="1">
          <a:blip r:embed="rId8">
            <a:extLst>
              <a:ext uri="{28A0092B-C50C-407E-A947-70E740481C1C}">
                <a14:useLocalDpi xmlns:a14="http://schemas.microsoft.com/office/drawing/2010/main" val="0"/>
              </a:ext>
            </a:extLst>
          </a:blip>
          <a:srcRect t="17204" b="43544"/>
          <a:stretch/>
        </p:blipFill>
        <p:spPr>
          <a:xfrm>
            <a:off x="8985751" y="136525"/>
            <a:ext cx="3115459" cy="2683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158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6C2D3-55F0-6E11-DC95-1462D7C9AF8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State and Local Fiscal Cascades</a:t>
            </a:r>
          </a:p>
        </p:txBody>
      </p:sp>
      <p:sp>
        <p:nvSpPr>
          <p:cNvPr id="4" name="Slide Number Placeholder 3">
            <a:extLst>
              <a:ext uri="{FF2B5EF4-FFF2-40B4-BE49-F238E27FC236}">
                <a16:creationId xmlns:a16="http://schemas.microsoft.com/office/drawing/2014/main" id="{C0255D43-19ED-15E9-D0EC-6177845A9B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A194B48-95C5-46B2-950B-4C849A85F5FC}" type="slidenum">
              <a:rPr lang="en-US">
                <a:solidFill>
                  <a:schemeClr val="tx1">
                    <a:tint val="75000"/>
                  </a:schemeClr>
                </a:solidFill>
              </a:rPr>
              <a:pPr>
                <a:spcAft>
                  <a:spcPts val="600"/>
                </a:spcAft>
              </a:pPr>
              <a:t>14</a:t>
            </a:fld>
            <a:endParaRPr lang="en-US">
              <a:solidFill>
                <a:schemeClr val="tx1">
                  <a:tint val="75000"/>
                </a:schemeClr>
              </a:solidFill>
            </a:endParaRPr>
          </a:p>
        </p:txBody>
      </p:sp>
      <p:graphicFrame>
        <p:nvGraphicFramePr>
          <p:cNvPr id="26" name="Content Placeholder 2">
            <a:extLst>
              <a:ext uri="{FF2B5EF4-FFF2-40B4-BE49-F238E27FC236}">
                <a16:creationId xmlns:a16="http://schemas.microsoft.com/office/drawing/2014/main" id="{7BB43016-748F-349A-FE39-066CF891EE70}"/>
              </a:ext>
            </a:extLst>
          </p:cNvPr>
          <p:cNvGraphicFramePr>
            <a:graphicFrameLocks noGrp="1"/>
          </p:cNvGraphicFramePr>
          <p:nvPr>
            <p:ph idx="1"/>
            <p:extLst>
              <p:ext uri="{D42A27DB-BD31-4B8C-83A1-F6EECF244321}">
                <p14:modId xmlns:p14="http://schemas.microsoft.com/office/powerpoint/2010/main" val="3986285458"/>
              </p:ext>
            </p:extLst>
          </p:nvPr>
        </p:nvGraphicFramePr>
        <p:xfrm>
          <a:off x="39625" y="1396588"/>
          <a:ext cx="12112752" cy="546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01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07E3-686A-8FAB-66AA-25FC9D734CD9}"/>
              </a:ext>
            </a:extLst>
          </p:cNvPr>
          <p:cNvSpPr>
            <a:spLocks noGrp="1"/>
          </p:cNvSpPr>
          <p:nvPr>
            <p:ph type="title"/>
          </p:nvPr>
        </p:nvSpPr>
        <p:spPr>
          <a:xfrm>
            <a:off x="0" y="218041"/>
            <a:ext cx="11353800" cy="1325563"/>
          </a:xfrm>
        </p:spPr>
        <p:txBody>
          <a:bodyPr/>
          <a:lstStyle/>
          <a:p>
            <a:r>
              <a:rPr lang="en-US"/>
              <a:t> </a:t>
            </a:r>
            <a:r>
              <a:rPr lang="en-US" sz="3200"/>
              <a:t>Proportional Projection of Current Elder Care Needs to 2050</a:t>
            </a:r>
          </a:p>
        </p:txBody>
      </p:sp>
      <p:sp>
        <p:nvSpPr>
          <p:cNvPr id="4" name="Slide Number Placeholder 3">
            <a:extLst>
              <a:ext uri="{FF2B5EF4-FFF2-40B4-BE49-F238E27FC236}">
                <a16:creationId xmlns:a16="http://schemas.microsoft.com/office/drawing/2014/main" id="{D518E1C8-A422-FF3B-B6C0-8FC9A4096BBD}"/>
              </a:ext>
            </a:extLst>
          </p:cNvPr>
          <p:cNvSpPr>
            <a:spLocks noGrp="1"/>
          </p:cNvSpPr>
          <p:nvPr>
            <p:ph type="sldNum" sz="quarter" idx="12"/>
          </p:nvPr>
        </p:nvSpPr>
        <p:spPr/>
        <p:txBody>
          <a:bodyPr/>
          <a:lstStyle/>
          <a:p>
            <a:fld id="{BA194B48-95C5-46B2-950B-4C849A85F5FC}" type="slidenum">
              <a:rPr lang="en-US" smtClean="0"/>
              <a:t>15</a:t>
            </a:fld>
            <a:endParaRPr lang="en-US"/>
          </a:p>
        </p:txBody>
      </p:sp>
      <p:graphicFrame>
        <p:nvGraphicFramePr>
          <p:cNvPr id="11" name="Chart 10">
            <a:extLst>
              <a:ext uri="{FF2B5EF4-FFF2-40B4-BE49-F238E27FC236}">
                <a16:creationId xmlns:a16="http://schemas.microsoft.com/office/drawing/2014/main" id="{EFD7FADB-A3B9-E5F7-C2FE-BBF6770BD110}"/>
              </a:ext>
            </a:extLst>
          </p:cNvPr>
          <p:cNvGraphicFramePr>
            <a:graphicFrameLocks/>
          </p:cNvGraphicFramePr>
          <p:nvPr>
            <p:extLst>
              <p:ext uri="{D42A27DB-BD31-4B8C-83A1-F6EECF244321}">
                <p14:modId xmlns:p14="http://schemas.microsoft.com/office/powerpoint/2010/main" val="1694038260"/>
              </p:ext>
            </p:extLst>
          </p:nvPr>
        </p:nvGraphicFramePr>
        <p:xfrm>
          <a:off x="1217087" y="1206777"/>
          <a:ext cx="457009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3A6F0EF-81C2-06C6-E58D-FF3959D6C82E}"/>
              </a:ext>
            </a:extLst>
          </p:cNvPr>
          <p:cNvGraphicFramePr>
            <a:graphicFrameLocks/>
          </p:cNvGraphicFramePr>
          <p:nvPr>
            <p:extLst>
              <p:ext uri="{D42A27DB-BD31-4B8C-83A1-F6EECF244321}">
                <p14:modId xmlns:p14="http://schemas.microsoft.com/office/powerpoint/2010/main" val="527310445"/>
              </p:ext>
            </p:extLst>
          </p:nvPr>
        </p:nvGraphicFramePr>
        <p:xfrm>
          <a:off x="6624789" y="1285560"/>
          <a:ext cx="4570095" cy="2741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4280E9C-083A-AB7D-6213-12C4E61E51C8}"/>
              </a:ext>
            </a:extLst>
          </p:cNvPr>
          <p:cNvGraphicFramePr>
            <a:graphicFrameLocks/>
          </p:cNvGraphicFramePr>
          <p:nvPr>
            <p:extLst>
              <p:ext uri="{D42A27DB-BD31-4B8C-83A1-F6EECF244321}">
                <p14:modId xmlns:p14="http://schemas.microsoft.com/office/powerpoint/2010/main" val="3273321121"/>
              </p:ext>
            </p:extLst>
          </p:nvPr>
        </p:nvGraphicFramePr>
        <p:xfrm>
          <a:off x="1235767" y="4096770"/>
          <a:ext cx="457009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5D201872-C50B-33E3-BED4-F74D4AD23F48}"/>
              </a:ext>
            </a:extLst>
          </p:cNvPr>
          <p:cNvGraphicFramePr>
            <a:graphicFrameLocks/>
          </p:cNvGraphicFramePr>
          <p:nvPr>
            <p:extLst>
              <p:ext uri="{D42A27DB-BD31-4B8C-83A1-F6EECF244321}">
                <p14:modId xmlns:p14="http://schemas.microsoft.com/office/powerpoint/2010/main" val="4219606386"/>
              </p:ext>
            </p:extLst>
          </p:nvPr>
        </p:nvGraphicFramePr>
        <p:xfrm>
          <a:off x="6630538" y="4096770"/>
          <a:ext cx="4570095"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descr="Person with Cane">
            <a:extLst>
              <a:ext uri="{FF2B5EF4-FFF2-40B4-BE49-F238E27FC236}">
                <a16:creationId xmlns:a16="http://schemas.microsoft.com/office/drawing/2014/main" id="{F9619237-5A1C-1AFA-2292-3E38C55A71AE}"/>
              </a:ext>
            </a:extLst>
          </p:cNvPr>
          <p:cNvSpPr/>
          <p:nvPr/>
        </p:nvSpPr>
        <p:spPr>
          <a:xfrm>
            <a:off x="5787570" y="3421650"/>
            <a:ext cx="1158746" cy="950217"/>
          </a:xfrm>
          <a:prstGeom prst="rect">
            <a:avLst/>
          </a:prstGeom>
          <a:blipFill>
            <a:blip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solidFill>
                <a:srgbClr val="C00000"/>
              </a:solidFill>
            </a:endParaRPr>
          </a:p>
        </p:txBody>
      </p:sp>
      <p:sp>
        <p:nvSpPr>
          <p:cNvPr id="5" name="Rectangle 4" descr="Person with Cane">
            <a:extLst>
              <a:ext uri="{FF2B5EF4-FFF2-40B4-BE49-F238E27FC236}">
                <a16:creationId xmlns:a16="http://schemas.microsoft.com/office/drawing/2014/main" id="{C5205955-560D-7566-3F85-C264937D2AE8}"/>
              </a:ext>
            </a:extLst>
          </p:cNvPr>
          <p:cNvSpPr/>
          <p:nvPr/>
        </p:nvSpPr>
        <p:spPr>
          <a:xfrm>
            <a:off x="5422308" y="3680750"/>
            <a:ext cx="944635" cy="691117"/>
          </a:xfrm>
          <a:prstGeom prst="rect">
            <a:avLst/>
          </a:prstGeom>
          <a:blipFill dpi="0" rotWithShape="1">
            <a:blip r:embed="rId7">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11213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C90E8-52D2-7C2E-7BB7-3A681B1BEC97}"/>
              </a:ext>
            </a:extLst>
          </p:cNvPr>
          <p:cNvSpPr>
            <a:spLocks noGrp="1"/>
          </p:cNvSpPr>
          <p:nvPr>
            <p:ph type="title"/>
          </p:nvPr>
        </p:nvSpPr>
        <p:spPr>
          <a:xfrm>
            <a:off x="1" y="348865"/>
            <a:ext cx="11415620" cy="877729"/>
          </a:xfrm>
        </p:spPr>
        <p:txBody>
          <a:bodyPr anchor="ctr">
            <a:normAutofit/>
          </a:bodyPr>
          <a:lstStyle/>
          <a:p>
            <a:r>
              <a:rPr lang="en-US" sz="3200">
                <a:solidFill>
                  <a:srgbClr val="FFFFFF"/>
                </a:solidFill>
              </a:rPr>
              <a:t>Emergencies, Lifeline Services, Evacuations (2023) </a:t>
            </a:r>
          </a:p>
        </p:txBody>
      </p:sp>
      <p:sp>
        <p:nvSpPr>
          <p:cNvPr id="4" name="Slide Number Placeholder 3">
            <a:extLst>
              <a:ext uri="{FF2B5EF4-FFF2-40B4-BE49-F238E27FC236}">
                <a16:creationId xmlns:a16="http://schemas.microsoft.com/office/drawing/2014/main" id="{55D401ED-3724-37CD-00F6-BF07D953FA98}"/>
              </a:ext>
            </a:extLst>
          </p:cNvPr>
          <p:cNvSpPr>
            <a:spLocks noGrp="1"/>
          </p:cNvSpPr>
          <p:nvPr>
            <p:ph type="sldNum" sz="quarter" idx="12"/>
          </p:nvPr>
        </p:nvSpPr>
        <p:spPr>
          <a:xfrm>
            <a:off x="11704320" y="6455664"/>
            <a:ext cx="448056" cy="365125"/>
          </a:xfrm>
        </p:spPr>
        <p:txBody>
          <a:bodyPr>
            <a:normAutofit/>
          </a:bodyPr>
          <a:lstStyle/>
          <a:p>
            <a:pPr>
              <a:spcAft>
                <a:spcPts val="600"/>
              </a:spcAft>
            </a:pPr>
            <a:fld id="{BA194B48-95C5-46B2-950B-4C849A85F5FC}"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graphicFrame>
        <p:nvGraphicFramePr>
          <p:cNvPr id="5" name="Content Placeholder 4">
            <a:extLst>
              <a:ext uri="{FF2B5EF4-FFF2-40B4-BE49-F238E27FC236}">
                <a16:creationId xmlns:a16="http://schemas.microsoft.com/office/drawing/2014/main" id="{DF30B1EB-8881-D4B4-84BA-AE63F91A1759}"/>
              </a:ext>
            </a:extLst>
          </p:cNvPr>
          <p:cNvGraphicFramePr>
            <a:graphicFrameLocks noGrp="1"/>
          </p:cNvGraphicFramePr>
          <p:nvPr>
            <p:ph idx="1"/>
            <p:extLst>
              <p:ext uri="{D42A27DB-BD31-4B8C-83A1-F6EECF244321}">
                <p14:modId xmlns:p14="http://schemas.microsoft.com/office/powerpoint/2010/main" val="120872644"/>
              </p:ext>
            </p:extLst>
          </p:nvPr>
        </p:nvGraphicFramePr>
        <p:xfrm>
          <a:off x="1285575" y="2112579"/>
          <a:ext cx="9644792" cy="4192809"/>
        </p:xfrm>
        <a:graphic>
          <a:graphicData uri="http://schemas.openxmlformats.org/drawingml/2006/table">
            <a:tbl>
              <a:tblPr firstRow="1" bandRow="1">
                <a:tableStyleId>{3B4B98B0-60AC-42C2-AFA5-B58CD77FA1E5}</a:tableStyleId>
              </a:tblPr>
              <a:tblGrid>
                <a:gridCol w="2171500">
                  <a:extLst>
                    <a:ext uri="{9D8B030D-6E8A-4147-A177-3AD203B41FA5}">
                      <a16:colId xmlns:a16="http://schemas.microsoft.com/office/drawing/2014/main" val="2775716664"/>
                    </a:ext>
                  </a:extLst>
                </a:gridCol>
                <a:gridCol w="3135593">
                  <a:extLst>
                    <a:ext uri="{9D8B030D-6E8A-4147-A177-3AD203B41FA5}">
                      <a16:colId xmlns:a16="http://schemas.microsoft.com/office/drawing/2014/main" val="1803278973"/>
                    </a:ext>
                  </a:extLst>
                </a:gridCol>
                <a:gridCol w="2102561">
                  <a:extLst>
                    <a:ext uri="{9D8B030D-6E8A-4147-A177-3AD203B41FA5}">
                      <a16:colId xmlns:a16="http://schemas.microsoft.com/office/drawing/2014/main" val="993229257"/>
                    </a:ext>
                  </a:extLst>
                </a:gridCol>
                <a:gridCol w="2235138">
                  <a:extLst>
                    <a:ext uri="{9D8B030D-6E8A-4147-A177-3AD203B41FA5}">
                      <a16:colId xmlns:a16="http://schemas.microsoft.com/office/drawing/2014/main" val="1871304554"/>
                    </a:ext>
                  </a:extLst>
                </a:gridCol>
              </a:tblGrid>
              <a:tr h="1062185">
                <a:tc>
                  <a:txBody>
                    <a:bodyPr/>
                    <a:lstStyle/>
                    <a:p>
                      <a:pPr algn="ctr" fontAlgn="t"/>
                      <a:r>
                        <a:rPr lang="en-US" sz="2200" u="none" strike="noStrike">
                          <a:effectLst/>
                        </a:rPr>
                        <a:t>County</a:t>
                      </a:r>
                      <a:endParaRPr lang="en-US" sz="2200" b="1" i="0" u="none" strike="noStrike">
                        <a:solidFill>
                          <a:srgbClr val="000000"/>
                        </a:solidFill>
                        <a:effectLst/>
                        <a:latin typeface="Calibri" panose="020F0502020204030204" pitchFamily="34" charset="0"/>
                      </a:endParaRPr>
                    </a:p>
                  </a:txBody>
                  <a:tcPr marL="19307" marR="19307" marT="19307" marB="0"/>
                </a:tc>
                <a:tc>
                  <a:txBody>
                    <a:bodyPr/>
                    <a:lstStyle/>
                    <a:p>
                      <a:pPr algn="ctr" fontAlgn="t"/>
                      <a:r>
                        <a:rPr lang="en-US" sz="2200" u="none" strike="noStrike">
                          <a:effectLst/>
                        </a:rPr>
                        <a:t>Electricity Dependent Residents</a:t>
                      </a:r>
                      <a:endParaRPr lang="en-US" sz="2200" b="1" i="0" u="none" strike="noStrike">
                        <a:solidFill>
                          <a:srgbClr val="000000"/>
                        </a:solidFill>
                        <a:effectLst/>
                        <a:latin typeface="Calibri" panose="020F0502020204030204" pitchFamily="34" charset="0"/>
                      </a:endParaRPr>
                    </a:p>
                  </a:txBody>
                  <a:tcPr marL="19307" marR="19307" marT="19307" marB="0"/>
                </a:tc>
                <a:tc>
                  <a:txBody>
                    <a:bodyPr/>
                    <a:lstStyle/>
                    <a:p>
                      <a:pPr algn="ctr" fontAlgn="t"/>
                      <a:r>
                        <a:rPr lang="en-US" sz="2200" u="none" strike="noStrike">
                          <a:effectLst/>
                        </a:rPr>
                        <a:t>Special Needs Shelters</a:t>
                      </a:r>
                      <a:endParaRPr lang="en-US" sz="2200" b="1" i="0" u="none" strike="noStrike">
                        <a:solidFill>
                          <a:srgbClr val="000000"/>
                        </a:solidFill>
                        <a:effectLst/>
                        <a:latin typeface="Calibri" panose="020F0502020204030204" pitchFamily="34" charset="0"/>
                      </a:endParaRPr>
                    </a:p>
                  </a:txBody>
                  <a:tcPr marL="19307" marR="19307" marT="19307" marB="0"/>
                </a:tc>
                <a:tc>
                  <a:txBody>
                    <a:bodyPr/>
                    <a:lstStyle/>
                    <a:p>
                      <a:pPr algn="ctr" fontAlgn="t"/>
                      <a:r>
                        <a:rPr lang="en-US" sz="2200" u="none" strike="noStrike">
                          <a:effectLst/>
                        </a:rPr>
                        <a:t>Special Needs Shelter Max Capacity</a:t>
                      </a:r>
                      <a:endParaRPr lang="en-US" sz="2200" b="1" i="0" u="none" strike="noStrike">
                        <a:solidFill>
                          <a:srgbClr val="000000"/>
                        </a:solidFill>
                        <a:effectLst/>
                        <a:latin typeface="Calibri" panose="020F0502020204030204" pitchFamily="34" charset="0"/>
                      </a:endParaRPr>
                    </a:p>
                  </a:txBody>
                  <a:tcPr marL="19307" marR="19307" marT="19307" marB="0"/>
                </a:tc>
                <a:extLst>
                  <a:ext uri="{0D108BD9-81ED-4DB2-BD59-A6C34878D82A}">
                    <a16:rowId xmlns:a16="http://schemas.microsoft.com/office/drawing/2014/main" val="3829406056"/>
                  </a:ext>
                </a:extLst>
              </a:tr>
              <a:tr h="391328">
                <a:tc>
                  <a:txBody>
                    <a:bodyPr/>
                    <a:lstStyle/>
                    <a:p>
                      <a:pPr algn="l" fontAlgn="b"/>
                      <a:r>
                        <a:rPr lang="en-US" sz="2200" u="none" strike="noStrike">
                          <a:effectLst/>
                        </a:rPr>
                        <a:t>Broward</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11,274</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5</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2,068</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1131054154"/>
                  </a:ext>
                </a:extLst>
              </a:tr>
              <a:tr h="391328">
                <a:tc>
                  <a:txBody>
                    <a:bodyPr/>
                    <a:lstStyle/>
                    <a:p>
                      <a:pPr algn="l" fontAlgn="b"/>
                      <a:r>
                        <a:rPr lang="en-US" sz="2200" u="none" strike="noStrike">
                          <a:effectLst/>
                        </a:rPr>
                        <a:t>Miami-Dade</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18,927</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8</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2,842</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250434289"/>
                  </a:ext>
                </a:extLst>
              </a:tr>
              <a:tr h="391328">
                <a:tc>
                  <a:txBody>
                    <a:bodyPr/>
                    <a:lstStyle/>
                    <a:p>
                      <a:pPr algn="l" fontAlgn="b"/>
                      <a:r>
                        <a:rPr lang="en-US" sz="2200" u="none" strike="noStrike">
                          <a:effectLst/>
                        </a:rPr>
                        <a:t>Palm Beach</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9,708</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858</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1883224028"/>
                  </a:ext>
                </a:extLst>
              </a:tr>
              <a:tr h="391328">
                <a:tc>
                  <a:txBody>
                    <a:bodyPr/>
                    <a:lstStyle/>
                    <a:p>
                      <a:pPr algn="l" fontAlgn="b"/>
                      <a:r>
                        <a:rPr lang="en-US" sz="2200" u="none" strike="noStrike">
                          <a:effectLst/>
                        </a:rPr>
                        <a:t>St. Lucie</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2,975</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3</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825</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2245695639"/>
                  </a:ext>
                </a:extLst>
              </a:tr>
              <a:tr h="391328">
                <a:tc>
                  <a:txBody>
                    <a:bodyPr/>
                    <a:lstStyle/>
                    <a:p>
                      <a:pPr algn="l" fontAlgn="b"/>
                      <a:r>
                        <a:rPr lang="en-US" sz="2200" u="none" strike="noStrike">
                          <a:effectLst/>
                        </a:rPr>
                        <a:t>Indian River</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1,624</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47</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1757226108"/>
                  </a:ext>
                </a:extLst>
              </a:tr>
              <a:tr h="391328">
                <a:tc>
                  <a:txBody>
                    <a:bodyPr/>
                    <a:lstStyle/>
                    <a:p>
                      <a:pPr algn="l" fontAlgn="b"/>
                      <a:r>
                        <a:rPr lang="en-US" sz="2200" u="none" strike="noStrike">
                          <a:effectLst/>
                        </a:rPr>
                        <a:t>Martin</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1,509</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5</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2,233</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2499020453"/>
                  </a:ext>
                </a:extLst>
              </a:tr>
              <a:tr h="391328">
                <a:tc>
                  <a:txBody>
                    <a:bodyPr/>
                    <a:lstStyle/>
                    <a:p>
                      <a:pPr algn="l" fontAlgn="b"/>
                      <a:r>
                        <a:rPr lang="en-US" sz="2200" u="none" strike="noStrike">
                          <a:effectLst/>
                        </a:rPr>
                        <a:t>Monroe</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396</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1</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91</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1839459494"/>
                  </a:ext>
                </a:extLst>
              </a:tr>
              <a:tr h="391328">
                <a:tc>
                  <a:txBody>
                    <a:bodyPr/>
                    <a:lstStyle/>
                    <a:p>
                      <a:pPr algn="l" fontAlgn="b"/>
                      <a:r>
                        <a:rPr lang="en-US" sz="2200" u="none" strike="noStrike">
                          <a:effectLst/>
                        </a:rPr>
                        <a:t>Total</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46,413</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25</a:t>
                      </a:r>
                      <a:endParaRPr lang="en-US" sz="2200" b="0" i="0" u="none" strike="noStrike">
                        <a:solidFill>
                          <a:srgbClr val="000000"/>
                        </a:solidFill>
                        <a:effectLst/>
                        <a:latin typeface="Calibri" panose="020F0502020204030204" pitchFamily="34" charset="0"/>
                      </a:endParaRPr>
                    </a:p>
                  </a:txBody>
                  <a:tcPr marL="19307" marR="19307" marT="19307" marB="0" anchor="b"/>
                </a:tc>
                <a:tc>
                  <a:txBody>
                    <a:bodyPr/>
                    <a:lstStyle/>
                    <a:p>
                      <a:pPr algn="ctr" fontAlgn="b"/>
                      <a:r>
                        <a:rPr lang="en-US" sz="2200" u="none" strike="noStrike">
                          <a:effectLst/>
                        </a:rPr>
                        <a:t>8,964</a:t>
                      </a:r>
                      <a:endParaRPr lang="en-US" sz="2200" b="0" i="0" u="none" strike="noStrike">
                        <a:solidFill>
                          <a:srgbClr val="000000"/>
                        </a:solidFill>
                        <a:effectLst/>
                        <a:latin typeface="Calibri" panose="020F0502020204030204" pitchFamily="34" charset="0"/>
                      </a:endParaRPr>
                    </a:p>
                  </a:txBody>
                  <a:tcPr marL="19307" marR="19307" marT="19307" marB="0" anchor="b"/>
                </a:tc>
                <a:extLst>
                  <a:ext uri="{0D108BD9-81ED-4DB2-BD59-A6C34878D82A}">
                    <a16:rowId xmlns:a16="http://schemas.microsoft.com/office/drawing/2014/main" val="431869614"/>
                  </a:ext>
                </a:extLst>
              </a:tr>
            </a:tbl>
          </a:graphicData>
        </a:graphic>
      </p:graphicFrame>
      <p:sp>
        <p:nvSpPr>
          <p:cNvPr id="3" name="TextBox 2">
            <a:extLst>
              <a:ext uri="{FF2B5EF4-FFF2-40B4-BE49-F238E27FC236}">
                <a16:creationId xmlns:a16="http://schemas.microsoft.com/office/drawing/2014/main" id="{9941C7A2-7341-9892-D96E-6AE9479961FD}"/>
              </a:ext>
            </a:extLst>
          </p:cNvPr>
          <p:cNvSpPr txBox="1"/>
          <p:nvPr/>
        </p:nvSpPr>
        <p:spPr>
          <a:xfrm>
            <a:off x="2354094" y="1640051"/>
            <a:ext cx="7996136" cy="646331"/>
          </a:xfrm>
          <a:prstGeom prst="rect">
            <a:avLst/>
          </a:prstGeom>
          <a:noFill/>
        </p:spPr>
        <p:txBody>
          <a:bodyPr wrap="square" rtlCol="0">
            <a:spAutoFit/>
          </a:bodyPr>
          <a:lstStyle/>
          <a:p>
            <a:r>
              <a:rPr lang="en-US" sz="1800" b="1"/>
              <a:t>Aging national electric grid needs significant investment</a:t>
            </a:r>
          </a:p>
          <a:p>
            <a:endParaRPr lang="en-US"/>
          </a:p>
        </p:txBody>
      </p:sp>
    </p:spTree>
    <p:extLst>
      <p:ext uri="{BB962C8B-B14F-4D97-AF65-F5344CB8AC3E}">
        <p14:creationId xmlns:p14="http://schemas.microsoft.com/office/powerpoint/2010/main" val="73440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E6671AF-110C-4E4D-BEB4-1323A3136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A39F4-BAC9-F147-D19D-33498DA69C70}"/>
              </a:ext>
            </a:extLst>
          </p:cNvPr>
          <p:cNvSpPr>
            <a:spLocks noGrp="1"/>
          </p:cNvSpPr>
          <p:nvPr>
            <p:ph type="title"/>
          </p:nvPr>
        </p:nvSpPr>
        <p:spPr>
          <a:xfrm>
            <a:off x="174407" y="0"/>
            <a:ext cx="5150202" cy="2121408"/>
          </a:xfrm>
        </p:spPr>
        <p:txBody>
          <a:bodyPr anchor="ctr">
            <a:normAutofit/>
          </a:bodyPr>
          <a:lstStyle/>
          <a:p>
            <a:r>
              <a:rPr lang="en-US" sz="3200"/>
              <a:t>Challenges = </a:t>
            </a:r>
            <a:r>
              <a:rPr lang="en-US" sz="3200" b="1"/>
              <a:t>Opportunity</a:t>
            </a:r>
            <a:br>
              <a:rPr lang="en-US" sz="3200" b="1"/>
            </a:br>
            <a:r>
              <a:rPr lang="en-US" sz="1800" b="1"/>
              <a:t>Beware of Wishful Thinking</a:t>
            </a:r>
          </a:p>
        </p:txBody>
      </p:sp>
      <p:sp>
        <p:nvSpPr>
          <p:cNvPr id="3" name="Content Placeholder 2">
            <a:extLst>
              <a:ext uri="{FF2B5EF4-FFF2-40B4-BE49-F238E27FC236}">
                <a16:creationId xmlns:a16="http://schemas.microsoft.com/office/drawing/2014/main" id="{AD1808AF-B979-549B-9D17-79012CEEA558}"/>
              </a:ext>
            </a:extLst>
          </p:cNvPr>
          <p:cNvSpPr>
            <a:spLocks noGrp="1"/>
          </p:cNvSpPr>
          <p:nvPr>
            <p:ph idx="1"/>
          </p:nvPr>
        </p:nvSpPr>
        <p:spPr>
          <a:xfrm>
            <a:off x="5014762" y="286865"/>
            <a:ext cx="7177237" cy="3323986"/>
          </a:xfrm>
        </p:spPr>
        <p:txBody>
          <a:bodyPr anchor="ctr">
            <a:normAutofit lnSpcReduction="10000"/>
          </a:bodyPr>
          <a:lstStyle/>
          <a:p>
            <a:r>
              <a:rPr lang="en-US" sz="1800" dirty="0"/>
              <a:t>Baby Boomer Retirement Decisions Point to </a:t>
            </a:r>
            <a:r>
              <a:rPr lang="en-US" sz="1800" b="1" dirty="0"/>
              <a:t>Gradual</a:t>
            </a:r>
            <a:r>
              <a:rPr lang="en-US" sz="1800" dirty="0"/>
              <a:t>, Not Sudden  Change</a:t>
            </a:r>
          </a:p>
          <a:p>
            <a:pPr lvl="1"/>
            <a:r>
              <a:rPr lang="en-US" sz="1800" dirty="0"/>
              <a:t>Large-scale housing downsizing not occurring. 65% want to age in place (49% want to upsize).</a:t>
            </a:r>
          </a:p>
          <a:p>
            <a:pPr lvl="1"/>
            <a:r>
              <a:rPr lang="en-US" sz="1800" dirty="0"/>
              <a:t>No dramatic sell-off of equities starting in 2011, low interest rates have sustained interest in maintaining equity positions.</a:t>
            </a:r>
          </a:p>
          <a:p>
            <a:r>
              <a:rPr lang="en-US" sz="1800" dirty="0"/>
              <a:t>Opportunities to Rethink Policy </a:t>
            </a:r>
          </a:p>
          <a:p>
            <a:pPr lvl="1"/>
            <a:r>
              <a:rPr lang="en-US" sz="1800" dirty="0"/>
              <a:t>Retreat from the Childcare Fiscal Cliff</a:t>
            </a:r>
          </a:p>
          <a:p>
            <a:pPr lvl="2"/>
            <a:r>
              <a:rPr lang="en-US" sz="1400" dirty="0"/>
              <a:t> </a:t>
            </a:r>
            <a:r>
              <a:rPr lang="en-US" sz="1500" i="1" dirty="0"/>
              <a:t>Child Care Stabilization Grants</a:t>
            </a:r>
            <a:r>
              <a:rPr lang="en-US" sz="1500" dirty="0"/>
              <a:t> ended September 2023. </a:t>
            </a:r>
          </a:p>
          <a:p>
            <a:pPr lvl="1"/>
            <a:r>
              <a:rPr lang="en-US" sz="1800" dirty="0"/>
              <a:t>Tradeoffs between automation and immigration</a:t>
            </a:r>
          </a:p>
          <a:p>
            <a:r>
              <a:rPr lang="en-US" sz="1800" dirty="0"/>
              <a:t>Increased demand for workers in healthcare, manufacturing, and the knowledge economy</a:t>
            </a:r>
          </a:p>
          <a:p>
            <a:endParaRPr lang="en-US" sz="1100" dirty="0"/>
          </a:p>
        </p:txBody>
      </p:sp>
      <p:sp>
        <p:nvSpPr>
          <p:cNvPr id="4" name="Slide Number Placeholder 3">
            <a:extLst>
              <a:ext uri="{FF2B5EF4-FFF2-40B4-BE49-F238E27FC236}">
                <a16:creationId xmlns:a16="http://schemas.microsoft.com/office/drawing/2014/main" id="{0A39809D-D4A1-CC72-B75A-800B4FE00E96}"/>
              </a:ext>
            </a:extLst>
          </p:cNvPr>
          <p:cNvSpPr>
            <a:spLocks noGrp="1"/>
          </p:cNvSpPr>
          <p:nvPr>
            <p:ph type="sldNum" sz="quarter" idx="12"/>
          </p:nvPr>
        </p:nvSpPr>
        <p:spPr>
          <a:xfrm>
            <a:off x="8732520" y="6356350"/>
            <a:ext cx="3200400" cy="365125"/>
          </a:xfrm>
        </p:spPr>
        <p:txBody>
          <a:bodyPr>
            <a:normAutofit/>
          </a:bodyPr>
          <a:lstStyle/>
          <a:p>
            <a:pPr>
              <a:spcAft>
                <a:spcPts val="600"/>
              </a:spcAft>
            </a:pPr>
            <a:fld id="{BA194B48-95C5-46B2-950B-4C849A85F5FC}" type="slidenum">
              <a:rPr lang="en-US">
                <a:solidFill>
                  <a:srgbClr val="FFFFFF"/>
                </a:solidFill>
              </a:rPr>
              <a:pPr>
                <a:spcAft>
                  <a:spcPts val="600"/>
                </a:spcAft>
              </a:pPr>
              <a:t>17</a:t>
            </a:fld>
            <a:endParaRPr lang="en-US">
              <a:solidFill>
                <a:srgbClr val="FFFFFF"/>
              </a:solidFill>
            </a:endParaRPr>
          </a:p>
        </p:txBody>
      </p:sp>
      <p:pic>
        <p:nvPicPr>
          <p:cNvPr id="12" name="Picture 11">
            <a:extLst>
              <a:ext uri="{FF2B5EF4-FFF2-40B4-BE49-F238E27FC236}">
                <a16:creationId xmlns:a16="http://schemas.microsoft.com/office/drawing/2014/main" id="{21621934-832F-E92F-151F-4A5A570946C9}"/>
              </a:ext>
            </a:extLst>
          </p:cNvPr>
          <p:cNvPicPr>
            <a:picLocks noChangeAspect="1"/>
          </p:cNvPicPr>
          <p:nvPr/>
        </p:nvPicPr>
        <p:blipFill>
          <a:blip r:embed="rId3"/>
          <a:srcRect t="3533"/>
          <a:stretch/>
        </p:blipFill>
        <p:spPr>
          <a:xfrm>
            <a:off x="7061020" y="3572433"/>
            <a:ext cx="5130980" cy="3268131"/>
          </a:xfrm>
          <a:prstGeom prst="rect">
            <a:avLst/>
          </a:prstGeom>
        </p:spPr>
      </p:pic>
      <p:sp>
        <p:nvSpPr>
          <p:cNvPr id="6" name="TextBox 5">
            <a:extLst>
              <a:ext uri="{FF2B5EF4-FFF2-40B4-BE49-F238E27FC236}">
                <a16:creationId xmlns:a16="http://schemas.microsoft.com/office/drawing/2014/main" id="{6AB41DEC-5DE9-843C-AFC7-416D8F697E23}"/>
              </a:ext>
            </a:extLst>
          </p:cNvPr>
          <p:cNvSpPr txBox="1"/>
          <p:nvPr/>
        </p:nvSpPr>
        <p:spPr>
          <a:xfrm>
            <a:off x="174407" y="1564395"/>
            <a:ext cx="3888307" cy="3323987"/>
          </a:xfrm>
          <a:prstGeom prst="rect">
            <a:avLst/>
          </a:prstGeom>
          <a:noFill/>
        </p:spPr>
        <p:txBody>
          <a:bodyPr wrap="square" rtlCol="0">
            <a:spAutoFit/>
          </a:bodyPr>
          <a:lstStyle/>
          <a:p>
            <a:r>
              <a:rPr lang="en-US" sz="1600"/>
              <a:t>"You’ll see a supply-demand dynamic shift [toward retirement downsizing]“ -- Meredith Whitney, founder and CEO of Whitney Advisory Group, Yahoo Finance's Invest Conference, Nov. 2023.</a:t>
            </a:r>
          </a:p>
          <a:p>
            <a:endParaRPr lang="en-US" sz="1600"/>
          </a:p>
          <a:p>
            <a:r>
              <a:rPr lang="en-US" sz="1600"/>
              <a:t>Whitney cited data from the AARP stating that 51 percent of people over 50 — </a:t>
            </a:r>
            <a:r>
              <a:rPr lang="en-US" sz="1600" b="1"/>
              <a:t>a group that owns more than 70 percent </a:t>
            </a:r>
            <a:r>
              <a:rPr lang="en-US" sz="1600"/>
              <a:t>of U.S. homes — are set to downsize to smaller homes. This could bring 30 million units of housing onto the market.</a:t>
            </a:r>
          </a:p>
          <a:p>
            <a:endParaRPr lang="en-US"/>
          </a:p>
        </p:txBody>
      </p:sp>
    </p:spTree>
    <p:extLst>
      <p:ext uri="{BB962C8B-B14F-4D97-AF65-F5344CB8AC3E}">
        <p14:creationId xmlns:p14="http://schemas.microsoft.com/office/powerpoint/2010/main" val="2682888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7E30D-A7A7-B905-32B3-19B8CA7D5325}"/>
              </a:ext>
            </a:extLst>
          </p:cNvPr>
          <p:cNvSpPr>
            <a:spLocks noGrp="1"/>
          </p:cNvSpPr>
          <p:nvPr>
            <p:ph type="title"/>
          </p:nvPr>
        </p:nvSpPr>
        <p:spPr>
          <a:xfrm>
            <a:off x="761800" y="762001"/>
            <a:ext cx="5334197" cy="1708242"/>
          </a:xfrm>
        </p:spPr>
        <p:txBody>
          <a:bodyPr anchor="ctr">
            <a:normAutofit/>
          </a:bodyPr>
          <a:lstStyle/>
          <a:p>
            <a:r>
              <a:rPr lang="en-US" sz="3200"/>
              <a:t>Facts and Figures Round-Up</a:t>
            </a:r>
          </a:p>
        </p:txBody>
      </p:sp>
      <p:sp>
        <p:nvSpPr>
          <p:cNvPr id="3" name="Content Placeholder 2">
            <a:extLst>
              <a:ext uri="{FF2B5EF4-FFF2-40B4-BE49-F238E27FC236}">
                <a16:creationId xmlns:a16="http://schemas.microsoft.com/office/drawing/2014/main" id="{91F6F3F4-561F-0DE1-18B2-D52F271DF3B9}"/>
              </a:ext>
            </a:extLst>
          </p:cNvPr>
          <p:cNvSpPr>
            <a:spLocks noGrp="1"/>
          </p:cNvSpPr>
          <p:nvPr>
            <p:ph idx="1"/>
          </p:nvPr>
        </p:nvSpPr>
        <p:spPr>
          <a:xfrm>
            <a:off x="0" y="2011680"/>
            <a:ext cx="6728060" cy="4846320"/>
          </a:xfrm>
        </p:spPr>
        <p:txBody>
          <a:bodyPr anchor="ctr">
            <a:normAutofit/>
          </a:bodyPr>
          <a:lstStyle/>
          <a:p>
            <a:r>
              <a:rPr lang="en-US" sz="1700" dirty="0"/>
              <a:t>73% of Baby Boomers are already older than 65, 20% older than 75, Half will be older than 75 in 2030</a:t>
            </a:r>
          </a:p>
          <a:p>
            <a:r>
              <a:rPr lang="en-US" sz="1700" dirty="0"/>
              <a:t>% of 65+ in the US will rise from 16% now to 22% by 2050</a:t>
            </a:r>
          </a:p>
          <a:p>
            <a:r>
              <a:rPr lang="en-US" sz="1700" dirty="0"/>
              <a:t>85+ population in Southeast Florida will more than double in 25 years</a:t>
            </a:r>
          </a:p>
          <a:p>
            <a:r>
              <a:rPr lang="en-US" sz="1700" dirty="0"/>
              <a:t>70% of US Homes are owned by 50+ population</a:t>
            </a:r>
          </a:p>
          <a:p>
            <a:r>
              <a:rPr lang="en-US" sz="1700" dirty="0"/>
              <a:t>65% of 65+ want to age in place</a:t>
            </a:r>
          </a:p>
          <a:p>
            <a:r>
              <a:rPr lang="en-US" sz="1700" dirty="0"/>
              <a:t>Median age of home buyer is 58</a:t>
            </a:r>
          </a:p>
          <a:p>
            <a:r>
              <a:rPr lang="en-US" sz="1700" dirty="0"/>
              <a:t>Assisted Living costs in Florida average $4,750/mo. In Miami, around $5,250/Mo. Hourly Home Care is $23.50. Adult Day Care statewide average of $15,600/mo. </a:t>
            </a:r>
          </a:p>
          <a:p>
            <a:endParaRPr lang="en-US" sz="1700" dirty="0"/>
          </a:p>
        </p:txBody>
      </p:sp>
      <p:pic>
        <p:nvPicPr>
          <p:cNvPr id="6" name="Picture 5" descr="Houses in a village">
            <a:extLst>
              <a:ext uri="{FF2B5EF4-FFF2-40B4-BE49-F238E27FC236}">
                <a16:creationId xmlns:a16="http://schemas.microsoft.com/office/drawing/2014/main" id="{49227348-ECB1-BA2F-76BF-F41D352B8D14}"/>
              </a:ext>
            </a:extLst>
          </p:cNvPr>
          <p:cNvPicPr>
            <a:picLocks noChangeAspect="1"/>
          </p:cNvPicPr>
          <p:nvPr/>
        </p:nvPicPr>
        <p:blipFill>
          <a:blip r:embed="rId3"/>
          <a:srcRect l="16160" r="2559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6F5EC38B-042A-E13C-D013-F2349F131C50}"/>
              </a:ext>
            </a:extLst>
          </p:cNvPr>
          <p:cNvSpPr>
            <a:spLocks noGrp="1"/>
          </p:cNvSpPr>
          <p:nvPr>
            <p:ph type="sldNum" sz="quarter" idx="12"/>
          </p:nvPr>
        </p:nvSpPr>
        <p:spPr>
          <a:xfrm>
            <a:off x="10167869" y="6356350"/>
            <a:ext cx="1768425" cy="365125"/>
          </a:xfrm>
        </p:spPr>
        <p:txBody>
          <a:bodyPr>
            <a:normAutofit/>
          </a:bodyPr>
          <a:lstStyle/>
          <a:p>
            <a:pPr>
              <a:spcAft>
                <a:spcPts val="600"/>
              </a:spcAft>
            </a:pPr>
            <a:fld id="{BA194B48-95C5-46B2-950B-4C849A85F5FC}"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405232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5B2AF-E738-BBCE-9D59-FE12548A3398}"/>
              </a:ext>
            </a:extLst>
          </p:cNvPr>
          <p:cNvSpPr>
            <a:spLocks noGrp="1"/>
          </p:cNvSpPr>
          <p:nvPr>
            <p:ph idx="1"/>
          </p:nvPr>
        </p:nvSpPr>
        <p:spPr>
          <a:xfrm>
            <a:off x="2754217" y="0"/>
            <a:ext cx="9437783" cy="6858000"/>
          </a:xfrm>
          <a:ln>
            <a:solidFill>
              <a:srgbClr val="FF0000"/>
            </a:solidFill>
          </a:ln>
        </p:spPr>
        <p:txBody>
          <a:bodyPr>
            <a:normAutofit fontScale="92500" lnSpcReduction="10000"/>
          </a:bodyPr>
          <a:lstStyle/>
          <a:p>
            <a:pPr marL="0" indent="0">
              <a:buNone/>
            </a:pPr>
            <a:r>
              <a:rPr lang="en-US" sz="2400" b="1" dirty="0"/>
              <a:t>Sources</a:t>
            </a:r>
          </a:p>
          <a:p>
            <a:pPr marL="0" indent="0">
              <a:buNone/>
            </a:pPr>
            <a:r>
              <a:rPr lang="en-US" sz="1300" b="1" dirty="0"/>
              <a:t>Title Slide: </a:t>
            </a:r>
            <a:r>
              <a:rPr lang="en-US" sz="1300" dirty="0"/>
              <a:t>US Census, Births Per Woman, 1910-2022. </a:t>
            </a:r>
            <a:r>
              <a:rPr lang="en-US" sz="1300" dirty="0">
                <a:hlinkClick r:id="rId2"/>
              </a:rPr>
              <a:t>Opinion | AI, Aging and Shifts Globalization Will Shock the American Economy - The New York Times (nytimes.com)</a:t>
            </a:r>
            <a:endParaRPr lang="en-US" sz="1300" dirty="0"/>
          </a:p>
          <a:p>
            <a:pPr marL="0" indent="0">
              <a:buNone/>
            </a:pPr>
            <a:r>
              <a:rPr lang="en-US" sz="1300" b="1" dirty="0"/>
              <a:t>Unprecedented Global Transition: Source: </a:t>
            </a:r>
            <a:r>
              <a:rPr lang="en-US" sz="1300" dirty="0"/>
              <a:t>US Census, International Database (IDB)</a:t>
            </a:r>
          </a:p>
          <a:p>
            <a:pPr marL="0" indent="0">
              <a:buNone/>
            </a:pPr>
            <a:r>
              <a:rPr lang="en-US" sz="1300" b="1" dirty="0"/>
              <a:t>Immigration Scenarios to 2050: </a:t>
            </a:r>
            <a:r>
              <a:rPr lang="fr-FR" sz="1300" dirty="0">
                <a:hlinkClick r:id="rId3"/>
              </a:rPr>
              <a:t>2023 National Population Projections Tables: Alternative Scenarios (census.gov)</a:t>
            </a:r>
            <a:endParaRPr lang="fr-FR" sz="1300" dirty="0"/>
          </a:p>
          <a:p>
            <a:pPr marL="0" indent="0">
              <a:buNone/>
            </a:pPr>
            <a:r>
              <a:rPr lang="fr-FR" sz="1300" b="1" dirty="0"/>
              <a:t>Florida Projections (Slides 4-6) </a:t>
            </a:r>
            <a:r>
              <a:rPr lang="fr-FR" sz="1300" dirty="0"/>
              <a:t>by Age </a:t>
            </a:r>
            <a:r>
              <a:rPr lang="fr-FR" sz="1300" dirty="0" err="1"/>
              <a:t>Cohort</a:t>
            </a:r>
            <a:r>
              <a:rPr lang="fr-FR" sz="1300" dirty="0"/>
              <a:t>, UF BEBR, 2022.</a:t>
            </a:r>
          </a:p>
          <a:p>
            <a:pPr marL="0" indent="0">
              <a:buNone/>
            </a:pPr>
            <a:r>
              <a:rPr lang="fr-FR" sz="1300" b="1" dirty="0"/>
              <a:t>Labor Force Trends</a:t>
            </a:r>
            <a:r>
              <a:rPr lang="fr-FR" sz="1300" dirty="0"/>
              <a:t>: St Louis Federal Reserve Bank, US Bureau of Labor </a:t>
            </a:r>
            <a:r>
              <a:rPr lang="fr-FR" sz="1300" dirty="0" err="1"/>
              <a:t>Statistics</a:t>
            </a:r>
            <a:r>
              <a:rPr lang="fr-FR" sz="1300" dirty="0"/>
              <a:t>. </a:t>
            </a:r>
            <a:r>
              <a:rPr lang="en-US" sz="1300" b="0" i="0" dirty="0">
                <a:effectLst/>
              </a:rPr>
              <a:t>Aaronson, D., Davis, J., &amp; Hu, L. (2012). Explaining the decline in the U.S. labor force participation rate. </a:t>
            </a:r>
            <a:r>
              <a:rPr lang="en-US" sz="1300" b="0" i="1" dirty="0">
                <a:effectLst/>
              </a:rPr>
              <a:t>Chicago Fed Letter</a:t>
            </a:r>
            <a:r>
              <a:rPr lang="en-US" sz="1300" b="0" i="0" dirty="0">
                <a:effectLst/>
              </a:rPr>
              <a:t>, 1. Cline, W., &amp; Nolan, J. (2014). Demographic versus Cyclical Influences on US Labor Force Participation. </a:t>
            </a:r>
            <a:r>
              <a:rPr lang="en-US" sz="1300" b="0" i="1" dirty="0">
                <a:effectLst/>
              </a:rPr>
              <a:t>ERN: Business Fluctuations; Cycles (Topic)</a:t>
            </a:r>
            <a:r>
              <a:rPr lang="en-US" sz="1300" b="0" i="0" dirty="0">
                <a:effectLst/>
              </a:rPr>
              <a:t>. </a:t>
            </a:r>
          </a:p>
          <a:p>
            <a:pPr marL="0" indent="0">
              <a:buNone/>
            </a:pPr>
            <a:r>
              <a:rPr lang="fr-FR" sz="1300" b="1" dirty="0"/>
              <a:t>How </a:t>
            </a:r>
            <a:r>
              <a:rPr lang="fr-FR" sz="1300" b="1" dirty="0" err="1"/>
              <a:t>Does</a:t>
            </a:r>
            <a:r>
              <a:rPr lang="fr-FR" sz="1300" b="1" dirty="0"/>
              <a:t> </a:t>
            </a:r>
            <a:r>
              <a:rPr lang="fr-FR" sz="1300" b="1" dirty="0" err="1"/>
              <a:t>Older</a:t>
            </a:r>
            <a:r>
              <a:rPr lang="fr-FR" sz="1300" b="1" dirty="0"/>
              <a:t> American </a:t>
            </a:r>
            <a:r>
              <a:rPr lang="fr-FR" sz="1300" b="1" dirty="0" err="1"/>
              <a:t>Spending</a:t>
            </a:r>
            <a:r>
              <a:rPr lang="fr-FR" sz="1300" b="1" dirty="0"/>
              <a:t> &amp; </a:t>
            </a:r>
            <a:r>
              <a:rPr lang="fr-FR" sz="1300" b="1" dirty="0" err="1"/>
              <a:t>Macroeconomic</a:t>
            </a:r>
            <a:r>
              <a:rPr lang="fr-FR" sz="1300" b="1" dirty="0"/>
              <a:t> Impacts: </a:t>
            </a:r>
            <a:r>
              <a:rPr lang="fr-FR" sz="1300" dirty="0"/>
              <a:t>Bureau of Labor </a:t>
            </a:r>
            <a:r>
              <a:rPr lang="fr-FR" sz="1300" dirty="0" err="1"/>
              <a:t>Statistics</a:t>
            </a:r>
            <a:r>
              <a:rPr lang="fr-FR" sz="1300" dirty="0"/>
              <a:t> </a:t>
            </a:r>
            <a:r>
              <a:rPr lang="en-US" sz="1200" i="0" dirty="0">
                <a:effectLst/>
              </a:rPr>
              <a:t>Calendar year aggregate expenditure shares</a:t>
            </a:r>
            <a:r>
              <a:rPr lang="fr-FR" sz="1300" dirty="0"/>
              <a:t>, </a:t>
            </a:r>
            <a:r>
              <a:rPr lang="en-US" sz="1300" b="0" i="0" dirty="0">
                <a:solidFill>
                  <a:srgbClr val="28333D"/>
                </a:solidFill>
                <a:effectLst/>
              </a:rPr>
              <a:t>Maestas, N., Mullen, K., &amp; Powell, D. (2016). The Effect of Population Aging on Economic Growth, the Labor Force and Productivity. </a:t>
            </a:r>
            <a:r>
              <a:rPr lang="en-US" sz="1300" b="0" i="1" dirty="0">
                <a:solidFill>
                  <a:srgbClr val="28333D"/>
                </a:solidFill>
                <a:effectLst/>
              </a:rPr>
              <a:t>Ewing Marion Kauffman Foundation Research Paper Series</a:t>
            </a:r>
            <a:r>
              <a:rPr lang="en-US" sz="1300" b="0" i="0" dirty="0">
                <a:solidFill>
                  <a:srgbClr val="28333D"/>
                </a:solidFill>
                <a:effectLst/>
              </a:rPr>
              <a:t>. </a:t>
            </a:r>
            <a:r>
              <a:rPr lang="en-US" sz="1300" dirty="0">
                <a:hlinkClick r:id="rId4"/>
              </a:rPr>
              <a:t>Average Retirement Income in 2024 | The Motley Fool</a:t>
            </a:r>
            <a:endParaRPr lang="en-US" sz="1300" b="0" i="0" dirty="0">
              <a:solidFill>
                <a:srgbClr val="28333D"/>
              </a:solidFill>
              <a:effectLst/>
            </a:endParaRPr>
          </a:p>
          <a:p>
            <a:pPr marL="0" indent="0">
              <a:buNone/>
            </a:pPr>
            <a:r>
              <a:rPr lang="en-US" sz="1300" b="1" dirty="0">
                <a:solidFill>
                  <a:srgbClr val="28333D"/>
                </a:solidFill>
              </a:rPr>
              <a:t>Costs of Aging</a:t>
            </a:r>
            <a:r>
              <a:rPr lang="en-US" sz="1300" dirty="0">
                <a:solidFill>
                  <a:srgbClr val="28333D"/>
                </a:solidFill>
              </a:rPr>
              <a:t>: </a:t>
            </a:r>
            <a:r>
              <a:rPr lang="en-US" sz="1300" dirty="0">
                <a:hlinkClick r:id="rId5"/>
              </a:rPr>
              <a:t>Projected | CMS</a:t>
            </a:r>
            <a:r>
              <a:rPr lang="en-US" sz="1300" dirty="0"/>
              <a:t>; </a:t>
            </a:r>
            <a:r>
              <a:rPr lang="en-US" sz="1300" dirty="0">
                <a:hlinkClick r:id="rId6"/>
              </a:rPr>
              <a:t>Patients vs. Profits: Who Wins in the Traditional U.S. Dialysis System? - Strive Health</a:t>
            </a:r>
            <a:r>
              <a:rPr lang="en-US" sz="1300" dirty="0"/>
              <a:t>; </a:t>
            </a:r>
            <a:r>
              <a:rPr lang="en-US" sz="1300" dirty="0">
                <a:hlinkClick r:id="rId7"/>
              </a:rPr>
              <a:t>Florida Elder Care Costs for 2023 | Senior Care Options Compared (assistinghands.com)</a:t>
            </a:r>
            <a:r>
              <a:rPr lang="en-US" sz="1300" dirty="0"/>
              <a:t>. </a:t>
            </a:r>
            <a:r>
              <a:rPr lang="en-US" sz="1300" dirty="0">
                <a:hlinkClick r:id="rId4"/>
              </a:rPr>
              <a:t>Average Retirement Income in 2024 | The Motley Fool</a:t>
            </a:r>
            <a:r>
              <a:rPr lang="en-US" sz="1300" dirty="0"/>
              <a:t>, ACS and Bureau of Labor Statistics. </a:t>
            </a:r>
          </a:p>
          <a:p>
            <a:pPr marL="0" indent="0">
              <a:buNone/>
            </a:pPr>
            <a:r>
              <a:rPr lang="en-US" sz="1300" b="1" dirty="0"/>
              <a:t>Can We Retire</a:t>
            </a:r>
            <a:r>
              <a:rPr lang="en-US" sz="1300" dirty="0"/>
              <a:t>: World Bank, National Bureau of Economic Research </a:t>
            </a:r>
            <a:r>
              <a:rPr lang="en-US" sz="1300" dirty="0">
                <a:hlinkClick r:id="rId8"/>
              </a:rPr>
              <a:t>International Comparisons of Household Saving | NBER</a:t>
            </a:r>
            <a:r>
              <a:rPr lang="en-US" sz="1300" dirty="0"/>
              <a:t>. </a:t>
            </a:r>
            <a:r>
              <a:rPr lang="en-US" sz="1300" b="0" i="0" dirty="0">
                <a:effectLst/>
              </a:rPr>
              <a:t>Johnson, S., Mensah, L., &amp; </a:t>
            </a:r>
            <a:r>
              <a:rPr lang="en-US" sz="1300" b="0" i="0" dirty="0" err="1">
                <a:effectLst/>
              </a:rPr>
              <a:t>Steuerle</a:t>
            </a:r>
            <a:r>
              <a:rPr lang="en-US" sz="1300" b="0" i="0" dirty="0">
                <a:effectLst/>
              </a:rPr>
              <a:t>, C. (2006). Savings in America: Building Opportunities for All. </a:t>
            </a:r>
            <a:r>
              <a:rPr lang="en-US" sz="1300" b="0" i="1" dirty="0">
                <a:effectLst/>
              </a:rPr>
              <a:t>Monetary Economics</a:t>
            </a:r>
            <a:r>
              <a:rPr lang="en-US" sz="1300" b="0" i="0" dirty="0">
                <a:effectLst/>
              </a:rPr>
              <a:t>. </a:t>
            </a:r>
          </a:p>
          <a:p>
            <a:pPr marL="0" indent="0">
              <a:buNone/>
            </a:pPr>
            <a:r>
              <a:rPr lang="en-US" sz="1300" b="1" dirty="0"/>
              <a:t>Social Security and SSI: </a:t>
            </a:r>
            <a:r>
              <a:rPr lang="en-US" sz="1300" dirty="0"/>
              <a:t>Actuarial Status of the Social Security Trust Funds, SSA, May 2024. </a:t>
            </a:r>
            <a:r>
              <a:rPr lang="en-US" sz="1300" dirty="0">
                <a:hlinkClick r:id="rId9"/>
              </a:rPr>
              <a:t>Reports from the Board of Trustees (ssa.gov)</a:t>
            </a:r>
            <a:r>
              <a:rPr lang="en-US" sz="1300" dirty="0"/>
              <a:t>. </a:t>
            </a:r>
            <a:r>
              <a:rPr lang="en-US" sz="1300" dirty="0">
                <a:hlinkClick r:id="rId10"/>
              </a:rPr>
              <a:t>States’ Unfunded Pension Liabilities Persist as Major Long-Term Challenge | The Pew Charitable Trusts (pewtrusts.org)</a:t>
            </a:r>
            <a:r>
              <a:rPr lang="en-US" sz="1300" dirty="0"/>
              <a:t>; REMI PI+ Forecast, SFRPC 2032-2060, 2023 Fixed Local Dollars. </a:t>
            </a:r>
            <a:r>
              <a:rPr lang="en-US" sz="1300" b="0" i="0" dirty="0">
                <a:effectLst/>
              </a:rPr>
              <a:t>Arnold, R. (2015). Politics at the Precipice: Fixing Social Security in 2033. </a:t>
            </a:r>
            <a:r>
              <a:rPr lang="en-US" sz="1300" b="0" i="1" dirty="0">
                <a:effectLst/>
              </a:rPr>
              <a:t>The Forum</a:t>
            </a:r>
            <a:r>
              <a:rPr lang="en-US" sz="1300" b="0" i="0" dirty="0">
                <a:effectLst/>
              </a:rPr>
              <a:t>, 13, 18 - 3.</a:t>
            </a:r>
            <a:endParaRPr lang="en-US" sz="1300" dirty="0"/>
          </a:p>
          <a:p>
            <a:pPr marL="0" indent="0" algn="l">
              <a:buNone/>
            </a:pPr>
            <a:r>
              <a:rPr lang="en-US" sz="1300" b="1" dirty="0"/>
              <a:t>Aging and the Built Environment: </a:t>
            </a:r>
            <a:r>
              <a:rPr lang="en-US" sz="1300" dirty="0"/>
              <a:t>AARP Public Policy Institute. (2018) </a:t>
            </a:r>
            <a:r>
              <a:rPr lang="en-US" sz="1300" i="1" dirty="0"/>
              <a:t>Complete Streets for All: The (Many) Benefits of Designing Streets for Inclusive Mobility; </a:t>
            </a:r>
            <a:r>
              <a:rPr lang="en-US" sz="1300" dirty="0"/>
              <a:t>Aging Road Users Strategic Safety Plan, 2017, Miami-Dade TPO;</a:t>
            </a:r>
            <a:r>
              <a:rPr lang="en-US" sz="1050" dirty="0"/>
              <a:t> </a:t>
            </a:r>
            <a:r>
              <a:rPr lang="en-US" sz="1300" dirty="0"/>
              <a:t>Deloitte. (2019) </a:t>
            </a:r>
            <a:r>
              <a:rPr lang="en-US" sz="1300" i="1" dirty="0"/>
              <a:t>The Future of Retail: Meeting the Demands of an Aging Population;</a:t>
            </a:r>
            <a:r>
              <a:rPr lang="en-US" sz="1300" dirty="0">
                <a:hlinkClick r:id="rId11"/>
              </a:rPr>
              <a:t> zerofatalitiesnv.com/app/uploads/2020/11/2014-10-20-OffSet-Left-White-Paper.pdf</a:t>
            </a:r>
            <a:r>
              <a:rPr lang="en-US" sz="1300" dirty="0"/>
              <a:t>; </a:t>
            </a:r>
            <a:r>
              <a:rPr lang="en-US" sz="1300" dirty="0">
                <a:hlinkClick r:id="rId12"/>
              </a:rPr>
              <a:t>census.gov/content/dam/Census/library/publications/2020/demo/p23-217.pdf</a:t>
            </a:r>
            <a:endParaRPr lang="en-US" sz="1300" dirty="0"/>
          </a:p>
          <a:p>
            <a:pPr marL="0" indent="0" algn="l">
              <a:buNone/>
            </a:pPr>
            <a:r>
              <a:rPr lang="en-US" sz="1300" b="1" dirty="0"/>
              <a:t>Projection of Elder Care Needs: </a:t>
            </a:r>
            <a:r>
              <a:rPr lang="en-US" sz="1300" b="0" i="0" u="none" strike="noStrike" baseline="0" dirty="0">
                <a:solidFill>
                  <a:srgbClr val="000000"/>
                </a:solidFill>
              </a:rPr>
              <a:t>Florida Department of Elder Affairs, 2023 Profile of Older Floridians. SFRPC staff proportionate projection to 2050, 2024.</a:t>
            </a:r>
            <a:endParaRPr lang="en-US" sz="1300" dirty="0"/>
          </a:p>
          <a:p>
            <a:pPr marL="0" indent="0">
              <a:buNone/>
            </a:pPr>
            <a:r>
              <a:rPr lang="en-US" sz="1300" b="1" dirty="0"/>
              <a:t>Emergencies, Lifeline Services, and Evacuations: </a:t>
            </a:r>
            <a:r>
              <a:rPr lang="en-US" sz="1300" b="0" i="0" u="none" strike="noStrike" baseline="0" dirty="0">
                <a:solidFill>
                  <a:srgbClr val="000000"/>
                </a:solidFill>
              </a:rPr>
              <a:t>Florida Department of Elder Affairs, 2023 Profile of Older Floridians. SFRPC staff analysis, 2024.</a:t>
            </a:r>
            <a:endParaRPr lang="en-US" sz="1300" dirty="0"/>
          </a:p>
          <a:p>
            <a:pPr marL="0" indent="0">
              <a:buNone/>
            </a:pPr>
            <a:r>
              <a:rPr lang="en-US" sz="1300" b="1" dirty="0"/>
              <a:t>Challenges and Opportunity: </a:t>
            </a:r>
            <a:r>
              <a:rPr lang="en-US" sz="1300" dirty="0"/>
              <a:t>Realtor.com via St. Louis Federal Reserve Bank, 2024. </a:t>
            </a:r>
            <a:r>
              <a:rPr lang="en-US" sz="1300" dirty="0">
                <a:hlinkClick r:id="rId13"/>
              </a:rPr>
              <a:t>Baby boomers are edging out younger buyers in hot housing market - The Washington Post</a:t>
            </a:r>
            <a:r>
              <a:rPr lang="en-US" sz="1300" dirty="0"/>
              <a:t>. </a:t>
            </a:r>
            <a:r>
              <a:rPr lang="en-US" sz="1300" dirty="0">
                <a:hlinkClick r:id="rId14"/>
              </a:rPr>
              <a:t>agewave.com/wp-content/uploads/2016/07/2015-ML-AW-Home-in-Retirement_More-Freedom-New-Choices.pdf</a:t>
            </a:r>
            <a:endParaRPr lang="en-US" sz="1300" dirty="0"/>
          </a:p>
          <a:p>
            <a:endParaRPr lang="en-US" sz="1200" dirty="0"/>
          </a:p>
          <a:p>
            <a:endParaRPr lang="en-US" sz="2800" dirty="0"/>
          </a:p>
          <a:p>
            <a:endParaRPr lang="en-US" dirty="0"/>
          </a:p>
          <a:p>
            <a:endParaRPr lang="en-US" dirty="0"/>
          </a:p>
        </p:txBody>
      </p:sp>
      <p:sp>
        <p:nvSpPr>
          <p:cNvPr id="4" name="Slide Number Placeholder 3">
            <a:extLst>
              <a:ext uri="{FF2B5EF4-FFF2-40B4-BE49-F238E27FC236}">
                <a16:creationId xmlns:a16="http://schemas.microsoft.com/office/drawing/2014/main" id="{63A93384-0DC4-2F1E-2744-0384E0BDDA1C}"/>
              </a:ext>
            </a:extLst>
          </p:cNvPr>
          <p:cNvSpPr>
            <a:spLocks noGrp="1"/>
          </p:cNvSpPr>
          <p:nvPr>
            <p:ph type="sldNum" sz="quarter" idx="12"/>
          </p:nvPr>
        </p:nvSpPr>
        <p:spPr/>
        <p:txBody>
          <a:bodyPr/>
          <a:lstStyle/>
          <a:p>
            <a:fld id="{BA194B48-95C5-46B2-950B-4C849A85F5FC}" type="slidenum">
              <a:rPr lang="en-US" smtClean="0"/>
              <a:t>19</a:t>
            </a:fld>
            <a:endParaRPr lang="en-US"/>
          </a:p>
        </p:txBody>
      </p:sp>
      <p:sp>
        <p:nvSpPr>
          <p:cNvPr id="5" name="TextBox 4">
            <a:extLst>
              <a:ext uri="{FF2B5EF4-FFF2-40B4-BE49-F238E27FC236}">
                <a16:creationId xmlns:a16="http://schemas.microsoft.com/office/drawing/2014/main" id="{91C37231-A25C-9BC3-19D6-B0AE8223E62F}"/>
              </a:ext>
            </a:extLst>
          </p:cNvPr>
          <p:cNvSpPr txBox="1"/>
          <p:nvPr/>
        </p:nvSpPr>
        <p:spPr>
          <a:xfrm>
            <a:off x="1" y="252919"/>
            <a:ext cx="2754216" cy="2523768"/>
          </a:xfrm>
          <a:prstGeom prst="rect">
            <a:avLst/>
          </a:prstGeom>
          <a:noFill/>
        </p:spPr>
        <p:txBody>
          <a:bodyPr wrap="square" rtlCol="0">
            <a:spAutoFit/>
          </a:bodyPr>
          <a:lstStyle/>
          <a:p>
            <a:r>
              <a:rPr lang="en-US" sz="2800" b="1" dirty="0"/>
              <a:t>Thank You!</a:t>
            </a:r>
          </a:p>
          <a:p>
            <a:endParaRPr lang="en-US" sz="2800" dirty="0"/>
          </a:p>
          <a:p>
            <a:r>
              <a:rPr lang="en-US" sz="2800" dirty="0"/>
              <a:t>Questions?</a:t>
            </a:r>
          </a:p>
          <a:p>
            <a:r>
              <a:rPr lang="en-US" sz="2800" dirty="0"/>
              <a:t>Randy Deshazo</a:t>
            </a:r>
          </a:p>
          <a:p>
            <a:r>
              <a:rPr lang="en-US" sz="2800" dirty="0"/>
              <a:t>SFRPC</a:t>
            </a:r>
          </a:p>
          <a:p>
            <a:r>
              <a:rPr lang="en-US" dirty="0">
                <a:hlinkClick r:id="rId15"/>
              </a:rPr>
              <a:t>rdeshazo@sfrpc.com</a:t>
            </a:r>
            <a:r>
              <a:rPr lang="en-US" dirty="0"/>
              <a:t> </a:t>
            </a:r>
          </a:p>
        </p:txBody>
      </p:sp>
      <p:sp>
        <p:nvSpPr>
          <p:cNvPr id="2" name="TextBox 1">
            <a:extLst>
              <a:ext uri="{FF2B5EF4-FFF2-40B4-BE49-F238E27FC236}">
                <a16:creationId xmlns:a16="http://schemas.microsoft.com/office/drawing/2014/main" id="{6CAFBB11-C1CD-D04B-66C8-C1CB1834599D}"/>
              </a:ext>
            </a:extLst>
          </p:cNvPr>
          <p:cNvSpPr txBox="1"/>
          <p:nvPr/>
        </p:nvSpPr>
        <p:spPr>
          <a:xfrm>
            <a:off x="94943" y="3309362"/>
            <a:ext cx="2564332" cy="3046988"/>
          </a:xfrm>
          <a:prstGeom prst="rect">
            <a:avLst/>
          </a:prstGeom>
          <a:noFill/>
        </p:spPr>
        <p:txBody>
          <a:bodyPr wrap="square" rtlCol="0">
            <a:spAutoFit/>
          </a:bodyPr>
          <a:lstStyle/>
          <a:p>
            <a:r>
              <a:rPr lang="en-US" sz="1600" b="0" i="0" dirty="0">
                <a:solidFill>
                  <a:srgbClr val="363636"/>
                </a:solidFill>
                <a:effectLst/>
                <a:latin typeface="Aptos" panose="020B0004020202020204" pitchFamily="34" charset="0"/>
              </a:rPr>
              <a:t>“Barreling toward us are three epochal changes poised to reshape the U.S. economy in coming years: </a:t>
            </a:r>
            <a:r>
              <a:rPr lang="en-US" sz="1600" b="1" i="0" dirty="0">
                <a:solidFill>
                  <a:schemeClr val="tx2">
                    <a:lumMod val="50000"/>
                    <a:lumOff val="50000"/>
                  </a:schemeClr>
                </a:solidFill>
                <a:effectLst/>
                <a:latin typeface="Aptos" panose="020B0004020202020204" pitchFamily="34" charset="0"/>
              </a:rPr>
              <a:t>an aging population</a:t>
            </a:r>
            <a:r>
              <a:rPr lang="en-US" sz="1600" b="0" i="0" dirty="0">
                <a:solidFill>
                  <a:srgbClr val="363636"/>
                </a:solidFill>
                <a:effectLst/>
                <a:latin typeface="Aptos" panose="020B0004020202020204" pitchFamily="34" charset="0"/>
              </a:rPr>
              <a:t>, the rise of artificial intelligence and the rewiring of the global economy” –</a:t>
            </a:r>
          </a:p>
          <a:p>
            <a:r>
              <a:rPr lang="en-US" sz="1600" b="0" i="0" dirty="0">
                <a:solidFill>
                  <a:srgbClr val="363636"/>
                </a:solidFill>
                <a:effectLst/>
                <a:latin typeface="Aptos" panose="020B0004020202020204" pitchFamily="34" charset="0"/>
              </a:rPr>
              <a:t>Daron Acemoglu, Harvard; (“America is Sleepwalking into an Economic Storm” NYT, Oct 17, 2024)</a:t>
            </a:r>
            <a:endParaRPr lang="en-US" sz="1600" dirty="0">
              <a:latin typeface="Aptos" panose="020B0004020202020204" pitchFamily="34" charset="0"/>
            </a:endParaRPr>
          </a:p>
        </p:txBody>
      </p:sp>
    </p:spTree>
    <p:extLst>
      <p:ext uri="{BB962C8B-B14F-4D97-AF65-F5344CB8AC3E}">
        <p14:creationId xmlns:p14="http://schemas.microsoft.com/office/powerpoint/2010/main" val="360804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6CBEE-DE03-9C79-B15B-0BB17AEF4ADE}"/>
              </a:ext>
            </a:extLst>
          </p:cNvPr>
          <p:cNvSpPr>
            <a:spLocks noGrp="1"/>
          </p:cNvSpPr>
          <p:nvPr>
            <p:ph type="title"/>
          </p:nvPr>
        </p:nvSpPr>
        <p:spPr>
          <a:xfrm>
            <a:off x="332509" y="365125"/>
            <a:ext cx="11388435" cy="1325563"/>
          </a:xfrm>
        </p:spPr>
        <p:txBody>
          <a:bodyPr>
            <a:normAutofit/>
          </a:bodyPr>
          <a:lstStyle/>
          <a:p>
            <a:r>
              <a:rPr lang="en-US" sz="3200"/>
              <a:t>An Unprecedented Global Demographic Transition </a:t>
            </a:r>
          </a:p>
        </p:txBody>
      </p:sp>
      <p:pic>
        <p:nvPicPr>
          <p:cNvPr id="9" name="Picture 8">
            <a:extLst>
              <a:ext uri="{FF2B5EF4-FFF2-40B4-BE49-F238E27FC236}">
                <a16:creationId xmlns:a16="http://schemas.microsoft.com/office/drawing/2014/main" id="{1BD1C331-F6E3-2F80-CB34-6E413EC83CF7}"/>
              </a:ext>
            </a:extLst>
          </p:cNvPr>
          <p:cNvPicPr>
            <a:picLocks noChangeAspect="1"/>
          </p:cNvPicPr>
          <p:nvPr/>
        </p:nvPicPr>
        <p:blipFill>
          <a:blip r:embed="rId3"/>
          <a:srcRect l="4896" r="5336" b="3986"/>
          <a:stretch/>
        </p:blipFill>
        <p:spPr>
          <a:xfrm>
            <a:off x="661477" y="3445800"/>
            <a:ext cx="2808836" cy="3376753"/>
          </a:xfrm>
          <a:prstGeom prst="rect">
            <a:avLst/>
          </a:prstGeom>
        </p:spPr>
      </p:pic>
      <p:sp>
        <p:nvSpPr>
          <p:cNvPr id="11" name="TextBox 10">
            <a:extLst>
              <a:ext uri="{FF2B5EF4-FFF2-40B4-BE49-F238E27FC236}">
                <a16:creationId xmlns:a16="http://schemas.microsoft.com/office/drawing/2014/main" id="{F2CE039B-5E1A-C011-2E9C-1062DAEE96B4}"/>
              </a:ext>
            </a:extLst>
          </p:cNvPr>
          <p:cNvSpPr txBox="1"/>
          <p:nvPr/>
        </p:nvSpPr>
        <p:spPr>
          <a:xfrm>
            <a:off x="1044782" y="3011176"/>
            <a:ext cx="2901027" cy="523220"/>
          </a:xfrm>
          <a:prstGeom prst="rect">
            <a:avLst/>
          </a:prstGeom>
          <a:noFill/>
        </p:spPr>
        <p:txBody>
          <a:bodyPr wrap="square" rtlCol="0">
            <a:spAutoFit/>
          </a:bodyPr>
          <a:lstStyle/>
          <a:p>
            <a:r>
              <a:rPr lang="en-US" sz="1400"/>
              <a:t>Median Age: </a:t>
            </a:r>
            <a:r>
              <a:rPr lang="en-US" sz="1400" b="1"/>
              <a:t>43 in 2050</a:t>
            </a:r>
          </a:p>
          <a:p>
            <a:r>
              <a:rPr lang="en-US" sz="1400"/>
              <a:t>65+ Dependency Ratio: 36</a:t>
            </a:r>
          </a:p>
        </p:txBody>
      </p:sp>
      <p:sp>
        <p:nvSpPr>
          <p:cNvPr id="12" name="TextBox 11">
            <a:extLst>
              <a:ext uri="{FF2B5EF4-FFF2-40B4-BE49-F238E27FC236}">
                <a16:creationId xmlns:a16="http://schemas.microsoft.com/office/drawing/2014/main" id="{492D296C-EDCE-8414-1B88-63E309137C1D}"/>
              </a:ext>
            </a:extLst>
          </p:cNvPr>
          <p:cNvSpPr txBox="1"/>
          <p:nvPr/>
        </p:nvSpPr>
        <p:spPr>
          <a:xfrm>
            <a:off x="4754115" y="1675528"/>
            <a:ext cx="2388826" cy="523220"/>
          </a:xfrm>
          <a:prstGeom prst="rect">
            <a:avLst/>
          </a:prstGeom>
          <a:noFill/>
        </p:spPr>
        <p:txBody>
          <a:bodyPr wrap="square" rtlCol="0">
            <a:spAutoFit/>
          </a:bodyPr>
          <a:lstStyle/>
          <a:p>
            <a:r>
              <a:rPr lang="en-US" sz="1400"/>
              <a:t>Median Age: 54.9 </a:t>
            </a:r>
            <a:r>
              <a:rPr lang="en-US" sz="1400" b="1"/>
              <a:t>in 2050</a:t>
            </a:r>
          </a:p>
          <a:p>
            <a:r>
              <a:rPr lang="en-US" sz="1400"/>
              <a:t>Dependency Ratio: 73.7</a:t>
            </a:r>
          </a:p>
        </p:txBody>
      </p:sp>
      <p:pic>
        <p:nvPicPr>
          <p:cNvPr id="21" name="Picture 20">
            <a:extLst>
              <a:ext uri="{FF2B5EF4-FFF2-40B4-BE49-F238E27FC236}">
                <a16:creationId xmlns:a16="http://schemas.microsoft.com/office/drawing/2014/main" id="{A4C38394-B98E-DC3A-8C8F-9C1552BD0955}"/>
              </a:ext>
            </a:extLst>
          </p:cNvPr>
          <p:cNvPicPr>
            <a:picLocks noChangeAspect="1"/>
          </p:cNvPicPr>
          <p:nvPr/>
        </p:nvPicPr>
        <p:blipFill>
          <a:blip r:embed="rId4"/>
          <a:srcRect l="3483" r="2800" b="2020"/>
          <a:stretch/>
        </p:blipFill>
        <p:spPr>
          <a:xfrm>
            <a:off x="7086157" y="2145714"/>
            <a:ext cx="2388826" cy="2750243"/>
          </a:xfrm>
          <a:prstGeom prst="rect">
            <a:avLst/>
          </a:prstGeom>
        </p:spPr>
      </p:pic>
      <p:pic>
        <p:nvPicPr>
          <p:cNvPr id="25" name="Picture 24">
            <a:extLst>
              <a:ext uri="{FF2B5EF4-FFF2-40B4-BE49-F238E27FC236}">
                <a16:creationId xmlns:a16="http://schemas.microsoft.com/office/drawing/2014/main" id="{3D39A2B9-17FF-4B32-5E16-80EED3EDE884}"/>
              </a:ext>
            </a:extLst>
          </p:cNvPr>
          <p:cNvPicPr>
            <a:picLocks noChangeAspect="1"/>
          </p:cNvPicPr>
          <p:nvPr/>
        </p:nvPicPr>
        <p:blipFill>
          <a:blip r:embed="rId5"/>
          <a:srcRect l="3554" t="1901" r="1494" b="3544"/>
          <a:stretch/>
        </p:blipFill>
        <p:spPr>
          <a:xfrm>
            <a:off x="9547511" y="2189050"/>
            <a:ext cx="2371441" cy="2690691"/>
          </a:xfrm>
          <a:prstGeom prst="rect">
            <a:avLst/>
          </a:prstGeom>
        </p:spPr>
      </p:pic>
      <p:sp>
        <p:nvSpPr>
          <p:cNvPr id="28" name="TextBox 27">
            <a:extLst>
              <a:ext uri="{FF2B5EF4-FFF2-40B4-BE49-F238E27FC236}">
                <a16:creationId xmlns:a16="http://schemas.microsoft.com/office/drawing/2014/main" id="{2F83FF70-AE10-C4E1-7625-15B4B2660B7F}"/>
              </a:ext>
            </a:extLst>
          </p:cNvPr>
          <p:cNvSpPr txBox="1"/>
          <p:nvPr/>
        </p:nvSpPr>
        <p:spPr>
          <a:xfrm>
            <a:off x="7183088" y="1699927"/>
            <a:ext cx="2460215" cy="523220"/>
          </a:xfrm>
          <a:prstGeom prst="rect">
            <a:avLst/>
          </a:prstGeom>
          <a:noFill/>
        </p:spPr>
        <p:txBody>
          <a:bodyPr wrap="square" rtlCol="0">
            <a:spAutoFit/>
          </a:bodyPr>
          <a:lstStyle/>
          <a:p>
            <a:r>
              <a:rPr lang="en-US" sz="1400"/>
              <a:t>Median Age:51.1</a:t>
            </a:r>
            <a:r>
              <a:rPr lang="en-US" sz="1400" b="1"/>
              <a:t>in 2050</a:t>
            </a:r>
          </a:p>
          <a:p>
            <a:r>
              <a:rPr lang="en-US" sz="1400"/>
              <a:t> Dependency Ratio: 49.5</a:t>
            </a:r>
          </a:p>
        </p:txBody>
      </p:sp>
      <p:sp>
        <p:nvSpPr>
          <p:cNvPr id="3" name="Slide Number Placeholder 2">
            <a:extLst>
              <a:ext uri="{FF2B5EF4-FFF2-40B4-BE49-F238E27FC236}">
                <a16:creationId xmlns:a16="http://schemas.microsoft.com/office/drawing/2014/main" id="{0880EC1B-D06B-6201-9FD4-74C907D29139}"/>
              </a:ext>
            </a:extLst>
          </p:cNvPr>
          <p:cNvSpPr>
            <a:spLocks noGrp="1"/>
          </p:cNvSpPr>
          <p:nvPr>
            <p:ph type="sldNum" sz="quarter" idx="12"/>
          </p:nvPr>
        </p:nvSpPr>
        <p:spPr/>
        <p:txBody>
          <a:bodyPr/>
          <a:lstStyle/>
          <a:p>
            <a:fld id="{BA194B48-95C5-46B2-950B-4C849A85F5FC}" type="slidenum">
              <a:rPr lang="en-US" smtClean="0"/>
              <a:t>2</a:t>
            </a:fld>
            <a:endParaRPr lang="en-US"/>
          </a:p>
        </p:txBody>
      </p:sp>
      <p:pic>
        <p:nvPicPr>
          <p:cNvPr id="14" name="Picture 13">
            <a:extLst>
              <a:ext uri="{FF2B5EF4-FFF2-40B4-BE49-F238E27FC236}">
                <a16:creationId xmlns:a16="http://schemas.microsoft.com/office/drawing/2014/main" id="{70A82CCC-7B22-38DF-7FCE-DA0C533C7FE2}"/>
              </a:ext>
            </a:extLst>
          </p:cNvPr>
          <p:cNvPicPr>
            <a:picLocks noChangeAspect="1"/>
          </p:cNvPicPr>
          <p:nvPr/>
        </p:nvPicPr>
        <p:blipFill>
          <a:blip r:embed="rId6"/>
          <a:srcRect l="5530" t="3859" r="4428" b="3130"/>
          <a:stretch/>
        </p:blipFill>
        <p:spPr>
          <a:xfrm>
            <a:off x="4648601" y="2114379"/>
            <a:ext cx="2322175" cy="2789543"/>
          </a:xfrm>
          <a:prstGeom prst="rect">
            <a:avLst/>
          </a:prstGeom>
        </p:spPr>
      </p:pic>
      <p:sp>
        <p:nvSpPr>
          <p:cNvPr id="20" name="TextBox 19">
            <a:extLst>
              <a:ext uri="{FF2B5EF4-FFF2-40B4-BE49-F238E27FC236}">
                <a16:creationId xmlns:a16="http://schemas.microsoft.com/office/drawing/2014/main" id="{510F9E1F-92EF-BF24-5B25-2836B6002A98}"/>
              </a:ext>
            </a:extLst>
          </p:cNvPr>
          <p:cNvSpPr txBox="1"/>
          <p:nvPr/>
        </p:nvSpPr>
        <p:spPr>
          <a:xfrm>
            <a:off x="9587658" y="1690688"/>
            <a:ext cx="2497497" cy="523220"/>
          </a:xfrm>
          <a:prstGeom prst="rect">
            <a:avLst/>
          </a:prstGeom>
          <a:noFill/>
        </p:spPr>
        <p:txBody>
          <a:bodyPr wrap="square" rtlCol="0">
            <a:spAutoFit/>
          </a:bodyPr>
          <a:lstStyle/>
          <a:p>
            <a:r>
              <a:rPr lang="en-US" sz="1400"/>
              <a:t>Median Age:47.3 </a:t>
            </a:r>
            <a:r>
              <a:rPr lang="en-US" sz="1400" b="1"/>
              <a:t>in 2050</a:t>
            </a:r>
          </a:p>
          <a:p>
            <a:r>
              <a:rPr lang="en-US" sz="1400"/>
              <a:t> Dependency Ratio: 46.6</a:t>
            </a:r>
          </a:p>
        </p:txBody>
      </p:sp>
      <p:sp>
        <p:nvSpPr>
          <p:cNvPr id="22" name="Isosceles Triangle 21">
            <a:extLst>
              <a:ext uri="{FF2B5EF4-FFF2-40B4-BE49-F238E27FC236}">
                <a16:creationId xmlns:a16="http://schemas.microsoft.com/office/drawing/2014/main" id="{15ED26B1-FD18-8DCB-787E-74DD418305DA}"/>
              </a:ext>
            </a:extLst>
          </p:cNvPr>
          <p:cNvSpPr/>
          <p:nvPr/>
        </p:nvSpPr>
        <p:spPr>
          <a:xfrm>
            <a:off x="1047984" y="1476260"/>
            <a:ext cx="902599" cy="1112704"/>
          </a:xfrm>
          <a:prstGeom prst="triangl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E813EC4-9EF5-3469-96B1-D4B2AD531A1F}"/>
              </a:ext>
            </a:extLst>
          </p:cNvPr>
          <p:cNvSpPr/>
          <p:nvPr/>
        </p:nvSpPr>
        <p:spPr>
          <a:xfrm rot="10800000">
            <a:off x="2769666" y="1513752"/>
            <a:ext cx="902599" cy="1112704"/>
          </a:xfrm>
          <a:prstGeom prst="triangl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0DBF210-080D-A00B-963A-E2DF9CAAAD14}"/>
              </a:ext>
            </a:extLst>
          </p:cNvPr>
          <p:cNvSpPr txBox="1"/>
          <p:nvPr/>
        </p:nvSpPr>
        <p:spPr>
          <a:xfrm>
            <a:off x="679113" y="2641844"/>
            <a:ext cx="1817783" cy="307777"/>
          </a:xfrm>
          <a:prstGeom prst="rect">
            <a:avLst/>
          </a:prstGeom>
          <a:noFill/>
        </p:spPr>
        <p:txBody>
          <a:bodyPr wrap="square" rtlCol="0">
            <a:spAutoFit/>
          </a:bodyPr>
          <a:lstStyle/>
          <a:p>
            <a:r>
              <a:rPr lang="en-US" sz="1400"/>
              <a:t>Population Pyramid</a:t>
            </a:r>
          </a:p>
        </p:txBody>
      </p:sp>
      <p:sp>
        <p:nvSpPr>
          <p:cNvPr id="26" name="TextBox 25">
            <a:extLst>
              <a:ext uri="{FF2B5EF4-FFF2-40B4-BE49-F238E27FC236}">
                <a16:creationId xmlns:a16="http://schemas.microsoft.com/office/drawing/2014/main" id="{53D55D43-DE1B-B9EB-76EB-88BFE3D53635}"/>
              </a:ext>
            </a:extLst>
          </p:cNvPr>
          <p:cNvSpPr txBox="1"/>
          <p:nvPr/>
        </p:nvSpPr>
        <p:spPr>
          <a:xfrm>
            <a:off x="1007551" y="1339530"/>
            <a:ext cx="570874" cy="276999"/>
          </a:xfrm>
          <a:prstGeom prst="rect">
            <a:avLst/>
          </a:prstGeom>
          <a:noFill/>
        </p:spPr>
        <p:txBody>
          <a:bodyPr wrap="square" rtlCol="0">
            <a:spAutoFit/>
          </a:bodyPr>
          <a:lstStyle/>
          <a:p>
            <a:r>
              <a:rPr lang="en-US" sz="1200"/>
              <a:t>Old</a:t>
            </a:r>
          </a:p>
        </p:txBody>
      </p:sp>
      <p:sp>
        <p:nvSpPr>
          <p:cNvPr id="29" name="TextBox 28">
            <a:extLst>
              <a:ext uri="{FF2B5EF4-FFF2-40B4-BE49-F238E27FC236}">
                <a16:creationId xmlns:a16="http://schemas.microsoft.com/office/drawing/2014/main" id="{BC8738FD-DE31-22BD-B660-240ABEB5DC93}"/>
              </a:ext>
            </a:extLst>
          </p:cNvPr>
          <p:cNvSpPr txBox="1"/>
          <p:nvPr/>
        </p:nvSpPr>
        <p:spPr>
          <a:xfrm>
            <a:off x="331599" y="2349457"/>
            <a:ext cx="713183" cy="276999"/>
          </a:xfrm>
          <a:prstGeom prst="rect">
            <a:avLst/>
          </a:prstGeom>
          <a:noFill/>
        </p:spPr>
        <p:txBody>
          <a:bodyPr wrap="square" rtlCol="0">
            <a:spAutoFit/>
          </a:bodyPr>
          <a:lstStyle/>
          <a:p>
            <a:r>
              <a:rPr lang="en-US" sz="1200"/>
              <a:t>Young</a:t>
            </a:r>
          </a:p>
        </p:txBody>
      </p:sp>
      <p:cxnSp>
        <p:nvCxnSpPr>
          <p:cNvPr id="31" name="Straight Arrow Connector 30">
            <a:extLst>
              <a:ext uri="{FF2B5EF4-FFF2-40B4-BE49-F238E27FC236}">
                <a16:creationId xmlns:a16="http://schemas.microsoft.com/office/drawing/2014/main" id="{43333C27-BDA5-2FD6-250C-D235435A3971}"/>
              </a:ext>
            </a:extLst>
          </p:cNvPr>
          <p:cNvCxnSpPr/>
          <p:nvPr/>
        </p:nvCxnSpPr>
        <p:spPr>
          <a:xfrm>
            <a:off x="1189840" y="1576192"/>
            <a:ext cx="206295" cy="118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3D69FFF-F7B0-5261-67FC-C15E23D75275}"/>
              </a:ext>
            </a:extLst>
          </p:cNvPr>
          <p:cNvCxnSpPr/>
          <p:nvPr/>
        </p:nvCxnSpPr>
        <p:spPr>
          <a:xfrm flipV="1">
            <a:off x="826265" y="2476905"/>
            <a:ext cx="221719" cy="11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7AE08DC-B1E4-0EB7-5900-DF8C72F8B015}"/>
              </a:ext>
            </a:extLst>
          </p:cNvPr>
          <p:cNvSpPr txBox="1"/>
          <p:nvPr/>
        </p:nvSpPr>
        <p:spPr>
          <a:xfrm>
            <a:off x="1966968" y="1752243"/>
            <a:ext cx="949568" cy="523220"/>
          </a:xfrm>
          <a:prstGeom prst="rect">
            <a:avLst/>
          </a:prstGeom>
          <a:noFill/>
        </p:spPr>
        <p:txBody>
          <a:bodyPr wrap="square" rtlCol="0">
            <a:spAutoFit/>
          </a:bodyPr>
          <a:lstStyle/>
          <a:p>
            <a:r>
              <a:rPr lang="en-US" sz="1400"/>
              <a:t>Low Birth Rates</a:t>
            </a:r>
          </a:p>
        </p:txBody>
      </p:sp>
      <p:cxnSp>
        <p:nvCxnSpPr>
          <p:cNvPr id="36" name="Straight Arrow Connector 35">
            <a:extLst>
              <a:ext uri="{FF2B5EF4-FFF2-40B4-BE49-F238E27FC236}">
                <a16:creationId xmlns:a16="http://schemas.microsoft.com/office/drawing/2014/main" id="{721A6CBD-5F75-91F8-0BB1-DD0C753077A8}"/>
              </a:ext>
            </a:extLst>
          </p:cNvPr>
          <p:cNvCxnSpPr>
            <a:endCxn id="23" idx="5"/>
          </p:cNvCxnSpPr>
          <p:nvPr/>
        </p:nvCxnSpPr>
        <p:spPr>
          <a:xfrm>
            <a:off x="2527260" y="2070104"/>
            <a:ext cx="468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39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E84E6-602E-4A9B-19CC-81FECCEBAC55}"/>
              </a:ext>
            </a:extLst>
          </p:cNvPr>
          <p:cNvSpPr>
            <a:spLocks noGrp="1"/>
          </p:cNvSpPr>
          <p:nvPr>
            <p:ph type="title"/>
          </p:nvPr>
        </p:nvSpPr>
        <p:spPr>
          <a:xfrm>
            <a:off x="1" y="348865"/>
            <a:ext cx="11415620" cy="877729"/>
          </a:xfrm>
        </p:spPr>
        <p:txBody>
          <a:bodyPr anchor="ctr">
            <a:normAutofit/>
          </a:bodyPr>
          <a:lstStyle/>
          <a:p>
            <a:r>
              <a:rPr lang="en-US" sz="3200">
                <a:solidFill>
                  <a:srgbClr val="FFFFFF"/>
                </a:solidFill>
              </a:rPr>
              <a:t>Policy Levers</a:t>
            </a:r>
          </a:p>
        </p:txBody>
      </p:sp>
      <p:sp>
        <p:nvSpPr>
          <p:cNvPr id="4" name="Slide Number Placeholder 3">
            <a:extLst>
              <a:ext uri="{FF2B5EF4-FFF2-40B4-BE49-F238E27FC236}">
                <a16:creationId xmlns:a16="http://schemas.microsoft.com/office/drawing/2014/main" id="{600D1134-EA67-2567-FDC8-62FF47591E84}"/>
              </a:ext>
            </a:extLst>
          </p:cNvPr>
          <p:cNvSpPr>
            <a:spLocks noGrp="1"/>
          </p:cNvSpPr>
          <p:nvPr>
            <p:ph type="sldNum" sz="quarter" idx="12"/>
          </p:nvPr>
        </p:nvSpPr>
        <p:spPr>
          <a:xfrm>
            <a:off x="11704320" y="6455664"/>
            <a:ext cx="448056" cy="365125"/>
          </a:xfrm>
        </p:spPr>
        <p:txBody>
          <a:bodyPr>
            <a:normAutofit/>
          </a:bodyPr>
          <a:lstStyle/>
          <a:p>
            <a:pPr>
              <a:spcAft>
                <a:spcPts val="600"/>
              </a:spcAft>
            </a:pPr>
            <a:fld id="{BA194B48-95C5-46B2-950B-4C849A85F5FC}"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graphicFrame>
        <p:nvGraphicFramePr>
          <p:cNvPr id="5" name="Content Placeholder 2">
            <a:extLst>
              <a:ext uri="{FF2B5EF4-FFF2-40B4-BE49-F238E27FC236}">
                <a16:creationId xmlns:a16="http://schemas.microsoft.com/office/drawing/2014/main" id="{3033E060-6C66-530A-B732-4CA3B0A517E2}"/>
              </a:ext>
            </a:extLst>
          </p:cNvPr>
          <p:cNvGraphicFramePr>
            <a:graphicFrameLocks noGrp="1"/>
          </p:cNvGraphicFramePr>
          <p:nvPr>
            <p:ph idx="1"/>
            <p:extLst>
              <p:ext uri="{D42A27DB-BD31-4B8C-83A1-F6EECF244321}">
                <p14:modId xmlns:p14="http://schemas.microsoft.com/office/powerpoint/2010/main" val="10412904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33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21DCF-06BF-7C51-2880-77EE1D2F973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Southeast Florida’s Biggest Concerns</a:t>
            </a:r>
          </a:p>
        </p:txBody>
      </p:sp>
      <p:sp>
        <p:nvSpPr>
          <p:cNvPr id="5" name="Slide Number Placeholder 4">
            <a:extLst>
              <a:ext uri="{FF2B5EF4-FFF2-40B4-BE49-F238E27FC236}">
                <a16:creationId xmlns:a16="http://schemas.microsoft.com/office/drawing/2014/main" id="{F969F570-718F-42C3-3651-B509E0AC0FC3}"/>
              </a:ext>
            </a:extLst>
          </p:cNvPr>
          <p:cNvSpPr>
            <a:spLocks noGrp="1"/>
          </p:cNvSpPr>
          <p:nvPr>
            <p:ph type="sldNum" sz="quarter" idx="12"/>
          </p:nvPr>
        </p:nvSpPr>
        <p:spPr>
          <a:xfrm>
            <a:off x="11704320" y="6455664"/>
            <a:ext cx="448056" cy="365125"/>
          </a:xfrm>
        </p:spPr>
        <p:txBody>
          <a:bodyPr>
            <a:normAutofit/>
          </a:bodyPr>
          <a:lstStyle/>
          <a:p>
            <a:pPr>
              <a:spcAft>
                <a:spcPts val="600"/>
              </a:spcAft>
            </a:pPr>
            <a:fld id="{BA194B48-95C5-46B2-950B-4C849A85F5FC}" type="slidenum">
              <a:rPr lang="en-US" sz="1100">
                <a:solidFill>
                  <a:schemeClr val="tx1">
                    <a:lumMod val="50000"/>
                    <a:lumOff val="50000"/>
                  </a:schemeClr>
                </a:solidFill>
              </a:rPr>
              <a:pPr>
                <a:spcAft>
                  <a:spcPts val="600"/>
                </a:spcAft>
              </a:pPr>
              <a:t>21</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ABEC9761-77DD-00BE-04F0-50B6184EB9D6}"/>
              </a:ext>
            </a:extLst>
          </p:cNvPr>
          <p:cNvGraphicFramePr>
            <a:graphicFrameLocks noGrp="1"/>
          </p:cNvGraphicFramePr>
          <p:nvPr>
            <p:ph idx="1"/>
            <p:extLst>
              <p:ext uri="{D42A27DB-BD31-4B8C-83A1-F6EECF244321}">
                <p14:modId xmlns:p14="http://schemas.microsoft.com/office/powerpoint/2010/main" val="3105432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55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6E51B2-E657-7B52-0311-6B1921824C6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65+ in Poverty |</a:t>
            </a:r>
            <a:br>
              <a:rPr lang="en-US" sz="4000" kern="1200">
                <a:solidFill>
                  <a:srgbClr val="FFFFFF"/>
                </a:solidFill>
                <a:latin typeface="+mj-lt"/>
                <a:ea typeface="+mj-ea"/>
                <a:cs typeface="+mj-cs"/>
              </a:rPr>
            </a:br>
            <a:r>
              <a:rPr lang="en-US" sz="4000" kern="1200">
                <a:solidFill>
                  <a:srgbClr val="FFFFFF"/>
                </a:solidFill>
                <a:latin typeface="+mj-lt"/>
                <a:ea typeface="+mj-ea"/>
                <a:cs typeface="+mj-cs"/>
              </a:rPr>
              <a:t>SFRPC</a:t>
            </a:r>
          </a:p>
        </p:txBody>
      </p:sp>
      <p:pic>
        <p:nvPicPr>
          <p:cNvPr id="6" name="Picture 5" descr="A map of the united states&#10;&#10;Description automatically generated">
            <a:extLst>
              <a:ext uri="{FF2B5EF4-FFF2-40B4-BE49-F238E27FC236}">
                <a16:creationId xmlns:a16="http://schemas.microsoft.com/office/drawing/2014/main" id="{B64F0161-260C-2CCA-FBDB-00703CFD5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4" y="-17820"/>
            <a:ext cx="8201784" cy="6893639"/>
          </a:xfrm>
          <a:prstGeom prst="rect">
            <a:avLst/>
          </a:prstGeom>
        </p:spPr>
      </p:pic>
      <p:sp>
        <p:nvSpPr>
          <p:cNvPr id="4" name="Slide Number Placeholder 3">
            <a:extLst>
              <a:ext uri="{FF2B5EF4-FFF2-40B4-BE49-F238E27FC236}">
                <a16:creationId xmlns:a16="http://schemas.microsoft.com/office/drawing/2014/main" id="{9151127F-64DD-40CC-3CFF-5D499588282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A194B48-95C5-46B2-950B-4C849A85F5FC}" type="slidenum">
              <a:rPr lang="en-US" sz="110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Tree>
    <p:extLst>
      <p:ext uri="{BB962C8B-B14F-4D97-AF65-F5344CB8AC3E}">
        <p14:creationId xmlns:p14="http://schemas.microsoft.com/office/powerpoint/2010/main" val="87233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11F64D-E2D4-184E-4EEF-E2C776E90DB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65+ in Poverty | TCPRC</a:t>
            </a:r>
          </a:p>
        </p:txBody>
      </p:sp>
      <p:pic>
        <p:nvPicPr>
          <p:cNvPr id="6" name="Picture 5" descr="A map of the united states&#10;&#10;Description automatically generated">
            <a:extLst>
              <a:ext uri="{FF2B5EF4-FFF2-40B4-BE49-F238E27FC236}">
                <a16:creationId xmlns:a16="http://schemas.microsoft.com/office/drawing/2014/main" id="{FFF21AC3-66AB-85DD-1862-70BCC0F0E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267" y="1"/>
            <a:ext cx="6984733" cy="6861414"/>
          </a:xfrm>
          <a:prstGeom prst="rect">
            <a:avLst/>
          </a:prstGeom>
        </p:spPr>
      </p:pic>
      <p:sp>
        <p:nvSpPr>
          <p:cNvPr id="4" name="Slide Number Placeholder 3">
            <a:extLst>
              <a:ext uri="{FF2B5EF4-FFF2-40B4-BE49-F238E27FC236}">
                <a16:creationId xmlns:a16="http://schemas.microsoft.com/office/drawing/2014/main" id="{BA89FA23-E95E-7D14-B7D7-E005715E882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A194B48-95C5-46B2-950B-4C849A85F5FC}"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3721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6886D-FAE5-A072-4FEA-EDAB45794F16}"/>
              </a:ext>
            </a:extLst>
          </p:cNvPr>
          <p:cNvSpPr>
            <a:spLocks noGrp="1"/>
          </p:cNvSpPr>
          <p:nvPr>
            <p:ph type="title"/>
          </p:nvPr>
        </p:nvSpPr>
        <p:spPr>
          <a:xfrm>
            <a:off x="0" y="-76869"/>
            <a:ext cx="8427904" cy="1708242"/>
          </a:xfrm>
        </p:spPr>
        <p:txBody>
          <a:bodyPr anchor="ctr">
            <a:normAutofit/>
          </a:bodyPr>
          <a:lstStyle/>
          <a:p>
            <a:r>
              <a:rPr lang="en-US" sz="3200"/>
              <a:t>Designing the Built Environment for Aging</a:t>
            </a:r>
          </a:p>
        </p:txBody>
      </p:sp>
      <p:sp>
        <p:nvSpPr>
          <p:cNvPr id="3" name="Content Placeholder 2">
            <a:extLst>
              <a:ext uri="{FF2B5EF4-FFF2-40B4-BE49-F238E27FC236}">
                <a16:creationId xmlns:a16="http://schemas.microsoft.com/office/drawing/2014/main" id="{1A80F681-2D62-EA50-C76C-DC17E0F78F16}"/>
              </a:ext>
            </a:extLst>
          </p:cNvPr>
          <p:cNvSpPr>
            <a:spLocks noGrp="1"/>
          </p:cNvSpPr>
          <p:nvPr>
            <p:ph idx="1"/>
          </p:nvPr>
        </p:nvSpPr>
        <p:spPr>
          <a:xfrm>
            <a:off x="39625" y="1708241"/>
            <a:ext cx="10329647" cy="5306805"/>
          </a:xfrm>
        </p:spPr>
        <p:txBody>
          <a:bodyPr anchor="ctr">
            <a:normAutofit/>
          </a:bodyPr>
          <a:lstStyle/>
          <a:p>
            <a:pPr marL="0" indent="0">
              <a:buNone/>
            </a:pPr>
            <a:r>
              <a:rPr lang="en-US" sz="1900" b="1"/>
              <a:t>Connecting the Lonely Crowd </a:t>
            </a:r>
          </a:p>
          <a:p>
            <a:pPr marL="0" indent="0">
              <a:buNone/>
            </a:pPr>
            <a:r>
              <a:rPr lang="en-US" sz="1900" b="1"/>
              <a:t>(</a:t>
            </a:r>
            <a:r>
              <a:rPr lang="en-US" sz="1900"/>
              <a:t>More open and communal spaces, benches, rest areas, planning for heat (cooling centers, shade, water features)</a:t>
            </a:r>
          </a:p>
          <a:p>
            <a:pPr lvl="1"/>
            <a:r>
              <a:rPr lang="en-US" altLang="en-US" sz="1900"/>
              <a:t>Age-Friendly Housing: Design housing with universal design features such as step-free entrances, single-floor living, lever handles, and non-slip flooring (37% South Atlantic Homes “Age Ready”)</a:t>
            </a:r>
          </a:p>
          <a:p>
            <a:pPr lvl="1"/>
            <a:r>
              <a:rPr lang="en-US" sz="1900"/>
              <a:t>Wayfinding and Universal Accessibility: More walkability investment, pedestrianized streets and crossing islands, larger signal heads, countdown signals</a:t>
            </a:r>
          </a:p>
          <a:p>
            <a:pPr lvl="1"/>
            <a:r>
              <a:rPr lang="en-US" sz="1800"/>
              <a:t>Left turn Lanes: signalized intersection with an arrow and a left-turn will reduce the number of dangerous “right angle” collisions.  “Offset” left turn lanes also improve visibility because the vehicle going in the opposite direction doesn’t block the path, but impede pedestrian movement</a:t>
            </a:r>
          </a:p>
          <a:p>
            <a:pPr lvl="1"/>
            <a:r>
              <a:rPr kumimoji="0" lang="en-US" altLang="en-US" sz="1900" b="0" i="0" u="none" strike="noStrike" cap="none" normalizeH="0" baseline="0">
                <a:ln>
                  <a:noFill/>
                </a:ln>
                <a:solidFill>
                  <a:schemeClr val="tx1"/>
                </a:solidFill>
                <a:effectLst/>
              </a:rPr>
              <a:t>Proximity to healthcare facilities, pharmacies, grocery stores, and community centers to reduce travel distances. Greater total demand for groceries with less per capita spending may drive compact grocery store formats.</a:t>
            </a:r>
            <a:endParaRPr lang="en-US" sz="1900"/>
          </a:p>
          <a:p>
            <a:r>
              <a:rPr lang="en-US" sz="2000"/>
              <a:t>Consumer spending profiles will change retail and services commercial space demand</a:t>
            </a:r>
          </a:p>
          <a:p>
            <a:r>
              <a:rPr lang="en-US" sz="2000"/>
              <a:t>Higher demand for elderly care facilities, retirement communities, and medical specialists (more than doubling?)</a:t>
            </a:r>
          </a:p>
          <a:p>
            <a:pPr marL="0" indent="0">
              <a:buNone/>
            </a:pPr>
            <a:endParaRPr lang="en-US" sz="2000"/>
          </a:p>
          <a:p>
            <a:endParaRPr lang="en-US" sz="2000"/>
          </a:p>
          <a:p>
            <a:endParaRPr lang="en-US" sz="2000"/>
          </a:p>
        </p:txBody>
      </p:sp>
      <p:pic>
        <p:nvPicPr>
          <p:cNvPr id="6" name="Picture 5" descr="Houses in a subdivision">
            <a:extLst>
              <a:ext uri="{FF2B5EF4-FFF2-40B4-BE49-F238E27FC236}">
                <a16:creationId xmlns:a16="http://schemas.microsoft.com/office/drawing/2014/main" id="{B9BBCD81-4A49-6DC9-C49A-E6E57E2868FF}"/>
              </a:ext>
            </a:extLst>
          </p:cNvPr>
          <p:cNvPicPr>
            <a:picLocks noChangeAspect="1"/>
          </p:cNvPicPr>
          <p:nvPr/>
        </p:nvPicPr>
        <p:blipFill>
          <a:blip r:embed="rId3"/>
          <a:srcRect l="29979" r="18184" b="-1"/>
          <a:stretch/>
        </p:blipFill>
        <p:spPr>
          <a:xfrm>
            <a:off x="10018821" y="63182"/>
            <a:ext cx="2066519" cy="1505733"/>
          </a:xfrm>
          <a:prstGeom prst="rect">
            <a:avLst/>
          </a:prstGeom>
          <a:effectLst>
            <a:outerShdw blurRad="127000" dist="50800" dir="10800000" sx="99000" sy="99000" algn="r" rotWithShape="0">
              <a:prstClr val="black">
                <a:alpha val="40000"/>
              </a:prstClr>
            </a:outerShdw>
          </a:effectLst>
          <a:scene3d>
            <a:camera prst="orthographicFront"/>
            <a:lightRig rig="threePt" dir="t"/>
          </a:scene3d>
          <a:sp3d>
            <a:bevelT/>
          </a:sp3d>
        </p:spPr>
      </p:pic>
      <p:sp>
        <p:nvSpPr>
          <p:cNvPr id="4" name="Slide Number Placeholder 3">
            <a:extLst>
              <a:ext uri="{FF2B5EF4-FFF2-40B4-BE49-F238E27FC236}">
                <a16:creationId xmlns:a16="http://schemas.microsoft.com/office/drawing/2014/main" id="{9A22A441-EA68-F317-C442-463B50450B94}"/>
              </a:ext>
            </a:extLst>
          </p:cNvPr>
          <p:cNvSpPr>
            <a:spLocks noGrp="1"/>
          </p:cNvSpPr>
          <p:nvPr>
            <p:ph type="sldNum" sz="quarter" idx="12"/>
          </p:nvPr>
        </p:nvSpPr>
        <p:spPr>
          <a:xfrm>
            <a:off x="10167869" y="6356350"/>
            <a:ext cx="1768425" cy="365125"/>
          </a:xfrm>
        </p:spPr>
        <p:txBody>
          <a:bodyPr>
            <a:normAutofit/>
          </a:bodyPr>
          <a:lstStyle/>
          <a:p>
            <a:pPr>
              <a:spcAft>
                <a:spcPts val="600"/>
              </a:spcAft>
            </a:pPr>
            <a:fld id="{BA194B48-95C5-46B2-950B-4C849A85F5FC}" type="slidenum">
              <a:rPr lang="en-US">
                <a:solidFill>
                  <a:srgbClr val="FFFFFF"/>
                </a:solidFill>
              </a:rPr>
              <a:pPr>
                <a:spcAft>
                  <a:spcPts val="600"/>
                </a:spcAft>
              </a:pPr>
              <a:t>24</a:t>
            </a:fld>
            <a:endParaRPr lang="en-US">
              <a:solidFill>
                <a:srgbClr val="FFFFFF"/>
              </a:solidFill>
            </a:endParaRPr>
          </a:p>
        </p:txBody>
      </p:sp>
      <p:sp>
        <p:nvSpPr>
          <p:cNvPr id="5" name="Slide Number Placeholder 3">
            <a:extLst>
              <a:ext uri="{FF2B5EF4-FFF2-40B4-BE49-F238E27FC236}">
                <a16:creationId xmlns:a16="http://schemas.microsoft.com/office/drawing/2014/main" id="{12465191-33BA-8757-7A0C-7839E5863459}"/>
              </a:ext>
            </a:extLst>
          </p:cNvPr>
          <p:cNvSpPr txBox="1">
            <a:spLocks/>
          </p:cNvSpPr>
          <p:nvPr/>
        </p:nvSpPr>
        <p:spPr>
          <a:xfrm>
            <a:off x="11704319" y="6455664"/>
            <a:ext cx="44805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A194B48-95C5-46B2-950B-4C849A85F5FC}" type="slidenum">
              <a:rPr lang="en-US" sz="1100" smtClean="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pic>
        <p:nvPicPr>
          <p:cNvPr id="8" name="Picture 7">
            <a:extLst>
              <a:ext uri="{FF2B5EF4-FFF2-40B4-BE49-F238E27FC236}">
                <a16:creationId xmlns:a16="http://schemas.microsoft.com/office/drawing/2014/main" id="{D1203276-F7BC-7EC5-D325-203563965528}"/>
              </a:ext>
            </a:extLst>
          </p:cNvPr>
          <p:cNvPicPr>
            <a:picLocks noChangeAspect="1"/>
          </p:cNvPicPr>
          <p:nvPr/>
        </p:nvPicPr>
        <p:blipFill>
          <a:blip r:embed="rId4"/>
          <a:stretch>
            <a:fillRect/>
          </a:stretch>
        </p:blipFill>
        <p:spPr>
          <a:xfrm>
            <a:off x="10329648" y="1813682"/>
            <a:ext cx="1822727" cy="3061550"/>
          </a:xfrm>
          <a:prstGeom prst="rect">
            <a:avLst/>
          </a:prstGeom>
        </p:spPr>
      </p:pic>
    </p:spTree>
    <p:extLst>
      <p:ext uri="{BB962C8B-B14F-4D97-AF65-F5344CB8AC3E}">
        <p14:creationId xmlns:p14="http://schemas.microsoft.com/office/powerpoint/2010/main" val="8712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984C-867C-B27B-E58C-937E96B3FF42}"/>
              </a:ext>
            </a:extLst>
          </p:cNvPr>
          <p:cNvSpPr>
            <a:spLocks noGrp="1"/>
          </p:cNvSpPr>
          <p:nvPr>
            <p:ph type="title"/>
          </p:nvPr>
        </p:nvSpPr>
        <p:spPr>
          <a:xfrm>
            <a:off x="0" y="352338"/>
            <a:ext cx="12192000" cy="871393"/>
          </a:xfrm>
          <a:solidFill>
            <a:schemeClr val="tx1"/>
          </a:solidFill>
        </p:spPr>
        <p:txBody>
          <a:bodyPr>
            <a:normAutofit/>
          </a:bodyPr>
          <a:lstStyle/>
          <a:p>
            <a:r>
              <a:rPr lang="en-US" sz="2800">
                <a:solidFill>
                  <a:schemeClr val="bg1"/>
                </a:solidFill>
              </a:rPr>
              <a:t>US Census: Population Growth by Immigration Scenario to 2050</a:t>
            </a:r>
          </a:p>
        </p:txBody>
      </p:sp>
      <p:sp>
        <p:nvSpPr>
          <p:cNvPr id="9" name="TextBox 8">
            <a:extLst>
              <a:ext uri="{FF2B5EF4-FFF2-40B4-BE49-F238E27FC236}">
                <a16:creationId xmlns:a16="http://schemas.microsoft.com/office/drawing/2014/main" id="{D15BE0B8-CC9D-D5C9-FB37-4BC5826AE70C}"/>
              </a:ext>
            </a:extLst>
          </p:cNvPr>
          <p:cNvSpPr txBox="1"/>
          <p:nvPr/>
        </p:nvSpPr>
        <p:spPr>
          <a:xfrm>
            <a:off x="707127" y="5778230"/>
            <a:ext cx="5053584" cy="307777"/>
          </a:xfrm>
          <a:prstGeom prst="rect">
            <a:avLst/>
          </a:prstGeom>
          <a:noFill/>
        </p:spPr>
        <p:txBody>
          <a:bodyPr wrap="square" rtlCol="0">
            <a:spAutoFit/>
          </a:bodyPr>
          <a:lstStyle/>
          <a:p>
            <a:r>
              <a:rPr lang="en-US" sz="1400"/>
              <a:t>Population Peak: 2080 </a:t>
            </a:r>
            <a:r>
              <a:rPr lang="en-US" sz="1100"/>
              <a:t>(Assuming background immigration rate)</a:t>
            </a:r>
          </a:p>
        </p:txBody>
      </p:sp>
      <p:sp>
        <p:nvSpPr>
          <p:cNvPr id="10" name="TextBox 9">
            <a:extLst>
              <a:ext uri="{FF2B5EF4-FFF2-40B4-BE49-F238E27FC236}">
                <a16:creationId xmlns:a16="http://schemas.microsoft.com/office/drawing/2014/main" id="{1F52BBB6-F387-0752-2792-4C94F4BB36DC}"/>
              </a:ext>
            </a:extLst>
          </p:cNvPr>
          <p:cNvSpPr txBox="1"/>
          <p:nvPr/>
        </p:nvSpPr>
        <p:spPr>
          <a:xfrm>
            <a:off x="8765922" y="3478066"/>
            <a:ext cx="1549941" cy="246221"/>
          </a:xfrm>
          <a:prstGeom prst="rect">
            <a:avLst/>
          </a:prstGeom>
          <a:noFill/>
        </p:spPr>
        <p:txBody>
          <a:bodyPr wrap="square" rtlCol="0">
            <a:spAutoFit/>
          </a:bodyPr>
          <a:lstStyle/>
          <a:p>
            <a:r>
              <a:rPr lang="en-US" sz="1000"/>
              <a:t>Population Peak: 2025</a:t>
            </a:r>
          </a:p>
        </p:txBody>
      </p:sp>
      <p:sp>
        <p:nvSpPr>
          <p:cNvPr id="12" name="TextBox 11">
            <a:extLst>
              <a:ext uri="{FF2B5EF4-FFF2-40B4-BE49-F238E27FC236}">
                <a16:creationId xmlns:a16="http://schemas.microsoft.com/office/drawing/2014/main" id="{73B1EFB6-E987-017B-E0C4-8456C90BB2A3}"/>
              </a:ext>
            </a:extLst>
          </p:cNvPr>
          <p:cNvSpPr txBox="1"/>
          <p:nvPr/>
        </p:nvSpPr>
        <p:spPr>
          <a:xfrm>
            <a:off x="8684047" y="6149218"/>
            <a:ext cx="2025616" cy="246221"/>
          </a:xfrm>
          <a:prstGeom prst="rect">
            <a:avLst/>
          </a:prstGeom>
          <a:noFill/>
        </p:spPr>
        <p:txBody>
          <a:bodyPr wrap="square" rtlCol="0">
            <a:spAutoFit/>
          </a:bodyPr>
          <a:lstStyle/>
          <a:p>
            <a:r>
              <a:rPr lang="en-US" sz="1000"/>
              <a:t>Population Peak: Past 2100</a:t>
            </a:r>
          </a:p>
        </p:txBody>
      </p:sp>
      <p:sp>
        <p:nvSpPr>
          <p:cNvPr id="13" name="Slide Number Placeholder 12">
            <a:extLst>
              <a:ext uri="{FF2B5EF4-FFF2-40B4-BE49-F238E27FC236}">
                <a16:creationId xmlns:a16="http://schemas.microsoft.com/office/drawing/2014/main" id="{F68242B9-FD49-96BC-FE23-C8067BEB030B}"/>
              </a:ext>
            </a:extLst>
          </p:cNvPr>
          <p:cNvSpPr>
            <a:spLocks noGrp="1"/>
          </p:cNvSpPr>
          <p:nvPr>
            <p:ph type="sldNum" sz="quarter" idx="12"/>
          </p:nvPr>
        </p:nvSpPr>
        <p:spPr/>
        <p:txBody>
          <a:bodyPr/>
          <a:lstStyle/>
          <a:p>
            <a:fld id="{BA194B48-95C5-46B2-950B-4C849A85F5FC}" type="slidenum">
              <a:rPr lang="en-US" smtClean="0"/>
              <a:t>3</a:t>
            </a:fld>
            <a:endParaRPr lang="en-US"/>
          </a:p>
        </p:txBody>
      </p:sp>
      <p:graphicFrame>
        <p:nvGraphicFramePr>
          <p:cNvPr id="5" name="Chart 4">
            <a:extLst>
              <a:ext uri="{FF2B5EF4-FFF2-40B4-BE49-F238E27FC236}">
                <a16:creationId xmlns:a16="http://schemas.microsoft.com/office/drawing/2014/main" id="{DBA15347-75EB-7676-212A-2BEEBE354E14}"/>
              </a:ext>
            </a:extLst>
          </p:cNvPr>
          <p:cNvGraphicFramePr>
            <a:graphicFrameLocks/>
          </p:cNvGraphicFramePr>
          <p:nvPr>
            <p:extLst>
              <p:ext uri="{D42A27DB-BD31-4B8C-83A1-F6EECF244321}">
                <p14:modId xmlns:p14="http://schemas.microsoft.com/office/powerpoint/2010/main" val="1858806717"/>
              </p:ext>
            </p:extLst>
          </p:nvPr>
        </p:nvGraphicFramePr>
        <p:xfrm>
          <a:off x="76071" y="1585609"/>
          <a:ext cx="6443730" cy="4192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1D35DC6-3BDE-F18F-D3E8-CE46343FBF57}"/>
              </a:ext>
            </a:extLst>
          </p:cNvPr>
          <p:cNvGraphicFramePr>
            <a:graphicFrameLocks/>
          </p:cNvGraphicFramePr>
          <p:nvPr>
            <p:extLst>
              <p:ext uri="{D42A27DB-BD31-4B8C-83A1-F6EECF244321}">
                <p14:modId xmlns:p14="http://schemas.microsoft.com/office/powerpoint/2010/main" val="280946356"/>
              </p:ext>
            </p:extLst>
          </p:nvPr>
        </p:nvGraphicFramePr>
        <p:xfrm>
          <a:off x="7221165" y="1223183"/>
          <a:ext cx="4490935" cy="2448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7ECD481-F519-4B2C-3DE8-1241E5E021BC}"/>
              </a:ext>
            </a:extLst>
          </p:cNvPr>
          <p:cNvGraphicFramePr>
            <a:graphicFrameLocks/>
          </p:cNvGraphicFramePr>
          <p:nvPr>
            <p:extLst>
              <p:ext uri="{D42A27DB-BD31-4B8C-83A1-F6EECF244321}">
                <p14:modId xmlns:p14="http://schemas.microsoft.com/office/powerpoint/2010/main" val="801606134"/>
              </p:ext>
            </p:extLst>
          </p:nvPr>
        </p:nvGraphicFramePr>
        <p:xfrm>
          <a:off x="7295424" y="3921005"/>
          <a:ext cx="4490935" cy="26711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33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984C-867C-B27B-E58C-937E96B3FF42}"/>
              </a:ext>
            </a:extLst>
          </p:cNvPr>
          <p:cNvSpPr>
            <a:spLocks noGrp="1"/>
          </p:cNvSpPr>
          <p:nvPr>
            <p:ph type="title"/>
          </p:nvPr>
        </p:nvSpPr>
        <p:spPr>
          <a:xfrm>
            <a:off x="0" y="480628"/>
            <a:ext cx="12192000" cy="871393"/>
          </a:xfrm>
          <a:solidFill>
            <a:schemeClr val="tx1"/>
          </a:solidFill>
        </p:spPr>
        <p:txBody>
          <a:bodyPr>
            <a:normAutofit/>
          </a:bodyPr>
          <a:lstStyle/>
          <a:p>
            <a:r>
              <a:rPr lang="en-US" sz="3200" dirty="0">
                <a:solidFill>
                  <a:schemeClr val="bg1"/>
                </a:solidFill>
              </a:rPr>
              <a:t>BEBR: Southeast Florida (All 7 Counties) 2025-2050</a:t>
            </a:r>
          </a:p>
        </p:txBody>
      </p:sp>
      <p:graphicFrame>
        <p:nvGraphicFramePr>
          <p:cNvPr id="5" name="Chart 4">
            <a:extLst>
              <a:ext uri="{FF2B5EF4-FFF2-40B4-BE49-F238E27FC236}">
                <a16:creationId xmlns:a16="http://schemas.microsoft.com/office/drawing/2014/main" id="{D79D88F8-CC20-43E4-1172-0D10CE1FBE51}"/>
              </a:ext>
            </a:extLst>
          </p:cNvPr>
          <p:cNvGraphicFramePr>
            <a:graphicFrameLocks/>
          </p:cNvGraphicFramePr>
          <p:nvPr>
            <p:extLst>
              <p:ext uri="{D42A27DB-BD31-4B8C-83A1-F6EECF244321}">
                <p14:modId xmlns:p14="http://schemas.microsoft.com/office/powerpoint/2010/main" val="3122331240"/>
              </p:ext>
            </p:extLst>
          </p:nvPr>
        </p:nvGraphicFramePr>
        <p:xfrm>
          <a:off x="6595353" y="2581768"/>
          <a:ext cx="4894699" cy="306027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a:extLst>
              <a:ext uri="{FF2B5EF4-FFF2-40B4-BE49-F238E27FC236}">
                <a16:creationId xmlns:a16="http://schemas.microsoft.com/office/drawing/2014/main" id="{F68242B9-FD49-96BC-FE23-C8067BEB030B}"/>
              </a:ext>
            </a:extLst>
          </p:cNvPr>
          <p:cNvSpPr>
            <a:spLocks noGrp="1"/>
          </p:cNvSpPr>
          <p:nvPr>
            <p:ph type="sldNum" sz="quarter" idx="12"/>
          </p:nvPr>
        </p:nvSpPr>
        <p:spPr/>
        <p:txBody>
          <a:bodyPr/>
          <a:lstStyle/>
          <a:p>
            <a:fld id="{BA194B48-95C5-46B2-950B-4C849A85F5FC}" type="slidenum">
              <a:rPr lang="en-US" smtClean="0"/>
              <a:t>4</a:t>
            </a:fld>
            <a:endParaRPr lang="en-US"/>
          </a:p>
        </p:txBody>
      </p:sp>
      <p:graphicFrame>
        <p:nvGraphicFramePr>
          <p:cNvPr id="3" name="Chart 2">
            <a:extLst>
              <a:ext uri="{FF2B5EF4-FFF2-40B4-BE49-F238E27FC236}">
                <a16:creationId xmlns:a16="http://schemas.microsoft.com/office/drawing/2014/main" id="{4A11D6FF-C282-96FB-D24A-ABDE5FF2871B}"/>
              </a:ext>
            </a:extLst>
          </p:cNvPr>
          <p:cNvGraphicFramePr>
            <a:graphicFrameLocks/>
          </p:cNvGraphicFramePr>
          <p:nvPr>
            <p:extLst>
              <p:ext uri="{D42A27DB-BD31-4B8C-83A1-F6EECF244321}">
                <p14:modId xmlns:p14="http://schemas.microsoft.com/office/powerpoint/2010/main" val="3042808959"/>
              </p:ext>
            </p:extLst>
          </p:nvPr>
        </p:nvGraphicFramePr>
        <p:xfrm>
          <a:off x="1105711" y="2581768"/>
          <a:ext cx="4990289" cy="3060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26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D9D98-976D-E3AA-71D2-97078BD2AC61}"/>
              </a:ext>
            </a:extLst>
          </p:cNvPr>
          <p:cNvSpPr>
            <a:spLocks noGrp="1"/>
          </p:cNvSpPr>
          <p:nvPr>
            <p:ph type="title"/>
          </p:nvPr>
        </p:nvSpPr>
        <p:spPr>
          <a:xfrm>
            <a:off x="0" y="639541"/>
            <a:ext cx="11767457" cy="744836"/>
          </a:xfrm>
        </p:spPr>
        <p:txBody>
          <a:bodyPr vert="horz" lIns="91440" tIns="45720" rIns="91440" bIns="45720" rtlCol="0" anchor="ctr">
            <a:normAutofit/>
          </a:bodyPr>
          <a:lstStyle/>
          <a:p>
            <a:r>
              <a:rPr lang="en-US" sz="3200" kern="1200" dirty="0">
                <a:solidFill>
                  <a:schemeClr val="bg1"/>
                </a:solidFill>
                <a:latin typeface="+mj-lt"/>
                <a:ea typeface="+mj-ea"/>
                <a:cs typeface="+mj-cs"/>
              </a:rPr>
              <a:t>BEBR: South Florida 2025-2050 (Broward, Miami-Dade, Monroe)</a:t>
            </a:r>
          </a:p>
        </p:txBody>
      </p:sp>
      <p:graphicFrame>
        <p:nvGraphicFramePr>
          <p:cNvPr id="4" name="Chart 3">
            <a:extLst>
              <a:ext uri="{FF2B5EF4-FFF2-40B4-BE49-F238E27FC236}">
                <a16:creationId xmlns:a16="http://schemas.microsoft.com/office/drawing/2014/main" id="{FC3DFD13-2355-3F64-6B7E-A3D8BC156B97}"/>
              </a:ext>
            </a:extLst>
          </p:cNvPr>
          <p:cNvGraphicFramePr>
            <a:graphicFrameLocks/>
          </p:cNvGraphicFramePr>
          <p:nvPr>
            <p:extLst>
              <p:ext uri="{D42A27DB-BD31-4B8C-83A1-F6EECF244321}">
                <p14:modId xmlns:p14="http://schemas.microsoft.com/office/powerpoint/2010/main" val="188568887"/>
              </p:ext>
            </p:extLst>
          </p:nvPr>
        </p:nvGraphicFramePr>
        <p:xfrm>
          <a:off x="88135" y="4430012"/>
          <a:ext cx="3613531" cy="2058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D9E1E3D-109D-D157-491A-12DB05185CAF}"/>
              </a:ext>
            </a:extLst>
          </p:cNvPr>
          <p:cNvGraphicFramePr>
            <a:graphicFrameLocks/>
          </p:cNvGraphicFramePr>
          <p:nvPr>
            <p:extLst>
              <p:ext uri="{D42A27DB-BD31-4B8C-83A1-F6EECF244321}">
                <p14:modId xmlns:p14="http://schemas.microsoft.com/office/powerpoint/2010/main" val="4195137744"/>
              </p:ext>
            </p:extLst>
          </p:nvPr>
        </p:nvGraphicFramePr>
        <p:xfrm>
          <a:off x="3553691" y="4444459"/>
          <a:ext cx="4147099" cy="21393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AC0B40-E77B-498A-F566-B44EB0FEDC7B}"/>
              </a:ext>
            </a:extLst>
          </p:cNvPr>
          <p:cNvGraphicFramePr>
            <a:graphicFrameLocks/>
          </p:cNvGraphicFramePr>
          <p:nvPr>
            <p:extLst>
              <p:ext uri="{D42A27DB-BD31-4B8C-83A1-F6EECF244321}">
                <p14:modId xmlns:p14="http://schemas.microsoft.com/office/powerpoint/2010/main" val="3283268317"/>
              </p:ext>
            </p:extLst>
          </p:nvPr>
        </p:nvGraphicFramePr>
        <p:xfrm>
          <a:off x="7786254" y="4448385"/>
          <a:ext cx="3825524" cy="21393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CC55095E-60B4-0EDF-6CC0-C52F7F2AA822}"/>
              </a:ext>
            </a:extLst>
          </p:cNvPr>
          <p:cNvGraphicFramePr>
            <a:graphicFrameLocks/>
          </p:cNvGraphicFramePr>
          <p:nvPr>
            <p:extLst>
              <p:ext uri="{D42A27DB-BD31-4B8C-83A1-F6EECF244321}">
                <p14:modId xmlns:p14="http://schemas.microsoft.com/office/powerpoint/2010/main" val="3600983960"/>
              </p:ext>
            </p:extLst>
          </p:nvPr>
        </p:nvGraphicFramePr>
        <p:xfrm>
          <a:off x="3161841" y="1544781"/>
          <a:ext cx="510081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a:extLst>
              <a:ext uri="{FF2B5EF4-FFF2-40B4-BE49-F238E27FC236}">
                <a16:creationId xmlns:a16="http://schemas.microsoft.com/office/drawing/2014/main" id="{D040E034-62D0-0F34-066C-BB1C1AA08673}"/>
              </a:ext>
            </a:extLst>
          </p:cNvPr>
          <p:cNvSpPr>
            <a:spLocks noGrp="1"/>
          </p:cNvSpPr>
          <p:nvPr>
            <p:ph type="sldNum" sz="quarter" idx="12"/>
          </p:nvPr>
        </p:nvSpPr>
        <p:spPr/>
        <p:txBody>
          <a:bodyPr/>
          <a:lstStyle/>
          <a:p>
            <a:fld id="{BA194B48-95C5-46B2-950B-4C849A85F5FC}" type="slidenum">
              <a:rPr lang="en-US" smtClean="0"/>
              <a:t>5</a:t>
            </a:fld>
            <a:endParaRPr lang="en-US"/>
          </a:p>
        </p:txBody>
      </p:sp>
    </p:spTree>
    <p:extLst>
      <p:ext uri="{BB962C8B-B14F-4D97-AF65-F5344CB8AC3E}">
        <p14:creationId xmlns:p14="http://schemas.microsoft.com/office/powerpoint/2010/main" val="344615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9D98-976D-E3AA-71D2-97078BD2AC6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South Florida in 2050</a:t>
            </a:r>
          </a:p>
        </p:txBody>
      </p:sp>
      <p:sp>
        <p:nvSpPr>
          <p:cNvPr id="5" name="Slide Number Placeholder 4">
            <a:extLst>
              <a:ext uri="{FF2B5EF4-FFF2-40B4-BE49-F238E27FC236}">
                <a16:creationId xmlns:a16="http://schemas.microsoft.com/office/drawing/2014/main" id="{D040E034-62D0-0F34-066C-BB1C1AA08673}"/>
              </a:ext>
            </a:extLst>
          </p:cNvPr>
          <p:cNvSpPr>
            <a:spLocks noGrp="1"/>
          </p:cNvSpPr>
          <p:nvPr>
            <p:ph type="sldNum" sz="quarter" idx="12"/>
          </p:nvPr>
        </p:nvSpPr>
        <p:spPr/>
        <p:txBody>
          <a:bodyPr/>
          <a:lstStyle/>
          <a:p>
            <a:fld id="{BA194B48-95C5-46B2-950B-4C849A85F5FC}" type="slidenum">
              <a:rPr lang="en-US" smtClean="0"/>
              <a:t>6</a:t>
            </a:fld>
            <a:endParaRPr lang="en-US"/>
          </a:p>
        </p:txBody>
      </p:sp>
      <p:sp>
        <p:nvSpPr>
          <p:cNvPr id="3" name="Title 1">
            <a:extLst>
              <a:ext uri="{FF2B5EF4-FFF2-40B4-BE49-F238E27FC236}">
                <a16:creationId xmlns:a16="http://schemas.microsoft.com/office/drawing/2014/main" id="{23529B1E-FE28-DFC0-8B24-274639348193}"/>
              </a:ext>
            </a:extLst>
          </p:cNvPr>
          <p:cNvSpPr txBox="1">
            <a:spLocks/>
          </p:cNvSpPr>
          <p:nvPr/>
        </p:nvSpPr>
        <p:spPr>
          <a:xfrm>
            <a:off x="0" y="542335"/>
            <a:ext cx="12192000" cy="744836"/>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rPr>
              <a:t>Treasure Coast 2025-2050 (Indian River, Martin, Palm Beach, St. Lucie)</a:t>
            </a:r>
          </a:p>
        </p:txBody>
      </p:sp>
      <p:graphicFrame>
        <p:nvGraphicFramePr>
          <p:cNvPr id="6" name="Chart 5">
            <a:extLst>
              <a:ext uri="{FF2B5EF4-FFF2-40B4-BE49-F238E27FC236}">
                <a16:creationId xmlns:a16="http://schemas.microsoft.com/office/drawing/2014/main" id="{0D9A91D2-7956-36CC-55E4-364A45A06014}"/>
              </a:ext>
            </a:extLst>
          </p:cNvPr>
          <p:cNvGraphicFramePr>
            <a:graphicFrameLocks/>
          </p:cNvGraphicFramePr>
          <p:nvPr>
            <p:extLst>
              <p:ext uri="{D42A27DB-BD31-4B8C-83A1-F6EECF244321}">
                <p14:modId xmlns:p14="http://schemas.microsoft.com/office/powerpoint/2010/main" val="4242920159"/>
              </p:ext>
            </p:extLst>
          </p:nvPr>
        </p:nvGraphicFramePr>
        <p:xfrm>
          <a:off x="3595955" y="1676917"/>
          <a:ext cx="4880225" cy="2854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B891EF9-DCE8-4E29-A88B-730FE081D92B}"/>
              </a:ext>
            </a:extLst>
          </p:cNvPr>
          <p:cNvGraphicFramePr>
            <a:graphicFrameLocks/>
          </p:cNvGraphicFramePr>
          <p:nvPr>
            <p:extLst>
              <p:ext uri="{D42A27DB-BD31-4B8C-83A1-F6EECF244321}">
                <p14:modId xmlns:p14="http://schemas.microsoft.com/office/powerpoint/2010/main" val="19978830"/>
              </p:ext>
            </p:extLst>
          </p:nvPr>
        </p:nvGraphicFramePr>
        <p:xfrm>
          <a:off x="111445" y="2324213"/>
          <a:ext cx="3252281" cy="2207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BCBB8B0-A881-7F6F-A49E-1B9F0DA7E451}"/>
              </a:ext>
            </a:extLst>
          </p:cNvPr>
          <p:cNvGraphicFramePr>
            <a:graphicFrameLocks/>
          </p:cNvGraphicFramePr>
          <p:nvPr>
            <p:extLst>
              <p:ext uri="{D42A27DB-BD31-4B8C-83A1-F6EECF244321}">
                <p14:modId xmlns:p14="http://schemas.microsoft.com/office/powerpoint/2010/main" val="2590208916"/>
              </p:ext>
            </p:extLst>
          </p:nvPr>
        </p:nvGraphicFramePr>
        <p:xfrm>
          <a:off x="1178805" y="4566145"/>
          <a:ext cx="4382175" cy="2207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A1B26AEB-700F-72CC-E4D1-511147C089BF}"/>
              </a:ext>
            </a:extLst>
          </p:cNvPr>
          <p:cNvGraphicFramePr>
            <a:graphicFrameLocks/>
          </p:cNvGraphicFramePr>
          <p:nvPr>
            <p:extLst>
              <p:ext uri="{D42A27DB-BD31-4B8C-83A1-F6EECF244321}">
                <p14:modId xmlns:p14="http://schemas.microsoft.com/office/powerpoint/2010/main" val="1060851135"/>
              </p:ext>
            </p:extLst>
          </p:nvPr>
        </p:nvGraphicFramePr>
        <p:xfrm>
          <a:off x="8554665" y="2476614"/>
          <a:ext cx="3581400" cy="22140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9AE4ABE1-3149-FABD-7D1E-D56177FEBA17}"/>
              </a:ext>
            </a:extLst>
          </p:cNvPr>
          <p:cNvGraphicFramePr>
            <a:graphicFrameLocks/>
          </p:cNvGraphicFramePr>
          <p:nvPr>
            <p:extLst>
              <p:ext uri="{D42A27DB-BD31-4B8C-83A1-F6EECF244321}">
                <p14:modId xmlns:p14="http://schemas.microsoft.com/office/powerpoint/2010/main" val="4081565493"/>
              </p:ext>
            </p:extLst>
          </p:nvPr>
        </p:nvGraphicFramePr>
        <p:xfrm>
          <a:off x="6213513" y="4650724"/>
          <a:ext cx="4264797" cy="22072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7397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24FD-1E59-1FF6-2FAE-B23C0CDE8D26}"/>
              </a:ext>
            </a:extLst>
          </p:cNvPr>
          <p:cNvSpPr>
            <a:spLocks noGrp="1"/>
          </p:cNvSpPr>
          <p:nvPr>
            <p:ph type="title"/>
          </p:nvPr>
        </p:nvSpPr>
        <p:spPr>
          <a:xfrm>
            <a:off x="0" y="365125"/>
            <a:ext cx="11353800" cy="1325563"/>
          </a:xfrm>
        </p:spPr>
        <p:txBody>
          <a:bodyPr>
            <a:normAutofit/>
          </a:bodyPr>
          <a:lstStyle/>
          <a:p>
            <a:r>
              <a:rPr lang="en-US" sz="3200"/>
              <a:t>US Labor Force Participation Rate Trends</a:t>
            </a:r>
          </a:p>
        </p:txBody>
      </p:sp>
      <p:pic>
        <p:nvPicPr>
          <p:cNvPr id="6" name="Content Placeholder 5" descr="A graph showing a line&#10;&#10;Description automatically generated with medium confidence">
            <a:extLst>
              <a:ext uri="{FF2B5EF4-FFF2-40B4-BE49-F238E27FC236}">
                <a16:creationId xmlns:a16="http://schemas.microsoft.com/office/drawing/2014/main" id="{5A2AB049-3A65-7000-074B-A0E1BB9D7F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21440"/>
            <a:ext cx="8478304" cy="2815120"/>
          </a:xfrm>
        </p:spPr>
      </p:pic>
      <p:sp>
        <p:nvSpPr>
          <p:cNvPr id="4" name="Slide Number Placeholder 3">
            <a:extLst>
              <a:ext uri="{FF2B5EF4-FFF2-40B4-BE49-F238E27FC236}">
                <a16:creationId xmlns:a16="http://schemas.microsoft.com/office/drawing/2014/main" id="{D2C9C257-1605-FA65-413A-0A78AEC07644}"/>
              </a:ext>
            </a:extLst>
          </p:cNvPr>
          <p:cNvSpPr>
            <a:spLocks noGrp="1"/>
          </p:cNvSpPr>
          <p:nvPr>
            <p:ph type="sldNum" sz="quarter" idx="12"/>
          </p:nvPr>
        </p:nvSpPr>
        <p:spPr/>
        <p:txBody>
          <a:bodyPr/>
          <a:lstStyle/>
          <a:p>
            <a:fld id="{BA194B48-95C5-46B2-950B-4C849A85F5FC}" type="slidenum">
              <a:rPr lang="en-US" smtClean="0"/>
              <a:t>7</a:t>
            </a:fld>
            <a:endParaRPr lang="en-US"/>
          </a:p>
        </p:txBody>
      </p:sp>
      <p:sp>
        <p:nvSpPr>
          <p:cNvPr id="3" name="TextBox 2">
            <a:extLst>
              <a:ext uri="{FF2B5EF4-FFF2-40B4-BE49-F238E27FC236}">
                <a16:creationId xmlns:a16="http://schemas.microsoft.com/office/drawing/2014/main" id="{9E52F792-22C7-9409-A4A4-00663A7A70FF}"/>
              </a:ext>
            </a:extLst>
          </p:cNvPr>
          <p:cNvSpPr txBox="1"/>
          <p:nvPr/>
        </p:nvSpPr>
        <p:spPr>
          <a:xfrm>
            <a:off x="8478304" y="224657"/>
            <a:ext cx="3713696" cy="4801314"/>
          </a:xfrm>
          <a:prstGeom prst="rect">
            <a:avLst/>
          </a:prstGeom>
          <a:noFill/>
        </p:spPr>
        <p:txBody>
          <a:bodyPr wrap="square" rtlCol="0">
            <a:spAutoFit/>
          </a:bodyPr>
          <a:lstStyle/>
          <a:p>
            <a:r>
              <a:rPr lang="en-US" dirty="0"/>
              <a:t>US labor force participation rates have declined steadily since 2000, and faster after 2011. Employment still grows </a:t>
            </a:r>
            <a:r>
              <a:rPr lang="en-US" dirty="0" err="1"/>
              <a:t>bc</a:t>
            </a:r>
            <a:r>
              <a:rPr lang="en-US" dirty="0"/>
              <a:t> of underlying population growth</a:t>
            </a:r>
          </a:p>
          <a:p>
            <a:endParaRPr lang="en-US" dirty="0"/>
          </a:p>
          <a:p>
            <a:r>
              <a:rPr lang="en-US" b="1" dirty="0"/>
              <a:t>Drivers are </a:t>
            </a:r>
          </a:p>
          <a:p>
            <a:pPr marL="285750" indent="-285750">
              <a:buFont typeface="Arial" panose="020B0604020202020204" pitchFamily="34" charset="0"/>
              <a:buChar char="•"/>
            </a:pPr>
            <a:r>
              <a:rPr lang="en-US" dirty="0"/>
              <a:t>Baby Boomers  (55-60% of decline)</a:t>
            </a:r>
          </a:p>
          <a:p>
            <a:pPr marL="285750" indent="-285750">
              <a:buFont typeface="Arial" panose="020B0604020202020204" pitchFamily="34" charset="0"/>
              <a:buChar char="•"/>
            </a:pPr>
            <a:r>
              <a:rPr lang="en-US" dirty="0"/>
              <a:t>Declining 25-54 Prime Male Participation Rate</a:t>
            </a:r>
          </a:p>
          <a:p>
            <a:pPr marL="742950" lvl="1" indent="-285750">
              <a:buFont typeface="Arial" panose="020B0604020202020204" pitchFamily="34" charset="0"/>
              <a:buChar char="•"/>
            </a:pPr>
            <a:r>
              <a:rPr lang="en-US" dirty="0"/>
              <a:t>57% cited disability</a:t>
            </a:r>
          </a:p>
          <a:p>
            <a:pPr marL="742950" lvl="1" indent="-285750">
              <a:buFont typeface="Arial" panose="020B0604020202020204" pitchFamily="34" charset="0"/>
              <a:buChar char="•"/>
            </a:pPr>
            <a:r>
              <a:rPr lang="en-US" dirty="0"/>
              <a:t>Status and education</a:t>
            </a:r>
          </a:p>
          <a:p>
            <a:pPr marL="742950" lvl="1" indent="-285750">
              <a:buFont typeface="Arial" panose="020B0604020202020204" pitchFamily="34" charset="0"/>
              <a:buChar char="•"/>
            </a:pPr>
            <a:r>
              <a:rPr lang="en-US" dirty="0"/>
              <a:t>Not only labor scarcity, but a growing skill gap</a:t>
            </a:r>
          </a:p>
          <a:p>
            <a:pPr marL="285750" indent="-285750">
              <a:buFont typeface="Arial" panose="020B0604020202020204" pitchFamily="34" charset="0"/>
              <a:buChar char="•"/>
            </a:pPr>
            <a:r>
              <a:rPr lang="en-US" dirty="0"/>
              <a:t>May be offset by more educated young workers</a:t>
            </a:r>
          </a:p>
        </p:txBody>
      </p:sp>
      <p:sp>
        <p:nvSpPr>
          <p:cNvPr id="5" name="TextBox 4">
            <a:extLst>
              <a:ext uri="{FF2B5EF4-FFF2-40B4-BE49-F238E27FC236}">
                <a16:creationId xmlns:a16="http://schemas.microsoft.com/office/drawing/2014/main" id="{71B96C9C-397D-342E-83D7-1253D1A5CB94}"/>
              </a:ext>
            </a:extLst>
          </p:cNvPr>
          <p:cNvSpPr txBox="1"/>
          <p:nvPr/>
        </p:nvSpPr>
        <p:spPr>
          <a:xfrm>
            <a:off x="3297455" y="4967149"/>
            <a:ext cx="3581400" cy="1754326"/>
          </a:xfrm>
          <a:prstGeom prst="rect">
            <a:avLst/>
          </a:prstGeom>
          <a:noFill/>
        </p:spPr>
        <p:txBody>
          <a:bodyPr wrap="square" rtlCol="0">
            <a:spAutoFit/>
          </a:bodyPr>
          <a:lstStyle/>
          <a:p>
            <a:r>
              <a:rPr lang="en-US" b="1" dirty="0"/>
              <a:t>Productivity Losses </a:t>
            </a:r>
            <a:r>
              <a:rPr lang="en-US" dirty="0"/>
              <a:t>and Labor Shortages most acute in:</a:t>
            </a:r>
          </a:p>
          <a:p>
            <a:pPr marL="285750" indent="-285750">
              <a:buFont typeface="Arial" panose="020B0604020202020204" pitchFamily="34" charset="0"/>
              <a:buChar char="•"/>
            </a:pPr>
            <a:r>
              <a:rPr lang="en-US" dirty="0"/>
              <a:t>Healthcare</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Technical and Construction</a:t>
            </a:r>
          </a:p>
          <a:p>
            <a:pPr marL="285750" indent="-285750">
              <a:buFont typeface="Arial" panose="020B0604020202020204" pitchFamily="34" charset="0"/>
              <a:buChar char="•"/>
            </a:pPr>
            <a:r>
              <a:rPr lang="en-US" dirty="0"/>
              <a:t>Knowledge Economy</a:t>
            </a:r>
          </a:p>
        </p:txBody>
      </p:sp>
      <p:sp>
        <p:nvSpPr>
          <p:cNvPr id="7" name="Rectangle 6">
            <a:extLst>
              <a:ext uri="{FF2B5EF4-FFF2-40B4-BE49-F238E27FC236}">
                <a16:creationId xmlns:a16="http://schemas.microsoft.com/office/drawing/2014/main" id="{4F34337A-318C-59F4-F43C-3A54B22A93A0}"/>
              </a:ext>
            </a:extLst>
          </p:cNvPr>
          <p:cNvSpPr/>
          <p:nvPr/>
        </p:nvSpPr>
        <p:spPr>
          <a:xfrm>
            <a:off x="99152" y="4896998"/>
            <a:ext cx="991518" cy="19279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1D6301-4FBE-11CE-CF2E-C8B79C734148}"/>
              </a:ext>
            </a:extLst>
          </p:cNvPr>
          <p:cNvSpPr txBox="1"/>
          <p:nvPr/>
        </p:nvSpPr>
        <p:spPr>
          <a:xfrm>
            <a:off x="0" y="5009788"/>
            <a:ext cx="1531344" cy="369332"/>
          </a:xfrm>
          <a:prstGeom prst="rect">
            <a:avLst/>
          </a:prstGeom>
          <a:noFill/>
        </p:spPr>
        <p:txBody>
          <a:bodyPr wrap="square" rtlCol="0">
            <a:spAutoFit/>
          </a:bodyPr>
          <a:lstStyle/>
          <a:p>
            <a:r>
              <a:rPr lang="en-US"/>
              <a:t>Recession</a:t>
            </a:r>
          </a:p>
        </p:txBody>
      </p:sp>
    </p:spTree>
    <p:extLst>
      <p:ext uri="{BB962C8B-B14F-4D97-AF65-F5344CB8AC3E}">
        <p14:creationId xmlns:p14="http://schemas.microsoft.com/office/powerpoint/2010/main" val="34721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4B5C9-1F70-CB1D-EDB7-03F89B2E828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dirty="0">
                <a:solidFill>
                  <a:schemeClr val="bg1"/>
                </a:solidFill>
                <a:latin typeface="+mj-lt"/>
                <a:ea typeface="+mj-ea"/>
                <a:cs typeface="+mj-cs"/>
              </a:rPr>
              <a:t>How Does Older American Spending Compare  to 45-54 YO Baseline?</a:t>
            </a:r>
          </a:p>
        </p:txBody>
      </p:sp>
      <p:sp>
        <p:nvSpPr>
          <p:cNvPr id="4" name="Slide Number Placeholder 3">
            <a:extLst>
              <a:ext uri="{FF2B5EF4-FFF2-40B4-BE49-F238E27FC236}">
                <a16:creationId xmlns:a16="http://schemas.microsoft.com/office/drawing/2014/main" id="{767C0EA3-5212-3A6E-5E9B-574D9A4CE3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A194B48-95C5-46B2-950B-4C849A85F5FC}" type="slidenum">
              <a:rPr lang="en-US">
                <a:solidFill>
                  <a:schemeClr val="tx1">
                    <a:tint val="75000"/>
                  </a:schemeClr>
                </a:solidFill>
              </a:rPr>
              <a:pPr>
                <a:spcAft>
                  <a:spcPts val="600"/>
                </a:spcAft>
              </a:pPr>
              <a:t>8</a:t>
            </a:fld>
            <a:endParaRPr lang="en-US">
              <a:solidFill>
                <a:schemeClr val="tx1">
                  <a:tint val="75000"/>
                </a:schemeClr>
              </a:solidFill>
            </a:endParaRPr>
          </a:p>
        </p:txBody>
      </p:sp>
      <p:graphicFrame>
        <p:nvGraphicFramePr>
          <p:cNvPr id="7" name="Chart 6">
            <a:extLst>
              <a:ext uri="{FF2B5EF4-FFF2-40B4-BE49-F238E27FC236}">
                <a16:creationId xmlns:a16="http://schemas.microsoft.com/office/drawing/2014/main" id="{AD7BDC10-A1C3-8737-D72B-A961F266B43F}"/>
              </a:ext>
            </a:extLst>
          </p:cNvPr>
          <p:cNvGraphicFramePr>
            <a:graphicFrameLocks/>
          </p:cNvGraphicFramePr>
          <p:nvPr>
            <p:extLst>
              <p:ext uri="{D42A27DB-BD31-4B8C-83A1-F6EECF244321}">
                <p14:modId xmlns:p14="http://schemas.microsoft.com/office/powerpoint/2010/main" val="3855841006"/>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510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39D01-E1F1-E35D-DCF8-647F01BD6EFA}"/>
              </a:ext>
            </a:extLst>
          </p:cNvPr>
          <p:cNvSpPr>
            <a:spLocks noGrp="1"/>
          </p:cNvSpPr>
          <p:nvPr>
            <p:ph type="title"/>
          </p:nvPr>
        </p:nvSpPr>
        <p:spPr>
          <a:xfrm>
            <a:off x="33969" y="555407"/>
            <a:ext cx="10515600" cy="1133693"/>
          </a:xfrm>
        </p:spPr>
        <p:txBody>
          <a:bodyPr>
            <a:normAutofit/>
          </a:bodyPr>
          <a:lstStyle/>
          <a:p>
            <a:r>
              <a:rPr lang="en-US" sz="2800"/>
              <a:t>Macroeconomic Impacts</a:t>
            </a:r>
          </a:p>
        </p:txBody>
      </p:sp>
      <p:sp>
        <p:nvSpPr>
          <p:cNvPr id="4" name="Slide Number Placeholder 3">
            <a:extLst>
              <a:ext uri="{FF2B5EF4-FFF2-40B4-BE49-F238E27FC236}">
                <a16:creationId xmlns:a16="http://schemas.microsoft.com/office/drawing/2014/main" id="{F80BE41B-5A7E-272A-C7DA-5F7542218E92}"/>
              </a:ext>
            </a:extLst>
          </p:cNvPr>
          <p:cNvSpPr>
            <a:spLocks noGrp="1"/>
          </p:cNvSpPr>
          <p:nvPr>
            <p:ph type="sldNum" sz="quarter" idx="12"/>
          </p:nvPr>
        </p:nvSpPr>
        <p:spPr>
          <a:xfrm>
            <a:off x="8610600" y="6356350"/>
            <a:ext cx="2743200" cy="365125"/>
          </a:xfrm>
        </p:spPr>
        <p:txBody>
          <a:bodyPr>
            <a:normAutofit/>
          </a:bodyPr>
          <a:lstStyle/>
          <a:p>
            <a:pPr>
              <a:spcAft>
                <a:spcPts val="600"/>
              </a:spcAft>
            </a:pPr>
            <a:fld id="{BA194B48-95C5-46B2-950B-4C849A85F5FC}" type="slidenum">
              <a:rPr lang="en-US" smtClean="0"/>
              <a:pPr>
                <a:spcAft>
                  <a:spcPts val="600"/>
                </a:spcAft>
              </a:pPr>
              <a:t>9</a:t>
            </a:fld>
            <a:endParaRPr lang="en-US"/>
          </a:p>
        </p:txBody>
      </p:sp>
      <p:graphicFrame>
        <p:nvGraphicFramePr>
          <p:cNvPr id="9" name="Content Placeholder 2">
            <a:extLst>
              <a:ext uri="{FF2B5EF4-FFF2-40B4-BE49-F238E27FC236}">
                <a16:creationId xmlns:a16="http://schemas.microsoft.com/office/drawing/2014/main" id="{C0659BFF-2C30-48CF-7D32-AEF35E1830B2}"/>
              </a:ext>
            </a:extLst>
          </p:cNvPr>
          <p:cNvGraphicFramePr>
            <a:graphicFrameLocks noGrp="1"/>
          </p:cNvGraphicFramePr>
          <p:nvPr>
            <p:ph idx="1"/>
            <p:extLst>
              <p:ext uri="{D42A27DB-BD31-4B8C-83A1-F6EECF244321}">
                <p14:modId xmlns:p14="http://schemas.microsoft.com/office/powerpoint/2010/main" val="185542753"/>
              </p:ext>
            </p:extLst>
          </p:nvPr>
        </p:nvGraphicFramePr>
        <p:xfrm>
          <a:off x="838200" y="1377386"/>
          <a:ext cx="10515600" cy="522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23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45E5613DEEF5448A95CA1322132829" ma:contentTypeVersion="17" ma:contentTypeDescription="Create a new document." ma:contentTypeScope="" ma:versionID="1d85a75c9f0a78228d7b0b5c78e8cb96">
  <xsd:schema xmlns:xsd="http://www.w3.org/2001/XMLSchema" xmlns:xs="http://www.w3.org/2001/XMLSchema" xmlns:p="http://schemas.microsoft.com/office/2006/metadata/properties" xmlns:ns2="336ba8ff-e01e-4d6f-9216-8531ca45ab66" xmlns:ns3="19807b65-6f45-4d23-b30b-52bf8320e142" targetNamespace="http://schemas.microsoft.com/office/2006/metadata/properties" ma:root="true" ma:fieldsID="b2234bdff2a7e9ae513b4f6d0eee05fd" ns2:_="" ns3:_="">
    <xsd:import namespace="336ba8ff-e01e-4d6f-9216-8531ca45ab66"/>
    <xsd:import namespace="19807b65-6f45-4d23-b30b-52bf8320e1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ba8ff-e01e-4d6f-9216-8531ca45a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807b65-6f45-4d23-b30b-52bf8320e142" xsi:nil="true"/>
    <lcf76f155ced4ddcb4097134ff3c332f xmlns="336ba8ff-e01e-4d6f-9216-8531ca45ab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23D0B9-2C33-4878-BD60-71B7867BA900}">
  <ds:schemaRefs>
    <ds:schemaRef ds:uri="http://schemas.microsoft.com/sharepoint/v3/contenttype/forms"/>
  </ds:schemaRefs>
</ds:datastoreItem>
</file>

<file path=customXml/itemProps2.xml><?xml version="1.0" encoding="utf-8"?>
<ds:datastoreItem xmlns:ds="http://schemas.openxmlformats.org/officeDocument/2006/customXml" ds:itemID="{75FA0662-0F26-46AB-811C-2D46B3CF2353}">
  <ds:schemaRefs>
    <ds:schemaRef ds:uri="19807b65-6f45-4d23-b30b-52bf8320e142"/>
    <ds:schemaRef ds:uri="336ba8ff-e01e-4d6f-9216-8531ca45a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631194-ABC0-4D22-9E17-4F57C28C9867}">
  <ds:schemaRefs>
    <ds:schemaRef ds:uri="19807b65-6f45-4d23-b30b-52bf8320e142"/>
    <ds:schemaRef ds:uri="http://purl.org/dc/terms/"/>
    <ds:schemaRef ds:uri="http://schemas.microsoft.com/office/2006/metadata/properties"/>
    <ds:schemaRef ds:uri="http://schemas.microsoft.com/office/2006/documentManagement/types"/>
    <ds:schemaRef ds:uri="336ba8ff-e01e-4d6f-9216-8531ca45ab66"/>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225</TotalTime>
  <Words>4756</Words>
  <Application>Microsoft Office PowerPoint</Application>
  <PresentationFormat>Widescreen</PresentationFormat>
  <Paragraphs>343</Paragraphs>
  <Slides>24</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Avenir LT W01_55 Roman1475520</vt:lpstr>
      <vt:lpstr>Calibri</vt:lpstr>
      <vt:lpstr>Office Theme</vt:lpstr>
      <vt:lpstr>Regional Outlook on Aging in Southeast Florida  SFRPC Council Meeting, October 21, 2024 </vt:lpstr>
      <vt:lpstr>An Unprecedented Global Demographic Transition </vt:lpstr>
      <vt:lpstr>US Census: Population Growth by Immigration Scenario to 2050</vt:lpstr>
      <vt:lpstr>BEBR: Southeast Florida (All 7 Counties) 2025-2050</vt:lpstr>
      <vt:lpstr>BEBR: South Florida 2025-2050 (Broward, Miami-Dade, Monroe)</vt:lpstr>
      <vt:lpstr>South Florida in 2050</vt:lpstr>
      <vt:lpstr>US Labor Force Participation Rate Trends</vt:lpstr>
      <vt:lpstr>How Does Older American Spending Compare  to 45-54 YO Baseline?</vt:lpstr>
      <vt:lpstr>Macroeconomic Impacts</vt:lpstr>
      <vt:lpstr>Costs of Aging </vt:lpstr>
      <vt:lpstr>Can We Afford to Retire? Savings Rate Comparison</vt:lpstr>
      <vt:lpstr>Retirement Income Versus Wages</vt:lpstr>
      <vt:lpstr>Social Security and SSI Share of GDP from Social Security will rise from 9% to 11% by 2035 Old-Age and Survivors Insurance (OASI) will restrict payments to 79% in 2035 Hospital Insurance (HI) is fully funded until 2036 </vt:lpstr>
      <vt:lpstr>State and Local Fiscal Cascades</vt:lpstr>
      <vt:lpstr> Proportional Projection of Current Elder Care Needs to 2050</vt:lpstr>
      <vt:lpstr>Emergencies, Lifeline Services, Evacuations (2023) </vt:lpstr>
      <vt:lpstr>Challenges = Opportunity Beware of Wishful Thinking</vt:lpstr>
      <vt:lpstr>Facts and Figures Round-Up</vt:lpstr>
      <vt:lpstr>PowerPoint Presentation</vt:lpstr>
      <vt:lpstr>Policy Levers</vt:lpstr>
      <vt:lpstr>Southeast Florida’s Biggest Concerns</vt:lpstr>
      <vt:lpstr>65+ in Poverty | SFRPC</vt:lpstr>
      <vt:lpstr>65+ in Poverty | TCPRC</vt:lpstr>
      <vt:lpstr>Designing the Built Environment for Aging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Deshazo</dc:creator>
  <cp:lastModifiedBy>Randy Deshazo</cp:lastModifiedBy>
  <cp:revision>5</cp:revision>
  <cp:lastPrinted>2024-09-25T11:55:54Z</cp:lastPrinted>
  <dcterms:created xsi:type="dcterms:W3CDTF">2024-08-26T15:35:35Z</dcterms:created>
  <dcterms:modified xsi:type="dcterms:W3CDTF">2024-10-20T19:14:41Z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0x0101003E45E5613DEEF5448A95CA1322132829</vt:lpwstr>
  </property>
  <property fmtid="{D5CDD505-2E9C-101B-9397-08002B2CF9AE}" pid="3" name="MediaServiceImageTags">
    <vt:lpwstr/>
  </property>
</Properties>
</file>