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73" r:id="rId5"/>
  </p:sldMasterIdLst>
  <p:notesMasterIdLst>
    <p:notesMasterId r:id="rId25"/>
  </p:notesMasterIdLst>
  <p:sldIdLst>
    <p:sldId id="257" r:id="rId6"/>
    <p:sldId id="1854" r:id="rId7"/>
    <p:sldId id="1859" r:id="rId8"/>
    <p:sldId id="1862" r:id="rId9"/>
    <p:sldId id="1865" r:id="rId10"/>
    <p:sldId id="1867" r:id="rId11"/>
    <p:sldId id="1870" r:id="rId12"/>
    <p:sldId id="1866" r:id="rId13"/>
    <p:sldId id="1864" r:id="rId14"/>
    <p:sldId id="1868" r:id="rId15"/>
    <p:sldId id="1848" r:id="rId16"/>
    <p:sldId id="1869" r:id="rId17"/>
    <p:sldId id="1853" r:id="rId18"/>
    <p:sldId id="1863" r:id="rId19"/>
    <p:sldId id="1871" r:id="rId20"/>
    <p:sldId id="1860" r:id="rId21"/>
    <p:sldId id="1861" r:id="rId22"/>
    <p:sldId id="1872" r:id="rId23"/>
    <p:sldId id="1555" r:id="rId24"/>
  </p:sldIdLst>
  <p:sldSz cx="12192000" cy="6858000"/>
  <p:notesSz cx="6858000" cy="914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3257F1A-5DC7-178E-58D0-E25028DB951E}" name="Gomez, Patricia (RER)" initials="G(" userId="S::gomezp@miamidade.gov::1d112777-581f-4779-b396-c58e376b8b3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Gomez, Patricia (RER)" initials="GP(" lastIdx="7" clrIdx="0">
    <p:extLst>
      <p:ext uri="{19B8F6BF-5375-455C-9EA6-DF929625EA0E}">
        <p15:presenceInfo xmlns:p15="http://schemas.microsoft.com/office/powerpoint/2012/main" userId="S::GOMEZP@miamidade.gov::1d112777-581f-4779-b396-c58e376b8b36" providerId="AD"/>
      </p:ext>
    </p:extLst>
  </p:cmAuthor>
  <p:cmAuthor id="2" name="Sanchez, Christopher (RER)" initials="SC(" lastIdx="7" clrIdx="1">
    <p:extLst>
      <p:ext uri="{19B8F6BF-5375-455C-9EA6-DF929625EA0E}">
        <p15:presenceInfo xmlns:p15="http://schemas.microsoft.com/office/powerpoint/2012/main" userId="S::E307971@miamidade.gov::d34257b2-6378-45c1-8b6b-53b1cdacc9c8" providerId="AD"/>
      </p:ext>
    </p:extLst>
  </p:cmAuthor>
  <p:cmAuthor id="3" name="Marello, Marta (RER)" initials="M(" lastIdx="2" clrIdx="2">
    <p:extLst>
      <p:ext uri="{19B8F6BF-5375-455C-9EA6-DF929625EA0E}">
        <p15:presenceInfo xmlns:p15="http://schemas.microsoft.com/office/powerpoint/2012/main" userId="S::e322001@miamidade.gov::7755b496-a1b8-4c0e-ac9a-9b1dc89903c2" providerId="AD"/>
      </p:ext>
    </p:extLst>
  </p:cmAuthor>
  <p:cmAuthor id="4" name="Hefty, Nichole (RER)" initials="H(" lastIdx="1" clrIdx="3">
    <p:extLst>
      <p:ext uri="{19B8F6BF-5375-455C-9EA6-DF929625EA0E}">
        <p15:presenceInfo xmlns:p15="http://schemas.microsoft.com/office/powerpoint/2012/main" userId="S::heftyn@miamidade.gov::50695f2d-9b7f-43ac-b4d9-33d0b4fd2ff5" providerId="AD"/>
      </p:ext>
    </p:extLst>
  </p:cmAuthor>
  <p:cmAuthor id="5" name="Troner, Susannah (RER)" initials="TS(" lastIdx="6" clrIdx="4">
    <p:extLst>
      <p:ext uri="{19B8F6BF-5375-455C-9EA6-DF929625EA0E}">
        <p15:presenceInfo xmlns:p15="http://schemas.microsoft.com/office/powerpoint/2012/main" userId="S::trones@miamidade.gov::07397874-b170-4b81-a201-cb0af2c4a30f" providerId="AD"/>
      </p:ext>
    </p:extLst>
  </p:cmAuthor>
  <p:cmAuthor id="6" name="Microsoft Office User" initials="Office" lastIdx="7" clrIdx="5">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B4BB"/>
    <a:srgbClr val="F3C33C"/>
    <a:srgbClr val="DF473C"/>
    <a:srgbClr val="AE3C60"/>
    <a:srgbClr val="679147"/>
    <a:srgbClr val="BEE9F8"/>
    <a:srgbClr val="FFFFFF"/>
    <a:srgbClr val="DEEFFF"/>
    <a:srgbClr val="D6F1FA"/>
    <a:srgbClr val="6F97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3" d="100"/>
          <a:sy n="113" d="100"/>
        </p:scale>
        <p:origin x="47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1B1D1E-E6DE-4855-9395-CEB5CC9D6A98}" type="datetimeFigureOut">
              <a:rPr lang="en-US" smtClean="0"/>
              <a:t>5/17/2024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182E93-1B2E-480E-B45D-59D850DA742A}" type="slidenum">
              <a:rPr lang="en-US" smtClean="0"/>
              <a:t>‹#›</a:t>
            </a:fld>
            <a:endParaRPr lang="en-US"/>
          </a:p>
        </p:txBody>
      </p:sp>
    </p:spTree>
    <p:extLst>
      <p:ext uri="{BB962C8B-B14F-4D97-AF65-F5344CB8AC3E}">
        <p14:creationId xmlns:p14="http://schemas.microsoft.com/office/powerpoint/2010/main" val="3876672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49D2891-D40D-451A-ABD0-678232356891}" type="slidenum">
              <a:rPr lang="en-US"/>
              <a:t>1</a:t>
            </a:fld>
            <a:endParaRPr lang="en-US"/>
          </a:p>
        </p:txBody>
      </p:sp>
    </p:spTree>
    <p:extLst>
      <p:ext uri="{BB962C8B-B14F-4D97-AF65-F5344CB8AC3E}">
        <p14:creationId xmlns:p14="http://schemas.microsoft.com/office/powerpoint/2010/main" val="2578704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Looking </a:t>
            </a:r>
          </a:p>
        </p:txBody>
      </p:sp>
      <p:sp>
        <p:nvSpPr>
          <p:cNvPr id="4" name="Slide Number Placeholder 3"/>
          <p:cNvSpPr>
            <a:spLocks noGrp="1"/>
          </p:cNvSpPr>
          <p:nvPr>
            <p:ph type="sldNum" sz="quarter" idx="5"/>
          </p:nvPr>
        </p:nvSpPr>
        <p:spPr/>
        <p:txBody>
          <a:bodyPr/>
          <a:lstStyle/>
          <a:p>
            <a:fld id="{AB182E93-1B2E-480E-B45D-59D850DA742A}" type="slidenum">
              <a:rPr lang="en-US" smtClean="0"/>
              <a:t>11</a:t>
            </a:fld>
            <a:endParaRPr lang="en-US"/>
          </a:p>
        </p:txBody>
      </p:sp>
    </p:spTree>
    <p:extLst>
      <p:ext uri="{BB962C8B-B14F-4D97-AF65-F5344CB8AC3E}">
        <p14:creationId xmlns:p14="http://schemas.microsoft.com/office/powerpoint/2010/main" val="32714165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Looking </a:t>
            </a:r>
          </a:p>
        </p:txBody>
      </p:sp>
      <p:sp>
        <p:nvSpPr>
          <p:cNvPr id="4" name="Slide Number Placeholder 3"/>
          <p:cNvSpPr>
            <a:spLocks noGrp="1"/>
          </p:cNvSpPr>
          <p:nvPr>
            <p:ph type="sldNum" sz="quarter" idx="5"/>
          </p:nvPr>
        </p:nvSpPr>
        <p:spPr/>
        <p:txBody>
          <a:bodyPr/>
          <a:lstStyle/>
          <a:p>
            <a:fld id="{AB182E93-1B2E-480E-B45D-59D850DA742A}" type="slidenum">
              <a:rPr lang="en-US" smtClean="0"/>
              <a:t>12</a:t>
            </a:fld>
            <a:endParaRPr lang="en-US"/>
          </a:p>
        </p:txBody>
      </p:sp>
    </p:spTree>
    <p:extLst>
      <p:ext uri="{BB962C8B-B14F-4D97-AF65-F5344CB8AC3E}">
        <p14:creationId xmlns:p14="http://schemas.microsoft.com/office/powerpoint/2010/main" val="11827418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Looking </a:t>
            </a:r>
          </a:p>
        </p:txBody>
      </p:sp>
      <p:sp>
        <p:nvSpPr>
          <p:cNvPr id="4" name="Slide Number Placeholder 3"/>
          <p:cNvSpPr>
            <a:spLocks noGrp="1"/>
          </p:cNvSpPr>
          <p:nvPr>
            <p:ph type="sldNum" sz="quarter" idx="5"/>
          </p:nvPr>
        </p:nvSpPr>
        <p:spPr/>
        <p:txBody>
          <a:bodyPr/>
          <a:lstStyle/>
          <a:p>
            <a:fld id="{AB182E93-1B2E-480E-B45D-59D850DA742A}" type="slidenum">
              <a:rPr lang="en-US" smtClean="0"/>
              <a:t>13</a:t>
            </a:fld>
            <a:endParaRPr lang="en-US"/>
          </a:p>
        </p:txBody>
      </p:sp>
    </p:spTree>
    <p:extLst>
      <p:ext uri="{BB962C8B-B14F-4D97-AF65-F5344CB8AC3E}">
        <p14:creationId xmlns:p14="http://schemas.microsoft.com/office/powerpoint/2010/main" val="42645907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Looking </a:t>
            </a:r>
          </a:p>
        </p:txBody>
      </p:sp>
      <p:sp>
        <p:nvSpPr>
          <p:cNvPr id="4" name="Slide Number Placeholder 3"/>
          <p:cNvSpPr>
            <a:spLocks noGrp="1"/>
          </p:cNvSpPr>
          <p:nvPr>
            <p:ph type="sldNum" sz="quarter" idx="5"/>
          </p:nvPr>
        </p:nvSpPr>
        <p:spPr/>
        <p:txBody>
          <a:bodyPr/>
          <a:lstStyle/>
          <a:p>
            <a:fld id="{AB182E93-1B2E-480E-B45D-59D850DA742A}" type="slidenum">
              <a:rPr lang="en-US" smtClean="0"/>
              <a:t>14</a:t>
            </a:fld>
            <a:endParaRPr lang="en-US"/>
          </a:p>
        </p:txBody>
      </p:sp>
    </p:spTree>
    <p:extLst>
      <p:ext uri="{BB962C8B-B14F-4D97-AF65-F5344CB8AC3E}">
        <p14:creationId xmlns:p14="http://schemas.microsoft.com/office/powerpoint/2010/main" val="32894323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Looking </a:t>
            </a:r>
          </a:p>
        </p:txBody>
      </p:sp>
      <p:sp>
        <p:nvSpPr>
          <p:cNvPr id="4" name="Slide Number Placeholder 3"/>
          <p:cNvSpPr>
            <a:spLocks noGrp="1"/>
          </p:cNvSpPr>
          <p:nvPr>
            <p:ph type="sldNum" sz="quarter" idx="5"/>
          </p:nvPr>
        </p:nvSpPr>
        <p:spPr/>
        <p:txBody>
          <a:bodyPr/>
          <a:lstStyle/>
          <a:p>
            <a:fld id="{AB182E93-1B2E-480E-B45D-59D850DA742A}" type="slidenum">
              <a:rPr lang="en-US" smtClean="0"/>
              <a:t>15</a:t>
            </a:fld>
            <a:endParaRPr lang="en-US"/>
          </a:p>
        </p:txBody>
      </p:sp>
    </p:spTree>
    <p:extLst>
      <p:ext uri="{BB962C8B-B14F-4D97-AF65-F5344CB8AC3E}">
        <p14:creationId xmlns:p14="http://schemas.microsoft.com/office/powerpoint/2010/main" val="4002053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Looking </a:t>
            </a:r>
          </a:p>
        </p:txBody>
      </p:sp>
      <p:sp>
        <p:nvSpPr>
          <p:cNvPr id="4" name="Slide Number Placeholder 3"/>
          <p:cNvSpPr>
            <a:spLocks noGrp="1"/>
          </p:cNvSpPr>
          <p:nvPr>
            <p:ph type="sldNum" sz="quarter" idx="5"/>
          </p:nvPr>
        </p:nvSpPr>
        <p:spPr/>
        <p:txBody>
          <a:bodyPr/>
          <a:lstStyle/>
          <a:p>
            <a:fld id="{AB182E93-1B2E-480E-B45D-59D850DA742A}" type="slidenum">
              <a:rPr lang="en-US" smtClean="0"/>
              <a:t>16</a:t>
            </a:fld>
            <a:endParaRPr lang="en-US"/>
          </a:p>
        </p:txBody>
      </p:sp>
    </p:spTree>
    <p:extLst>
      <p:ext uri="{BB962C8B-B14F-4D97-AF65-F5344CB8AC3E}">
        <p14:creationId xmlns:p14="http://schemas.microsoft.com/office/powerpoint/2010/main" val="34328702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Looking </a:t>
            </a:r>
          </a:p>
        </p:txBody>
      </p:sp>
      <p:sp>
        <p:nvSpPr>
          <p:cNvPr id="4" name="Slide Number Placeholder 3"/>
          <p:cNvSpPr>
            <a:spLocks noGrp="1"/>
          </p:cNvSpPr>
          <p:nvPr>
            <p:ph type="sldNum" sz="quarter" idx="5"/>
          </p:nvPr>
        </p:nvSpPr>
        <p:spPr/>
        <p:txBody>
          <a:bodyPr/>
          <a:lstStyle/>
          <a:p>
            <a:fld id="{AB182E93-1B2E-480E-B45D-59D850DA742A}" type="slidenum">
              <a:rPr lang="en-US" smtClean="0"/>
              <a:t>17</a:t>
            </a:fld>
            <a:endParaRPr lang="en-US"/>
          </a:p>
        </p:txBody>
      </p:sp>
    </p:spTree>
    <p:extLst>
      <p:ext uri="{BB962C8B-B14F-4D97-AF65-F5344CB8AC3E}">
        <p14:creationId xmlns:p14="http://schemas.microsoft.com/office/powerpoint/2010/main" val="5578465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Looking </a:t>
            </a:r>
          </a:p>
        </p:txBody>
      </p:sp>
      <p:sp>
        <p:nvSpPr>
          <p:cNvPr id="4" name="Slide Number Placeholder 3"/>
          <p:cNvSpPr>
            <a:spLocks noGrp="1"/>
          </p:cNvSpPr>
          <p:nvPr>
            <p:ph type="sldNum" sz="quarter" idx="5"/>
          </p:nvPr>
        </p:nvSpPr>
        <p:spPr/>
        <p:txBody>
          <a:bodyPr/>
          <a:lstStyle/>
          <a:p>
            <a:fld id="{AB182E93-1B2E-480E-B45D-59D850DA742A}" type="slidenum">
              <a:rPr lang="en-US" smtClean="0"/>
              <a:t>18</a:t>
            </a:fld>
            <a:endParaRPr lang="en-US"/>
          </a:p>
        </p:txBody>
      </p:sp>
    </p:spTree>
    <p:extLst>
      <p:ext uri="{BB962C8B-B14F-4D97-AF65-F5344CB8AC3E}">
        <p14:creationId xmlns:p14="http://schemas.microsoft.com/office/powerpoint/2010/main" val="30678012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7:00-7:10</a:t>
            </a:r>
          </a:p>
          <a:p>
            <a:r>
              <a:rPr lang="en-US">
                <a:cs typeface="Calibri"/>
              </a:rPr>
              <a:t>Welcome back!</a:t>
            </a:r>
          </a:p>
          <a:p>
            <a:r>
              <a:rPr lang="en-US">
                <a:cs typeface="Calibri"/>
              </a:rPr>
              <a:t>Thank you for some amazing discussion.</a:t>
            </a:r>
          </a:p>
          <a:p>
            <a:endParaRPr lang="en-US">
              <a:cs typeface="Calibri"/>
            </a:endParaRPr>
          </a:p>
        </p:txBody>
      </p:sp>
      <p:sp>
        <p:nvSpPr>
          <p:cNvPr id="4" name="Slide Number Placeholder 3"/>
          <p:cNvSpPr>
            <a:spLocks noGrp="1"/>
          </p:cNvSpPr>
          <p:nvPr>
            <p:ph type="sldNum" sz="quarter" idx="5"/>
          </p:nvPr>
        </p:nvSpPr>
        <p:spPr/>
        <p:txBody>
          <a:bodyPr/>
          <a:lstStyle/>
          <a:p>
            <a:fld id="{349D2891-D40D-451A-ABD0-678232356891}" type="slidenum">
              <a:rPr lang="en-US"/>
              <a:t>19</a:t>
            </a:fld>
            <a:endParaRPr lang="en-US"/>
          </a:p>
        </p:txBody>
      </p:sp>
    </p:spTree>
    <p:extLst>
      <p:ext uri="{BB962C8B-B14F-4D97-AF65-F5344CB8AC3E}">
        <p14:creationId xmlns:p14="http://schemas.microsoft.com/office/powerpoint/2010/main" val="4231226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Looking </a:t>
            </a:r>
          </a:p>
        </p:txBody>
      </p:sp>
      <p:sp>
        <p:nvSpPr>
          <p:cNvPr id="4" name="Slide Number Placeholder 3"/>
          <p:cNvSpPr>
            <a:spLocks noGrp="1"/>
          </p:cNvSpPr>
          <p:nvPr>
            <p:ph type="sldNum" sz="quarter" idx="5"/>
          </p:nvPr>
        </p:nvSpPr>
        <p:spPr/>
        <p:txBody>
          <a:bodyPr/>
          <a:lstStyle/>
          <a:p>
            <a:fld id="{AB182E93-1B2E-480E-B45D-59D850DA742A}" type="slidenum">
              <a:rPr lang="en-US" smtClean="0"/>
              <a:t>2</a:t>
            </a:fld>
            <a:endParaRPr lang="en-US"/>
          </a:p>
        </p:txBody>
      </p:sp>
    </p:spTree>
    <p:extLst>
      <p:ext uri="{BB962C8B-B14F-4D97-AF65-F5344CB8AC3E}">
        <p14:creationId xmlns:p14="http://schemas.microsoft.com/office/powerpoint/2010/main" val="1876747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Looking </a:t>
            </a:r>
          </a:p>
        </p:txBody>
      </p:sp>
      <p:sp>
        <p:nvSpPr>
          <p:cNvPr id="4" name="Slide Number Placeholder 3"/>
          <p:cNvSpPr>
            <a:spLocks noGrp="1"/>
          </p:cNvSpPr>
          <p:nvPr>
            <p:ph type="sldNum" sz="quarter" idx="5"/>
          </p:nvPr>
        </p:nvSpPr>
        <p:spPr/>
        <p:txBody>
          <a:bodyPr/>
          <a:lstStyle/>
          <a:p>
            <a:fld id="{AB182E93-1B2E-480E-B45D-59D850DA742A}" type="slidenum">
              <a:rPr lang="en-US" smtClean="0"/>
              <a:t>4</a:t>
            </a:fld>
            <a:endParaRPr lang="en-US"/>
          </a:p>
        </p:txBody>
      </p:sp>
    </p:spTree>
    <p:extLst>
      <p:ext uri="{BB962C8B-B14F-4D97-AF65-F5344CB8AC3E}">
        <p14:creationId xmlns:p14="http://schemas.microsoft.com/office/powerpoint/2010/main" val="3979309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Looking </a:t>
            </a:r>
          </a:p>
        </p:txBody>
      </p:sp>
      <p:sp>
        <p:nvSpPr>
          <p:cNvPr id="4" name="Slide Number Placeholder 3"/>
          <p:cNvSpPr>
            <a:spLocks noGrp="1"/>
          </p:cNvSpPr>
          <p:nvPr>
            <p:ph type="sldNum" sz="quarter" idx="5"/>
          </p:nvPr>
        </p:nvSpPr>
        <p:spPr/>
        <p:txBody>
          <a:bodyPr/>
          <a:lstStyle/>
          <a:p>
            <a:fld id="{AB182E93-1B2E-480E-B45D-59D850DA742A}" type="slidenum">
              <a:rPr lang="en-US" smtClean="0"/>
              <a:t>5</a:t>
            </a:fld>
            <a:endParaRPr lang="en-US"/>
          </a:p>
        </p:txBody>
      </p:sp>
    </p:spTree>
    <p:extLst>
      <p:ext uri="{BB962C8B-B14F-4D97-AF65-F5344CB8AC3E}">
        <p14:creationId xmlns:p14="http://schemas.microsoft.com/office/powerpoint/2010/main" val="2973010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Looking </a:t>
            </a:r>
          </a:p>
        </p:txBody>
      </p:sp>
      <p:sp>
        <p:nvSpPr>
          <p:cNvPr id="4" name="Slide Number Placeholder 3"/>
          <p:cNvSpPr>
            <a:spLocks noGrp="1"/>
          </p:cNvSpPr>
          <p:nvPr>
            <p:ph type="sldNum" sz="quarter" idx="5"/>
          </p:nvPr>
        </p:nvSpPr>
        <p:spPr/>
        <p:txBody>
          <a:bodyPr/>
          <a:lstStyle/>
          <a:p>
            <a:fld id="{AB182E93-1B2E-480E-B45D-59D850DA742A}" type="slidenum">
              <a:rPr lang="en-US" smtClean="0"/>
              <a:t>6</a:t>
            </a:fld>
            <a:endParaRPr lang="en-US"/>
          </a:p>
        </p:txBody>
      </p:sp>
    </p:spTree>
    <p:extLst>
      <p:ext uri="{BB962C8B-B14F-4D97-AF65-F5344CB8AC3E}">
        <p14:creationId xmlns:p14="http://schemas.microsoft.com/office/powerpoint/2010/main" val="30675297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Looking </a:t>
            </a:r>
          </a:p>
        </p:txBody>
      </p:sp>
      <p:sp>
        <p:nvSpPr>
          <p:cNvPr id="4" name="Slide Number Placeholder 3"/>
          <p:cNvSpPr>
            <a:spLocks noGrp="1"/>
          </p:cNvSpPr>
          <p:nvPr>
            <p:ph type="sldNum" sz="quarter" idx="5"/>
          </p:nvPr>
        </p:nvSpPr>
        <p:spPr/>
        <p:txBody>
          <a:bodyPr/>
          <a:lstStyle/>
          <a:p>
            <a:fld id="{AB182E93-1B2E-480E-B45D-59D850DA742A}" type="slidenum">
              <a:rPr lang="en-US" smtClean="0"/>
              <a:t>7</a:t>
            </a:fld>
            <a:endParaRPr lang="en-US"/>
          </a:p>
        </p:txBody>
      </p:sp>
    </p:spTree>
    <p:extLst>
      <p:ext uri="{BB962C8B-B14F-4D97-AF65-F5344CB8AC3E}">
        <p14:creationId xmlns:p14="http://schemas.microsoft.com/office/powerpoint/2010/main" val="1641778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Looking </a:t>
            </a:r>
          </a:p>
        </p:txBody>
      </p:sp>
      <p:sp>
        <p:nvSpPr>
          <p:cNvPr id="4" name="Slide Number Placeholder 3"/>
          <p:cNvSpPr>
            <a:spLocks noGrp="1"/>
          </p:cNvSpPr>
          <p:nvPr>
            <p:ph type="sldNum" sz="quarter" idx="5"/>
          </p:nvPr>
        </p:nvSpPr>
        <p:spPr/>
        <p:txBody>
          <a:bodyPr/>
          <a:lstStyle/>
          <a:p>
            <a:fld id="{AB182E93-1B2E-480E-B45D-59D850DA742A}" type="slidenum">
              <a:rPr lang="en-US" smtClean="0"/>
              <a:t>8</a:t>
            </a:fld>
            <a:endParaRPr lang="en-US"/>
          </a:p>
        </p:txBody>
      </p:sp>
    </p:spTree>
    <p:extLst>
      <p:ext uri="{BB962C8B-B14F-4D97-AF65-F5344CB8AC3E}">
        <p14:creationId xmlns:p14="http://schemas.microsoft.com/office/powerpoint/2010/main" val="18695239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Looking </a:t>
            </a:r>
          </a:p>
        </p:txBody>
      </p:sp>
      <p:sp>
        <p:nvSpPr>
          <p:cNvPr id="4" name="Slide Number Placeholder 3"/>
          <p:cNvSpPr>
            <a:spLocks noGrp="1"/>
          </p:cNvSpPr>
          <p:nvPr>
            <p:ph type="sldNum" sz="quarter" idx="5"/>
          </p:nvPr>
        </p:nvSpPr>
        <p:spPr/>
        <p:txBody>
          <a:bodyPr/>
          <a:lstStyle/>
          <a:p>
            <a:fld id="{AB182E93-1B2E-480E-B45D-59D850DA742A}" type="slidenum">
              <a:rPr lang="en-US" smtClean="0"/>
              <a:t>9</a:t>
            </a:fld>
            <a:endParaRPr lang="en-US"/>
          </a:p>
        </p:txBody>
      </p:sp>
    </p:spTree>
    <p:extLst>
      <p:ext uri="{BB962C8B-B14F-4D97-AF65-F5344CB8AC3E}">
        <p14:creationId xmlns:p14="http://schemas.microsoft.com/office/powerpoint/2010/main" val="3619057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Looking </a:t>
            </a:r>
          </a:p>
        </p:txBody>
      </p:sp>
      <p:sp>
        <p:nvSpPr>
          <p:cNvPr id="4" name="Slide Number Placeholder 3"/>
          <p:cNvSpPr>
            <a:spLocks noGrp="1"/>
          </p:cNvSpPr>
          <p:nvPr>
            <p:ph type="sldNum" sz="quarter" idx="5"/>
          </p:nvPr>
        </p:nvSpPr>
        <p:spPr/>
        <p:txBody>
          <a:bodyPr/>
          <a:lstStyle/>
          <a:p>
            <a:fld id="{AB182E93-1B2E-480E-B45D-59D850DA742A}" type="slidenum">
              <a:rPr lang="en-US" smtClean="0"/>
              <a:t>10</a:t>
            </a:fld>
            <a:endParaRPr lang="en-US"/>
          </a:p>
        </p:txBody>
      </p:sp>
    </p:spTree>
    <p:extLst>
      <p:ext uri="{BB962C8B-B14F-4D97-AF65-F5344CB8AC3E}">
        <p14:creationId xmlns:p14="http://schemas.microsoft.com/office/powerpoint/2010/main" val="10668893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B7A5F-52FC-4C29-9B9D-901CD8C71B4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1C9A676-4C5F-435E-885F-D55F5E4ED4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CC00422-951E-4B8F-A23A-61DE7AD3CCCB}"/>
              </a:ext>
            </a:extLst>
          </p:cNvPr>
          <p:cNvSpPr>
            <a:spLocks noGrp="1"/>
          </p:cNvSpPr>
          <p:nvPr>
            <p:ph type="dt" sz="half" idx="10"/>
          </p:nvPr>
        </p:nvSpPr>
        <p:spPr/>
        <p:txBody>
          <a:bodyPr/>
          <a:lstStyle/>
          <a:p>
            <a:fld id="{699E7875-1473-44EA-B9D1-402AA952B7C7}" type="datetimeFigureOut">
              <a:rPr lang="en-US" smtClean="0"/>
              <a:t>5/17/2024</a:t>
            </a:fld>
            <a:endParaRPr lang="en-US"/>
          </a:p>
        </p:txBody>
      </p:sp>
      <p:sp>
        <p:nvSpPr>
          <p:cNvPr id="5" name="Footer Placeholder 4">
            <a:extLst>
              <a:ext uri="{FF2B5EF4-FFF2-40B4-BE49-F238E27FC236}">
                <a16:creationId xmlns:a16="http://schemas.microsoft.com/office/drawing/2014/main" id="{2CBE3F8F-38A1-4C97-AFB9-8972DF3B6A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531667-46D9-4167-8CD1-A0CD2A5CA5D1}"/>
              </a:ext>
            </a:extLst>
          </p:cNvPr>
          <p:cNvSpPr>
            <a:spLocks noGrp="1"/>
          </p:cNvSpPr>
          <p:nvPr>
            <p:ph type="sldNum" sz="quarter" idx="12"/>
          </p:nvPr>
        </p:nvSpPr>
        <p:spPr/>
        <p:txBody>
          <a:bodyPr/>
          <a:lstStyle/>
          <a:p>
            <a:fld id="{A4B6E150-3C02-432C-BCF7-CA72508BFCAA}" type="slidenum">
              <a:rPr lang="en-US" smtClean="0"/>
              <a:t>‹#›</a:t>
            </a:fld>
            <a:endParaRPr lang="en-US"/>
          </a:p>
        </p:txBody>
      </p:sp>
    </p:spTree>
    <p:extLst>
      <p:ext uri="{BB962C8B-B14F-4D97-AF65-F5344CB8AC3E}">
        <p14:creationId xmlns:p14="http://schemas.microsoft.com/office/powerpoint/2010/main" val="4185661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9977E-F481-451A-B00C-4E289C8AAED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23B300-8C62-4D1E-A981-26526BB754D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C1F372-1A77-4949-92E6-FFE6B40208DE}"/>
              </a:ext>
            </a:extLst>
          </p:cNvPr>
          <p:cNvSpPr>
            <a:spLocks noGrp="1"/>
          </p:cNvSpPr>
          <p:nvPr>
            <p:ph type="dt" sz="half" idx="10"/>
          </p:nvPr>
        </p:nvSpPr>
        <p:spPr/>
        <p:txBody>
          <a:bodyPr/>
          <a:lstStyle/>
          <a:p>
            <a:fld id="{699E7875-1473-44EA-B9D1-402AA952B7C7}" type="datetimeFigureOut">
              <a:rPr lang="en-US" smtClean="0"/>
              <a:t>5/17/2024</a:t>
            </a:fld>
            <a:endParaRPr lang="en-US"/>
          </a:p>
        </p:txBody>
      </p:sp>
      <p:sp>
        <p:nvSpPr>
          <p:cNvPr id="5" name="Footer Placeholder 4">
            <a:extLst>
              <a:ext uri="{FF2B5EF4-FFF2-40B4-BE49-F238E27FC236}">
                <a16:creationId xmlns:a16="http://schemas.microsoft.com/office/drawing/2014/main" id="{5397A8B8-4A76-46A5-BE45-FCFE81AD8B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B66D52-4EA0-466D-9616-B0D9838FA3E1}"/>
              </a:ext>
            </a:extLst>
          </p:cNvPr>
          <p:cNvSpPr>
            <a:spLocks noGrp="1"/>
          </p:cNvSpPr>
          <p:nvPr>
            <p:ph type="sldNum" sz="quarter" idx="12"/>
          </p:nvPr>
        </p:nvSpPr>
        <p:spPr/>
        <p:txBody>
          <a:bodyPr/>
          <a:lstStyle/>
          <a:p>
            <a:fld id="{A4B6E150-3C02-432C-BCF7-CA72508BFCAA}" type="slidenum">
              <a:rPr lang="en-US" smtClean="0"/>
              <a:t>‹#›</a:t>
            </a:fld>
            <a:endParaRPr lang="en-US"/>
          </a:p>
        </p:txBody>
      </p:sp>
    </p:spTree>
    <p:extLst>
      <p:ext uri="{BB962C8B-B14F-4D97-AF65-F5344CB8AC3E}">
        <p14:creationId xmlns:p14="http://schemas.microsoft.com/office/powerpoint/2010/main" val="3179066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19B4C3B-5A38-4E1C-9A1C-0DEEE73C930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985776D-7A23-47AC-9EB3-2043C0CA5DC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50A808-03E4-44E6-8221-4DD32DA79E57}"/>
              </a:ext>
            </a:extLst>
          </p:cNvPr>
          <p:cNvSpPr>
            <a:spLocks noGrp="1"/>
          </p:cNvSpPr>
          <p:nvPr>
            <p:ph type="dt" sz="half" idx="10"/>
          </p:nvPr>
        </p:nvSpPr>
        <p:spPr/>
        <p:txBody>
          <a:bodyPr/>
          <a:lstStyle/>
          <a:p>
            <a:fld id="{699E7875-1473-44EA-B9D1-402AA952B7C7}" type="datetimeFigureOut">
              <a:rPr lang="en-US" smtClean="0"/>
              <a:t>5/17/2024</a:t>
            </a:fld>
            <a:endParaRPr lang="en-US"/>
          </a:p>
        </p:txBody>
      </p:sp>
      <p:sp>
        <p:nvSpPr>
          <p:cNvPr id="5" name="Footer Placeholder 4">
            <a:extLst>
              <a:ext uri="{FF2B5EF4-FFF2-40B4-BE49-F238E27FC236}">
                <a16:creationId xmlns:a16="http://schemas.microsoft.com/office/drawing/2014/main" id="{A03790C8-DA24-4BCD-A6B4-B27FF5CD56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A0AEFA-8E9B-47D3-BAFC-F6AF3067777C}"/>
              </a:ext>
            </a:extLst>
          </p:cNvPr>
          <p:cNvSpPr>
            <a:spLocks noGrp="1"/>
          </p:cNvSpPr>
          <p:nvPr>
            <p:ph type="sldNum" sz="quarter" idx="12"/>
          </p:nvPr>
        </p:nvSpPr>
        <p:spPr/>
        <p:txBody>
          <a:bodyPr/>
          <a:lstStyle/>
          <a:p>
            <a:fld id="{A4B6E150-3C02-432C-BCF7-CA72508BFCAA}" type="slidenum">
              <a:rPr lang="en-US" smtClean="0"/>
              <a:t>‹#›</a:t>
            </a:fld>
            <a:endParaRPr lang="en-US"/>
          </a:p>
        </p:txBody>
      </p:sp>
    </p:spTree>
    <p:extLst>
      <p:ext uri="{BB962C8B-B14F-4D97-AF65-F5344CB8AC3E}">
        <p14:creationId xmlns:p14="http://schemas.microsoft.com/office/powerpoint/2010/main" val="41772498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915C6-6648-4C6C-AE28-87A172D367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381E47A-A674-4EF4-A9E2-B6F92FB31D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D7D35EF-6A24-4A3D-BD76-4B776AB82C74}"/>
              </a:ext>
            </a:extLst>
          </p:cNvPr>
          <p:cNvSpPr>
            <a:spLocks noGrp="1"/>
          </p:cNvSpPr>
          <p:nvPr>
            <p:ph type="dt" sz="half" idx="10"/>
          </p:nvPr>
        </p:nvSpPr>
        <p:spPr/>
        <p:txBody>
          <a:bodyPr/>
          <a:lstStyle/>
          <a:p>
            <a:fld id="{E0F33DC3-9D61-4701-B1FA-C9F0CE80E06B}" type="datetimeFigureOut">
              <a:rPr lang="en-US" smtClean="0"/>
              <a:t>5/17/2024</a:t>
            </a:fld>
            <a:endParaRPr lang="en-US"/>
          </a:p>
        </p:txBody>
      </p:sp>
      <p:sp>
        <p:nvSpPr>
          <p:cNvPr id="5" name="Footer Placeholder 4">
            <a:extLst>
              <a:ext uri="{FF2B5EF4-FFF2-40B4-BE49-F238E27FC236}">
                <a16:creationId xmlns:a16="http://schemas.microsoft.com/office/drawing/2014/main" id="{0DACD77F-3CA4-4A18-AE85-26F7BC0F53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0F62FA-FD73-4CB8-928D-A2612CFC9CF9}"/>
              </a:ext>
            </a:extLst>
          </p:cNvPr>
          <p:cNvSpPr>
            <a:spLocks noGrp="1"/>
          </p:cNvSpPr>
          <p:nvPr>
            <p:ph type="sldNum" sz="quarter" idx="12"/>
          </p:nvPr>
        </p:nvSpPr>
        <p:spPr/>
        <p:txBody>
          <a:bodyPr/>
          <a:lstStyle/>
          <a:p>
            <a:fld id="{4BBD5CBD-70CC-42F1-9638-7C4B1D947785}" type="slidenum">
              <a:rPr lang="en-US" smtClean="0"/>
              <a:t>‹#›</a:t>
            </a:fld>
            <a:endParaRPr lang="en-US"/>
          </a:p>
        </p:txBody>
      </p:sp>
    </p:spTree>
    <p:extLst>
      <p:ext uri="{BB962C8B-B14F-4D97-AF65-F5344CB8AC3E}">
        <p14:creationId xmlns:p14="http://schemas.microsoft.com/office/powerpoint/2010/main" val="30183980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D1D3E-69F8-45A1-8E31-58F24C4AD6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3F85FF-D421-4011-806A-4CD94593F11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456FF3-C889-4DD3-9AEC-A1BA808C497D}"/>
              </a:ext>
            </a:extLst>
          </p:cNvPr>
          <p:cNvSpPr>
            <a:spLocks noGrp="1"/>
          </p:cNvSpPr>
          <p:nvPr>
            <p:ph type="dt" sz="half" idx="10"/>
          </p:nvPr>
        </p:nvSpPr>
        <p:spPr/>
        <p:txBody>
          <a:bodyPr/>
          <a:lstStyle/>
          <a:p>
            <a:fld id="{E0F33DC3-9D61-4701-B1FA-C9F0CE80E06B}" type="datetimeFigureOut">
              <a:rPr lang="en-US" smtClean="0"/>
              <a:t>5/17/2024</a:t>
            </a:fld>
            <a:endParaRPr lang="en-US"/>
          </a:p>
        </p:txBody>
      </p:sp>
      <p:sp>
        <p:nvSpPr>
          <p:cNvPr id="5" name="Footer Placeholder 4">
            <a:extLst>
              <a:ext uri="{FF2B5EF4-FFF2-40B4-BE49-F238E27FC236}">
                <a16:creationId xmlns:a16="http://schemas.microsoft.com/office/drawing/2014/main" id="{AC8A8FD1-BE10-4916-A4E7-A7621DAB32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2A7E8A-F9E9-4181-85D9-B79A36FF9465}"/>
              </a:ext>
            </a:extLst>
          </p:cNvPr>
          <p:cNvSpPr>
            <a:spLocks noGrp="1"/>
          </p:cNvSpPr>
          <p:nvPr>
            <p:ph type="sldNum" sz="quarter" idx="12"/>
          </p:nvPr>
        </p:nvSpPr>
        <p:spPr/>
        <p:txBody>
          <a:bodyPr/>
          <a:lstStyle/>
          <a:p>
            <a:fld id="{4BBD5CBD-70CC-42F1-9638-7C4B1D947785}" type="slidenum">
              <a:rPr lang="en-US" smtClean="0"/>
              <a:t>‹#›</a:t>
            </a:fld>
            <a:endParaRPr lang="en-US"/>
          </a:p>
        </p:txBody>
      </p:sp>
    </p:spTree>
    <p:extLst>
      <p:ext uri="{BB962C8B-B14F-4D97-AF65-F5344CB8AC3E}">
        <p14:creationId xmlns:p14="http://schemas.microsoft.com/office/powerpoint/2010/main" val="33440466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FD569-1A09-4FF2-8D32-3F61225C2E1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12CAD56-E68C-4408-8BA0-A4A938E2FDF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5672AA8-4B70-4946-ABEC-6C94B385524B}"/>
              </a:ext>
            </a:extLst>
          </p:cNvPr>
          <p:cNvSpPr>
            <a:spLocks noGrp="1"/>
          </p:cNvSpPr>
          <p:nvPr>
            <p:ph type="dt" sz="half" idx="10"/>
          </p:nvPr>
        </p:nvSpPr>
        <p:spPr/>
        <p:txBody>
          <a:bodyPr/>
          <a:lstStyle/>
          <a:p>
            <a:fld id="{E0F33DC3-9D61-4701-B1FA-C9F0CE80E06B}" type="datetimeFigureOut">
              <a:rPr lang="en-US" smtClean="0"/>
              <a:t>5/17/2024</a:t>
            </a:fld>
            <a:endParaRPr lang="en-US"/>
          </a:p>
        </p:txBody>
      </p:sp>
      <p:sp>
        <p:nvSpPr>
          <p:cNvPr id="5" name="Footer Placeholder 4">
            <a:extLst>
              <a:ext uri="{FF2B5EF4-FFF2-40B4-BE49-F238E27FC236}">
                <a16:creationId xmlns:a16="http://schemas.microsoft.com/office/drawing/2014/main" id="{09F8111B-DE70-470C-8539-D7CAA57C00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933392-035A-4AB8-B5D6-AFF751674C10}"/>
              </a:ext>
            </a:extLst>
          </p:cNvPr>
          <p:cNvSpPr>
            <a:spLocks noGrp="1"/>
          </p:cNvSpPr>
          <p:nvPr>
            <p:ph type="sldNum" sz="quarter" idx="12"/>
          </p:nvPr>
        </p:nvSpPr>
        <p:spPr/>
        <p:txBody>
          <a:bodyPr/>
          <a:lstStyle/>
          <a:p>
            <a:fld id="{4BBD5CBD-70CC-42F1-9638-7C4B1D947785}" type="slidenum">
              <a:rPr lang="en-US" smtClean="0"/>
              <a:t>‹#›</a:t>
            </a:fld>
            <a:endParaRPr lang="en-US"/>
          </a:p>
        </p:txBody>
      </p:sp>
    </p:spTree>
    <p:extLst>
      <p:ext uri="{BB962C8B-B14F-4D97-AF65-F5344CB8AC3E}">
        <p14:creationId xmlns:p14="http://schemas.microsoft.com/office/powerpoint/2010/main" val="13838130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58EC4-29B7-4CE9-8073-46B1D692A7B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C8ED62-AA1C-4962-85E9-5017FE45940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570179E-6AA6-4028-A863-F67C8EB4D45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1A86096-78F4-4531-9F7C-44B272C04D8F}"/>
              </a:ext>
            </a:extLst>
          </p:cNvPr>
          <p:cNvSpPr>
            <a:spLocks noGrp="1"/>
          </p:cNvSpPr>
          <p:nvPr>
            <p:ph type="dt" sz="half" idx="10"/>
          </p:nvPr>
        </p:nvSpPr>
        <p:spPr/>
        <p:txBody>
          <a:bodyPr/>
          <a:lstStyle/>
          <a:p>
            <a:fld id="{E0F33DC3-9D61-4701-B1FA-C9F0CE80E06B}" type="datetimeFigureOut">
              <a:rPr lang="en-US" smtClean="0"/>
              <a:t>5/17/2024</a:t>
            </a:fld>
            <a:endParaRPr lang="en-US"/>
          </a:p>
        </p:txBody>
      </p:sp>
      <p:sp>
        <p:nvSpPr>
          <p:cNvPr id="6" name="Footer Placeholder 5">
            <a:extLst>
              <a:ext uri="{FF2B5EF4-FFF2-40B4-BE49-F238E27FC236}">
                <a16:creationId xmlns:a16="http://schemas.microsoft.com/office/drawing/2014/main" id="{738AF5A3-7168-4AA4-BBFD-7402C9DBB5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62D765-FC50-402F-BD30-8E95CE20CF32}"/>
              </a:ext>
            </a:extLst>
          </p:cNvPr>
          <p:cNvSpPr>
            <a:spLocks noGrp="1"/>
          </p:cNvSpPr>
          <p:nvPr>
            <p:ph type="sldNum" sz="quarter" idx="12"/>
          </p:nvPr>
        </p:nvSpPr>
        <p:spPr/>
        <p:txBody>
          <a:bodyPr/>
          <a:lstStyle/>
          <a:p>
            <a:fld id="{4BBD5CBD-70CC-42F1-9638-7C4B1D947785}" type="slidenum">
              <a:rPr lang="en-US" smtClean="0"/>
              <a:t>‹#›</a:t>
            </a:fld>
            <a:endParaRPr lang="en-US"/>
          </a:p>
        </p:txBody>
      </p:sp>
    </p:spTree>
    <p:extLst>
      <p:ext uri="{BB962C8B-B14F-4D97-AF65-F5344CB8AC3E}">
        <p14:creationId xmlns:p14="http://schemas.microsoft.com/office/powerpoint/2010/main" val="22110572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9DB64-013D-4564-9017-18CD19FBF7B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17C2C94-2156-4E31-8DA4-2AB10865E6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D46B8EA-D1C9-4F88-ACC3-9A5DDCB6EAC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40E6268-E135-4543-846A-3FA429A6FC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9C8B735-A129-4449-AC0E-74B24A52466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E34FA80-1392-441C-B78D-3DF540968DE1}"/>
              </a:ext>
            </a:extLst>
          </p:cNvPr>
          <p:cNvSpPr>
            <a:spLocks noGrp="1"/>
          </p:cNvSpPr>
          <p:nvPr>
            <p:ph type="dt" sz="half" idx="10"/>
          </p:nvPr>
        </p:nvSpPr>
        <p:spPr/>
        <p:txBody>
          <a:bodyPr/>
          <a:lstStyle/>
          <a:p>
            <a:fld id="{E0F33DC3-9D61-4701-B1FA-C9F0CE80E06B}" type="datetimeFigureOut">
              <a:rPr lang="en-US" smtClean="0"/>
              <a:t>5/17/2024</a:t>
            </a:fld>
            <a:endParaRPr lang="en-US"/>
          </a:p>
        </p:txBody>
      </p:sp>
      <p:sp>
        <p:nvSpPr>
          <p:cNvPr id="8" name="Footer Placeholder 7">
            <a:extLst>
              <a:ext uri="{FF2B5EF4-FFF2-40B4-BE49-F238E27FC236}">
                <a16:creationId xmlns:a16="http://schemas.microsoft.com/office/drawing/2014/main" id="{C5CD3CE0-DDB4-4B28-95BC-EEA4AB08C6C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99F090B-5446-4CEB-A75A-3757D5FA293B}"/>
              </a:ext>
            </a:extLst>
          </p:cNvPr>
          <p:cNvSpPr>
            <a:spLocks noGrp="1"/>
          </p:cNvSpPr>
          <p:nvPr>
            <p:ph type="sldNum" sz="quarter" idx="12"/>
          </p:nvPr>
        </p:nvSpPr>
        <p:spPr/>
        <p:txBody>
          <a:bodyPr/>
          <a:lstStyle/>
          <a:p>
            <a:fld id="{4BBD5CBD-70CC-42F1-9638-7C4B1D947785}" type="slidenum">
              <a:rPr lang="en-US" smtClean="0"/>
              <a:t>‹#›</a:t>
            </a:fld>
            <a:endParaRPr lang="en-US"/>
          </a:p>
        </p:txBody>
      </p:sp>
    </p:spTree>
    <p:extLst>
      <p:ext uri="{BB962C8B-B14F-4D97-AF65-F5344CB8AC3E}">
        <p14:creationId xmlns:p14="http://schemas.microsoft.com/office/powerpoint/2010/main" val="24023600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8AC8C-D025-4B3E-8FDF-55966BED8AA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362B7CC-E0EC-4534-9F6D-FEF4B37CAAF7}"/>
              </a:ext>
            </a:extLst>
          </p:cNvPr>
          <p:cNvSpPr>
            <a:spLocks noGrp="1"/>
          </p:cNvSpPr>
          <p:nvPr>
            <p:ph type="dt" sz="half" idx="10"/>
          </p:nvPr>
        </p:nvSpPr>
        <p:spPr/>
        <p:txBody>
          <a:bodyPr/>
          <a:lstStyle/>
          <a:p>
            <a:fld id="{E0F33DC3-9D61-4701-B1FA-C9F0CE80E06B}" type="datetimeFigureOut">
              <a:rPr lang="en-US" smtClean="0"/>
              <a:t>5/17/2024</a:t>
            </a:fld>
            <a:endParaRPr lang="en-US"/>
          </a:p>
        </p:txBody>
      </p:sp>
      <p:sp>
        <p:nvSpPr>
          <p:cNvPr id="4" name="Footer Placeholder 3">
            <a:extLst>
              <a:ext uri="{FF2B5EF4-FFF2-40B4-BE49-F238E27FC236}">
                <a16:creationId xmlns:a16="http://schemas.microsoft.com/office/drawing/2014/main" id="{55A1ACB9-6D65-4731-862A-68D3D28AA7F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1819137-19F3-4024-BB3A-BFD7FE773ACA}"/>
              </a:ext>
            </a:extLst>
          </p:cNvPr>
          <p:cNvSpPr>
            <a:spLocks noGrp="1"/>
          </p:cNvSpPr>
          <p:nvPr>
            <p:ph type="sldNum" sz="quarter" idx="12"/>
          </p:nvPr>
        </p:nvSpPr>
        <p:spPr/>
        <p:txBody>
          <a:bodyPr/>
          <a:lstStyle/>
          <a:p>
            <a:fld id="{4BBD5CBD-70CC-42F1-9638-7C4B1D947785}" type="slidenum">
              <a:rPr lang="en-US" smtClean="0"/>
              <a:t>‹#›</a:t>
            </a:fld>
            <a:endParaRPr lang="en-US"/>
          </a:p>
        </p:txBody>
      </p:sp>
    </p:spTree>
    <p:extLst>
      <p:ext uri="{BB962C8B-B14F-4D97-AF65-F5344CB8AC3E}">
        <p14:creationId xmlns:p14="http://schemas.microsoft.com/office/powerpoint/2010/main" val="25305040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87DFDC-CE8D-460C-B8B6-3ED8774D0704}"/>
              </a:ext>
            </a:extLst>
          </p:cNvPr>
          <p:cNvSpPr>
            <a:spLocks noGrp="1"/>
          </p:cNvSpPr>
          <p:nvPr>
            <p:ph type="dt" sz="half" idx="10"/>
          </p:nvPr>
        </p:nvSpPr>
        <p:spPr/>
        <p:txBody>
          <a:bodyPr/>
          <a:lstStyle/>
          <a:p>
            <a:fld id="{E0F33DC3-9D61-4701-B1FA-C9F0CE80E06B}" type="datetimeFigureOut">
              <a:rPr lang="en-US" smtClean="0"/>
              <a:t>5/17/2024</a:t>
            </a:fld>
            <a:endParaRPr lang="en-US"/>
          </a:p>
        </p:txBody>
      </p:sp>
      <p:sp>
        <p:nvSpPr>
          <p:cNvPr id="3" name="Footer Placeholder 2">
            <a:extLst>
              <a:ext uri="{FF2B5EF4-FFF2-40B4-BE49-F238E27FC236}">
                <a16:creationId xmlns:a16="http://schemas.microsoft.com/office/drawing/2014/main" id="{78E0B5D7-03C9-4E09-A515-E6F8032A303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B8B1E57-C8B8-45BF-874A-05BA17863412}"/>
              </a:ext>
            </a:extLst>
          </p:cNvPr>
          <p:cNvSpPr>
            <a:spLocks noGrp="1"/>
          </p:cNvSpPr>
          <p:nvPr>
            <p:ph type="sldNum" sz="quarter" idx="12"/>
          </p:nvPr>
        </p:nvSpPr>
        <p:spPr/>
        <p:txBody>
          <a:bodyPr/>
          <a:lstStyle/>
          <a:p>
            <a:fld id="{4BBD5CBD-70CC-42F1-9638-7C4B1D947785}" type="slidenum">
              <a:rPr lang="en-US" smtClean="0"/>
              <a:t>‹#›</a:t>
            </a:fld>
            <a:endParaRPr lang="en-US"/>
          </a:p>
        </p:txBody>
      </p:sp>
    </p:spTree>
    <p:extLst>
      <p:ext uri="{BB962C8B-B14F-4D97-AF65-F5344CB8AC3E}">
        <p14:creationId xmlns:p14="http://schemas.microsoft.com/office/powerpoint/2010/main" val="35471157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8A540-99DB-401C-8871-A567DBA584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EA92AB6-B592-4E9F-8777-E3565BB5716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8D6E17E-BF7E-453E-BB4C-2CB5F7860B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0CEC8B-7A43-432D-B257-ACDE6A1692C2}"/>
              </a:ext>
            </a:extLst>
          </p:cNvPr>
          <p:cNvSpPr>
            <a:spLocks noGrp="1"/>
          </p:cNvSpPr>
          <p:nvPr>
            <p:ph type="dt" sz="half" idx="10"/>
          </p:nvPr>
        </p:nvSpPr>
        <p:spPr/>
        <p:txBody>
          <a:bodyPr/>
          <a:lstStyle/>
          <a:p>
            <a:fld id="{E0F33DC3-9D61-4701-B1FA-C9F0CE80E06B}" type="datetimeFigureOut">
              <a:rPr lang="en-US" smtClean="0"/>
              <a:t>5/17/2024</a:t>
            </a:fld>
            <a:endParaRPr lang="en-US"/>
          </a:p>
        </p:txBody>
      </p:sp>
      <p:sp>
        <p:nvSpPr>
          <p:cNvPr id="6" name="Footer Placeholder 5">
            <a:extLst>
              <a:ext uri="{FF2B5EF4-FFF2-40B4-BE49-F238E27FC236}">
                <a16:creationId xmlns:a16="http://schemas.microsoft.com/office/drawing/2014/main" id="{499A5143-CCCA-4668-8FDC-2AC0F4FC4F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91BC50-5708-4034-8512-DB92B28A2385}"/>
              </a:ext>
            </a:extLst>
          </p:cNvPr>
          <p:cNvSpPr>
            <a:spLocks noGrp="1"/>
          </p:cNvSpPr>
          <p:nvPr>
            <p:ph type="sldNum" sz="quarter" idx="12"/>
          </p:nvPr>
        </p:nvSpPr>
        <p:spPr/>
        <p:txBody>
          <a:bodyPr/>
          <a:lstStyle/>
          <a:p>
            <a:fld id="{4BBD5CBD-70CC-42F1-9638-7C4B1D947785}" type="slidenum">
              <a:rPr lang="en-US" smtClean="0"/>
              <a:t>‹#›</a:t>
            </a:fld>
            <a:endParaRPr lang="en-US"/>
          </a:p>
        </p:txBody>
      </p:sp>
    </p:spTree>
    <p:extLst>
      <p:ext uri="{BB962C8B-B14F-4D97-AF65-F5344CB8AC3E}">
        <p14:creationId xmlns:p14="http://schemas.microsoft.com/office/powerpoint/2010/main" val="3238728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983F8-8E1D-43C4-86DD-C3F28962F5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0DBAB18-D44D-4A94-9FFB-87D3F1969C2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D88C8C-FE13-4403-A364-BCD7CA37FF51}"/>
              </a:ext>
            </a:extLst>
          </p:cNvPr>
          <p:cNvSpPr>
            <a:spLocks noGrp="1"/>
          </p:cNvSpPr>
          <p:nvPr>
            <p:ph type="dt" sz="half" idx="10"/>
          </p:nvPr>
        </p:nvSpPr>
        <p:spPr/>
        <p:txBody>
          <a:bodyPr/>
          <a:lstStyle/>
          <a:p>
            <a:fld id="{699E7875-1473-44EA-B9D1-402AA952B7C7}" type="datetimeFigureOut">
              <a:rPr lang="en-US" smtClean="0"/>
              <a:t>5/17/2024</a:t>
            </a:fld>
            <a:endParaRPr lang="en-US"/>
          </a:p>
        </p:txBody>
      </p:sp>
      <p:sp>
        <p:nvSpPr>
          <p:cNvPr id="5" name="Footer Placeholder 4">
            <a:extLst>
              <a:ext uri="{FF2B5EF4-FFF2-40B4-BE49-F238E27FC236}">
                <a16:creationId xmlns:a16="http://schemas.microsoft.com/office/drawing/2014/main" id="{141FC96D-B5D6-42A8-B9B6-EF671680E2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5FF592-8E31-4377-B04C-0BC6CA410ED4}"/>
              </a:ext>
            </a:extLst>
          </p:cNvPr>
          <p:cNvSpPr>
            <a:spLocks noGrp="1"/>
          </p:cNvSpPr>
          <p:nvPr>
            <p:ph type="sldNum" sz="quarter" idx="12"/>
          </p:nvPr>
        </p:nvSpPr>
        <p:spPr/>
        <p:txBody>
          <a:bodyPr/>
          <a:lstStyle/>
          <a:p>
            <a:fld id="{A4B6E150-3C02-432C-BCF7-CA72508BFCAA}" type="slidenum">
              <a:rPr lang="en-US" smtClean="0"/>
              <a:t>‹#›</a:t>
            </a:fld>
            <a:endParaRPr lang="en-US"/>
          </a:p>
        </p:txBody>
      </p:sp>
    </p:spTree>
    <p:extLst>
      <p:ext uri="{BB962C8B-B14F-4D97-AF65-F5344CB8AC3E}">
        <p14:creationId xmlns:p14="http://schemas.microsoft.com/office/powerpoint/2010/main" val="11631490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CE481-67FC-40F5-A1D4-4ED1E5D187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BE7A22F-A259-4790-8664-C1ECC80802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D9A9B67-A303-4FD1-9EC5-A4F3E3C045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3B64E8-79CA-421A-8890-4FB62EADB4FD}"/>
              </a:ext>
            </a:extLst>
          </p:cNvPr>
          <p:cNvSpPr>
            <a:spLocks noGrp="1"/>
          </p:cNvSpPr>
          <p:nvPr>
            <p:ph type="dt" sz="half" idx="10"/>
          </p:nvPr>
        </p:nvSpPr>
        <p:spPr/>
        <p:txBody>
          <a:bodyPr/>
          <a:lstStyle/>
          <a:p>
            <a:fld id="{E0F33DC3-9D61-4701-B1FA-C9F0CE80E06B}" type="datetimeFigureOut">
              <a:rPr lang="en-US" smtClean="0"/>
              <a:t>5/17/2024</a:t>
            </a:fld>
            <a:endParaRPr lang="en-US"/>
          </a:p>
        </p:txBody>
      </p:sp>
      <p:sp>
        <p:nvSpPr>
          <p:cNvPr id="6" name="Footer Placeholder 5">
            <a:extLst>
              <a:ext uri="{FF2B5EF4-FFF2-40B4-BE49-F238E27FC236}">
                <a16:creationId xmlns:a16="http://schemas.microsoft.com/office/drawing/2014/main" id="{2FEC239C-C4A4-4EE0-8DE6-09DF7F289B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D53506-0A87-4D34-BFB6-A5B348547D59}"/>
              </a:ext>
            </a:extLst>
          </p:cNvPr>
          <p:cNvSpPr>
            <a:spLocks noGrp="1"/>
          </p:cNvSpPr>
          <p:nvPr>
            <p:ph type="sldNum" sz="quarter" idx="12"/>
          </p:nvPr>
        </p:nvSpPr>
        <p:spPr/>
        <p:txBody>
          <a:bodyPr/>
          <a:lstStyle/>
          <a:p>
            <a:fld id="{4BBD5CBD-70CC-42F1-9638-7C4B1D947785}" type="slidenum">
              <a:rPr lang="en-US" smtClean="0"/>
              <a:t>‹#›</a:t>
            </a:fld>
            <a:endParaRPr lang="en-US"/>
          </a:p>
        </p:txBody>
      </p:sp>
    </p:spTree>
    <p:extLst>
      <p:ext uri="{BB962C8B-B14F-4D97-AF65-F5344CB8AC3E}">
        <p14:creationId xmlns:p14="http://schemas.microsoft.com/office/powerpoint/2010/main" val="12572384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FE243-6988-4606-880A-8DE695FC6C8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9FF58AB-2C3E-4583-B020-5B1FE011860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B66402-07E9-4549-941D-A1F1EAD622C9}"/>
              </a:ext>
            </a:extLst>
          </p:cNvPr>
          <p:cNvSpPr>
            <a:spLocks noGrp="1"/>
          </p:cNvSpPr>
          <p:nvPr>
            <p:ph type="dt" sz="half" idx="10"/>
          </p:nvPr>
        </p:nvSpPr>
        <p:spPr/>
        <p:txBody>
          <a:bodyPr/>
          <a:lstStyle/>
          <a:p>
            <a:fld id="{E0F33DC3-9D61-4701-B1FA-C9F0CE80E06B}" type="datetimeFigureOut">
              <a:rPr lang="en-US" smtClean="0"/>
              <a:t>5/17/2024</a:t>
            </a:fld>
            <a:endParaRPr lang="en-US"/>
          </a:p>
        </p:txBody>
      </p:sp>
      <p:sp>
        <p:nvSpPr>
          <p:cNvPr id="5" name="Footer Placeholder 4">
            <a:extLst>
              <a:ext uri="{FF2B5EF4-FFF2-40B4-BE49-F238E27FC236}">
                <a16:creationId xmlns:a16="http://schemas.microsoft.com/office/drawing/2014/main" id="{64750AEA-DCA9-4ABE-BB62-709EDDB8EC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826414-0B49-4660-8956-A6BB72DB8E11}"/>
              </a:ext>
            </a:extLst>
          </p:cNvPr>
          <p:cNvSpPr>
            <a:spLocks noGrp="1"/>
          </p:cNvSpPr>
          <p:nvPr>
            <p:ph type="sldNum" sz="quarter" idx="12"/>
          </p:nvPr>
        </p:nvSpPr>
        <p:spPr/>
        <p:txBody>
          <a:bodyPr/>
          <a:lstStyle/>
          <a:p>
            <a:fld id="{4BBD5CBD-70CC-42F1-9638-7C4B1D947785}" type="slidenum">
              <a:rPr lang="en-US" smtClean="0"/>
              <a:t>‹#›</a:t>
            </a:fld>
            <a:endParaRPr lang="en-US"/>
          </a:p>
        </p:txBody>
      </p:sp>
    </p:spTree>
    <p:extLst>
      <p:ext uri="{BB962C8B-B14F-4D97-AF65-F5344CB8AC3E}">
        <p14:creationId xmlns:p14="http://schemas.microsoft.com/office/powerpoint/2010/main" val="34393479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80CC037-8058-4917-AF1B-CCAB2860117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55B696F-9A29-40B7-807E-F1BE07C295A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91D982-D769-42B3-A993-63FC826FD299}"/>
              </a:ext>
            </a:extLst>
          </p:cNvPr>
          <p:cNvSpPr>
            <a:spLocks noGrp="1"/>
          </p:cNvSpPr>
          <p:nvPr>
            <p:ph type="dt" sz="half" idx="10"/>
          </p:nvPr>
        </p:nvSpPr>
        <p:spPr/>
        <p:txBody>
          <a:bodyPr/>
          <a:lstStyle/>
          <a:p>
            <a:fld id="{E0F33DC3-9D61-4701-B1FA-C9F0CE80E06B}" type="datetimeFigureOut">
              <a:rPr lang="en-US" smtClean="0"/>
              <a:t>5/17/2024</a:t>
            </a:fld>
            <a:endParaRPr lang="en-US"/>
          </a:p>
        </p:txBody>
      </p:sp>
      <p:sp>
        <p:nvSpPr>
          <p:cNvPr id="5" name="Footer Placeholder 4">
            <a:extLst>
              <a:ext uri="{FF2B5EF4-FFF2-40B4-BE49-F238E27FC236}">
                <a16:creationId xmlns:a16="http://schemas.microsoft.com/office/drawing/2014/main" id="{B82996B5-6C07-454C-BE81-0FEB748C7F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9B0B5B-CFE4-4CFC-91A3-C3816457DDD2}"/>
              </a:ext>
            </a:extLst>
          </p:cNvPr>
          <p:cNvSpPr>
            <a:spLocks noGrp="1"/>
          </p:cNvSpPr>
          <p:nvPr>
            <p:ph type="sldNum" sz="quarter" idx="12"/>
          </p:nvPr>
        </p:nvSpPr>
        <p:spPr/>
        <p:txBody>
          <a:bodyPr/>
          <a:lstStyle/>
          <a:p>
            <a:fld id="{4BBD5CBD-70CC-42F1-9638-7C4B1D947785}" type="slidenum">
              <a:rPr lang="en-US" smtClean="0"/>
              <a:t>‹#›</a:t>
            </a:fld>
            <a:endParaRPr lang="en-US"/>
          </a:p>
        </p:txBody>
      </p:sp>
    </p:spTree>
    <p:extLst>
      <p:ext uri="{BB962C8B-B14F-4D97-AF65-F5344CB8AC3E}">
        <p14:creationId xmlns:p14="http://schemas.microsoft.com/office/powerpoint/2010/main" val="1524281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B825C-83E3-4A55-A5EE-B36D64916D7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F4959DE-4368-4E5A-ABF0-D60BF01EDE2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6D2CEEF-A01A-4628-A302-097B2C0FCB1E}"/>
              </a:ext>
            </a:extLst>
          </p:cNvPr>
          <p:cNvSpPr>
            <a:spLocks noGrp="1"/>
          </p:cNvSpPr>
          <p:nvPr>
            <p:ph type="dt" sz="half" idx="10"/>
          </p:nvPr>
        </p:nvSpPr>
        <p:spPr/>
        <p:txBody>
          <a:bodyPr/>
          <a:lstStyle/>
          <a:p>
            <a:fld id="{699E7875-1473-44EA-B9D1-402AA952B7C7}" type="datetimeFigureOut">
              <a:rPr lang="en-US" smtClean="0"/>
              <a:t>5/17/2024</a:t>
            </a:fld>
            <a:endParaRPr lang="en-US"/>
          </a:p>
        </p:txBody>
      </p:sp>
      <p:sp>
        <p:nvSpPr>
          <p:cNvPr id="5" name="Footer Placeholder 4">
            <a:extLst>
              <a:ext uri="{FF2B5EF4-FFF2-40B4-BE49-F238E27FC236}">
                <a16:creationId xmlns:a16="http://schemas.microsoft.com/office/drawing/2014/main" id="{B4CFA797-4058-4E61-95F0-26426F2A4A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65ACAE-8FDF-45BA-AABA-CC9AB08992F1}"/>
              </a:ext>
            </a:extLst>
          </p:cNvPr>
          <p:cNvSpPr>
            <a:spLocks noGrp="1"/>
          </p:cNvSpPr>
          <p:nvPr>
            <p:ph type="sldNum" sz="quarter" idx="12"/>
          </p:nvPr>
        </p:nvSpPr>
        <p:spPr/>
        <p:txBody>
          <a:bodyPr/>
          <a:lstStyle/>
          <a:p>
            <a:fld id="{A4B6E150-3C02-432C-BCF7-CA72508BFCAA}" type="slidenum">
              <a:rPr lang="en-US" smtClean="0"/>
              <a:t>‹#›</a:t>
            </a:fld>
            <a:endParaRPr lang="en-US"/>
          </a:p>
        </p:txBody>
      </p:sp>
    </p:spTree>
    <p:extLst>
      <p:ext uri="{BB962C8B-B14F-4D97-AF65-F5344CB8AC3E}">
        <p14:creationId xmlns:p14="http://schemas.microsoft.com/office/powerpoint/2010/main" val="1439856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F280B-7AE0-40DA-B2E9-C88440DFFF8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4C67EE-6911-4DFA-8E18-4F782646877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86279CB-9581-40EF-AF4B-C85DE62BD2B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D248D54-7CFF-444C-A487-845F1AD1B882}"/>
              </a:ext>
            </a:extLst>
          </p:cNvPr>
          <p:cNvSpPr>
            <a:spLocks noGrp="1"/>
          </p:cNvSpPr>
          <p:nvPr>
            <p:ph type="dt" sz="half" idx="10"/>
          </p:nvPr>
        </p:nvSpPr>
        <p:spPr/>
        <p:txBody>
          <a:bodyPr/>
          <a:lstStyle/>
          <a:p>
            <a:fld id="{699E7875-1473-44EA-B9D1-402AA952B7C7}" type="datetimeFigureOut">
              <a:rPr lang="en-US" smtClean="0"/>
              <a:t>5/17/2024</a:t>
            </a:fld>
            <a:endParaRPr lang="en-US"/>
          </a:p>
        </p:txBody>
      </p:sp>
      <p:sp>
        <p:nvSpPr>
          <p:cNvPr id="6" name="Footer Placeholder 5">
            <a:extLst>
              <a:ext uri="{FF2B5EF4-FFF2-40B4-BE49-F238E27FC236}">
                <a16:creationId xmlns:a16="http://schemas.microsoft.com/office/drawing/2014/main" id="{69173161-CDD8-43E9-B795-CD2FE15799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277605-0013-4DA0-AFEE-DAD54FCBC7AB}"/>
              </a:ext>
            </a:extLst>
          </p:cNvPr>
          <p:cNvSpPr>
            <a:spLocks noGrp="1"/>
          </p:cNvSpPr>
          <p:nvPr>
            <p:ph type="sldNum" sz="quarter" idx="12"/>
          </p:nvPr>
        </p:nvSpPr>
        <p:spPr/>
        <p:txBody>
          <a:bodyPr/>
          <a:lstStyle/>
          <a:p>
            <a:fld id="{A4B6E150-3C02-432C-BCF7-CA72508BFCAA}" type="slidenum">
              <a:rPr lang="en-US" smtClean="0"/>
              <a:t>‹#›</a:t>
            </a:fld>
            <a:endParaRPr lang="en-US"/>
          </a:p>
        </p:txBody>
      </p:sp>
    </p:spTree>
    <p:extLst>
      <p:ext uri="{BB962C8B-B14F-4D97-AF65-F5344CB8AC3E}">
        <p14:creationId xmlns:p14="http://schemas.microsoft.com/office/powerpoint/2010/main" val="638134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F38CE-494C-413B-85A5-350183CC874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5B5231A-DAD6-48F8-861B-A614A6BBE7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41E2EC3-0B6B-4F5D-8ECC-D80FBAD7AA0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938AAB2-724A-4226-B793-3FE7F81CC6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6F308F5-4526-47D1-9462-513392BFA0E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0424800-56A5-429E-946F-A326564C2904}"/>
              </a:ext>
            </a:extLst>
          </p:cNvPr>
          <p:cNvSpPr>
            <a:spLocks noGrp="1"/>
          </p:cNvSpPr>
          <p:nvPr>
            <p:ph type="dt" sz="half" idx="10"/>
          </p:nvPr>
        </p:nvSpPr>
        <p:spPr/>
        <p:txBody>
          <a:bodyPr/>
          <a:lstStyle/>
          <a:p>
            <a:fld id="{699E7875-1473-44EA-B9D1-402AA952B7C7}" type="datetimeFigureOut">
              <a:rPr lang="en-US" smtClean="0"/>
              <a:t>5/17/2024</a:t>
            </a:fld>
            <a:endParaRPr lang="en-US"/>
          </a:p>
        </p:txBody>
      </p:sp>
      <p:sp>
        <p:nvSpPr>
          <p:cNvPr id="8" name="Footer Placeholder 7">
            <a:extLst>
              <a:ext uri="{FF2B5EF4-FFF2-40B4-BE49-F238E27FC236}">
                <a16:creationId xmlns:a16="http://schemas.microsoft.com/office/drawing/2014/main" id="{BF8A1914-17EB-4974-9ACA-4F3C04A48C0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1FB867E-1B8B-467F-8E86-AA001F1EBB26}"/>
              </a:ext>
            </a:extLst>
          </p:cNvPr>
          <p:cNvSpPr>
            <a:spLocks noGrp="1"/>
          </p:cNvSpPr>
          <p:nvPr>
            <p:ph type="sldNum" sz="quarter" idx="12"/>
          </p:nvPr>
        </p:nvSpPr>
        <p:spPr/>
        <p:txBody>
          <a:bodyPr/>
          <a:lstStyle/>
          <a:p>
            <a:fld id="{A4B6E150-3C02-432C-BCF7-CA72508BFCAA}" type="slidenum">
              <a:rPr lang="en-US" smtClean="0"/>
              <a:t>‹#›</a:t>
            </a:fld>
            <a:endParaRPr lang="en-US"/>
          </a:p>
        </p:txBody>
      </p:sp>
    </p:spTree>
    <p:extLst>
      <p:ext uri="{BB962C8B-B14F-4D97-AF65-F5344CB8AC3E}">
        <p14:creationId xmlns:p14="http://schemas.microsoft.com/office/powerpoint/2010/main" val="2168002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AFC60-69A0-4761-958C-54456872866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97CEA4F-F3E9-4989-97E0-D856CA89E210}"/>
              </a:ext>
            </a:extLst>
          </p:cNvPr>
          <p:cNvSpPr>
            <a:spLocks noGrp="1"/>
          </p:cNvSpPr>
          <p:nvPr>
            <p:ph type="dt" sz="half" idx="10"/>
          </p:nvPr>
        </p:nvSpPr>
        <p:spPr/>
        <p:txBody>
          <a:bodyPr/>
          <a:lstStyle/>
          <a:p>
            <a:fld id="{699E7875-1473-44EA-B9D1-402AA952B7C7}" type="datetimeFigureOut">
              <a:rPr lang="en-US" smtClean="0"/>
              <a:t>5/17/2024</a:t>
            </a:fld>
            <a:endParaRPr lang="en-US"/>
          </a:p>
        </p:txBody>
      </p:sp>
      <p:sp>
        <p:nvSpPr>
          <p:cNvPr id="4" name="Footer Placeholder 3">
            <a:extLst>
              <a:ext uri="{FF2B5EF4-FFF2-40B4-BE49-F238E27FC236}">
                <a16:creationId xmlns:a16="http://schemas.microsoft.com/office/drawing/2014/main" id="{4ABB7B3F-D44E-41FA-8D38-CCAEBBE39B9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3BAC84-CD34-49E0-84FC-742E2ADE5B61}"/>
              </a:ext>
            </a:extLst>
          </p:cNvPr>
          <p:cNvSpPr>
            <a:spLocks noGrp="1"/>
          </p:cNvSpPr>
          <p:nvPr>
            <p:ph type="sldNum" sz="quarter" idx="12"/>
          </p:nvPr>
        </p:nvSpPr>
        <p:spPr/>
        <p:txBody>
          <a:bodyPr/>
          <a:lstStyle/>
          <a:p>
            <a:fld id="{A4B6E150-3C02-432C-BCF7-CA72508BFCAA}" type="slidenum">
              <a:rPr lang="en-US" smtClean="0"/>
              <a:t>‹#›</a:t>
            </a:fld>
            <a:endParaRPr lang="en-US"/>
          </a:p>
        </p:txBody>
      </p:sp>
    </p:spTree>
    <p:extLst>
      <p:ext uri="{BB962C8B-B14F-4D97-AF65-F5344CB8AC3E}">
        <p14:creationId xmlns:p14="http://schemas.microsoft.com/office/powerpoint/2010/main" val="727595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790B01-7FF6-4063-B721-3C556FE38AD0}"/>
              </a:ext>
            </a:extLst>
          </p:cNvPr>
          <p:cNvSpPr>
            <a:spLocks noGrp="1"/>
          </p:cNvSpPr>
          <p:nvPr>
            <p:ph type="dt" sz="half" idx="10"/>
          </p:nvPr>
        </p:nvSpPr>
        <p:spPr/>
        <p:txBody>
          <a:bodyPr/>
          <a:lstStyle/>
          <a:p>
            <a:fld id="{699E7875-1473-44EA-B9D1-402AA952B7C7}" type="datetimeFigureOut">
              <a:rPr lang="en-US" smtClean="0"/>
              <a:t>5/17/2024</a:t>
            </a:fld>
            <a:endParaRPr lang="en-US"/>
          </a:p>
        </p:txBody>
      </p:sp>
      <p:sp>
        <p:nvSpPr>
          <p:cNvPr id="3" name="Footer Placeholder 2">
            <a:extLst>
              <a:ext uri="{FF2B5EF4-FFF2-40B4-BE49-F238E27FC236}">
                <a16:creationId xmlns:a16="http://schemas.microsoft.com/office/drawing/2014/main" id="{72E18EA1-0A64-4861-A4B2-A80FA40F015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570CFEE-3946-4612-AE0C-36D2EC581A22}"/>
              </a:ext>
            </a:extLst>
          </p:cNvPr>
          <p:cNvSpPr>
            <a:spLocks noGrp="1"/>
          </p:cNvSpPr>
          <p:nvPr>
            <p:ph type="sldNum" sz="quarter" idx="12"/>
          </p:nvPr>
        </p:nvSpPr>
        <p:spPr/>
        <p:txBody>
          <a:bodyPr/>
          <a:lstStyle/>
          <a:p>
            <a:fld id="{A4B6E150-3C02-432C-BCF7-CA72508BFCAA}" type="slidenum">
              <a:rPr lang="en-US" smtClean="0"/>
              <a:t>‹#›</a:t>
            </a:fld>
            <a:endParaRPr lang="en-US"/>
          </a:p>
        </p:txBody>
      </p:sp>
    </p:spTree>
    <p:extLst>
      <p:ext uri="{BB962C8B-B14F-4D97-AF65-F5344CB8AC3E}">
        <p14:creationId xmlns:p14="http://schemas.microsoft.com/office/powerpoint/2010/main" val="3503207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A992F-6E82-466C-A80F-1ED3311A56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5E9D11E-3427-4AB8-AD5A-2DD7489D66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66556F7-4F56-4B15-94BC-495DE92B24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01EE74-0B20-421D-A7B2-87CCB8DA18E7}"/>
              </a:ext>
            </a:extLst>
          </p:cNvPr>
          <p:cNvSpPr>
            <a:spLocks noGrp="1"/>
          </p:cNvSpPr>
          <p:nvPr>
            <p:ph type="dt" sz="half" idx="10"/>
          </p:nvPr>
        </p:nvSpPr>
        <p:spPr/>
        <p:txBody>
          <a:bodyPr/>
          <a:lstStyle/>
          <a:p>
            <a:fld id="{699E7875-1473-44EA-B9D1-402AA952B7C7}" type="datetimeFigureOut">
              <a:rPr lang="en-US" smtClean="0"/>
              <a:t>5/17/2024</a:t>
            </a:fld>
            <a:endParaRPr lang="en-US"/>
          </a:p>
        </p:txBody>
      </p:sp>
      <p:sp>
        <p:nvSpPr>
          <p:cNvPr id="6" name="Footer Placeholder 5">
            <a:extLst>
              <a:ext uri="{FF2B5EF4-FFF2-40B4-BE49-F238E27FC236}">
                <a16:creationId xmlns:a16="http://schemas.microsoft.com/office/drawing/2014/main" id="{F27B4E55-5BBD-45C6-A280-A86EBA4071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F5B52F-79C9-4498-92B0-C4A74BE7F8B5}"/>
              </a:ext>
            </a:extLst>
          </p:cNvPr>
          <p:cNvSpPr>
            <a:spLocks noGrp="1"/>
          </p:cNvSpPr>
          <p:nvPr>
            <p:ph type="sldNum" sz="quarter" idx="12"/>
          </p:nvPr>
        </p:nvSpPr>
        <p:spPr/>
        <p:txBody>
          <a:bodyPr/>
          <a:lstStyle/>
          <a:p>
            <a:fld id="{A4B6E150-3C02-432C-BCF7-CA72508BFCAA}" type="slidenum">
              <a:rPr lang="en-US" smtClean="0"/>
              <a:t>‹#›</a:t>
            </a:fld>
            <a:endParaRPr lang="en-US"/>
          </a:p>
        </p:txBody>
      </p:sp>
    </p:spTree>
    <p:extLst>
      <p:ext uri="{BB962C8B-B14F-4D97-AF65-F5344CB8AC3E}">
        <p14:creationId xmlns:p14="http://schemas.microsoft.com/office/powerpoint/2010/main" val="1181571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43066-993E-48F2-BB12-6EABF76BCB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BB482C1-B165-4C23-A2A0-E0EB864326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5F7B8FE-8F4C-4FAB-8E81-DB8A42139B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F6AABC-7D57-4106-AB50-C9248CBD4C2E}"/>
              </a:ext>
            </a:extLst>
          </p:cNvPr>
          <p:cNvSpPr>
            <a:spLocks noGrp="1"/>
          </p:cNvSpPr>
          <p:nvPr>
            <p:ph type="dt" sz="half" idx="10"/>
          </p:nvPr>
        </p:nvSpPr>
        <p:spPr/>
        <p:txBody>
          <a:bodyPr/>
          <a:lstStyle/>
          <a:p>
            <a:fld id="{699E7875-1473-44EA-B9D1-402AA952B7C7}" type="datetimeFigureOut">
              <a:rPr lang="en-US" smtClean="0"/>
              <a:t>5/17/2024</a:t>
            </a:fld>
            <a:endParaRPr lang="en-US"/>
          </a:p>
        </p:txBody>
      </p:sp>
      <p:sp>
        <p:nvSpPr>
          <p:cNvPr id="6" name="Footer Placeholder 5">
            <a:extLst>
              <a:ext uri="{FF2B5EF4-FFF2-40B4-BE49-F238E27FC236}">
                <a16:creationId xmlns:a16="http://schemas.microsoft.com/office/drawing/2014/main" id="{D1DE7C69-9941-4EF7-BFBF-E30B7F6588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73BCD4-FAA0-4732-9990-0ED5408757EE}"/>
              </a:ext>
            </a:extLst>
          </p:cNvPr>
          <p:cNvSpPr>
            <a:spLocks noGrp="1"/>
          </p:cNvSpPr>
          <p:nvPr>
            <p:ph type="sldNum" sz="quarter" idx="12"/>
          </p:nvPr>
        </p:nvSpPr>
        <p:spPr/>
        <p:txBody>
          <a:bodyPr/>
          <a:lstStyle/>
          <a:p>
            <a:fld id="{A4B6E150-3C02-432C-BCF7-CA72508BFCAA}" type="slidenum">
              <a:rPr lang="en-US" smtClean="0"/>
              <a:t>‹#›</a:t>
            </a:fld>
            <a:endParaRPr lang="en-US"/>
          </a:p>
        </p:txBody>
      </p:sp>
    </p:spTree>
    <p:extLst>
      <p:ext uri="{BB962C8B-B14F-4D97-AF65-F5344CB8AC3E}">
        <p14:creationId xmlns:p14="http://schemas.microsoft.com/office/powerpoint/2010/main" val="803578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F26DF58-D702-45C3-9401-58C8B4598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0D1930B-93A1-4CC4-A1B9-3264CC7223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D013E3-59BF-4A49-AB77-1F64BAED31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9E7875-1473-44EA-B9D1-402AA952B7C7}" type="datetimeFigureOut">
              <a:rPr lang="en-US" smtClean="0"/>
              <a:t>5/17/2024</a:t>
            </a:fld>
            <a:endParaRPr lang="en-US"/>
          </a:p>
        </p:txBody>
      </p:sp>
      <p:sp>
        <p:nvSpPr>
          <p:cNvPr id="5" name="Footer Placeholder 4">
            <a:extLst>
              <a:ext uri="{FF2B5EF4-FFF2-40B4-BE49-F238E27FC236}">
                <a16:creationId xmlns:a16="http://schemas.microsoft.com/office/drawing/2014/main" id="{C1484734-89E0-4249-B6C5-50F3C61A29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C56C023-E646-4153-94F2-4DBE2B27A7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B6E150-3C02-432C-BCF7-CA72508BFCAA}" type="slidenum">
              <a:rPr lang="en-US" smtClean="0"/>
              <a:t>‹#›</a:t>
            </a:fld>
            <a:endParaRPr lang="en-US"/>
          </a:p>
        </p:txBody>
      </p:sp>
    </p:spTree>
    <p:extLst>
      <p:ext uri="{BB962C8B-B14F-4D97-AF65-F5344CB8AC3E}">
        <p14:creationId xmlns:p14="http://schemas.microsoft.com/office/powerpoint/2010/main" val="13956589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6B5F0C-198B-4554-8FFA-A56A006D27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FEAAC19-DCD3-4D94-AD3D-D73BDC8B5D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F00FE6-2041-479C-B707-2B4D132979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F33DC3-9D61-4701-B1FA-C9F0CE80E06B}" type="datetimeFigureOut">
              <a:rPr lang="en-US" smtClean="0"/>
              <a:t>5/17/2024</a:t>
            </a:fld>
            <a:endParaRPr lang="en-US"/>
          </a:p>
        </p:txBody>
      </p:sp>
      <p:sp>
        <p:nvSpPr>
          <p:cNvPr id="5" name="Footer Placeholder 4">
            <a:extLst>
              <a:ext uri="{FF2B5EF4-FFF2-40B4-BE49-F238E27FC236}">
                <a16:creationId xmlns:a16="http://schemas.microsoft.com/office/drawing/2014/main" id="{2EAA5944-515B-48D1-AB5B-3776F5E580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7C3E8BA-FDF3-478A-873C-65297AD6EB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BD5CBD-70CC-42F1-9638-7C4B1D947785}" type="slidenum">
              <a:rPr lang="en-US" smtClean="0"/>
              <a:t>‹#›</a:t>
            </a:fld>
            <a:endParaRPr lang="en-US"/>
          </a:p>
        </p:txBody>
      </p:sp>
    </p:spTree>
    <p:extLst>
      <p:ext uri="{BB962C8B-B14F-4D97-AF65-F5344CB8AC3E}">
        <p14:creationId xmlns:p14="http://schemas.microsoft.com/office/powerpoint/2010/main" val="246268885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AE2176E4-7555-9540-9E1D-B87EF87DEA0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214" t="7664" r="821" b="17235"/>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5" name="Subtitle 16">
            <a:extLst>
              <a:ext uri="{FF2B5EF4-FFF2-40B4-BE49-F238E27FC236}">
                <a16:creationId xmlns:a16="http://schemas.microsoft.com/office/drawing/2014/main" id="{3EB222A4-0DD5-1949-B600-FC3C1F0F2A75}"/>
              </a:ext>
            </a:extLst>
          </p:cNvPr>
          <p:cNvSpPr txBox="1">
            <a:spLocks/>
          </p:cNvSpPr>
          <p:nvPr/>
        </p:nvSpPr>
        <p:spPr>
          <a:xfrm>
            <a:off x="3419691" y="818574"/>
            <a:ext cx="4975544" cy="1839177"/>
          </a:xfrm>
          <a:prstGeom prst="rect">
            <a:avLst/>
          </a:prstGeom>
        </p:spPr>
        <p:txBody>
          <a:bodyPr vert="horz" lIns="68580" tIns="34290" rIns="68580" bIns="34290" rtlCol="0" anchor="t">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600" b="1" dirty="0">
                <a:solidFill>
                  <a:schemeClr val="bg1"/>
                </a:solidFill>
              </a:rPr>
              <a:t>EPA Climate Pollution Reduction Grant Overview</a:t>
            </a:r>
          </a:p>
          <a:p>
            <a:r>
              <a:rPr lang="en-US" sz="2800" b="1" dirty="0">
                <a:solidFill>
                  <a:schemeClr val="bg1"/>
                </a:solidFill>
                <a:cs typeface="Arial"/>
              </a:rPr>
              <a:t>May 20, 2024</a:t>
            </a:r>
          </a:p>
        </p:txBody>
      </p:sp>
      <p:pic>
        <p:nvPicPr>
          <p:cNvPr id="8" name="Picture 7">
            <a:extLst>
              <a:ext uri="{FF2B5EF4-FFF2-40B4-BE49-F238E27FC236}">
                <a16:creationId xmlns:a16="http://schemas.microsoft.com/office/drawing/2014/main" id="{898922F7-2B3A-D04B-9412-4E447655C8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7657" y="478931"/>
            <a:ext cx="1127131" cy="1393992"/>
          </a:xfrm>
          <a:prstGeom prst="rect">
            <a:avLst/>
          </a:prstGeom>
        </p:spPr>
      </p:pic>
      <p:sp>
        <p:nvSpPr>
          <p:cNvPr id="7" name="Title 15">
            <a:extLst>
              <a:ext uri="{FF2B5EF4-FFF2-40B4-BE49-F238E27FC236}">
                <a16:creationId xmlns:a16="http://schemas.microsoft.com/office/drawing/2014/main" id="{E4B6FEB4-C377-4365-9C34-C7876F73B083}"/>
              </a:ext>
            </a:extLst>
          </p:cNvPr>
          <p:cNvSpPr txBox="1">
            <a:spLocks/>
          </p:cNvSpPr>
          <p:nvPr/>
        </p:nvSpPr>
        <p:spPr>
          <a:xfrm>
            <a:off x="347657" y="5420324"/>
            <a:ext cx="9553630" cy="1256132"/>
          </a:xfrm>
          <a:prstGeom prst="rect">
            <a:avLst/>
          </a:prstGeom>
        </p:spPr>
        <p:txBody>
          <a:bodyPr vert="horz" lIns="68580" tIns="34290" rIns="68580" bIns="34290" numCol="1"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US" sz="2800" b="1">
              <a:solidFill>
                <a:schemeClr val="bg1"/>
              </a:solidFill>
              <a:cs typeface="Arial"/>
            </a:endParaRPr>
          </a:p>
          <a:p>
            <a:pPr algn="l"/>
            <a:r>
              <a:rPr lang="en-US" sz="2800" b="1">
                <a:solidFill>
                  <a:schemeClr val="bg1"/>
                </a:solidFill>
                <a:ea typeface="+mj-lt"/>
                <a:cs typeface="+mj-lt"/>
              </a:rPr>
              <a:t>Office of Resilience in the Office of the Mayor</a:t>
            </a:r>
            <a:endParaRPr lang="en-US" sz="2800" b="1">
              <a:solidFill>
                <a:schemeClr val="bg1"/>
              </a:solidFill>
              <a:cs typeface="Arial"/>
            </a:endParaRPr>
          </a:p>
        </p:txBody>
      </p:sp>
      <p:sp>
        <p:nvSpPr>
          <p:cNvPr id="9" name="Rectangle 8">
            <a:extLst>
              <a:ext uri="{FF2B5EF4-FFF2-40B4-BE49-F238E27FC236}">
                <a16:creationId xmlns:a16="http://schemas.microsoft.com/office/drawing/2014/main" id="{938A9366-AB7C-4852-ADBB-99F836BC8413}"/>
              </a:ext>
            </a:extLst>
          </p:cNvPr>
          <p:cNvSpPr/>
          <p:nvPr/>
        </p:nvSpPr>
        <p:spPr>
          <a:xfrm>
            <a:off x="11456739" y="6126480"/>
            <a:ext cx="739833" cy="731520"/>
          </a:xfrm>
          <a:prstGeom prst="rect">
            <a:avLst/>
          </a:prstGeom>
          <a:solidFill>
            <a:srgbClr val="102454">
              <a:alpha val="25098"/>
            </a:srgb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AA35251-4594-483D-8E38-3159FBEF411B}"/>
              </a:ext>
            </a:extLst>
          </p:cNvPr>
          <p:cNvSpPr/>
          <p:nvPr/>
        </p:nvSpPr>
        <p:spPr>
          <a:xfrm>
            <a:off x="0" y="6126480"/>
            <a:ext cx="9640577" cy="731520"/>
          </a:xfrm>
          <a:prstGeom prst="rect">
            <a:avLst/>
          </a:prstGeom>
          <a:solidFill>
            <a:srgbClr val="10245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407F4CB-2B39-418F-ADF9-BE59420EF1BF}"/>
              </a:ext>
            </a:extLst>
          </p:cNvPr>
          <p:cNvSpPr/>
          <p:nvPr/>
        </p:nvSpPr>
        <p:spPr>
          <a:xfrm>
            <a:off x="10597955" y="6126480"/>
            <a:ext cx="739833" cy="731520"/>
          </a:xfrm>
          <a:prstGeom prst="rect">
            <a:avLst/>
          </a:prstGeom>
          <a:solidFill>
            <a:srgbClr val="102454">
              <a:alpha val="50196"/>
            </a:srgb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4F2BDD2-71CC-4410-A73C-D7684633F02B}"/>
              </a:ext>
            </a:extLst>
          </p:cNvPr>
          <p:cNvSpPr/>
          <p:nvPr/>
        </p:nvSpPr>
        <p:spPr>
          <a:xfrm>
            <a:off x="9748642" y="6126480"/>
            <a:ext cx="739833" cy="731520"/>
          </a:xfrm>
          <a:prstGeom prst="rect">
            <a:avLst/>
          </a:prstGeom>
          <a:solidFill>
            <a:srgbClr val="102454">
              <a:alpha val="69804"/>
            </a:srgb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3" name="Title 15">
            <a:extLst>
              <a:ext uri="{FF2B5EF4-FFF2-40B4-BE49-F238E27FC236}">
                <a16:creationId xmlns:a16="http://schemas.microsoft.com/office/drawing/2014/main" id="{1F0ACD69-13E8-43FC-B436-537C77579068}"/>
              </a:ext>
            </a:extLst>
          </p:cNvPr>
          <p:cNvSpPr txBox="1">
            <a:spLocks/>
          </p:cNvSpPr>
          <p:nvPr/>
        </p:nvSpPr>
        <p:spPr>
          <a:xfrm>
            <a:off x="29089" y="6126480"/>
            <a:ext cx="9640577" cy="778693"/>
          </a:xfrm>
          <a:prstGeom prst="rect">
            <a:avLst/>
          </a:prstGeom>
        </p:spPr>
        <p:txBody>
          <a:bodyPr vert="horz" lIns="91440" tIns="45720" rIns="91440" bIns="45720" rtlCol="0" anchor="ctr">
            <a:norm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fontAlgn="auto">
              <a:spcAft>
                <a:spcPts val="0"/>
              </a:spcAft>
            </a:pPr>
            <a:r>
              <a:rPr lang="en-US" sz="2400" b="1" dirty="0">
                <a:solidFill>
                  <a:schemeClr val="bg1"/>
                </a:solidFill>
                <a:latin typeface="+mn-lt"/>
              </a:rPr>
              <a:t>Miami-Dade, Broward, Palm Beach, and Monroe Counties</a:t>
            </a:r>
          </a:p>
        </p:txBody>
      </p:sp>
      <p:sp>
        <p:nvSpPr>
          <p:cNvPr id="14" name="Title 15">
            <a:extLst>
              <a:ext uri="{FF2B5EF4-FFF2-40B4-BE49-F238E27FC236}">
                <a16:creationId xmlns:a16="http://schemas.microsoft.com/office/drawing/2014/main" id="{687C84B4-FF1E-48DC-9AD0-778785C293C9}"/>
              </a:ext>
            </a:extLst>
          </p:cNvPr>
          <p:cNvSpPr txBox="1">
            <a:spLocks/>
          </p:cNvSpPr>
          <p:nvPr/>
        </p:nvSpPr>
        <p:spPr>
          <a:xfrm>
            <a:off x="807956" y="2839295"/>
            <a:ext cx="10199015" cy="908502"/>
          </a:xfrm>
          <a:prstGeom prst="rect">
            <a:avLst/>
          </a:prstGeom>
        </p:spPr>
        <p:txBody>
          <a:bodyPr vert="horz" lIns="68580" tIns="34290" rIns="68580" bIns="34290" numCol="1"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en-US" sz="2400" b="1" dirty="0">
                <a:solidFill>
                  <a:schemeClr val="bg1"/>
                </a:solidFill>
              </a:rPr>
              <a:t>Kimberly Brown, AICP, Director</a:t>
            </a:r>
          </a:p>
          <a:p>
            <a:pPr>
              <a:lnSpc>
                <a:spcPct val="100000"/>
              </a:lnSpc>
            </a:pPr>
            <a:r>
              <a:rPr lang="en-US" sz="2400" b="1" dirty="0">
                <a:solidFill>
                  <a:schemeClr val="bg1"/>
                </a:solidFill>
              </a:rPr>
              <a:t>Resilience Planning and Implementation</a:t>
            </a:r>
          </a:p>
        </p:txBody>
      </p:sp>
    </p:spTree>
    <p:extLst>
      <p:ext uri="{BB962C8B-B14F-4D97-AF65-F5344CB8AC3E}">
        <p14:creationId xmlns:p14="http://schemas.microsoft.com/office/powerpoint/2010/main" val="28998552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F301C20-993A-4517-B7F0-7958C07682FD}"/>
              </a:ext>
            </a:extLst>
          </p:cNvPr>
          <p:cNvSpPr/>
          <p:nvPr/>
        </p:nvSpPr>
        <p:spPr>
          <a:xfrm>
            <a:off x="11436125" y="0"/>
            <a:ext cx="739833" cy="731520"/>
          </a:xfrm>
          <a:prstGeom prst="rect">
            <a:avLst/>
          </a:prstGeom>
          <a:solidFill>
            <a:srgbClr val="102454">
              <a:alpha val="25098"/>
            </a:srgb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DDCA9A4-FE41-445C-8F0B-68F1EB80E4A8}"/>
              </a:ext>
            </a:extLst>
          </p:cNvPr>
          <p:cNvSpPr/>
          <p:nvPr/>
        </p:nvSpPr>
        <p:spPr>
          <a:xfrm>
            <a:off x="0" y="0"/>
            <a:ext cx="9640577" cy="731520"/>
          </a:xfrm>
          <a:prstGeom prst="rect">
            <a:avLst/>
          </a:prstGeom>
          <a:solidFill>
            <a:srgbClr val="10245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600" b="1" dirty="0">
                <a:solidFill>
                  <a:schemeClr val="bg1"/>
                </a:solidFill>
                <a:latin typeface="+mj-lt"/>
                <a:cs typeface="Calibri Light"/>
              </a:rPr>
              <a:t>Low Income Disadvantaged Communities</a:t>
            </a:r>
            <a:endParaRPr lang="en-US" sz="3600" dirty="0">
              <a:solidFill>
                <a:schemeClr val="bg1"/>
              </a:solidFill>
              <a:latin typeface="+mj-lt"/>
            </a:endParaRPr>
          </a:p>
        </p:txBody>
      </p:sp>
      <p:sp>
        <p:nvSpPr>
          <p:cNvPr id="10" name="Rectangle 9">
            <a:extLst>
              <a:ext uri="{FF2B5EF4-FFF2-40B4-BE49-F238E27FC236}">
                <a16:creationId xmlns:a16="http://schemas.microsoft.com/office/drawing/2014/main" id="{CFA3DE16-F0B2-4AC3-9C1E-984DE0A02808}"/>
              </a:ext>
            </a:extLst>
          </p:cNvPr>
          <p:cNvSpPr/>
          <p:nvPr/>
        </p:nvSpPr>
        <p:spPr>
          <a:xfrm>
            <a:off x="10588227" y="0"/>
            <a:ext cx="739833" cy="731520"/>
          </a:xfrm>
          <a:prstGeom prst="rect">
            <a:avLst/>
          </a:prstGeom>
          <a:solidFill>
            <a:srgbClr val="102454">
              <a:alpha val="50196"/>
            </a:srgb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923B0A3-EACD-45C5-A282-680D799DBE0D}"/>
              </a:ext>
            </a:extLst>
          </p:cNvPr>
          <p:cNvSpPr/>
          <p:nvPr/>
        </p:nvSpPr>
        <p:spPr>
          <a:xfrm>
            <a:off x="9748642" y="0"/>
            <a:ext cx="739833" cy="731520"/>
          </a:xfrm>
          <a:prstGeom prst="rect">
            <a:avLst/>
          </a:prstGeom>
          <a:solidFill>
            <a:srgbClr val="102454">
              <a:alpha val="69804"/>
            </a:srgb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2" name="Content Placeholder 3">
            <a:extLst>
              <a:ext uri="{FF2B5EF4-FFF2-40B4-BE49-F238E27FC236}">
                <a16:creationId xmlns:a16="http://schemas.microsoft.com/office/drawing/2014/main" id="{3BFF4EFC-DE15-4ADC-81AE-2110604724E0}"/>
              </a:ext>
            </a:extLst>
          </p:cNvPr>
          <p:cNvSpPr>
            <a:spLocks noGrp="1"/>
          </p:cNvSpPr>
          <p:nvPr>
            <p:ph idx="1"/>
          </p:nvPr>
        </p:nvSpPr>
        <p:spPr>
          <a:xfrm>
            <a:off x="812460" y="1152385"/>
            <a:ext cx="10515600" cy="4351338"/>
          </a:xfrm>
        </p:spPr>
        <p:txBody>
          <a:bodyPr>
            <a:noAutofit/>
          </a:bodyPr>
          <a:lstStyle/>
          <a:p>
            <a:r>
              <a:rPr lang="en-US" sz="2000" dirty="0"/>
              <a:t>Partnered with CLEO Institute to engage Low Income Disadvantaged Communities</a:t>
            </a:r>
          </a:p>
          <a:p>
            <a:r>
              <a:rPr lang="en-US" sz="2000" b="1" i="1" dirty="0"/>
              <a:t>Survey</a:t>
            </a:r>
            <a:r>
              <a:rPr lang="en-US" sz="2000" dirty="0"/>
              <a:t> - 1,327 responses; 82% from target zip codes</a:t>
            </a:r>
          </a:p>
          <a:p>
            <a:r>
              <a:rPr lang="en-US" sz="2000" b="1" i="1" dirty="0"/>
              <a:t>Workshop</a:t>
            </a:r>
            <a:r>
              <a:rPr lang="en-US" sz="2000" dirty="0"/>
              <a:t> - A follow up workshop with a select group of survey respondents allowed for more focused feedback</a:t>
            </a:r>
          </a:p>
          <a:p>
            <a:r>
              <a:rPr lang="en-US" sz="2000" dirty="0"/>
              <a:t>Results identify top priorities by County under the topics of transportation, housing and other services. </a:t>
            </a:r>
          </a:p>
          <a:p>
            <a:r>
              <a:rPr lang="en-US" sz="2000" dirty="0"/>
              <a:t>Financial incentives to improve housing conditions was the top housing priority in all four counties. </a:t>
            </a:r>
          </a:p>
          <a:p>
            <a:pPr marL="0" indent="0" rtl="0">
              <a:spcBef>
                <a:spcPts val="0"/>
              </a:spcBef>
              <a:spcAft>
                <a:spcPts val="0"/>
              </a:spcAft>
              <a:buNone/>
            </a:pPr>
            <a:endParaRPr lang="en-US" sz="2000" b="0" i="0" u="none" strike="noStrike" dirty="0">
              <a:solidFill>
                <a:srgbClr val="000000"/>
              </a:solidFill>
              <a:effectLst/>
            </a:endParaRPr>
          </a:p>
        </p:txBody>
      </p:sp>
      <p:pic>
        <p:nvPicPr>
          <p:cNvPr id="13" name="Picture 12">
            <a:extLst>
              <a:ext uri="{FF2B5EF4-FFF2-40B4-BE49-F238E27FC236}">
                <a16:creationId xmlns:a16="http://schemas.microsoft.com/office/drawing/2014/main" id="{77CFF485-5C08-4A24-9A31-E86F7FF23369}"/>
              </a:ext>
            </a:extLst>
          </p:cNvPr>
          <p:cNvPicPr>
            <a:picLocks noChangeAspect="1"/>
          </p:cNvPicPr>
          <p:nvPr/>
        </p:nvPicPr>
        <p:blipFill>
          <a:blip r:embed="rId3"/>
          <a:stretch>
            <a:fillRect/>
          </a:stretch>
        </p:blipFill>
        <p:spPr>
          <a:xfrm>
            <a:off x="2361803" y="3998938"/>
            <a:ext cx="8126672" cy="2353260"/>
          </a:xfrm>
          <a:prstGeom prst="rect">
            <a:avLst/>
          </a:prstGeom>
        </p:spPr>
      </p:pic>
    </p:spTree>
    <p:extLst>
      <p:ext uri="{BB962C8B-B14F-4D97-AF65-F5344CB8AC3E}">
        <p14:creationId xmlns:p14="http://schemas.microsoft.com/office/powerpoint/2010/main" val="19303996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F301C20-993A-4517-B7F0-7958C07682FD}"/>
              </a:ext>
            </a:extLst>
          </p:cNvPr>
          <p:cNvSpPr/>
          <p:nvPr/>
        </p:nvSpPr>
        <p:spPr>
          <a:xfrm>
            <a:off x="11436125" y="0"/>
            <a:ext cx="739833" cy="731520"/>
          </a:xfrm>
          <a:prstGeom prst="rect">
            <a:avLst/>
          </a:prstGeom>
          <a:solidFill>
            <a:srgbClr val="102454">
              <a:alpha val="25098"/>
            </a:srgb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DDCA9A4-FE41-445C-8F0B-68F1EB80E4A8}"/>
              </a:ext>
            </a:extLst>
          </p:cNvPr>
          <p:cNvSpPr/>
          <p:nvPr/>
        </p:nvSpPr>
        <p:spPr>
          <a:xfrm>
            <a:off x="0" y="0"/>
            <a:ext cx="9640577" cy="731520"/>
          </a:xfrm>
          <a:prstGeom prst="rect">
            <a:avLst/>
          </a:prstGeom>
          <a:solidFill>
            <a:srgbClr val="10245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600" b="1" dirty="0">
                <a:solidFill>
                  <a:schemeClr val="bg1"/>
                </a:solidFill>
                <a:latin typeface="+mj-lt"/>
                <a:cs typeface="Calibri Light"/>
              </a:rPr>
              <a:t>Low Income Disadvantaged Communities</a:t>
            </a:r>
            <a:endParaRPr lang="en-US" sz="3600" dirty="0">
              <a:solidFill>
                <a:schemeClr val="bg1"/>
              </a:solidFill>
              <a:latin typeface="+mj-lt"/>
            </a:endParaRPr>
          </a:p>
        </p:txBody>
      </p:sp>
      <p:sp>
        <p:nvSpPr>
          <p:cNvPr id="10" name="Rectangle 9">
            <a:extLst>
              <a:ext uri="{FF2B5EF4-FFF2-40B4-BE49-F238E27FC236}">
                <a16:creationId xmlns:a16="http://schemas.microsoft.com/office/drawing/2014/main" id="{CFA3DE16-F0B2-4AC3-9C1E-984DE0A02808}"/>
              </a:ext>
            </a:extLst>
          </p:cNvPr>
          <p:cNvSpPr/>
          <p:nvPr/>
        </p:nvSpPr>
        <p:spPr>
          <a:xfrm>
            <a:off x="10588227" y="0"/>
            <a:ext cx="739833" cy="731520"/>
          </a:xfrm>
          <a:prstGeom prst="rect">
            <a:avLst/>
          </a:prstGeom>
          <a:solidFill>
            <a:srgbClr val="102454">
              <a:alpha val="50196"/>
            </a:srgb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923B0A3-EACD-45C5-A282-680D799DBE0D}"/>
              </a:ext>
            </a:extLst>
          </p:cNvPr>
          <p:cNvSpPr/>
          <p:nvPr/>
        </p:nvSpPr>
        <p:spPr>
          <a:xfrm>
            <a:off x="9748642" y="0"/>
            <a:ext cx="739833" cy="731520"/>
          </a:xfrm>
          <a:prstGeom prst="rect">
            <a:avLst/>
          </a:prstGeom>
          <a:solidFill>
            <a:srgbClr val="102454">
              <a:alpha val="69804"/>
            </a:srgb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2" name="Content Placeholder 1">
            <a:extLst>
              <a:ext uri="{FF2B5EF4-FFF2-40B4-BE49-F238E27FC236}">
                <a16:creationId xmlns:a16="http://schemas.microsoft.com/office/drawing/2014/main" id="{8C04E7B3-0D55-42F8-AE8A-09CF398F0DD1}"/>
              </a:ext>
            </a:extLst>
          </p:cNvPr>
          <p:cNvPicPr>
            <a:picLocks noGrp="1" noChangeAspect="1"/>
          </p:cNvPicPr>
          <p:nvPr>
            <p:ph idx="1"/>
          </p:nvPr>
        </p:nvPicPr>
        <p:blipFill>
          <a:blip r:embed="rId3"/>
          <a:stretch>
            <a:fillRect/>
          </a:stretch>
        </p:blipFill>
        <p:spPr>
          <a:xfrm>
            <a:off x="5817545" y="1410781"/>
            <a:ext cx="5769306" cy="4337948"/>
          </a:xfrm>
          <a:prstGeom prst="rect">
            <a:avLst/>
          </a:prstGeom>
        </p:spPr>
      </p:pic>
      <p:pic>
        <p:nvPicPr>
          <p:cNvPr id="4" name="Picture 3">
            <a:extLst>
              <a:ext uri="{FF2B5EF4-FFF2-40B4-BE49-F238E27FC236}">
                <a16:creationId xmlns:a16="http://schemas.microsoft.com/office/drawing/2014/main" id="{66A0E95A-E428-415F-80E9-8F34311330FD}"/>
              </a:ext>
            </a:extLst>
          </p:cNvPr>
          <p:cNvPicPr>
            <a:picLocks noChangeAspect="1"/>
          </p:cNvPicPr>
          <p:nvPr/>
        </p:nvPicPr>
        <p:blipFill rotWithShape="1">
          <a:blip r:embed="rId4"/>
          <a:srcRect t="998"/>
          <a:stretch/>
        </p:blipFill>
        <p:spPr>
          <a:xfrm>
            <a:off x="459988" y="1155559"/>
            <a:ext cx="5243014" cy="4593169"/>
          </a:xfrm>
          <a:prstGeom prst="rect">
            <a:avLst/>
          </a:prstGeom>
        </p:spPr>
      </p:pic>
    </p:spTree>
    <p:extLst>
      <p:ext uri="{BB962C8B-B14F-4D97-AF65-F5344CB8AC3E}">
        <p14:creationId xmlns:p14="http://schemas.microsoft.com/office/powerpoint/2010/main" val="38170020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F301C20-993A-4517-B7F0-7958C07682FD}"/>
              </a:ext>
            </a:extLst>
          </p:cNvPr>
          <p:cNvSpPr/>
          <p:nvPr/>
        </p:nvSpPr>
        <p:spPr>
          <a:xfrm>
            <a:off x="11436125" y="0"/>
            <a:ext cx="739833" cy="731520"/>
          </a:xfrm>
          <a:prstGeom prst="rect">
            <a:avLst/>
          </a:prstGeom>
          <a:solidFill>
            <a:srgbClr val="102454">
              <a:alpha val="25098"/>
            </a:srgb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DDCA9A4-FE41-445C-8F0B-68F1EB80E4A8}"/>
              </a:ext>
            </a:extLst>
          </p:cNvPr>
          <p:cNvSpPr/>
          <p:nvPr/>
        </p:nvSpPr>
        <p:spPr>
          <a:xfrm>
            <a:off x="0" y="0"/>
            <a:ext cx="9640577" cy="731520"/>
          </a:xfrm>
          <a:prstGeom prst="rect">
            <a:avLst/>
          </a:prstGeom>
          <a:solidFill>
            <a:srgbClr val="10245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600" b="1" dirty="0">
                <a:solidFill>
                  <a:schemeClr val="bg1"/>
                </a:solidFill>
                <a:latin typeface="+mj-lt"/>
                <a:cs typeface="Calibri Light"/>
              </a:rPr>
              <a:t>Low Income Disadvantaged Communities</a:t>
            </a:r>
            <a:endParaRPr lang="en-US" sz="3600" dirty="0">
              <a:solidFill>
                <a:schemeClr val="bg1"/>
              </a:solidFill>
              <a:latin typeface="+mj-lt"/>
            </a:endParaRPr>
          </a:p>
        </p:txBody>
      </p:sp>
      <p:sp>
        <p:nvSpPr>
          <p:cNvPr id="10" name="Rectangle 9">
            <a:extLst>
              <a:ext uri="{FF2B5EF4-FFF2-40B4-BE49-F238E27FC236}">
                <a16:creationId xmlns:a16="http://schemas.microsoft.com/office/drawing/2014/main" id="{CFA3DE16-F0B2-4AC3-9C1E-984DE0A02808}"/>
              </a:ext>
            </a:extLst>
          </p:cNvPr>
          <p:cNvSpPr/>
          <p:nvPr/>
        </p:nvSpPr>
        <p:spPr>
          <a:xfrm>
            <a:off x="10588227" y="0"/>
            <a:ext cx="739833" cy="731520"/>
          </a:xfrm>
          <a:prstGeom prst="rect">
            <a:avLst/>
          </a:prstGeom>
          <a:solidFill>
            <a:srgbClr val="102454">
              <a:alpha val="50196"/>
            </a:srgb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923B0A3-EACD-45C5-A282-680D799DBE0D}"/>
              </a:ext>
            </a:extLst>
          </p:cNvPr>
          <p:cNvSpPr/>
          <p:nvPr/>
        </p:nvSpPr>
        <p:spPr>
          <a:xfrm>
            <a:off x="9748642" y="0"/>
            <a:ext cx="739833" cy="731520"/>
          </a:xfrm>
          <a:prstGeom prst="rect">
            <a:avLst/>
          </a:prstGeom>
          <a:solidFill>
            <a:srgbClr val="102454">
              <a:alpha val="69804"/>
            </a:srgb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2" name="Content Placeholder 2">
            <a:extLst>
              <a:ext uri="{FF2B5EF4-FFF2-40B4-BE49-F238E27FC236}">
                <a16:creationId xmlns:a16="http://schemas.microsoft.com/office/drawing/2014/main" id="{41A6E295-E84E-445C-A33C-BD3F7E5372B7}"/>
              </a:ext>
            </a:extLst>
          </p:cNvPr>
          <p:cNvSpPr>
            <a:spLocks noGrp="1"/>
          </p:cNvSpPr>
          <p:nvPr>
            <p:ph idx="1"/>
          </p:nvPr>
        </p:nvSpPr>
        <p:spPr>
          <a:xfrm>
            <a:off x="442543" y="1393546"/>
            <a:ext cx="10515600" cy="4351338"/>
          </a:xfrm>
        </p:spPr>
        <p:txBody>
          <a:bodyPr>
            <a:normAutofit lnSpcReduction="10000"/>
          </a:bodyPr>
          <a:lstStyle/>
          <a:p>
            <a:pPr marL="0" indent="0">
              <a:buNone/>
            </a:pPr>
            <a:r>
              <a:rPr lang="en-US" u="sng" dirty="0"/>
              <a:t>LIDAC Benefits Analysis</a:t>
            </a:r>
          </a:p>
          <a:p>
            <a:pPr marL="0" indent="0">
              <a:buNone/>
            </a:pPr>
            <a:endParaRPr lang="en-US" dirty="0"/>
          </a:p>
          <a:p>
            <a:r>
              <a:rPr lang="en-US" b="1" i="1" dirty="0"/>
              <a:t>Qualitative Benefits Analysis </a:t>
            </a:r>
            <a:r>
              <a:rPr lang="en-US" dirty="0"/>
              <a:t>– assesses the effectiveness of the proposed reduction measures against 14 qualitative benefits including improved health outcomes, job opportunities, lower energy bills, improved housing quality, etc. </a:t>
            </a:r>
          </a:p>
          <a:p>
            <a:endParaRPr lang="en-US" dirty="0"/>
          </a:p>
          <a:p>
            <a:r>
              <a:rPr lang="en-US" b="1" i="1" dirty="0"/>
              <a:t>Quantitative Benefits Analysis</a:t>
            </a:r>
          </a:p>
          <a:p>
            <a:pPr lvl="1"/>
            <a:r>
              <a:rPr lang="en-US" dirty="0"/>
              <a:t>Reduction in energy consumption</a:t>
            </a:r>
          </a:p>
          <a:p>
            <a:pPr lvl="1"/>
            <a:r>
              <a:rPr lang="en-US" dirty="0"/>
              <a:t>Reduction in co-pollutants</a:t>
            </a:r>
          </a:p>
        </p:txBody>
      </p:sp>
    </p:spTree>
    <p:extLst>
      <p:ext uri="{BB962C8B-B14F-4D97-AF65-F5344CB8AC3E}">
        <p14:creationId xmlns:p14="http://schemas.microsoft.com/office/powerpoint/2010/main" val="2903986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F301C20-993A-4517-B7F0-7958C07682FD}"/>
              </a:ext>
            </a:extLst>
          </p:cNvPr>
          <p:cNvSpPr/>
          <p:nvPr/>
        </p:nvSpPr>
        <p:spPr>
          <a:xfrm>
            <a:off x="11436125" y="0"/>
            <a:ext cx="739833" cy="731520"/>
          </a:xfrm>
          <a:prstGeom prst="rect">
            <a:avLst/>
          </a:prstGeom>
          <a:solidFill>
            <a:srgbClr val="102454">
              <a:alpha val="25098"/>
            </a:srgb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DDCA9A4-FE41-445C-8F0B-68F1EB80E4A8}"/>
              </a:ext>
            </a:extLst>
          </p:cNvPr>
          <p:cNvSpPr/>
          <p:nvPr/>
        </p:nvSpPr>
        <p:spPr>
          <a:xfrm>
            <a:off x="0" y="0"/>
            <a:ext cx="9640577" cy="731520"/>
          </a:xfrm>
          <a:prstGeom prst="rect">
            <a:avLst/>
          </a:prstGeom>
          <a:solidFill>
            <a:srgbClr val="10245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600" b="1" dirty="0">
                <a:solidFill>
                  <a:schemeClr val="bg1"/>
                </a:solidFill>
                <a:latin typeface="+mj-lt"/>
                <a:cs typeface="Calibri Light"/>
              </a:rPr>
              <a:t>Comprehensive Climate Action Plan</a:t>
            </a:r>
            <a:endParaRPr lang="en-US" sz="3600" dirty="0">
              <a:solidFill>
                <a:schemeClr val="bg1"/>
              </a:solidFill>
              <a:latin typeface="+mj-lt"/>
            </a:endParaRPr>
          </a:p>
        </p:txBody>
      </p:sp>
      <p:sp>
        <p:nvSpPr>
          <p:cNvPr id="10" name="Rectangle 9">
            <a:extLst>
              <a:ext uri="{FF2B5EF4-FFF2-40B4-BE49-F238E27FC236}">
                <a16:creationId xmlns:a16="http://schemas.microsoft.com/office/drawing/2014/main" id="{CFA3DE16-F0B2-4AC3-9C1E-984DE0A02808}"/>
              </a:ext>
            </a:extLst>
          </p:cNvPr>
          <p:cNvSpPr/>
          <p:nvPr/>
        </p:nvSpPr>
        <p:spPr>
          <a:xfrm>
            <a:off x="10588227" y="0"/>
            <a:ext cx="739833" cy="731520"/>
          </a:xfrm>
          <a:prstGeom prst="rect">
            <a:avLst/>
          </a:prstGeom>
          <a:solidFill>
            <a:srgbClr val="102454">
              <a:alpha val="50196"/>
            </a:srgb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923B0A3-EACD-45C5-A282-680D799DBE0D}"/>
              </a:ext>
            </a:extLst>
          </p:cNvPr>
          <p:cNvSpPr/>
          <p:nvPr/>
        </p:nvSpPr>
        <p:spPr>
          <a:xfrm>
            <a:off x="9748642" y="0"/>
            <a:ext cx="739833" cy="731520"/>
          </a:xfrm>
          <a:prstGeom prst="rect">
            <a:avLst/>
          </a:prstGeom>
          <a:solidFill>
            <a:srgbClr val="102454">
              <a:alpha val="69804"/>
            </a:srgb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AF0DD9B-D23D-48E1-909E-8F22D9DD5D34}"/>
              </a:ext>
            </a:extLst>
          </p:cNvPr>
          <p:cNvSpPr>
            <a:spLocks noGrp="1"/>
          </p:cNvSpPr>
          <p:nvPr>
            <p:ph idx="1"/>
          </p:nvPr>
        </p:nvSpPr>
        <p:spPr>
          <a:xfrm>
            <a:off x="838200" y="1197204"/>
            <a:ext cx="9963778" cy="4979759"/>
          </a:xfrm>
        </p:spPr>
        <p:txBody>
          <a:bodyPr>
            <a:normAutofit lnSpcReduction="10000"/>
          </a:bodyPr>
          <a:lstStyle/>
          <a:p>
            <a:pPr marL="0" indent="0">
              <a:spcAft>
                <a:spcPts val="2000"/>
              </a:spcAft>
              <a:buNone/>
            </a:pPr>
            <a:r>
              <a:rPr lang="en-US" sz="2600" u="sng" dirty="0"/>
              <a:t>Next Step – Comprehensive Climate Action Plan</a:t>
            </a:r>
          </a:p>
          <a:p>
            <a:pPr>
              <a:spcAft>
                <a:spcPts val="2000"/>
              </a:spcAft>
            </a:pPr>
            <a:r>
              <a:rPr lang="en-US" sz="2400" dirty="0"/>
              <a:t>Quantified GHG Reduction Measures to meet short-term (2030) and long-term (2050) GHG reduction targets </a:t>
            </a:r>
          </a:p>
          <a:p>
            <a:pPr>
              <a:spcAft>
                <a:spcPts val="2000"/>
              </a:spcAft>
            </a:pPr>
            <a:r>
              <a:rPr lang="en-US" sz="2400" dirty="0"/>
              <a:t>Review of Authority to Implement</a:t>
            </a:r>
          </a:p>
          <a:p>
            <a:pPr>
              <a:spcAft>
                <a:spcPts val="2000"/>
              </a:spcAft>
            </a:pPr>
            <a:r>
              <a:rPr lang="en-US" sz="2400" dirty="0"/>
              <a:t>Intersection with Other Funding Availability</a:t>
            </a:r>
          </a:p>
          <a:p>
            <a:pPr>
              <a:spcAft>
                <a:spcPts val="2000"/>
              </a:spcAft>
            </a:pPr>
            <a:r>
              <a:rPr lang="en-US" sz="2400" dirty="0"/>
              <a:t>Comprehensive Benefits Analysis for the full geographic scope </a:t>
            </a:r>
          </a:p>
          <a:p>
            <a:pPr>
              <a:spcAft>
                <a:spcPts val="2000"/>
              </a:spcAft>
            </a:pPr>
            <a:r>
              <a:rPr lang="en-US" sz="2400" dirty="0"/>
              <a:t>Low Income and Disadvantaged Communities Benefits Analysis </a:t>
            </a:r>
          </a:p>
          <a:p>
            <a:pPr>
              <a:spcAft>
                <a:spcPts val="2000"/>
              </a:spcAft>
            </a:pPr>
            <a:r>
              <a:rPr lang="en-US" sz="2400" dirty="0"/>
              <a:t>Workforce Planning Analysis</a:t>
            </a:r>
          </a:p>
        </p:txBody>
      </p:sp>
    </p:spTree>
    <p:extLst>
      <p:ext uri="{BB962C8B-B14F-4D97-AF65-F5344CB8AC3E}">
        <p14:creationId xmlns:p14="http://schemas.microsoft.com/office/powerpoint/2010/main" val="13008309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F301C20-993A-4517-B7F0-7958C07682FD}"/>
              </a:ext>
            </a:extLst>
          </p:cNvPr>
          <p:cNvSpPr/>
          <p:nvPr/>
        </p:nvSpPr>
        <p:spPr>
          <a:xfrm>
            <a:off x="11436125" y="0"/>
            <a:ext cx="739833" cy="731520"/>
          </a:xfrm>
          <a:prstGeom prst="rect">
            <a:avLst/>
          </a:prstGeom>
          <a:solidFill>
            <a:srgbClr val="102454">
              <a:alpha val="25098"/>
            </a:srgb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DDCA9A4-FE41-445C-8F0B-68F1EB80E4A8}"/>
              </a:ext>
            </a:extLst>
          </p:cNvPr>
          <p:cNvSpPr/>
          <p:nvPr/>
        </p:nvSpPr>
        <p:spPr>
          <a:xfrm>
            <a:off x="0" y="0"/>
            <a:ext cx="9640577" cy="731520"/>
          </a:xfrm>
          <a:prstGeom prst="rect">
            <a:avLst/>
          </a:prstGeom>
          <a:solidFill>
            <a:srgbClr val="10245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600" b="1" dirty="0">
                <a:solidFill>
                  <a:schemeClr val="bg1"/>
                </a:solidFill>
                <a:latin typeface="+mj-lt"/>
                <a:cs typeface="Calibri Light"/>
              </a:rPr>
              <a:t>CPRG Implementation (Competitive)</a:t>
            </a:r>
            <a:endParaRPr lang="en-US" sz="3600" dirty="0">
              <a:solidFill>
                <a:schemeClr val="bg1"/>
              </a:solidFill>
              <a:latin typeface="+mj-lt"/>
            </a:endParaRPr>
          </a:p>
        </p:txBody>
      </p:sp>
      <p:sp>
        <p:nvSpPr>
          <p:cNvPr id="10" name="Rectangle 9">
            <a:extLst>
              <a:ext uri="{FF2B5EF4-FFF2-40B4-BE49-F238E27FC236}">
                <a16:creationId xmlns:a16="http://schemas.microsoft.com/office/drawing/2014/main" id="{CFA3DE16-F0B2-4AC3-9C1E-984DE0A02808}"/>
              </a:ext>
            </a:extLst>
          </p:cNvPr>
          <p:cNvSpPr/>
          <p:nvPr/>
        </p:nvSpPr>
        <p:spPr>
          <a:xfrm>
            <a:off x="10588227" y="0"/>
            <a:ext cx="739833" cy="731520"/>
          </a:xfrm>
          <a:prstGeom prst="rect">
            <a:avLst/>
          </a:prstGeom>
          <a:solidFill>
            <a:srgbClr val="102454">
              <a:alpha val="50196"/>
            </a:srgb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923B0A3-EACD-45C5-A282-680D799DBE0D}"/>
              </a:ext>
            </a:extLst>
          </p:cNvPr>
          <p:cNvSpPr/>
          <p:nvPr/>
        </p:nvSpPr>
        <p:spPr>
          <a:xfrm>
            <a:off x="9748642" y="0"/>
            <a:ext cx="739833" cy="731520"/>
          </a:xfrm>
          <a:prstGeom prst="rect">
            <a:avLst/>
          </a:prstGeom>
          <a:solidFill>
            <a:srgbClr val="102454">
              <a:alpha val="69804"/>
            </a:srgb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E9734D6E-9665-4650-A56A-B275E70FE053}"/>
              </a:ext>
            </a:extLst>
          </p:cNvPr>
          <p:cNvSpPr>
            <a:spLocks noGrp="1"/>
          </p:cNvSpPr>
          <p:nvPr>
            <p:ph idx="1"/>
          </p:nvPr>
        </p:nvSpPr>
        <p:spPr>
          <a:xfrm>
            <a:off x="727668" y="1353353"/>
            <a:ext cx="10515600" cy="4351338"/>
          </a:xfrm>
        </p:spPr>
        <p:txBody>
          <a:bodyPr>
            <a:normAutofit/>
          </a:bodyPr>
          <a:lstStyle/>
          <a:p>
            <a:r>
              <a:rPr lang="en-US" b="0" i="0" dirty="0">
                <a:solidFill>
                  <a:srgbClr val="000000"/>
                </a:solidFill>
                <a:effectLst/>
                <a:latin typeface="Times New Roman" panose="02020603050405020304" pitchFamily="18" charset="0"/>
              </a:rPr>
              <a:t>The PCAP positioned all local and tribal governments in the four-county region to apply for discretionary awards ($4.6 billion in funding) through EPA to implement mitigation measures that are identified in the Priority Climate Acton Plan. </a:t>
            </a:r>
          </a:p>
          <a:p>
            <a:endParaRPr lang="en-US" b="0" i="0" dirty="0">
              <a:solidFill>
                <a:srgbClr val="000000"/>
              </a:solidFill>
              <a:effectLst/>
              <a:latin typeface="Times New Roman" panose="02020603050405020304" pitchFamily="18" charset="0"/>
            </a:endParaRPr>
          </a:p>
          <a:p>
            <a:r>
              <a:rPr lang="en-US" b="0" i="0" dirty="0">
                <a:solidFill>
                  <a:srgbClr val="000000"/>
                </a:solidFill>
                <a:effectLst/>
                <a:latin typeface="Times New Roman" panose="02020603050405020304" pitchFamily="18" charset="0"/>
              </a:rPr>
              <a:t>Applications for competitive implementation grants were due to EPA on April 1, 2024 (May 1, 2024 for tribal governments). The four-county region submitted an implementation grant application. </a:t>
            </a:r>
            <a:endParaRPr lang="en-US" dirty="0"/>
          </a:p>
        </p:txBody>
      </p:sp>
    </p:spTree>
    <p:extLst>
      <p:ext uri="{BB962C8B-B14F-4D97-AF65-F5344CB8AC3E}">
        <p14:creationId xmlns:p14="http://schemas.microsoft.com/office/powerpoint/2010/main" val="34717863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F301C20-993A-4517-B7F0-7958C07682FD}"/>
              </a:ext>
            </a:extLst>
          </p:cNvPr>
          <p:cNvSpPr/>
          <p:nvPr/>
        </p:nvSpPr>
        <p:spPr>
          <a:xfrm>
            <a:off x="11436125" y="0"/>
            <a:ext cx="739833" cy="731520"/>
          </a:xfrm>
          <a:prstGeom prst="rect">
            <a:avLst/>
          </a:prstGeom>
          <a:solidFill>
            <a:srgbClr val="102454">
              <a:alpha val="25098"/>
            </a:srgb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DDCA9A4-FE41-445C-8F0B-68F1EB80E4A8}"/>
              </a:ext>
            </a:extLst>
          </p:cNvPr>
          <p:cNvSpPr/>
          <p:nvPr/>
        </p:nvSpPr>
        <p:spPr>
          <a:xfrm>
            <a:off x="0" y="0"/>
            <a:ext cx="9640577" cy="731520"/>
          </a:xfrm>
          <a:prstGeom prst="rect">
            <a:avLst/>
          </a:prstGeom>
          <a:solidFill>
            <a:srgbClr val="10245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600" b="1" dirty="0">
                <a:solidFill>
                  <a:schemeClr val="bg1"/>
                </a:solidFill>
                <a:latin typeface="+mj-lt"/>
                <a:cs typeface="Calibri Light"/>
              </a:rPr>
              <a:t>CPRG Implementation (Competitive)</a:t>
            </a:r>
            <a:endParaRPr lang="en-US" sz="3600" dirty="0">
              <a:solidFill>
                <a:schemeClr val="bg1"/>
              </a:solidFill>
              <a:latin typeface="+mj-lt"/>
            </a:endParaRPr>
          </a:p>
        </p:txBody>
      </p:sp>
      <p:sp>
        <p:nvSpPr>
          <p:cNvPr id="10" name="Rectangle 9">
            <a:extLst>
              <a:ext uri="{FF2B5EF4-FFF2-40B4-BE49-F238E27FC236}">
                <a16:creationId xmlns:a16="http://schemas.microsoft.com/office/drawing/2014/main" id="{CFA3DE16-F0B2-4AC3-9C1E-984DE0A02808}"/>
              </a:ext>
            </a:extLst>
          </p:cNvPr>
          <p:cNvSpPr/>
          <p:nvPr/>
        </p:nvSpPr>
        <p:spPr>
          <a:xfrm>
            <a:off x="10588227" y="0"/>
            <a:ext cx="739833" cy="731520"/>
          </a:xfrm>
          <a:prstGeom prst="rect">
            <a:avLst/>
          </a:prstGeom>
          <a:solidFill>
            <a:srgbClr val="102454">
              <a:alpha val="50196"/>
            </a:srgb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923B0A3-EACD-45C5-A282-680D799DBE0D}"/>
              </a:ext>
            </a:extLst>
          </p:cNvPr>
          <p:cNvSpPr/>
          <p:nvPr/>
        </p:nvSpPr>
        <p:spPr>
          <a:xfrm>
            <a:off x="9748642" y="0"/>
            <a:ext cx="739833" cy="731520"/>
          </a:xfrm>
          <a:prstGeom prst="rect">
            <a:avLst/>
          </a:prstGeom>
          <a:solidFill>
            <a:srgbClr val="102454">
              <a:alpha val="69804"/>
            </a:srgb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E9734D6E-9665-4650-A56A-B275E70FE053}"/>
              </a:ext>
            </a:extLst>
          </p:cNvPr>
          <p:cNvSpPr>
            <a:spLocks noGrp="1"/>
          </p:cNvSpPr>
          <p:nvPr>
            <p:ph idx="1"/>
          </p:nvPr>
        </p:nvSpPr>
        <p:spPr>
          <a:xfrm>
            <a:off x="727668" y="1202267"/>
            <a:ext cx="10600392" cy="4969933"/>
          </a:xfrm>
        </p:spPr>
        <p:txBody>
          <a:bodyPr>
            <a:normAutofit lnSpcReduction="10000"/>
          </a:bodyPr>
          <a:lstStyle/>
          <a:p>
            <a:r>
              <a:rPr lang="en-US" b="0" i="0" dirty="0">
                <a:solidFill>
                  <a:srgbClr val="000000"/>
                </a:solidFill>
                <a:effectLst/>
                <a:latin typeface="Times New Roman" panose="02020603050405020304" pitchFamily="18" charset="0"/>
              </a:rPr>
              <a:t>Regional CPRG Implementation Application</a:t>
            </a:r>
          </a:p>
          <a:p>
            <a:pPr lvl="1"/>
            <a:r>
              <a:rPr lang="en-US" b="1" dirty="0">
                <a:solidFill>
                  <a:srgbClr val="000000"/>
                </a:solidFill>
                <a:latin typeface="Times New Roman" panose="02020603050405020304" pitchFamily="18" charset="0"/>
              </a:rPr>
              <a:t>Residential Energy Efficiency Program – $200.5M</a:t>
            </a:r>
          </a:p>
          <a:p>
            <a:pPr lvl="2"/>
            <a:r>
              <a:rPr lang="en-US" dirty="0">
                <a:solidFill>
                  <a:srgbClr val="000000"/>
                </a:solidFill>
                <a:latin typeface="Times New Roman" panose="02020603050405020304" pitchFamily="18" charset="0"/>
              </a:rPr>
              <a:t>home energy retrofits including basic enclosure upgrades, new energy-efficient air-conditioners, heat pump water heaters, LED replacements, and appliance upgrades (15% of funds can be used for prerequisite home repairs, such as roof and window replacements, wiring replacements, and electric service upgrades. Estimated to serve 8,365 households across the region, generating nearly $11.7M in cumulative bill savings and offsetting a cumulative 16,665 metric tons of CO2 equivalent from 2025 to 2030.</a:t>
            </a:r>
          </a:p>
          <a:p>
            <a:pPr lvl="1"/>
            <a:r>
              <a:rPr lang="en-US" b="1" dirty="0">
                <a:solidFill>
                  <a:srgbClr val="000000"/>
                </a:solidFill>
                <a:latin typeface="Times New Roman" panose="02020603050405020304" pitchFamily="18" charset="0"/>
              </a:rPr>
              <a:t>Solar Rebate Program – $51.85M</a:t>
            </a:r>
          </a:p>
          <a:p>
            <a:pPr lvl="2"/>
            <a:r>
              <a:rPr lang="en-US" dirty="0">
                <a:solidFill>
                  <a:srgbClr val="000000"/>
                </a:solidFill>
                <a:latin typeface="Times New Roman" panose="02020603050405020304" pitchFamily="18" charset="0"/>
              </a:rPr>
              <a:t>provides rebates for solar array installation in LIDAC. Estimated to serve 7,782 households, generating more than $45.1M in cumulative bill savings and offsetting 58,332 metric tons of CO2 equivalent from 2025 to 2030.</a:t>
            </a:r>
          </a:p>
          <a:p>
            <a:pPr lvl="1"/>
            <a:r>
              <a:rPr lang="en-US" b="1" dirty="0">
                <a:solidFill>
                  <a:srgbClr val="000000"/>
                </a:solidFill>
                <a:latin typeface="Times New Roman" panose="02020603050405020304" pitchFamily="18" charset="0"/>
              </a:rPr>
              <a:t>Electric Vehicle Rebate Program - $18.3M</a:t>
            </a:r>
          </a:p>
          <a:p>
            <a:pPr lvl="2"/>
            <a:r>
              <a:rPr lang="en-US" sz="2100" dirty="0">
                <a:solidFill>
                  <a:srgbClr val="000000"/>
                </a:solidFill>
                <a:effectLst/>
                <a:latin typeface="Times New Roman" panose="02020603050405020304" pitchFamily="18" charset="0"/>
                <a:ea typeface="Times New Roman" panose="02020603050405020304" pitchFamily="18" charset="0"/>
              </a:rPr>
              <a:t>provides rebates for electric vehicle charging equipment (L2 or DCFC) to be installed in LIDAC for public/private entities and local and tribal governments, with a particular focus on multifamily properties and large employers. </a:t>
            </a:r>
            <a:r>
              <a:rPr lang="en-US" sz="2100" dirty="0">
                <a:solidFill>
                  <a:srgbClr val="000000"/>
                </a:solidFill>
                <a:effectLst/>
                <a:highlight>
                  <a:srgbClr val="FFFFFF"/>
                </a:highlight>
                <a:latin typeface="Times New Roman" panose="02020603050405020304" pitchFamily="18" charset="0"/>
                <a:ea typeface="Times New Roman" panose="02020603050405020304" pitchFamily="18" charset="0"/>
              </a:rPr>
              <a:t>Estimated to result in </a:t>
            </a:r>
            <a:r>
              <a:rPr lang="en-US" sz="2100" dirty="0">
                <a:solidFill>
                  <a:srgbClr val="000000"/>
                </a:solidFill>
                <a:effectLst/>
                <a:latin typeface="Times New Roman" panose="02020603050405020304" pitchFamily="18" charset="0"/>
                <a:ea typeface="Times New Roman" panose="02020603050405020304" pitchFamily="18" charset="0"/>
              </a:rPr>
              <a:t>802 new ports in LIDAC.</a:t>
            </a:r>
            <a:endParaRPr lang="en-US" sz="2100" dirty="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38658030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F301C20-993A-4517-B7F0-7958C07682FD}"/>
              </a:ext>
            </a:extLst>
          </p:cNvPr>
          <p:cNvSpPr/>
          <p:nvPr/>
        </p:nvSpPr>
        <p:spPr>
          <a:xfrm>
            <a:off x="11436125" y="0"/>
            <a:ext cx="739833" cy="731520"/>
          </a:xfrm>
          <a:prstGeom prst="rect">
            <a:avLst/>
          </a:prstGeom>
          <a:solidFill>
            <a:srgbClr val="102454">
              <a:alpha val="25098"/>
            </a:srgb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DDCA9A4-FE41-445C-8F0B-68F1EB80E4A8}"/>
              </a:ext>
            </a:extLst>
          </p:cNvPr>
          <p:cNvSpPr/>
          <p:nvPr/>
        </p:nvSpPr>
        <p:spPr>
          <a:xfrm>
            <a:off x="0" y="0"/>
            <a:ext cx="9640577" cy="731520"/>
          </a:xfrm>
          <a:prstGeom prst="rect">
            <a:avLst/>
          </a:prstGeom>
          <a:solidFill>
            <a:srgbClr val="10245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600" b="1" dirty="0">
                <a:solidFill>
                  <a:schemeClr val="bg1"/>
                </a:solidFill>
                <a:latin typeface="+mj-lt"/>
                <a:cs typeface="Calibri Light"/>
              </a:rPr>
              <a:t>CPRG Implementation (Phase II)</a:t>
            </a:r>
            <a:endParaRPr lang="en-US" sz="3600" dirty="0">
              <a:solidFill>
                <a:schemeClr val="bg1"/>
              </a:solidFill>
              <a:latin typeface="+mj-lt"/>
            </a:endParaRPr>
          </a:p>
        </p:txBody>
      </p:sp>
      <p:sp>
        <p:nvSpPr>
          <p:cNvPr id="10" name="Rectangle 9">
            <a:extLst>
              <a:ext uri="{FF2B5EF4-FFF2-40B4-BE49-F238E27FC236}">
                <a16:creationId xmlns:a16="http://schemas.microsoft.com/office/drawing/2014/main" id="{CFA3DE16-F0B2-4AC3-9C1E-984DE0A02808}"/>
              </a:ext>
            </a:extLst>
          </p:cNvPr>
          <p:cNvSpPr/>
          <p:nvPr/>
        </p:nvSpPr>
        <p:spPr>
          <a:xfrm>
            <a:off x="10588227" y="0"/>
            <a:ext cx="739833" cy="731520"/>
          </a:xfrm>
          <a:prstGeom prst="rect">
            <a:avLst/>
          </a:prstGeom>
          <a:solidFill>
            <a:srgbClr val="102454">
              <a:alpha val="50196"/>
            </a:srgb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923B0A3-EACD-45C5-A282-680D799DBE0D}"/>
              </a:ext>
            </a:extLst>
          </p:cNvPr>
          <p:cNvSpPr/>
          <p:nvPr/>
        </p:nvSpPr>
        <p:spPr>
          <a:xfrm>
            <a:off x="9748642" y="0"/>
            <a:ext cx="739833" cy="731520"/>
          </a:xfrm>
          <a:prstGeom prst="rect">
            <a:avLst/>
          </a:prstGeom>
          <a:solidFill>
            <a:srgbClr val="102454">
              <a:alpha val="69804"/>
            </a:srgb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AF0DD9B-D23D-48E1-909E-8F22D9DD5D34}"/>
              </a:ext>
            </a:extLst>
          </p:cNvPr>
          <p:cNvSpPr>
            <a:spLocks noGrp="1"/>
          </p:cNvSpPr>
          <p:nvPr>
            <p:ph idx="1"/>
          </p:nvPr>
        </p:nvSpPr>
        <p:spPr>
          <a:xfrm>
            <a:off x="763571" y="942681"/>
            <a:ext cx="10515600" cy="1423448"/>
          </a:xfrm>
        </p:spPr>
        <p:txBody>
          <a:bodyPr>
            <a:normAutofit/>
          </a:bodyPr>
          <a:lstStyle/>
          <a:p>
            <a:pPr algn="just">
              <a:spcAft>
                <a:spcPts val="2000"/>
              </a:spcAft>
            </a:pPr>
            <a:r>
              <a:rPr lang="en-US" sz="2400" dirty="0"/>
              <a:t>EPA expects to award 30 to 115 grants ranging between $2 million and $500 million. </a:t>
            </a:r>
            <a:r>
              <a:rPr lang="en-US" sz="2400" u="sng" dirty="0"/>
              <a:t>There is no cost share requirement</a:t>
            </a:r>
            <a:r>
              <a:rPr lang="en-US" sz="2400" dirty="0"/>
              <a:t>. All IRA funding has been allocated in Round 1. </a:t>
            </a:r>
          </a:p>
          <a:p>
            <a:pPr>
              <a:spcAft>
                <a:spcPts val="2000"/>
              </a:spcAft>
            </a:pPr>
            <a:endParaRPr lang="en-US" sz="2600" dirty="0"/>
          </a:p>
          <a:p>
            <a:pPr>
              <a:spcAft>
                <a:spcPts val="2000"/>
              </a:spcAft>
            </a:pPr>
            <a:endParaRPr lang="en-US" sz="2600" dirty="0"/>
          </a:p>
        </p:txBody>
      </p:sp>
      <p:pic>
        <p:nvPicPr>
          <p:cNvPr id="4" name="Picture 3">
            <a:extLst>
              <a:ext uri="{FF2B5EF4-FFF2-40B4-BE49-F238E27FC236}">
                <a16:creationId xmlns:a16="http://schemas.microsoft.com/office/drawing/2014/main" id="{89E10493-FDB0-4A3A-89B3-829B40D400FF}"/>
              </a:ext>
            </a:extLst>
          </p:cNvPr>
          <p:cNvPicPr>
            <a:picLocks noChangeAspect="1"/>
          </p:cNvPicPr>
          <p:nvPr/>
        </p:nvPicPr>
        <p:blipFill rotWithShape="1">
          <a:blip r:embed="rId3"/>
          <a:srcRect t="8445" b="5156"/>
          <a:stretch/>
        </p:blipFill>
        <p:spPr>
          <a:xfrm>
            <a:off x="648545" y="2043259"/>
            <a:ext cx="9939682" cy="2922309"/>
          </a:xfrm>
          <a:prstGeom prst="rect">
            <a:avLst/>
          </a:prstGeom>
        </p:spPr>
      </p:pic>
      <p:sp>
        <p:nvSpPr>
          <p:cNvPr id="2" name="TextBox 1">
            <a:extLst>
              <a:ext uri="{FF2B5EF4-FFF2-40B4-BE49-F238E27FC236}">
                <a16:creationId xmlns:a16="http://schemas.microsoft.com/office/drawing/2014/main" id="{E46BD2F7-7751-4EA2-B8BF-C31DBB87311D}"/>
              </a:ext>
            </a:extLst>
          </p:cNvPr>
          <p:cNvSpPr txBox="1"/>
          <p:nvPr/>
        </p:nvSpPr>
        <p:spPr>
          <a:xfrm>
            <a:off x="763571" y="5040983"/>
            <a:ext cx="10515600" cy="1200329"/>
          </a:xfrm>
          <a:prstGeom prst="rect">
            <a:avLst/>
          </a:prstGeom>
          <a:noFill/>
        </p:spPr>
        <p:txBody>
          <a:bodyPr wrap="square" rtlCol="0">
            <a:spAutoFit/>
          </a:bodyPr>
          <a:lstStyle/>
          <a:p>
            <a:pPr marL="457200" indent="-457200" algn="just">
              <a:spcAft>
                <a:spcPts val="2000"/>
              </a:spcAft>
              <a:buFont typeface="Arial" panose="020B0604020202020204" pitchFamily="34" charset="0"/>
              <a:buChar char="•"/>
            </a:pPr>
            <a:r>
              <a:rPr lang="en-US" sz="2400" u="sng" dirty="0"/>
              <a:t>It will be extremely competitive. </a:t>
            </a:r>
            <a:r>
              <a:rPr lang="en-US" sz="2400" dirty="0"/>
              <a:t>All eligible entities (state agencies, counties, municipalities) throughout the country can apply, except those that declined planning grant funding. </a:t>
            </a:r>
          </a:p>
        </p:txBody>
      </p:sp>
    </p:spTree>
    <p:extLst>
      <p:ext uri="{BB962C8B-B14F-4D97-AF65-F5344CB8AC3E}">
        <p14:creationId xmlns:p14="http://schemas.microsoft.com/office/powerpoint/2010/main" val="17887028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F301C20-993A-4517-B7F0-7958C07682FD}"/>
              </a:ext>
            </a:extLst>
          </p:cNvPr>
          <p:cNvSpPr/>
          <p:nvPr/>
        </p:nvSpPr>
        <p:spPr>
          <a:xfrm>
            <a:off x="11436125" y="0"/>
            <a:ext cx="739833" cy="731520"/>
          </a:xfrm>
          <a:prstGeom prst="rect">
            <a:avLst/>
          </a:prstGeom>
          <a:solidFill>
            <a:srgbClr val="102454">
              <a:alpha val="25098"/>
            </a:srgb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DDCA9A4-FE41-445C-8F0B-68F1EB80E4A8}"/>
              </a:ext>
            </a:extLst>
          </p:cNvPr>
          <p:cNvSpPr/>
          <p:nvPr/>
        </p:nvSpPr>
        <p:spPr>
          <a:xfrm>
            <a:off x="0" y="0"/>
            <a:ext cx="9640577" cy="731520"/>
          </a:xfrm>
          <a:prstGeom prst="rect">
            <a:avLst/>
          </a:prstGeom>
          <a:solidFill>
            <a:srgbClr val="10245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600" b="1" dirty="0">
                <a:solidFill>
                  <a:schemeClr val="bg1"/>
                </a:solidFill>
                <a:latin typeface="+mj-lt"/>
                <a:cs typeface="Calibri Light"/>
              </a:rPr>
              <a:t>CPRG Implementation (Phase II)</a:t>
            </a:r>
            <a:endParaRPr lang="en-US" sz="3600" dirty="0">
              <a:solidFill>
                <a:schemeClr val="bg1"/>
              </a:solidFill>
              <a:latin typeface="+mj-lt"/>
            </a:endParaRPr>
          </a:p>
        </p:txBody>
      </p:sp>
      <p:sp>
        <p:nvSpPr>
          <p:cNvPr id="10" name="Rectangle 9">
            <a:extLst>
              <a:ext uri="{FF2B5EF4-FFF2-40B4-BE49-F238E27FC236}">
                <a16:creationId xmlns:a16="http://schemas.microsoft.com/office/drawing/2014/main" id="{CFA3DE16-F0B2-4AC3-9C1E-984DE0A02808}"/>
              </a:ext>
            </a:extLst>
          </p:cNvPr>
          <p:cNvSpPr/>
          <p:nvPr/>
        </p:nvSpPr>
        <p:spPr>
          <a:xfrm>
            <a:off x="10588227" y="0"/>
            <a:ext cx="739833" cy="731520"/>
          </a:xfrm>
          <a:prstGeom prst="rect">
            <a:avLst/>
          </a:prstGeom>
          <a:solidFill>
            <a:srgbClr val="102454">
              <a:alpha val="50196"/>
            </a:srgb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923B0A3-EACD-45C5-A282-680D799DBE0D}"/>
              </a:ext>
            </a:extLst>
          </p:cNvPr>
          <p:cNvSpPr/>
          <p:nvPr/>
        </p:nvSpPr>
        <p:spPr>
          <a:xfrm>
            <a:off x="9748642" y="0"/>
            <a:ext cx="739833" cy="731520"/>
          </a:xfrm>
          <a:prstGeom prst="rect">
            <a:avLst/>
          </a:prstGeom>
          <a:solidFill>
            <a:srgbClr val="102454">
              <a:alpha val="69804"/>
            </a:srgb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A3193694-F82F-04E5-0C2B-ADD8DBB7B549}"/>
              </a:ext>
            </a:extLst>
          </p:cNvPr>
          <p:cNvPicPr>
            <a:picLocks noChangeAspect="1"/>
          </p:cNvPicPr>
          <p:nvPr/>
        </p:nvPicPr>
        <p:blipFill>
          <a:blip r:embed="rId3"/>
          <a:stretch>
            <a:fillRect/>
          </a:stretch>
        </p:blipFill>
        <p:spPr>
          <a:xfrm>
            <a:off x="414035" y="1243394"/>
            <a:ext cx="11363929" cy="4371211"/>
          </a:xfrm>
          <a:prstGeom prst="rect">
            <a:avLst/>
          </a:prstGeom>
        </p:spPr>
      </p:pic>
    </p:spTree>
    <p:extLst>
      <p:ext uri="{BB962C8B-B14F-4D97-AF65-F5344CB8AC3E}">
        <p14:creationId xmlns:p14="http://schemas.microsoft.com/office/powerpoint/2010/main" val="3375830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F301C20-993A-4517-B7F0-7958C07682FD}"/>
              </a:ext>
            </a:extLst>
          </p:cNvPr>
          <p:cNvSpPr/>
          <p:nvPr/>
        </p:nvSpPr>
        <p:spPr>
          <a:xfrm>
            <a:off x="11436125" y="0"/>
            <a:ext cx="739833" cy="731520"/>
          </a:xfrm>
          <a:prstGeom prst="rect">
            <a:avLst/>
          </a:prstGeom>
          <a:solidFill>
            <a:srgbClr val="102454">
              <a:alpha val="25098"/>
            </a:srgb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DDCA9A4-FE41-445C-8F0B-68F1EB80E4A8}"/>
              </a:ext>
            </a:extLst>
          </p:cNvPr>
          <p:cNvSpPr/>
          <p:nvPr/>
        </p:nvSpPr>
        <p:spPr>
          <a:xfrm>
            <a:off x="0" y="0"/>
            <a:ext cx="9640577" cy="731520"/>
          </a:xfrm>
          <a:prstGeom prst="rect">
            <a:avLst/>
          </a:prstGeom>
          <a:solidFill>
            <a:srgbClr val="10245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600" b="1" dirty="0">
                <a:solidFill>
                  <a:schemeClr val="bg1"/>
                </a:solidFill>
                <a:latin typeface="+mj-lt"/>
                <a:cs typeface="Calibri Light"/>
              </a:rPr>
              <a:t>CPRG Implementation (Phase II)</a:t>
            </a:r>
            <a:endParaRPr lang="en-US" sz="3600" dirty="0">
              <a:solidFill>
                <a:schemeClr val="bg1"/>
              </a:solidFill>
              <a:latin typeface="+mj-lt"/>
            </a:endParaRPr>
          </a:p>
        </p:txBody>
      </p:sp>
      <p:sp>
        <p:nvSpPr>
          <p:cNvPr id="10" name="Rectangle 9">
            <a:extLst>
              <a:ext uri="{FF2B5EF4-FFF2-40B4-BE49-F238E27FC236}">
                <a16:creationId xmlns:a16="http://schemas.microsoft.com/office/drawing/2014/main" id="{CFA3DE16-F0B2-4AC3-9C1E-984DE0A02808}"/>
              </a:ext>
            </a:extLst>
          </p:cNvPr>
          <p:cNvSpPr/>
          <p:nvPr/>
        </p:nvSpPr>
        <p:spPr>
          <a:xfrm>
            <a:off x="10588227" y="0"/>
            <a:ext cx="739833" cy="731520"/>
          </a:xfrm>
          <a:prstGeom prst="rect">
            <a:avLst/>
          </a:prstGeom>
          <a:solidFill>
            <a:srgbClr val="102454">
              <a:alpha val="50196"/>
            </a:srgb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923B0A3-EACD-45C5-A282-680D799DBE0D}"/>
              </a:ext>
            </a:extLst>
          </p:cNvPr>
          <p:cNvSpPr/>
          <p:nvPr/>
        </p:nvSpPr>
        <p:spPr>
          <a:xfrm>
            <a:off x="9748642" y="0"/>
            <a:ext cx="739833" cy="731520"/>
          </a:xfrm>
          <a:prstGeom prst="rect">
            <a:avLst/>
          </a:prstGeom>
          <a:solidFill>
            <a:srgbClr val="102454">
              <a:alpha val="69804"/>
            </a:srgb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0011677E-9780-8280-3C2E-D80AAB4E56B4}"/>
              </a:ext>
            </a:extLst>
          </p:cNvPr>
          <p:cNvSpPr txBox="1"/>
          <p:nvPr/>
        </p:nvSpPr>
        <p:spPr>
          <a:xfrm>
            <a:off x="1210733" y="1396999"/>
            <a:ext cx="9897534" cy="3354765"/>
          </a:xfrm>
          <a:prstGeom prst="rect">
            <a:avLst/>
          </a:prstGeom>
          <a:noFill/>
        </p:spPr>
        <p:txBody>
          <a:bodyPr wrap="square">
            <a:spAutoFit/>
          </a:bodyPr>
          <a:lstStyle/>
          <a:p>
            <a:r>
              <a:rPr lang="en-US" sz="2800" b="1" u="sng" dirty="0">
                <a:solidFill>
                  <a:srgbClr val="0070C0"/>
                </a:solidFill>
              </a:rPr>
              <a:t>Please help spread the word about why this funding is needed for our Region.</a:t>
            </a:r>
          </a:p>
          <a:p>
            <a:endParaRPr lang="en-US" sz="2800" dirty="0"/>
          </a:p>
          <a:p>
            <a:endParaRPr lang="en-US" sz="2800" dirty="0"/>
          </a:p>
          <a:p>
            <a:r>
              <a:rPr lang="en-US" sz="2000" dirty="0"/>
              <a:t>For More Information, Contact: </a:t>
            </a:r>
          </a:p>
          <a:p>
            <a:pPr marL="285750" indent="-285750">
              <a:buFont typeface="Arial" panose="020B0604020202020204" pitchFamily="34" charset="0"/>
              <a:buChar char="•"/>
            </a:pPr>
            <a:r>
              <a:rPr lang="en-US" sz="2000" dirty="0"/>
              <a:t>Dr. Jennifer Jurado, Broward County and Marty Cassini, Broward County </a:t>
            </a:r>
          </a:p>
          <a:p>
            <a:pPr marL="285750" indent="-285750">
              <a:buFont typeface="Arial" panose="020B0604020202020204" pitchFamily="34" charset="0"/>
              <a:buChar char="•"/>
            </a:pPr>
            <a:r>
              <a:rPr lang="en-US" sz="2000" dirty="0"/>
              <a:t>Dr. Patricia Gómez, Miami-Dade County </a:t>
            </a:r>
          </a:p>
          <a:p>
            <a:pPr marL="285750" indent="-285750">
              <a:buFont typeface="Arial" panose="020B0604020202020204" pitchFamily="34" charset="0"/>
              <a:buChar char="•"/>
            </a:pPr>
            <a:r>
              <a:rPr lang="en-US" sz="2000" dirty="0"/>
              <a:t>Rhonda Haag, Monroe County </a:t>
            </a:r>
          </a:p>
          <a:p>
            <a:pPr marL="285750" indent="-285750">
              <a:buFont typeface="Arial" panose="020B0604020202020204" pitchFamily="34" charset="0"/>
              <a:buChar char="•"/>
            </a:pPr>
            <a:r>
              <a:rPr lang="en-US" sz="2000" dirty="0"/>
              <a:t>Megan Houston, Palm Beach County </a:t>
            </a:r>
          </a:p>
        </p:txBody>
      </p:sp>
    </p:spTree>
    <p:extLst>
      <p:ext uri="{BB962C8B-B14F-4D97-AF65-F5344CB8AC3E}">
        <p14:creationId xmlns:p14="http://schemas.microsoft.com/office/powerpoint/2010/main" val="35660666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4">
            <a:extLst>
              <a:ext uri="{FF2B5EF4-FFF2-40B4-BE49-F238E27FC236}">
                <a16:creationId xmlns:a16="http://schemas.microsoft.com/office/drawing/2014/main" id="{6F3AA90E-43BE-48A0-8999-D7771ECD067C}"/>
              </a:ext>
            </a:extLst>
          </p:cNvPr>
          <p:cNvSpPr txBox="1">
            <a:spLocks/>
          </p:cNvSpPr>
          <p:nvPr/>
        </p:nvSpPr>
        <p:spPr>
          <a:xfrm>
            <a:off x="221942" y="976544"/>
            <a:ext cx="11709646" cy="5699464"/>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Char char="•"/>
            </a:pPr>
            <a:endParaRPr lang="en-US">
              <a:cs typeface="Arial" panose="020B0604020202020204"/>
            </a:endParaRPr>
          </a:p>
        </p:txBody>
      </p:sp>
      <p:sp>
        <p:nvSpPr>
          <p:cNvPr id="16" name="Rectangle 15">
            <a:extLst>
              <a:ext uri="{FF2B5EF4-FFF2-40B4-BE49-F238E27FC236}">
                <a16:creationId xmlns:a16="http://schemas.microsoft.com/office/drawing/2014/main" id="{595F2EAB-327B-494A-AACE-DFE87C11E303}"/>
              </a:ext>
            </a:extLst>
          </p:cNvPr>
          <p:cNvSpPr/>
          <p:nvPr/>
        </p:nvSpPr>
        <p:spPr>
          <a:xfrm>
            <a:off x="-66369" y="0"/>
            <a:ext cx="12286268" cy="6276173"/>
          </a:xfrm>
          <a:prstGeom prst="rect">
            <a:avLst/>
          </a:prstGeom>
          <a:solidFill>
            <a:srgbClr val="41877D"/>
          </a:solidFill>
          <a:ln>
            <a:noFill/>
          </a:ln>
        </p:spPr>
        <p:style>
          <a:lnRef idx="2">
            <a:schemeClr val="accent2">
              <a:shade val="50000"/>
            </a:schemeClr>
          </a:lnRef>
          <a:fillRef idx="1">
            <a:schemeClr val="accent2"/>
          </a:fillRef>
          <a:effectRef idx="0">
            <a:schemeClr val="accent2"/>
          </a:effectRef>
          <a:fontRef idx="minor">
            <a:schemeClr val="lt1"/>
          </a:fontRef>
        </p:style>
        <p:txBody>
          <a:bodyPr lIns="274320" tIns="45720" rIns="182880" bIns="45720" rtlCol="0" anchor="ctr" anchorCtr="0"/>
          <a:lstStyle/>
          <a:p>
            <a:pPr algn="ctr">
              <a:spcAft>
                <a:spcPts val="500"/>
              </a:spcAft>
            </a:pPr>
            <a:r>
              <a:rPr lang="en-US" sz="3000" dirty="0">
                <a:latin typeface="Arial Nova" panose="020B0504020202020204" pitchFamily="34" charset="0"/>
                <a:ea typeface="+mn-lt"/>
                <a:cs typeface="+mn-lt"/>
              </a:rPr>
              <a:t>Thank you!</a:t>
            </a:r>
          </a:p>
          <a:p>
            <a:pPr algn="ctr">
              <a:spcAft>
                <a:spcPts val="500"/>
              </a:spcAft>
            </a:pPr>
            <a:endParaRPr lang="en-US" sz="3000" dirty="0">
              <a:latin typeface="Arial Nova" panose="020B0504020202020204" pitchFamily="34" charset="0"/>
              <a:ea typeface="+mn-lt"/>
              <a:cs typeface="+mn-lt"/>
            </a:endParaRPr>
          </a:p>
          <a:p>
            <a:pPr algn="ctr">
              <a:spcAft>
                <a:spcPts val="500"/>
              </a:spcAft>
            </a:pPr>
            <a:r>
              <a:rPr lang="en-US" sz="3000" dirty="0">
                <a:latin typeface="Arial Nova" panose="020B0504020202020204" pitchFamily="34" charset="0"/>
                <a:ea typeface="+mn-lt"/>
                <a:cs typeface="+mn-lt"/>
              </a:rPr>
              <a:t>Kimberly Brown, AICP</a:t>
            </a:r>
          </a:p>
          <a:p>
            <a:pPr algn="ctr">
              <a:spcAft>
                <a:spcPts val="500"/>
              </a:spcAft>
            </a:pPr>
            <a:r>
              <a:rPr lang="en-US" sz="3000" dirty="0">
                <a:latin typeface="Arial Nova" panose="020B0504020202020204" pitchFamily="34" charset="0"/>
                <a:ea typeface="+mn-lt"/>
                <a:cs typeface="+mn-lt"/>
              </a:rPr>
              <a:t>Director, Resilience Planning and Implementation</a:t>
            </a:r>
          </a:p>
          <a:p>
            <a:pPr algn="ctr">
              <a:spcAft>
                <a:spcPts val="500"/>
              </a:spcAft>
            </a:pPr>
            <a:r>
              <a:rPr lang="en-US" sz="3000" b="1" dirty="0">
                <a:solidFill>
                  <a:srgbClr val="F26144"/>
                </a:solidFill>
                <a:latin typeface="Arial Nova"/>
                <a:ea typeface="+mn-lt"/>
                <a:cs typeface="+mn-lt"/>
              </a:rPr>
              <a:t>Kimberly.Brown@miamidade.gov</a:t>
            </a:r>
          </a:p>
          <a:p>
            <a:pPr algn="ctr">
              <a:spcAft>
                <a:spcPts val="500"/>
              </a:spcAft>
            </a:pPr>
            <a:endParaRPr lang="en-US" sz="3000" b="1" dirty="0">
              <a:solidFill>
                <a:srgbClr val="F26144"/>
              </a:solidFill>
              <a:latin typeface="Arial Nova" panose="020B0504020202020204" pitchFamily="34" charset="0"/>
              <a:ea typeface="+mn-lt"/>
              <a:cs typeface="+mn-lt"/>
            </a:endParaRPr>
          </a:p>
          <a:p>
            <a:pPr>
              <a:spcAft>
                <a:spcPts val="500"/>
              </a:spcAft>
            </a:pPr>
            <a:endParaRPr lang="en-US" sz="3000" dirty="0">
              <a:solidFill>
                <a:srgbClr val="F26144"/>
              </a:solidFill>
              <a:latin typeface="Arial Nova" panose="020B0504020202020204" pitchFamily="34" charset="0"/>
              <a:cs typeface="Arial"/>
            </a:endParaRPr>
          </a:p>
        </p:txBody>
      </p:sp>
    </p:spTree>
    <p:extLst>
      <p:ext uri="{BB962C8B-B14F-4D97-AF65-F5344CB8AC3E}">
        <p14:creationId xmlns:p14="http://schemas.microsoft.com/office/powerpoint/2010/main" val="329833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F301C20-993A-4517-B7F0-7958C07682FD}"/>
              </a:ext>
            </a:extLst>
          </p:cNvPr>
          <p:cNvSpPr/>
          <p:nvPr/>
        </p:nvSpPr>
        <p:spPr>
          <a:xfrm>
            <a:off x="11436125" y="0"/>
            <a:ext cx="739833" cy="731520"/>
          </a:xfrm>
          <a:prstGeom prst="rect">
            <a:avLst/>
          </a:prstGeom>
          <a:solidFill>
            <a:srgbClr val="102454">
              <a:alpha val="25098"/>
            </a:srgb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DDCA9A4-FE41-445C-8F0B-68F1EB80E4A8}"/>
              </a:ext>
            </a:extLst>
          </p:cNvPr>
          <p:cNvSpPr/>
          <p:nvPr/>
        </p:nvSpPr>
        <p:spPr>
          <a:xfrm>
            <a:off x="0" y="0"/>
            <a:ext cx="9640577" cy="731520"/>
          </a:xfrm>
          <a:prstGeom prst="rect">
            <a:avLst/>
          </a:prstGeom>
          <a:solidFill>
            <a:srgbClr val="10245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600" b="1" dirty="0">
                <a:solidFill>
                  <a:schemeClr val="bg1"/>
                </a:solidFill>
                <a:latin typeface="+mj-lt"/>
                <a:cs typeface="Calibri Light"/>
              </a:rPr>
              <a:t>CPRG Overview</a:t>
            </a:r>
            <a:endParaRPr lang="en-US" sz="3600" dirty="0">
              <a:solidFill>
                <a:schemeClr val="bg1"/>
              </a:solidFill>
              <a:latin typeface="+mj-lt"/>
            </a:endParaRPr>
          </a:p>
        </p:txBody>
      </p:sp>
      <p:sp>
        <p:nvSpPr>
          <p:cNvPr id="10" name="Rectangle 9">
            <a:extLst>
              <a:ext uri="{FF2B5EF4-FFF2-40B4-BE49-F238E27FC236}">
                <a16:creationId xmlns:a16="http://schemas.microsoft.com/office/drawing/2014/main" id="{CFA3DE16-F0B2-4AC3-9C1E-984DE0A02808}"/>
              </a:ext>
            </a:extLst>
          </p:cNvPr>
          <p:cNvSpPr/>
          <p:nvPr/>
        </p:nvSpPr>
        <p:spPr>
          <a:xfrm>
            <a:off x="10588227" y="0"/>
            <a:ext cx="739833" cy="731520"/>
          </a:xfrm>
          <a:prstGeom prst="rect">
            <a:avLst/>
          </a:prstGeom>
          <a:solidFill>
            <a:srgbClr val="102454">
              <a:alpha val="50196"/>
            </a:srgb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923B0A3-EACD-45C5-A282-680D799DBE0D}"/>
              </a:ext>
            </a:extLst>
          </p:cNvPr>
          <p:cNvSpPr/>
          <p:nvPr/>
        </p:nvSpPr>
        <p:spPr>
          <a:xfrm>
            <a:off x="9748642" y="0"/>
            <a:ext cx="739833" cy="731520"/>
          </a:xfrm>
          <a:prstGeom prst="rect">
            <a:avLst/>
          </a:prstGeom>
          <a:solidFill>
            <a:srgbClr val="102454">
              <a:alpha val="69804"/>
            </a:srgb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AF0DD9B-D23D-48E1-909E-8F22D9DD5D34}"/>
              </a:ext>
            </a:extLst>
          </p:cNvPr>
          <p:cNvSpPr>
            <a:spLocks noGrp="1"/>
          </p:cNvSpPr>
          <p:nvPr>
            <p:ph idx="1"/>
          </p:nvPr>
        </p:nvSpPr>
        <p:spPr>
          <a:xfrm>
            <a:off x="857053" y="1084082"/>
            <a:ext cx="10210014" cy="4979759"/>
          </a:xfrm>
        </p:spPr>
        <p:txBody>
          <a:bodyPr>
            <a:normAutofit/>
          </a:bodyPr>
          <a:lstStyle/>
          <a:p>
            <a:pPr algn="just">
              <a:spcBef>
                <a:spcPts val="600"/>
              </a:spcBef>
              <a:spcAft>
                <a:spcPts val="2000"/>
              </a:spcAft>
            </a:pPr>
            <a:r>
              <a:rPr lang="en-US" sz="2400" dirty="0"/>
              <a:t>The Climate Pollution Reduction Grant is a two-staged program funded through the IRA and administered by EPA. </a:t>
            </a:r>
          </a:p>
          <a:p>
            <a:pPr lvl="1" algn="just">
              <a:spcBef>
                <a:spcPts val="600"/>
              </a:spcBef>
              <a:spcAft>
                <a:spcPts val="2000"/>
              </a:spcAft>
            </a:pPr>
            <a:r>
              <a:rPr lang="en-US" b="1" i="1" dirty="0"/>
              <a:t>Planning Grant (Formula) </a:t>
            </a:r>
            <a:r>
              <a:rPr lang="en-US" dirty="0"/>
              <a:t>includes $250 million for noncompetitive planning grants. The Southeast Florida Region (Monroe, MDC, Broward, and Palm Beach) received ±$1M to create a regional GHG reduction plan. The first deliverable, a “priority” plan, was submitted to EPA on March 1</a:t>
            </a:r>
            <a:r>
              <a:rPr lang="en-US" baseline="30000" dirty="0"/>
              <a:t>st</a:t>
            </a:r>
            <a:r>
              <a:rPr lang="en-US" dirty="0"/>
              <a:t>. Miami-Dade is serving as Lead Organization.</a:t>
            </a:r>
          </a:p>
          <a:p>
            <a:pPr lvl="1" algn="just">
              <a:spcBef>
                <a:spcPts val="600"/>
              </a:spcBef>
              <a:spcAft>
                <a:spcPts val="2000"/>
              </a:spcAft>
            </a:pPr>
            <a:r>
              <a:rPr lang="en-US" b="1" i="1" dirty="0"/>
              <a:t>Implementation Grant (Competitive) </a:t>
            </a:r>
            <a:r>
              <a:rPr lang="en-US" dirty="0"/>
              <a:t>includes $4.6 billion in competitive implementation grants. Only projects identified in the Priority Climate Action Plan were eligible to compete for funding. Broward is serving as Lead Organization on a regional application.</a:t>
            </a:r>
          </a:p>
        </p:txBody>
      </p:sp>
    </p:spTree>
    <p:extLst>
      <p:ext uri="{BB962C8B-B14F-4D97-AF65-F5344CB8AC3E}">
        <p14:creationId xmlns:p14="http://schemas.microsoft.com/office/powerpoint/2010/main" val="3516602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AC226-786B-5A7D-C8D6-A6BB27F265B3}"/>
              </a:ext>
            </a:extLst>
          </p:cNvPr>
          <p:cNvSpPr>
            <a:spLocks noGrp="1"/>
          </p:cNvSpPr>
          <p:nvPr>
            <p:ph type="title"/>
          </p:nvPr>
        </p:nvSpPr>
        <p:spPr/>
        <p:txBody>
          <a:bodyPr/>
          <a:lstStyle/>
          <a:p>
            <a:pPr algn="ctr"/>
            <a:r>
              <a:rPr lang="en-US" dirty="0"/>
              <a:t>CPRG Key Milestones</a:t>
            </a:r>
          </a:p>
        </p:txBody>
      </p:sp>
      <p:pic>
        <p:nvPicPr>
          <p:cNvPr id="15" name="Content Placeholder 14">
            <a:extLst>
              <a:ext uri="{FF2B5EF4-FFF2-40B4-BE49-F238E27FC236}">
                <a16:creationId xmlns:a16="http://schemas.microsoft.com/office/drawing/2014/main" id="{774550D6-F1CC-5436-A7D6-CAA072A1E02D}"/>
              </a:ext>
            </a:extLst>
          </p:cNvPr>
          <p:cNvPicPr>
            <a:picLocks noGrp="1" noChangeAspect="1"/>
          </p:cNvPicPr>
          <p:nvPr>
            <p:ph idx="1"/>
          </p:nvPr>
        </p:nvPicPr>
        <p:blipFill>
          <a:blip r:embed="rId2"/>
          <a:stretch>
            <a:fillRect/>
          </a:stretch>
        </p:blipFill>
        <p:spPr>
          <a:xfrm>
            <a:off x="273373" y="2084832"/>
            <a:ext cx="11557083" cy="3803904"/>
          </a:xfrm>
          <a:prstGeom prst="rect">
            <a:avLst/>
          </a:prstGeom>
        </p:spPr>
      </p:pic>
    </p:spTree>
    <p:extLst>
      <p:ext uri="{BB962C8B-B14F-4D97-AF65-F5344CB8AC3E}">
        <p14:creationId xmlns:p14="http://schemas.microsoft.com/office/powerpoint/2010/main" val="34146760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F301C20-993A-4517-B7F0-7958C07682FD}"/>
              </a:ext>
            </a:extLst>
          </p:cNvPr>
          <p:cNvSpPr/>
          <p:nvPr/>
        </p:nvSpPr>
        <p:spPr>
          <a:xfrm>
            <a:off x="11436125" y="0"/>
            <a:ext cx="739833" cy="731520"/>
          </a:xfrm>
          <a:prstGeom prst="rect">
            <a:avLst/>
          </a:prstGeom>
          <a:solidFill>
            <a:srgbClr val="102454">
              <a:alpha val="25098"/>
            </a:srgb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DDCA9A4-FE41-445C-8F0B-68F1EB80E4A8}"/>
              </a:ext>
            </a:extLst>
          </p:cNvPr>
          <p:cNvSpPr/>
          <p:nvPr/>
        </p:nvSpPr>
        <p:spPr>
          <a:xfrm>
            <a:off x="0" y="0"/>
            <a:ext cx="9640577" cy="731520"/>
          </a:xfrm>
          <a:prstGeom prst="rect">
            <a:avLst/>
          </a:prstGeom>
          <a:solidFill>
            <a:srgbClr val="10245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600" b="1" dirty="0">
                <a:solidFill>
                  <a:schemeClr val="bg1"/>
                </a:solidFill>
                <a:latin typeface="+mj-lt"/>
                <a:cs typeface="Calibri Light"/>
              </a:rPr>
              <a:t>CPRG Planning Grant (Phase I)</a:t>
            </a:r>
            <a:endParaRPr lang="en-US" sz="3600" dirty="0">
              <a:solidFill>
                <a:schemeClr val="bg1"/>
              </a:solidFill>
              <a:latin typeface="+mj-lt"/>
            </a:endParaRPr>
          </a:p>
        </p:txBody>
      </p:sp>
      <p:sp>
        <p:nvSpPr>
          <p:cNvPr id="10" name="Rectangle 9">
            <a:extLst>
              <a:ext uri="{FF2B5EF4-FFF2-40B4-BE49-F238E27FC236}">
                <a16:creationId xmlns:a16="http://schemas.microsoft.com/office/drawing/2014/main" id="{CFA3DE16-F0B2-4AC3-9C1E-984DE0A02808}"/>
              </a:ext>
            </a:extLst>
          </p:cNvPr>
          <p:cNvSpPr/>
          <p:nvPr/>
        </p:nvSpPr>
        <p:spPr>
          <a:xfrm>
            <a:off x="10588227" y="0"/>
            <a:ext cx="739833" cy="731520"/>
          </a:xfrm>
          <a:prstGeom prst="rect">
            <a:avLst/>
          </a:prstGeom>
          <a:solidFill>
            <a:srgbClr val="102454">
              <a:alpha val="50196"/>
            </a:srgb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923B0A3-EACD-45C5-A282-680D799DBE0D}"/>
              </a:ext>
            </a:extLst>
          </p:cNvPr>
          <p:cNvSpPr/>
          <p:nvPr/>
        </p:nvSpPr>
        <p:spPr>
          <a:xfrm>
            <a:off x="9748642" y="0"/>
            <a:ext cx="739833" cy="731520"/>
          </a:xfrm>
          <a:prstGeom prst="rect">
            <a:avLst/>
          </a:prstGeom>
          <a:solidFill>
            <a:srgbClr val="102454">
              <a:alpha val="69804"/>
            </a:srgb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AF0DD9B-D23D-48E1-909E-8F22D9DD5D34}"/>
              </a:ext>
            </a:extLst>
          </p:cNvPr>
          <p:cNvSpPr>
            <a:spLocks noGrp="1"/>
          </p:cNvSpPr>
          <p:nvPr>
            <p:ph idx="1"/>
          </p:nvPr>
        </p:nvSpPr>
        <p:spPr>
          <a:xfrm>
            <a:off x="475216" y="1348420"/>
            <a:ext cx="6920371" cy="4161158"/>
          </a:xfrm>
        </p:spPr>
        <p:txBody>
          <a:bodyPr>
            <a:normAutofit/>
          </a:bodyPr>
          <a:lstStyle/>
          <a:p>
            <a:pPr algn="just">
              <a:spcBef>
                <a:spcPts val="600"/>
              </a:spcBef>
              <a:spcAft>
                <a:spcPts val="2000"/>
              </a:spcAft>
            </a:pPr>
            <a:r>
              <a:rPr lang="en-US" sz="2400" b="0" i="0" dirty="0">
                <a:solidFill>
                  <a:srgbClr val="000000"/>
                </a:solidFill>
                <a:effectLst/>
              </a:rPr>
              <a:t>On March 1, 2024, the SEFL Region submitted a </a:t>
            </a:r>
            <a:r>
              <a:rPr lang="en-US" sz="2400" b="1" i="1" dirty="0">
                <a:solidFill>
                  <a:srgbClr val="000000"/>
                </a:solidFill>
                <a:effectLst/>
              </a:rPr>
              <a:t>Priority Climate Action Plan (PCAP)</a:t>
            </a:r>
            <a:r>
              <a:rPr lang="en-US" sz="2400" b="0" i="0" dirty="0">
                <a:solidFill>
                  <a:srgbClr val="000000"/>
                </a:solidFill>
                <a:effectLst/>
              </a:rPr>
              <a:t> on behalf of the four-county region (Miami-Dade, Broward, Palm Beach, and Monroe counties). </a:t>
            </a:r>
          </a:p>
          <a:p>
            <a:pPr algn="just">
              <a:spcBef>
                <a:spcPts val="600"/>
              </a:spcBef>
              <a:spcAft>
                <a:spcPts val="2000"/>
              </a:spcAft>
            </a:pPr>
            <a:r>
              <a:rPr lang="en-US" sz="2400" b="0" i="0" dirty="0">
                <a:solidFill>
                  <a:srgbClr val="000000"/>
                </a:solidFill>
                <a:effectLst/>
              </a:rPr>
              <a:t>The PCAP serves as a regional greenhouse gas emissions (GHG) reduction plan, which will reduce air pollution that is warming our planet, clean up our air, and provide important benefits to communities in the region, such as reduced energy bills, improved public health, and more jobs. </a:t>
            </a:r>
          </a:p>
        </p:txBody>
      </p:sp>
      <p:pic>
        <p:nvPicPr>
          <p:cNvPr id="2" name="Picture 1">
            <a:extLst>
              <a:ext uri="{FF2B5EF4-FFF2-40B4-BE49-F238E27FC236}">
                <a16:creationId xmlns:a16="http://schemas.microsoft.com/office/drawing/2014/main" id="{8728804E-DFA2-438B-83F1-1DE236BA556D}"/>
              </a:ext>
            </a:extLst>
          </p:cNvPr>
          <p:cNvPicPr>
            <a:picLocks noChangeAspect="1"/>
          </p:cNvPicPr>
          <p:nvPr/>
        </p:nvPicPr>
        <p:blipFill>
          <a:blip r:embed="rId3"/>
          <a:stretch>
            <a:fillRect/>
          </a:stretch>
        </p:blipFill>
        <p:spPr>
          <a:xfrm>
            <a:off x="7726267" y="932471"/>
            <a:ext cx="3828620" cy="4993057"/>
          </a:xfrm>
          <a:prstGeom prst="rect">
            <a:avLst/>
          </a:prstGeom>
        </p:spPr>
      </p:pic>
    </p:spTree>
    <p:extLst>
      <p:ext uri="{BB962C8B-B14F-4D97-AF65-F5344CB8AC3E}">
        <p14:creationId xmlns:p14="http://schemas.microsoft.com/office/powerpoint/2010/main" val="3717391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F301C20-993A-4517-B7F0-7958C07682FD}"/>
              </a:ext>
            </a:extLst>
          </p:cNvPr>
          <p:cNvSpPr/>
          <p:nvPr/>
        </p:nvSpPr>
        <p:spPr>
          <a:xfrm>
            <a:off x="11436125" y="0"/>
            <a:ext cx="739833" cy="731520"/>
          </a:xfrm>
          <a:prstGeom prst="rect">
            <a:avLst/>
          </a:prstGeom>
          <a:solidFill>
            <a:srgbClr val="102454">
              <a:alpha val="25098"/>
            </a:srgb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DDCA9A4-FE41-445C-8F0B-68F1EB80E4A8}"/>
              </a:ext>
            </a:extLst>
          </p:cNvPr>
          <p:cNvSpPr/>
          <p:nvPr/>
        </p:nvSpPr>
        <p:spPr>
          <a:xfrm>
            <a:off x="0" y="0"/>
            <a:ext cx="9640577" cy="731520"/>
          </a:xfrm>
          <a:prstGeom prst="rect">
            <a:avLst/>
          </a:prstGeom>
          <a:solidFill>
            <a:srgbClr val="10245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600" b="1" dirty="0">
                <a:solidFill>
                  <a:schemeClr val="bg1"/>
                </a:solidFill>
                <a:latin typeface="+mj-lt"/>
                <a:cs typeface="Calibri Light"/>
              </a:rPr>
              <a:t>Regional Emissions Inventory</a:t>
            </a:r>
            <a:endParaRPr lang="en-US" sz="3600" dirty="0">
              <a:solidFill>
                <a:schemeClr val="bg1"/>
              </a:solidFill>
              <a:latin typeface="+mj-lt"/>
            </a:endParaRPr>
          </a:p>
        </p:txBody>
      </p:sp>
      <p:sp>
        <p:nvSpPr>
          <p:cNvPr id="10" name="Rectangle 9">
            <a:extLst>
              <a:ext uri="{FF2B5EF4-FFF2-40B4-BE49-F238E27FC236}">
                <a16:creationId xmlns:a16="http://schemas.microsoft.com/office/drawing/2014/main" id="{CFA3DE16-F0B2-4AC3-9C1E-984DE0A02808}"/>
              </a:ext>
            </a:extLst>
          </p:cNvPr>
          <p:cNvSpPr/>
          <p:nvPr/>
        </p:nvSpPr>
        <p:spPr>
          <a:xfrm>
            <a:off x="10588227" y="0"/>
            <a:ext cx="739833" cy="731520"/>
          </a:xfrm>
          <a:prstGeom prst="rect">
            <a:avLst/>
          </a:prstGeom>
          <a:solidFill>
            <a:srgbClr val="102454">
              <a:alpha val="50196"/>
            </a:srgb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923B0A3-EACD-45C5-A282-680D799DBE0D}"/>
              </a:ext>
            </a:extLst>
          </p:cNvPr>
          <p:cNvSpPr/>
          <p:nvPr/>
        </p:nvSpPr>
        <p:spPr>
          <a:xfrm>
            <a:off x="9748642" y="0"/>
            <a:ext cx="739833" cy="731520"/>
          </a:xfrm>
          <a:prstGeom prst="rect">
            <a:avLst/>
          </a:prstGeom>
          <a:solidFill>
            <a:srgbClr val="102454">
              <a:alpha val="69804"/>
            </a:srgb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FFD69F3A-CA90-42A4-B7FB-8B70A7E3D7FD}"/>
              </a:ext>
            </a:extLst>
          </p:cNvPr>
          <p:cNvPicPr>
            <a:picLocks noChangeAspect="1"/>
          </p:cNvPicPr>
          <p:nvPr/>
        </p:nvPicPr>
        <p:blipFill>
          <a:blip r:embed="rId3"/>
          <a:stretch>
            <a:fillRect/>
          </a:stretch>
        </p:blipFill>
        <p:spPr>
          <a:xfrm>
            <a:off x="2521250" y="1044157"/>
            <a:ext cx="6622750" cy="5330507"/>
          </a:xfrm>
          <a:prstGeom prst="rect">
            <a:avLst/>
          </a:prstGeom>
        </p:spPr>
      </p:pic>
    </p:spTree>
    <p:extLst>
      <p:ext uri="{BB962C8B-B14F-4D97-AF65-F5344CB8AC3E}">
        <p14:creationId xmlns:p14="http://schemas.microsoft.com/office/powerpoint/2010/main" val="894422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F301C20-993A-4517-B7F0-7958C07682FD}"/>
              </a:ext>
            </a:extLst>
          </p:cNvPr>
          <p:cNvSpPr/>
          <p:nvPr/>
        </p:nvSpPr>
        <p:spPr>
          <a:xfrm>
            <a:off x="11436125" y="0"/>
            <a:ext cx="739833" cy="731520"/>
          </a:xfrm>
          <a:prstGeom prst="rect">
            <a:avLst/>
          </a:prstGeom>
          <a:solidFill>
            <a:srgbClr val="102454">
              <a:alpha val="25098"/>
            </a:srgb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DDCA9A4-FE41-445C-8F0B-68F1EB80E4A8}"/>
              </a:ext>
            </a:extLst>
          </p:cNvPr>
          <p:cNvSpPr/>
          <p:nvPr/>
        </p:nvSpPr>
        <p:spPr>
          <a:xfrm>
            <a:off x="0" y="0"/>
            <a:ext cx="9640577" cy="731520"/>
          </a:xfrm>
          <a:prstGeom prst="rect">
            <a:avLst/>
          </a:prstGeom>
          <a:solidFill>
            <a:srgbClr val="10245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600" b="1" dirty="0">
                <a:solidFill>
                  <a:schemeClr val="bg1"/>
                </a:solidFill>
                <a:latin typeface="+mj-lt"/>
                <a:cs typeface="Calibri Light"/>
              </a:rPr>
              <a:t>Business as Usual Projection</a:t>
            </a:r>
            <a:endParaRPr lang="en-US" sz="3600" dirty="0">
              <a:solidFill>
                <a:schemeClr val="bg1"/>
              </a:solidFill>
              <a:latin typeface="+mj-lt"/>
            </a:endParaRPr>
          </a:p>
        </p:txBody>
      </p:sp>
      <p:sp>
        <p:nvSpPr>
          <p:cNvPr id="10" name="Rectangle 9">
            <a:extLst>
              <a:ext uri="{FF2B5EF4-FFF2-40B4-BE49-F238E27FC236}">
                <a16:creationId xmlns:a16="http://schemas.microsoft.com/office/drawing/2014/main" id="{CFA3DE16-F0B2-4AC3-9C1E-984DE0A02808}"/>
              </a:ext>
            </a:extLst>
          </p:cNvPr>
          <p:cNvSpPr/>
          <p:nvPr/>
        </p:nvSpPr>
        <p:spPr>
          <a:xfrm>
            <a:off x="10588227" y="0"/>
            <a:ext cx="739833" cy="731520"/>
          </a:xfrm>
          <a:prstGeom prst="rect">
            <a:avLst/>
          </a:prstGeom>
          <a:solidFill>
            <a:srgbClr val="102454">
              <a:alpha val="50196"/>
            </a:srgb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923B0A3-EACD-45C5-A282-680D799DBE0D}"/>
              </a:ext>
            </a:extLst>
          </p:cNvPr>
          <p:cNvSpPr/>
          <p:nvPr/>
        </p:nvSpPr>
        <p:spPr>
          <a:xfrm>
            <a:off x="9748642" y="0"/>
            <a:ext cx="739833" cy="731520"/>
          </a:xfrm>
          <a:prstGeom prst="rect">
            <a:avLst/>
          </a:prstGeom>
          <a:solidFill>
            <a:srgbClr val="102454">
              <a:alpha val="69804"/>
            </a:srgb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5877A5C7-EB34-44CD-9C51-2125AF43CA33}"/>
              </a:ext>
            </a:extLst>
          </p:cNvPr>
          <p:cNvPicPr>
            <a:picLocks noChangeAspect="1"/>
          </p:cNvPicPr>
          <p:nvPr/>
        </p:nvPicPr>
        <p:blipFill>
          <a:blip r:embed="rId3"/>
          <a:stretch>
            <a:fillRect/>
          </a:stretch>
        </p:blipFill>
        <p:spPr>
          <a:xfrm>
            <a:off x="2243401" y="1101578"/>
            <a:ext cx="7397175" cy="4857095"/>
          </a:xfrm>
          <a:prstGeom prst="rect">
            <a:avLst/>
          </a:prstGeom>
        </p:spPr>
      </p:pic>
    </p:spTree>
    <p:extLst>
      <p:ext uri="{BB962C8B-B14F-4D97-AF65-F5344CB8AC3E}">
        <p14:creationId xmlns:p14="http://schemas.microsoft.com/office/powerpoint/2010/main" val="31404191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F301C20-993A-4517-B7F0-7958C07682FD}"/>
              </a:ext>
            </a:extLst>
          </p:cNvPr>
          <p:cNvSpPr/>
          <p:nvPr/>
        </p:nvSpPr>
        <p:spPr>
          <a:xfrm>
            <a:off x="11436125" y="0"/>
            <a:ext cx="739833" cy="731520"/>
          </a:xfrm>
          <a:prstGeom prst="rect">
            <a:avLst/>
          </a:prstGeom>
          <a:solidFill>
            <a:srgbClr val="102454">
              <a:alpha val="25098"/>
            </a:srgb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DDCA9A4-FE41-445C-8F0B-68F1EB80E4A8}"/>
              </a:ext>
            </a:extLst>
          </p:cNvPr>
          <p:cNvSpPr/>
          <p:nvPr/>
        </p:nvSpPr>
        <p:spPr>
          <a:xfrm>
            <a:off x="0" y="0"/>
            <a:ext cx="9640577" cy="731520"/>
          </a:xfrm>
          <a:prstGeom prst="rect">
            <a:avLst/>
          </a:prstGeom>
          <a:solidFill>
            <a:srgbClr val="10245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600" b="1" dirty="0">
                <a:solidFill>
                  <a:schemeClr val="bg1"/>
                </a:solidFill>
                <a:latin typeface="+mj-lt"/>
                <a:cs typeface="Calibri Light"/>
              </a:rPr>
              <a:t>Priority Climate Action Plan</a:t>
            </a:r>
            <a:endParaRPr lang="en-US" sz="3600" dirty="0">
              <a:solidFill>
                <a:schemeClr val="bg1"/>
              </a:solidFill>
              <a:latin typeface="+mj-lt"/>
            </a:endParaRPr>
          </a:p>
        </p:txBody>
      </p:sp>
      <p:sp>
        <p:nvSpPr>
          <p:cNvPr id="10" name="Rectangle 9">
            <a:extLst>
              <a:ext uri="{FF2B5EF4-FFF2-40B4-BE49-F238E27FC236}">
                <a16:creationId xmlns:a16="http://schemas.microsoft.com/office/drawing/2014/main" id="{CFA3DE16-F0B2-4AC3-9C1E-984DE0A02808}"/>
              </a:ext>
            </a:extLst>
          </p:cNvPr>
          <p:cNvSpPr/>
          <p:nvPr/>
        </p:nvSpPr>
        <p:spPr>
          <a:xfrm>
            <a:off x="10588227" y="0"/>
            <a:ext cx="739833" cy="731520"/>
          </a:xfrm>
          <a:prstGeom prst="rect">
            <a:avLst/>
          </a:prstGeom>
          <a:solidFill>
            <a:srgbClr val="102454">
              <a:alpha val="50196"/>
            </a:srgb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923B0A3-EACD-45C5-A282-680D799DBE0D}"/>
              </a:ext>
            </a:extLst>
          </p:cNvPr>
          <p:cNvSpPr/>
          <p:nvPr/>
        </p:nvSpPr>
        <p:spPr>
          <a:xfrm>
            <a:off x="9748642" y="0"/>
            <a:ext cx="739833" cy="731520"/>
          </a:xfrm>
          <a:prstGeom prst="rect">
            <a:avLst/>
          </a:prstGeom>
          <a:solidFill>
            <a:srgbClr val="102454">
              <a:alpha val="69804"/>
            </a:srgb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12" name="Content Placeholder 11">
            <a:extLst>
              <a:ext uri="{FF2B5EF4-FFF2-40B4-BE49-F238E27FC236}">
                <a16:creationId xmlns:a16="http://schemas.microsoft.com/office/drawing/2014/main" id="{49A17BA0-0827-4FAF-9A87-171A29E554C4}"/>
              </a:ext>
            </a:extLst>
          </p:cNvPr>
          <p:cNvPicPr>
            <a:picLocks noGrp="1" noChangeAspect="1"/>
          </p:cNvPicPr>
          <p:nvPr>
            <p:ph idx="1"/>
          </p:nvPr>
        </p:nvPicPr>
        <p:blipFill>
          <a:blip r:embed="rId3"/>
          <a:stretch>
            <a:fillRect/>
          </a:stretch>
        </p:blipFill>
        <p:spPr>
          <a:xfrm>
            <a:off x="2508130" y="3134267"/>
            <a:ext cx="6424854" cy="2978109"/>
          </a:xfrm>
          <a:prstGeom prst="rect">
            <a:avLst/>
          </a:prstGeom>
        </p:spPr>
      </p:pic>
      <p:sp>
        <p:nvSpPr>
          <p:cNvPr id="13" name="Content Placeholder 2">
            <a:extLst>
              <a:ext uri="{FF2B5EF4-FFF2-40B4-BE49-F238E27FC236}">
                <a16:creationId xmlns:a16="http://schemas.microsoft.com/office/drawing/2014/main" id="{EC5D8AF1-73FE-4165-A080-FB81A4149199}"/>
              </a:ext>
            </a:extLst>
          </p:cNvPr>
          <p:cNvSpPr txBox="1">
            <a:spLocks/>
          </p:cNvSpPr>
          <p:nvPr/>
        </p:nvSpPr>
        <p:spPr>
          <a:xfrm>
            <a:off x="1029118" y="1275599"/>
            <a:ext cx="10515600" cy="1616038"/>
          </a:xfrm>
          <a:prstGeom prst="rect">
            <a:avLst/>
          </a:prstGeom>
        </p:spPr>
        <p:txBody>
          <a:bodyPr vert="horz" lIns="91440" tIns="45720" rIns="91440" bIns="45720" rtlCol="0" anchor="t">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r>
              <a:rPr lang="en-US" dirty="0"/>
              <a:t>The PCAP focused on high-impact, implementation ready measures that could reduce GHG emissions through 2030</a:t>
            </a:r>
          </a:p>
          <a:p>
            <a:pPr>
              <a:spcAft>
                <a:spcPts val="1200"/>
              </a:spcAft>
            </a:pPr>
            <a:r>
              <a:rPr lang="en-US" dirty="0"/>
              <a:t>The measures were identified through surveys of all implementing agencies within the region as well as an analysis of high-impact measures. </a:t>
            </a:r>
          </a:p>
          <a:p>
            <a:endParaRPr lang="en-US" dirty="0"/>
          </a:p>
        </p:txBody>
      </p:sp>
    </p:spTree>
    <p:extLst>
      <p:ext uri="{BB962C8B-B14F-4D97-AF65-F5344CB8AC3E}">
        <p14:creationId xmlns:p14="http://schemas.microsoft.com/office/powerpoint/2010/main" val="1911976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F301C20-993A-4517-B7F0-7958C07682FD}"/>
              </a:ext>
            </a:extLst>
          </p:cNvPr>
          <p:cNvSpPr/>
          <p:nvPr/>
        </p:nvSpPr>
        <p:spPr>
          <a:xfrm>
            <a:off x="11436125" y="0"/>
            <a:ext cx="739833" cy="731520"/>
          </a:xfrm>
          <a:prstGeom prst="rect">
            <a:avLst/>
          </a:prstGeom>
          <a:solidFill>
            <a:srgbClr val="102454">
              <a:alpha val="25098"/>
            </a:srgb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DDCA9A4-FE41-445C-8F0B-68F1EB80E4A8}"/>
              </a:ext>
            </a:extLst>
          </p:cNvPr>
          <p:cNvSpPr/>
          <p:nvPr/>
        </p:nvSpPr>
        <p:spPr>
          <a:xfrm>
            <a:off x="0" y="0"/>
            <a:ext cx="9640577" cy="731520"/>
          </a:xfrm>
          <a:prstGeom prst="rect">
            <a:avLst/>
          </a:prstGeom>
          <a:solidFill>
            <a:srgbClr val="10245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600" b="1" dirty="0">
                <a:solidFill>
                  <a:schemeClr val="bg1"/>
                </a:solidFill>
                <a:latin typeface="+mj-lt"/>
                <a:cs typeface="Calibri Light"/>
              </a:rPr>
              <a:t>Priority Climate Action Plan</a:t>
            </a:r>
            <a:endParaRPr lang="en-US" sz="3600" dirty="0">
              <a:solidFill>
                <a:schemeClr val="bg1"/>
              </a:solidFill>
              <a:latin typeface="+mj-lt"/>
            </a:endParaRPr>
          </a:p>
        </p:txBody>
      </p:sp>
      <p:sp>
        <p:nvSpPr>
          <p:cNvPr id="10" name="Rectangle 9">
            <a:extLst>
              <a:ext uri="{FF2B5EF4-FFF2-40B4-BE49-F238E27FC236}">
                <a16:creationId xmlns:a16="http://schemas.microsoft.com/office/drawing/2014/main" id="{CFA3DE16-F0B2-4AC3-9C1E-984DE0A02808}"/>
              </a:ext>
            </a:extLst>
          </p:cNvPr>
          <p:cNvSpPr/>
          <p:nvPr/>
        </p:nvSpPr>
        <p:spPr>
          <a:xfrm>
            <a:off x="10588227" y="0"/>
            <a:ext cx="739833" cy="731520"/>
          </a:xfrm>
          <a:prstGeom prst="rect">
            <a:avLst/>
          </a:prstGeom>
          <a:solidFill>
            <a:srgbClr val="102454">
              <a:alpha val="50196"/>
            </a:srgb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923B0A3-EACD-45C5-A282-680D799DBE0D}"/>
              </a:ext>
            </a:extLst>
          </p:cNvPr>
          <p:cNvSpPr/>
          <p:nvPr/>
        </p:nvSpPr>
        <p:spPr>
          <a:xfrm>
            <a:off x="9748642" y="0"/>
            <a:ext cx="739833" cy="731520"/>
          </a:xfrm>
          <a:prstGeom prst="rect">
            <a:avLst/>
          </a:prstGeom>
          <a:solidFill>
            <a:srgbClr val="102454">
              <a:alpha val="69804"/>
            </a:srgb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E9734D6E-9665-4650-A56A-B275E70FE053}"/>
              </a:ext>
            </a:extLst>
          </p:cNvPr>
          <p:cNvSpPr>
            <a:spLocks noGrp="1"/>
          </p:cNvSpPr>
          <p:nvPr>
            <p:ph idx="1"/>
          </p:nvPr>
        </p:nvSpPr>
        <p:spPr>
          <a:xfrm>
            <a:off x="581347" y="1210733"/>
            <a:ext cx="6130951" cy="4953000"/>
          </a:xfrm>
        </p:spPr>
        <p:txBody>
          <a:bodyPr>
            <a:normAutofit fontScale="92500" lnSpcReduction="10000"/>
          </a:bodyPr>
          <a:lstStyle/>
          <a:p>
            <a:pPr algn="l"/>
            <a:r>
              <a:rPr lang="en-US" sz="2600" b="0" i="0" dirty="0">
                <a:solidFill>
                  <a:srgbClr val="000000"/>
                </a:solidFill>
                <a:effectLst/>
              </a:rPr>
              <a:t>The PCAP identifies 13 broad GHG reduction measures (3 are tribe-specific)</a:t>
            </a:r>
          </a:p>
          <a:p>
            <a:pPr algn="l"/>
            <a:endParaRPr lang="en-US" sz="2600" dirty="0">
              <a:solidFill>
                <a:srgbClr val="000000"/>
              </a:solidFill>
            </a:endParaRPr>
          </a:p>
          <a:p>
            <a:pPr algn="l"/>
            <a:r>
              <a:rPr lang="en-US" sz="2600" dirty="0">
                <a:solidFill>
                  <a:srgbClr val="000000"/>
                </a:solidFill>
              </a:rPr>
              <a:t>It shows expected GHG reductions under a low, medium and high adoption scenario.</a:t>
            </a:r>
            <a:r>
              <a:rPr lang="en-US" sz="2600" b="0" i="0" dirty="0">
                <a:solidFill>
                  <a:srgbClr val="000000"/>
                </a:solidFill>
                <a:effectLst/>
              </a:rPr>
              <a:t> </a:t>
            </a:r>
          </a:p>
          <a:p>
            <a:pPr algn="l"/>
            <a:endParaRPr lang="en-US" sz="2600" dirty="0">
              <a:solidFill>
                <a:srgbClr val="000000"/>
              </a:solidFill>
            </a:endParaRPr>
          </a:p>
          <a:p>
            <a:pPr algn="l"/>
            <a:r>
              <a:rPr lang="en-US" sz="2600" dirty="0">
                <a:solidFill>
                  <a:srgbClr val="000000"/>
                </a:solidFill>
              </a:rPr>
              <a:t>Detailed projects within each measure are outlined in the appendices.</a:t>
            </a:r>
          </a:p>
          <a:p>
            <a:pPr algn="l"/>
            <a:endParaRPr lang="en-US" sz="2600" dirty="0">
              <a:solidFill>
                <a:srgbClr val="000000"/>
              </a:solidFill>
            </a:endParaRPr>
          </a:p>
          <a:p>
            <a:pPr algn="l"/>
            <a:r>
              <a:rPr lang="en-US" sz="2600" dirty="0">
                <a:solidFill>
                  <a:srgbClr val="000000"/>
                </a:solidFill>
              </a:rPr>
              <a:t>The PCAP included projects identified by the counties, municipalities, and tribal governments.</a:t>
            </a:r>
          </a:p>
          <a:p>
            <a:pPr algn="l"/>
            <a:endParaRPr lang="en-US" sz="2600" b="0" i="0" dirty="0">
              <a:solidFill>
                <a:srgbClr val="000000"/>
              </a:solidFill>
              <a:effectLst/>
            </a:endParaRPr>
          </a:p>
          <a:p>
            <a:pPr marL="0" indent="0">
              <a:buNone/>
            </a:pPr>
            <a:endParaRPr lang="en-US" dirty="0"/>
          </a:p>
        </p:txBody>
      </p:sp>
      <p:pic>
        <p:nvPicPr>
          <p:cNvPr id="7" name="Picture 6">
            <a:extLst>
              <a:ext uri="{FF2B5EF4-FFF2-40B4-BE49-F238E27FC236}">
                <a16:creationId xmlns:a16="http://schemas.microsoft.com/office/drawing/2014/main" id="{9E5AF715-0B96-4648-B3D2-FA3885708B4F}"/>
              </a:ext>
            </a:extLst>
          </p:cNvPr>
          <p:cNvPicPr>
            <a:picLocks noChangeAspect="1"/>
          </p:cNvPicPr>
          <p:nvPr/>
        </p:nvPicPr>
        <p:blipFill>
          <a:blip r:embed="rId3"/>
          <a:stretch>
            <a:fillRect/>
          </a:stretch>
        </p:blipFill>
        <p:spPr>
          <a:xfrm>
            <a:off x="6925187" y="731520"/>
            <a:ext cx="4510938" cy="5970128"/>
          </a:xfrm>
          <a:prstGeom prst="rect">
            <a:avLst/>
          </a:prstGeom>
        </p:spPr>
      </p:pic>
    </p:spTree>
    <p:extLst>
      <p:ext uri="{BB962C8B-B14F-4D97-AF65-F5344CB8AC3E}">
        <p14:creationId xmlns:p14="http://schemas.microsoft.com/office/powerpoint/2010/main" val="20911198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F301C20-993A-4517-B7F0-7958C07682FD}"/>
              </a:ext>
            </a:extLst>
          </p:cNvPr>
          <p:cNvSpPr/>
          <p:nvPr/>
        </p:nvSpPr>
        <p:spPr>
          <a:xfrm>
            <a:off x="11436125" y="0"/>
            <a:ext cx="739833" cy="731520"/>
          </a:xfrm>
          <a:prstGeom prst="rect">
            <a:avLst/>
          </a:prstGeom>
          <a:solidFill>
            <a:srgbClr val="102454">
              <a:alpha val="25098"/>
            </a:srgb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DDCA9A4-FE41-445C-8F0B-68F1EB80E4A8}"/>
              </a:ext>
            </a:extLst>
          </p:cNvPr>
          <p:cNvSpPr/>
          <p:nvPr/>
        </p:nvSpPr>
        <p:spPr>
          <a:xfrm>
            <a:off x="0" y="0"/>
            <a:ext cx="9640577" cy="731520"/>
          </a:xfrm>
          <a:prstGeom prst="rect">
            <a:avLst/>
          </a:prstGeom>
          <a:solidFill>
            <a:srgbClr val="10245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600" b="1" dirty="0">
                <a:solidFill>
                  <a:schemeClr val="bg1"/>
                </a:solidFill>
                <a:latin typeface="+mj-lt"/>
                <a:cs typeface="Calibri Light"/>
              </a:rPr>
              <a:t>Priority Climate Action Plan</a:t>
            </a:r>
            <a:endParaRPr lang="en-US" sz="3600" dirty="0">
              <a:solidFill>
                <a:schemeClr val="bg1"/>
              </a:solidFill>
              <a:latin typeface="+mj-lt"/>
            </a:endParaRPr>
          </a:p>
        </p:txBody>
      </p:sp>
      <p:sp>
        <p:nvSpPr>
          <p:cNvPr id="10" name="Rectangle 9">
            <a:extLst>
              <a:ext uri="{FF2B5EF4-FFF2-40B4-BE49-F238E27FC236}">
                <a16:creationId xmlns:a16="http://schemas.microsoft.com/office/drawing/2014/main" id="{CFA3DE16-F0B2-4AC3-9C1E-984DE0A02808}"/>
              </a:ext>
            </a:extLst>
          </p:cNvPr>
          <p:cNvSpPr/>
          <p:nvPr/>
        </p:nvSpPr>
        <p:spPr>
          <a:xfrm>
            <a:off x="10588227" y="0"/>
            <a:ext cx="739833" cy="731520"/>
          </a:xfrm>
          <a:prstGeom prst="rect">
            <a:avLst/>
          </a:prstGeom>
          <a:solidFill>
            <a:srgbClr val="102454">
              <a:alpha val="50196"/>
            </a:srgb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923B0A3-EACD-45C5-A282-680D799DBE0D}"/>
              </a:ext>
            </a:extLst>
          </p:cNvPr>
          <p:cNvSpPr/>
          <p:nvPr/>
        </p:nvSpPr>
        <p:spPr>
          <a:xfrm>
            <a:off x="9748642" y="0"/>
            <a:ext cx="739833" cy="731520"/>
          </a:xfrm>
          <a:prstGeom prst="rect">
            <a:avLst/>
          </a:prstGeom>
          <a:solidFill>
            <a:srgbClr val="102454">
              <a:alpha val="69804"/>
            </a:srgb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E9734D6E-9665-4650-A56A-B275E70FE053}"/>
              </a:ext>
            </a:extLst>
          </p:cNvPr>
          <p:cNvSpPr>
            <a:spLocks noGrp="1"/>
          </p:cNvSpPr>
          <p:nvPr>
            <p:ph idx="1"/>
          </p:nvPr>
        </p:nvSpPr>
        <p:spPr>
          <a:xfrm>
            <a:off x="812460" y="1205802"/>
            <a:ext cx="9676015" cy="5094514"/>
          </a:xfrm>
        </p:spPr>
        <p:txBody>
          <a:bodyPr>
            <a:normAutofit fontScale="85000" lnSpcReduction="20000"/>
          </a:bodyPr>
          <a:lstStyle/>
          <a:p>
            <a:pPr algn="just"/>
            <a:r>
              <a:rPr lang="en-US" b="0" i="0" dirty="0">
                <a:solidFill>
                  <a:srgbClr val="000000"/>
                </a:solidFill>
                <a:effectLst/>
              </a:rPr>
              <a:t>The PCAP analysis found that the four-county region should reduce absolute emissions by at least 59.3% (±41.5 million MT CO2e) by 2030 from the 2019 baseline in order to meet GHG reduction targets established in the Paris Agreement. </a:t>
            </a:r>
          </a:p>
          <a:p>
            <a:pPr algn="just"/>
            <a:endParaRPr lang="en-US" b="0" i="0" dirty="0">
              <a:solidFill>
                <a:srgbClr val="000000"/>
              </a:solidFill>
              <a:effectLst/>
            </a:endParaRPr>
          </a:p>
          <a:p>
            <a:pPr algn="just"/>
            <a:r>
              <a:rPr lang="en-US" b="0" i="0" dirty="0">
                <a:solidFill>
                  <a:srgbClr val="000000"/>
                </a:solidFill>
                <a:effectLst/>
              </a:rPr>
              <a:t>Under a business-as-usual scenario, emissions are expected to drop 12.3% (±8.6 million MTCO2e) by 2030 and 22.8% (±16 million MT CO2e) by 2050. </a:t>
            </a:r>
          </a:p>
          <a:p>
            <a:pPr algn="just"/>
            <a:endParaRPr lang="en-US" b="0" i="0" dirty="0">
              <a:solidFill>
                <a:srgbClr val="000000"/>
              </a:solidFill>
              <a:effectLst/>
            </a:endParaRPr>
          </a:p>
          <a:p>
            <a:pPr algn="just"/>
            <a:r>
              <a:rPr lang="en-US" b="0" i="0" dirty="0">
                <a:solidFill>
                  <a:srgbClr val="000000"/>
                </a:solidFill>
                <a:effectLst/>
              </a:rPr>
              <a:t>If all measures presented in the PCAP were to be implemented, it would result in the reduction of an additional ±4.35 million MT CO2e across the region by 2030 from the BAU scenario (moderate adoption scenario).</a:t>
            </a:r>
          </a:p>
          <a:p>
            <a:pPr algn="just"/>
            <a:endParaRPr lang="en-US" dirty="0">
              <a:solidFill>
                <a:srgbClr val="000000"/>
              </a:solidFill>
            </a:endParaRPr>
          </a:p>
          <a:p>
            <a:pPr algn="just"/>
            <a:r>
              <a:rPr lang="en-US" dirty="0">
                <a:solidFill>
                  <a:srgbClr val="000000"/>
                </a:solidFill>
              </a:rPr>
              <a:t>CCAP will look at a more comprehensive list of reduction measures through 2050.</a:t>
            </a:r>
            <a:endParaRPr lang="en-US" b="0" i="0" dirty="0">
              <a:solidFill>
                <a:srgbClr val="000000"/>
              </a:solidFill>
              <a:effectLst/>
            </a:endParaRPr>
          </a:p>
          <a:p>
            <a:pPr marL="0" indent="0">
              <a:buNone/>
            </a:pPr>
            <a:endParaRPr lang="en-US" dirty="0"/>
          </a:p>
        </p:txBody>
      </p:sp>
    </p:spTree>
    <p:extLst>
      <p:ext uri="{BB962C8B-B14F-4D97-AF65-F5344CB8AC3E}">
        <p14:creationId xmlns:p14="http://schemas.microsoft.com/office/powerpoint/2010/main" val="13381493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9CCEC4F3-FF9C-4140-9991-6FD0E3F90527}">
  <we:reference id="wa104381063" version="1.0.0.1" store="en-US" storeType="OMEX"/>
  <we:alternateReferences>
    <we:reference id="wa104381063" version="1.0.0.1" store="WA104381063"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19807b65-6f45-4d23-b30b-52bf8320e142">
      <UserInfo>
        <DisplayName>Rojas, Edward A. (RER)</DisplayName>
        <AccountId>1744</AccountId>
        <AccountType/>
      </UserInfo>
      <UserInfo>
        <DisplayName>Sanchez, Christopher (RER)</DisplayName>
        <AccountId>13</AccountId>
        <AccountType/>
      </UserInfo>
      <UserInfo>
        <DisplayName>Grant, Jason L. (RER)</DisplayName>
        <AccountId>810</AccountId>
        <AccountType/>
      </UserInfo>
      <UserInfo>
        <DisplayName>Ascunce, Sergio (RER)</DisplayName>
        <AccountId>1745</AccountId>
        <AccountType/>
      </UserInfo>
      <UserInfo>
        <DisplayName>Cespedes, Jessica (RER)</DisplayName>
        <AccountId>1213</AccountId>
        <AccountType/>
      </UserInfo>
      <UserInfo>
        <DisplayName>Bestard, Angelique (RER)</DisplayName>
        <AccountId>1746</AccountId>
        <AccountType/>
      </UserInfo>
      <UserInfo>
        <DisplayName>Murley, James (RER)</DisplayName>
        <AccountId>36</AccountId>
        <AccountType/>
      </UserInfo>
      <UserInfo>
        <DisplayName>Gomez, Patricia (RER)</DisplayName>
        <AccountId>16</AccountId>
        <AccountType/>
      </UserInfo>
    </SharedWithUsers>
    <lcf76f155ced4ddcb4097134ff3c332f xmlns="041d5011-fb1f-4ef1-93ca-8c165ef94767">
      <Terms xmlns="http://schemas.microsoft.com/office/infopath/2007/PartnerControls"/>
    </lcf76f155ced4ddcb4097134ff3c332f>
    <TaxCatchAll xmlns="19807b65-6f45-4d23-b30b-52bf8320e14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F69CE68B0E821429142FF065462A4E2" ma:contentTypeVersion="17" ma:contentTypeDescription="Create a new document." ma:contentTypeScope="" ma:versionID="9bf155cb0accb1818ff0166c39448f80">
  <xsd:schema xmlns:xsd="http://www.w3.org/2001/XMLSchema" xmlns:xs="http://www.w3.org/2001/XMLSchema" xmlns:p="http://schemas.microsoft.com/office/2006/metadata/properties" xmlns:ns2="19807b65-6f45-4d23-b30b-52bf8320e142" xmlns:ns3="041d5011-fb1f-4ef1-93ca-8c165ef94767" targetNamespace="http://schemas.microsoft.com/office/2006/metadata/properties" ma:root="true" ma:fieldsID="d0197871226925284d2e7eed5f9a90fa" ns2:_="" ns3:_="">
    <xsd:import namespace="19807b65-6f45-4d23-b30b-52bf8320e142"/>
    <xsd:import namespace="041d5011-fb1f-4ef1-93ca-8c165ef9476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lcf76f155ced4ddcb4097134ff3c332f" minOccurs="0"/>
                <xsd:element ref="ns2:TaxCatchAll"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3:MediaLengthInSeconds"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807b65-6f45-4d23-b30b-52bf8320e14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16" nillable="true" ma:displayName="Taxonomy Catch All Column" ma:hidden="true" ma:list="{6394c075-4794-46d5-a0b6-d994ce18c064}" ma:internalName="TaxCatchAll" ma:showField="CatchAllData" ma:web="19807b65-6f45-4d23-b30b-52bf8320e14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41d5011-fb1f-4ef1-93ca-8c165ef94767"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50ba88d6-8092-4f3f-be3f-e753c5ba07d0"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DateTaken" ma:index="20" nillable="true" ma:displayName="MediaServiceDateTaken" ma:hidden="true" ma:internalName="MediaServiceDateTaken" ma:readOnly="true">
      <xsd:simpleType>
        <xsd:restriction base="dms:Text"/>
      </xsd:simpleType>
    </xsd:element>
    <xsd:element name="MediaServiceLocation" ma:index="21" nillable="true" ma:displayName="Location"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C098AB6-E17B-475D-900B-317944AB249F}">
  <ds:schemaRefs>
    <ds:schemaRef ds:uri="4fc5a03d-86a7-4f01-90cb-39a873263801"/>
    <ds:schemaRef ds:uri="e42c21c8-8453-4809-8511-c5463526c25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C7A69B2F-C990-4C52-95DA-1EE88A684D49}">
  <ds:schemaRefs>
    <ds:schemaRef ds:uri="http://schemas.microsoft.com/sharepoint/v3/contenttype/forms"/>
  </ds:schemaRefs>
</ds:datastoreItem>
</file>

<file path=customXml/itemProps3.xml><?xml version="1.0" encoding="utf-8"?>
<ds:datastoreItem xmlns:ds="http://schemas.openxmlformats.org/officeDocument/2006/customXml" ds:itemID="{E479B490-0D46-46DA-93EF-123B2DE52124}"/>
</file>

<file path=docProps/app.xml><?xml version="1.0" encoding="utf-8"?>
<Properties xmlns="http://schemas.openxmlformats.org/officeDocument/2006/extended-properties" xmlns:vt="http://schemas.openxmlformats.org/officeDocument/2006/docPropsVTypes">
  <TotalTime>1089</TotalTime>
  <Words>1167</Words>
  <Application>Microsoft Office PowerPoint</Application>
  <PresentationFormat>Widescreen</PresentationFormat>
  <Paragraphs>126</Paragraphs>
  <Slides>19</Slides>
  <Notes>18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19</vt:i4>
      </vt:variant>
    </vt:vector>
  </HeadingPairs>
  <TitlesOfParts>
    <vt:vector size="25" baseType="lpstr">
      <vt:lpstr>Arial</vt:lpstr>
      <vt:lpstr>Arial Nova</vt:lpstr>
      <vt:lpstr>Calibri</vt:lpstr>
      <vt:lpstr>Times New Roman</vt:lpstr>
      <vt:lpstr>Office Theme</vt:lpstr>
      <vt:lpstr>Office Theme</vt:lpstr>
      <vt:lpstr>PowerPoint Presentation</vt:lpstr>
      <vt:lpstr>PowerPoint Presentation</vt:lpstr>
      <vt:lpstr>CPRG Key Milestones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 Hilaire, Sandra (RER)</dc:creator>
  <cp:lastModifiedBy>Brown, Kimberly (RER)</cp:lastModifiedBy>
  <cp:revision>71</cp:revision>
  <cp:lastPrinted>2020-05-26T14:47:58Z</cp:lastPrinted>
  <dcterms:created xsi:type="dcterms:W3CDTF">2020-02-24T17:15:59Z</dcterms:created>
  <dcterms:modified xsi:type="dcterms:W3CDTF">2024-05-17T16:16:01Z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85200</vt:r8>
  </property>
  <property fmtid="{D5CDD505-2E9C-101B-9397-08002B2CF9AE}" pid="3" name="ContentTypeId">
    <vt:lpwstr>0x010100038D111398F14B468E55EEF0E7E71D30</vt:lpwstr>
  </property>
  <property fmtid="{D5CDD505-2E9C-101B-9397-08002B2CF9AE}" pid="4" name="ComplianceAssetId">
    <vt:lpwstr/>
  </property>
  <property fmtid="{D5CDD505-2E9C-101B-9397-08002B2CF9AE}" pid="5" name="_ExtendedDescription">
    <vt:lpwstr/>
  </property>
  <property fmtid="{D5CDD505-2E9C-101B-9397-08002B2CF9AE}" pid="6" name="MediaServiceImageTags">
    <vt:lpwstr/>
  </property>
</Properties>
</file>