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0" r:id="rId1"/>
  </p:sldMasterIdLst>
  <p:notesMasterIdLst>
    <p:notesMasterId r:id="rId20"/>
  </p:notesMasterIdLst>
  <p:handoutMasterIdLst>
    <p:handoutMasterId r:id="rId21"/>
  </p:handoutMasterIdLst>
  <p:sldIdLst>
    <p:sldId id="535" r:id="rId2"/>
    <p:sldId id="527" r:id="rId3"/>
    <p:sldId id="496" r:id="rId4"/>
    <p:sldId id="536" r:id="rId5"/>
    <p:sldId id="501" r:id="rId6"/>
    <p:sldId id="516" r:id="rId7"/>
    <p:sldId id="534" r:id="rId8"/>
    <p:sldId id="528" r:id="rId9"/>
    <p:sldId id="503" r:id="rId10"/>
    <p:sldId id="523" r:id="rId11"/>
    <p:sldId id="520" r:id="rId12"/>
    <p:sldId id="529" r:id="rId13"/>
    <p:sldId id="530" r:id="rId14"/>
    <p:sldId id="531" r:id="rId15"/>
    <p:sldId id="532" r:id="rId16"/>
    <p:sldId id="533" r:id="rId17"/>
    <p:sldId id="524" r:id="rId18"/>
    <p:sldId id="537" r:id="rId19"/>
  </p:sldIdLst>
  <p:sldSz cx="9144000" cy="6858000" type="screen4x3"/>
  <p:notesSz cx="7315200" cy="96012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MD Optima" panose="020B0604020202020204" charset="0"/>
      <p:regular r:id="rId26"/>
      <p:bold r:id="rId27"/>
      <p:italic r:id="rId28"/>
    </p:embeddedFont>
    <p:embeddedFont>
      <p:font typeface="Optima" panose="020B0604020202020204" charset="0"/>
      <p:regular r:id="rId29"/>
      <p:bold r:id="rId30"/>
      <p: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DAA9AB-D66F-463C-AFF5-CA79FF808A50}">
          <p14:sldIdLst>
            <p14:sldId id="535"/>
            <p14:sldId id="527"/>
            <p14:sldId id="496"/>
            <p14:sldId id="536"/>
            <p14:sldId id="501"/>
            <p14:sldId id="516"/>
            <p14:sldId id="534"/>
            <p14:sldId id="528"/>
            <p14:sldId id="503"/>
            <p14:sldId id="523"/>
            <p14:sldId id="520"/>
            <p14:sldId id="529"/>
            <p14:sldId id="530"/>
            <p14:sldId id="531"/>
            <p14:sldId id="532"/>
            <p14:sldId id="533"/>
            <p14:sldId id="524"/>
            <p14:sldId id="537"/>
          </p14:sldIdLst>
        </p14:section>
        <p14:section name="Untitled Section" id="{43F4700F-B5AE-4519-8208-CB1709C960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9"/>
    <a:srgbClr val="FFFFFF"/>
    <a:srgbClr val="FFFF99"/>
    <a:srgbClr val="5F5F5F"/>
    <a:srgbClr val="FF9999"/>
    <a:srgbClr val="66CCFF"/>
    <a:srgbClr val="B2B2B2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89542" autoAdjust="0"/>
  </p:normalViewPr>
  <p:slideViewPr>
    <p:cSldViewPr snapToGrid="0">
      <p:cViewPr varScale="1">
        <p:scale>
          <a:sx n="111" d="100"/>
          <a:sy n="111" d="100"/>
        </p:scale>
        <p:origin x="1998" y="114"/>
      </p:cViewPr>
      <p:guideLst>
        <p:guide orient="horz" pos="2454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1860" y="-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F546F5A-7BB0-43BD-8DE8-A3482ACA76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5" rIns="97772" bIns="48885" numCol="1" anchor="t" anchorCtr="0" compatLnSpc="1">
            <a:prstTxWarp prst="textNoShape">
              <a:avLst/>
            </a:prstTxWarp>
          </a:bodyPr>
          <a:lstStyle>
            <a:lvl1pPr algn="l" defTabSz="978645" eaLnBrk="1" hangingPunct="1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A7BBDA2-4BC9-4532-9604-AA45FC62C4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5" rIns="97772" bIns="48885" numCol="1" anchor="t" anchorCtr="0" compatLnSpc="1">
            <a:prstTxWarp prst="textNoShape">
              <a:avLst/>
            </a:prstTxWarp>
          </a:bodyPr>
          <a:lstStyle>
            <a:lvl1pPr algn="r" defTabSz="978645" eaLnBrk="1" hangingPunct="1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4222C1A-E09D-4A19-B75C-E60F13AAAF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5" rIns="97772" bIns="48885" numCol="1" anchor="b" anchorCtr="0" compatLnSpc="1">
            <a:prstTxWarp prst="textNoShape">
              <a:avLst/>
            </a:prstTxWarp>
          </a:bodyPr>
          <a:lstStyle>
            <a:lvl1pPr algn="l" defTabSz="978645" eaLnBrk="1" hangingPunct="1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92DDCCE8-A9E0-48C4-85C0-F401C8441F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5" rIns="97772" bIns="48885" numCol="1" anchor="b" anchorCtr="0" compatLnSpc="1">
            <a:prstTxWarp prst="textNoShape">
              <a:avLst/>
            </a:prstTxWarp>
          </a:bodyPr>
          <a:lstStyle>
            <a:lvl1pPr algn="r" defTabSz="977756" eaLnBrk="1" hangingPunct="1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E4276B-3AFB-4644-91F5-A746070065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6F49AF7-A672-4AE1-9300-CFEA0A7871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16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2" tIns="47562" rIns="95122" bIns="47562" numCol="1" anchor="t" anchorCtr="0" compatLnSpc="1">
            <a:prstTxWarp prst="textNoShape">
              <a:avLst/>
            </a:prstTxWarp>
          </a:bodyPr>
          <a:lstStyle>
            <a:lvl1pPr algn="l" defTabSz="950398" eaLnBrk="1" hangingPunct="1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F2C8019A-A1CE-4813-98F3-BBE19E0AF3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9" y="0"/>
            <a:ext cx="32194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2" tIns="47562" rIns="95122" bIns="47562" numCol="1" anchor="t" anchorCtr="0" compatLnSpc="1">
            <a:prstTxWarp prst="textNoShape">
              <a:avLst/>
            </a:prstTxWarp>
          </a:bodyPr>
          <a:lstStyle>
            <a:lvl1pPr algn="r" defTabSz="950398" eaLnBrk="1" hangingPunct="1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A31862E-FEB1-41F2-8F3C-22C62D733EC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698500"/>
            <a:ext cx="4868862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D199142F-BFF4-43D0-8C1F-28715FE8B9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9" y="4581526"/>
            <a:ext cx="539432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2" tIns="47562" rIns="95122" bIns="47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CAE578D7-4AA4-4F6A-BDE2-9FB85CB5BA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83675"/>
            <a:ext cx="31416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2" tIns="47562" rIns="95122" bIns="47562" numCol="1" anchor="b" anchorCtr="0" compatLnSpc="1">
            <a:prstTxWarp prst="textNoShape">
              <a:avLst/>
            </a:prstTxWarp>
          </a:bodyPr>
          <a:lstStyle>
            <a:lvl1pPr algn="l" defTabSz="950398" eaLnBrk="1" hangingPunct="1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953C0D5A-F864-4766-B2D9-7C5A3D8FF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9" y="9083675"/>
            <a:ext cx="32194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2" tIns="47562" rIns="95122" bIns="47562" numCol="1" anchor="b" anchorCtr="0" compatLnSpc="1">
            <a:prstTxWarp prst="textNoShape">
              <a:avLst/>
            </a:prstTxWarp>
          </a:bodyPr>
          <a:lstStyle>
            <a:lvl1pPr algn="r" defTabSz="949185" eaLnBrk="1" hangingPunct="1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69677A-14F6-4348-A64B-736AE04919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0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5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F09256E-1FD9-4AF3-822C-6E71C2A9B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BE6154A-4A52-4258-8E9F-1643DEF4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9BFA59-996E-4E75-B60A-751D0829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fld id="{F2D82C70-211D-4722-A305-B869A180885A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45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749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78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7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09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24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F09256E-1FD9-4AF3-822C-6E71C2A9B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BE6154A-4A52-4258-8E9F-1643DEF4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9BFA59-996E-4E75-B60A-751D0829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82C70-211D-4722-A305-B869A180885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3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77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fld id="{69B2B46F-0C3B-40F4-B315-2B3667F7AA9E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6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F09256E-1FD9-4AF3-822C-6E71C2A9B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BE6154A-4A52-4258-8E9F-1643DEF4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9BFA59-996E-4E75-B60A-751D0829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82C70-211D-4722-A305-B869A180885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45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F09256E-1FD9-4AF3-822C-6E71C2A9B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BE6154A-4A52-4258-8E9F-1643DEF4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9BFA59-996E-4E75-B60A-751D0829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82C70-211D-4722-A305-B869A180885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41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54CAF-37F5-4F69-80C9-8FB037AA5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4C803F9-354B-46F6-A0EA-58005FA9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E2A4CC-282C-48A7-9958-BE45CF83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46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2B46F-0C3B-40F4-B315-2B3667F7AA9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60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F09256E-1FD9-4AF3-822C-6E71C2A9B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BE6154A-4A52-4258-8E9F-1643DEF4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9BFA59-996E-4E75-B60A-751D0829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fld id="{F2D82C70-211D-4722-A305-B869A180885A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5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F09256E-1FD9-4AF3-822C-6E71C2A9B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BE6154A-4A52-4258-8E9F-1643DEF4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9BFA59-996E-4E75-B60A-751D0829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39666" indent="-282533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39656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596789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3922" indent="-225391" defTabSz="94601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1054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68187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5319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2452" indent="-225391" defTabSz="9460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fld id="{F2D82C70-211D-4722-A305-B869A180885A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5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426945"/>
      </p:ext>
    </p:extLst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440572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874377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993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400372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934939"/>
      </p:ext>
    </p:extLst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4656"/>
      </p:ext>
    </p:extLst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939327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43282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01352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040443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47">
            <a:extLst>
              <a:ext uri="{FF2B5EF4-FFF2-40B4-BE49-F238E27FC236}">
                <a16:creationId xmlns:a16="http://schemas.microsoft.com/office/drawing/2014/main" id="{136D791D-B59B-479A-A73C-16732AEF9D3F}"/>
              </a:ext>
            </a:extLst>
          </p:cNvPr>
          <p:cNvSpPr>
            <a:spLocks/>
          </p:cNvSpPr>
          <p:nvPr/>
        </p:nvSpPr>
        <p:spPr bwMode="gray">
          <a:xfrm>
            <a:off x="-25400" y="5256213"/>
            <a:ext cx="9169400" cy="1601787"/>
          </a:xfrm>
          <a:custGeom>
            <a:avLst/>
            <a:gdLst>
              <a:gd name="T0" fmla="*/ 2147483646 w 5778"/>
              <a:gd name="T1" fmla="*/ 2147483646 h 1009"/>
              <a:gd name="T2" fmla="*/ 2147483646 w 5778"/>
              <a:gd name="T3" fmla="*/ 2147483646 h 1009"/>
              <a:gd name="T4" fmla="*/ 2147483646 w 5778"/>
              <a:gd name="T5" fmla="*/ 0 h 1009"/>
              <a:gd name="T6" fmla="*/ 2147483646 w 5778"/>
              <a:gd name="T7" fmla="*/ 2147483646 h 1009"/>
              <a:gd name="T8" fmla="*/ 0 w 5778"/>
              <a:gd name="T9" fmla="*/ 2147483646 h 1009"/>
              <a:gd name="T10" fmla="*/ 2147483646 w 5778"/>
              <a:gd name="T11" fmla="*/ 2147483646 h 10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rgbClr val="95B686"/>
              </a:gs>
              <a:gs pos="100000">
                <a:srgbClr val="4F863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Text Box 40">
            <a:extLst>
              <a:ext uri="{FF2B5EF4-FFF2-40B4-BE49-F238E27FC236}">
                <a16:creationId xmlns:a16="http://schemas.microsoft.com/office/drawing/2014/main" id="{DF3518DF-4717-4ED8-93D9-FD014873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6583363"/>
            <a:ext cx="5129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rgbClr val="FFFFFF"/>
                </a:solidFill>
                <a:latin typeface="MD Optima" charset="0"/>
              </a:rPr>
              <a:t>Miami-Dade County Department of Regulatory and Economic Resources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strips/>
  </p:transition>
  <p:hf hdr="0" ftr="0" dt="0"/>
  <p:txStyles>
    <p:titleStyle>
      <a:lvl1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5pPr>
      <a:lvl6pPr marL="457189" algn="r" rtl="0" fontAlgn="base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6pPr>
      <a:lvl7pPr marL="914377" algn="r" rtl="0" fontAlgn="base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7pPr>
      <a:lvl8pPr marL="1371566" algn="r" rtl="0" fontAlgn="base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8pPr>
      <a:lvl9pPr marL="1828754" algn="r" rtl="0" fontAlgn="base">
        <a:lnSpc>
          <a:spcPct val="80000"/>
        </a:lnSpc>
        <a:spcBef>
          <a:spcPct val="5000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712A1-ECDF-E6B7-0F18-7BB6D1F41814}"/>
              </a:ext>
            </a:extLst>
          </p:cNvPr>
          <p:cNvSpPr txBox="1"/>
          <p:nvPr/>
        </p:nvSpPr>
        <p:spPr>
          <a:xfrm>
            <a:off x="640934" y="958219"/>
            <a:ext cx="7862131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Final Report Highlights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1800" dirty="0"/>
          </a:p>
          <a:p>
            <a:pPr algn="ctr"/>
            <a:r>
              <a:rPr lang="en-US" sz="1800" dirty="0">
                <a:solidFill>
                  <a:srgbClr val="00B050"/>
                </a:solidFill>
              </a:rPr>
              <a:t>March 18, 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42F94-B05B-05D9-6564-3173011782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149" y="1585539"/>
            <a:ext cx="3263702" cy="4225963"/>
          </a:xfrm>
          <a:prstGeom prst="rect">
            <a:avLst/>
          </a:prstGeom>
          <a:ln>
            <a:solidFill>
              <a:srgbClr val="292929"/>
            </a:solidFill>
          </a:ln>
        </p:spPr>
      </p:pic>
    </p:spTree>
    <p:extLst>
      <p:ext uri="{BB962C8B-B14F-4D97-AF65-F5344CB8AC3E}">
        <p14:creationId xmlns:p14="http://schemas.microsoft.com/office/powerpoint/2010/main" val="3613825897"/>
      </p:ext>
    </p:extLst>
  </p:cSld>
  <p:clrMapOvr>
    <a:masterClrMapping/>
  </p:clrMapOvr>
  <p:transition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1760-CDAF-22FE-AE0D-17D241A0A6A9}"/>
              </a:ext>
            </a:extLst>
          </p:cNvPr>
          <p:cNvSpPr txBox="1"/>
          <p:nvPr/>
        </p:nvSpPr>
        <p:spPr>
          <a:xfrm>
            <a:off x="0" y="899028"/>
            <a:ext cx="7643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Agriculture’s importance to the County and beyond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A8AB9-F1D4-1A81-5BEB-843669C07AF3}"/>
              </a:ext>
            </a:extLst>
          </p:cNvPr>
          <p:cNvSpPr txBox="1"/>
          <p:nvPr/>
        </p:nvSpPr>
        <p:spPr>
          <a:xfrm>
            <a:off x="0" y="1307009"/>
            <a:ext cx="729377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Total economic contributions of agriculture and related natural resource industries in 2021: 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12,836 full-time and part-time jobs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$1.555 billion in industry output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$902 million in value added (GDP)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$183 million in tax revenues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GDP contributions of agriculture increased 14% during 1998-2021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of the only areas in the United States with winter production and with certain ornamental plants and tropical crops. </a:t>
            </a:r>
            <a:endParaRPr lang="en-US" sz="1800" dirty="0">
              <a:solidFill>
                <a:srgbClr val="292929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About 89 percent of the County’s agricultural products are shipped out of the region</a:t>
            </a:r>
            <a:endParaRPr lang="en-US" sz="1800" dirty="0">
              <a:solidFill>
                <a:srgbClr val="292929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Agricultural area is designated by the USDA as having soils of unique importance.</a:t>
            </a:r>
            <a:endParaRPr lang="en-US" sz="1800" dirty="0">
              <a:solidFill>
                <a:srgbClr val="292929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594FF-62B9-A580-9093-F19AF7071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0"/>
          <a:stretch/>
        </p:blipFill>
        <p:spPr bwMode="auto">
          <a:xfrm>
            <a:off x="6802071" y="1681919"/>
            <a:ext cx="1850223" cy="19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27290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168F7FA-EF27-4710-9D15-0F51045A679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06625" y="0"/>
            <a:ext cx="6937375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ctr" defTabSz="228600" eaLnBrk="1" hangingPunct="1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9A71E00E-E0EE-4245-B6F2-5C0B8809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30175"/>
            <a:ext cx="67151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3600" b="1" dirty="0">
              <a:solidFill>
                <a:schemeClr val="bg1"/>
              </a:solidFill>
              <a:latin typeface="Optima" pitchFamily="2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14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4157FA-BE3F-4962-A0C7-A1D27735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4E390F-78FD-E6BB-FA89-7CE69E3F0978}"/>
              </a:ext>
            </a:extLst>
          </p:cNvPr>
          <p:cNvSpPr txBox="1"/>
          <p:nvPr/>
        </p:nvSpPr>
        <p:spPr>
          <a:xfrm>
            <a:off x="0" y="957263"/>
            <a:ext cx="74791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Miami-Dade County’s Industry Rankings: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in nation in Nursery, Greenhouse, </a:t>
            </a: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Floriculture sales value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in state in total agriculture sales value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1% in nation in crops sales value (number 16)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2% in nation in </a:t>
            </a: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agriculture sales value (number 41)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Fourth in state in vegetables, melons, potatoes, &amp; sweet potatoes </a:t>
            </a: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value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Fifth in state in sheep, goats, wool, mohair, milk, and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aquaculture </a:t>
            </a: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value</a:t>
            </a:r>
          </a:p>
          <a:p>
            <a:pPr>
              <a:spcAft>
                <a:spcPts val="12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Census of Agriculture 2017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9F4BC3-D068-22A8-9512-8E228D35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11453E9-758A-953B-72E7-82DAFC7B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03" y="2233962"/>
            <a:ext cx="1595597" cy="23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05280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1760-CDAF-22FE-AE0D-17D241A0A6A9}"/>
              </a:ext>
            </a:extLst>
          </p:cNvPr>
          <p:cNvSpPr txBox="1"/>
          <p:nvPr/>
        </p:nvSpPr>
        <p:spPr>
          <a:xfrm>
            <a:off x="0" y="902938"/>
            <a:ext cx="7643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trends for major agriculture crops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08B90-4CEC-7250-14DD-630B99795194}"/>
              </a:ext>
            </a:extLst>
          </p:cNvPr>
          <p:cNvSpPr txBox="1"/>
          <p:nvPr/>
        </p:nvSpPr>
        <p:spPr>
          <a:xfrm>
            <a:off x="-1" y="1319338"/>
            <a:ext cx="700404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92929"/>
                </a:solidFill>
              </a:rPr>
              <a:t>Nursery/floriculture production has expanded rapidly over the past 20 years while tropical fruits have increased slightly, and vegetables have declined significantly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92929"/>
                </a:solidFill>
              </a:rPr>
              <a:t>Production and investment is expected to continue increasing, but at lower-than-historical rates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92929"/>
                </a:solidFill>
              </a:rPr>
              <a:t>Agricultural land use intensity would also continue increasing due to improved technology, management, and production practices as well as changes in crop mix: higher value per acre and lower land requirements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92929"/>
                </a:solidFill>
              </a:rPr>
              <a:t>Profitability is highly volatile, affected by increasing production costs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92929"/>
                </a:solidFill>
              </a:rPr>
              <a:t>Growth anticipated in aquaculture, such as with Atlantic Saphire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DA808-DAAB-30B9-D141-235E9546E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06" y="2194926"/>
            <a:ext cx="2251494" cy="23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22596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1760-CDAF-22FE-AE0D-17D241A0A6A9}"/>
              </a:ext>
            </a:extLst>
          </p:cNvPr>
          <p:cNvSpPr txBox="1"/>
          <p:nvPr/>
        </p:nvSpPr>
        <p:spPr>
          <a:xfrm>
            <a:off x="12940" y="848816"/>
            <a:ext cx="7643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factors affecting profitability and sustainability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3872D-F226-96B9-3F27-DC42224BFCC8}"/>
              </a:ext>
            </a:extLst>
          </p:cNvPr>
          <p:cNvSpPr txBox="1"/>
          <p:nvPr/>
        </p:nvSpPr>
        <p:spPr>
          <a:xfrm>
            <a:off x="-81949" y="1231106"/>
            <a:ext cx="598822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</a:rPr>
              <a:t>Imports, particularly from Mexico, reduce product prices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</a:rPr>
              <a:t>Phytosanitary regulations prohibit import of live plants in soil media, protecting domestic nursery producers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</a:rPr>
              <a:t>Production costs locally increased 42% from 2001-2021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</a:rPr>
              <a:t>Workforce availability (H-2A needs, immigration policies, wages)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</a:rPr>
              <a:t>Severe weather events: Production now more intensive than during Andrew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</a:rPr>
              <a:t>Temperature increase 2.7 to 3.2 degrees (F) by 2050 affecting County’s tropical advantage, but may open new crop options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</a:rPr>
              <a:t>Rising sea levels: saltwater intrusion, elevated groundwater, and more seasonal flooding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9292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1D2AF9-D208-90D2-F462-E349023CDCCB}"/>
              </a:ext>
            </a:extLst>
          </p:cNvPr>
          <p:cNvGrpSpPr/>
          <p:nvPr/>
        </p:nvGrpSpPr>
        <p:grpSpPr>
          <a:xfrm>
            <a:off x="5816024" y="2300748"/>
            <a:ext cx="3327976" cy="2461375"/>
            <a:chOff x="5816024" y="2300748"/>
            <a:chExt cx="3327976" cy="24613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6F224C-87D9-5636-ED1C-CC398C42E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45"/>
            <a:stretch/>
          </p:blipFill>
          <p:spPr>
            <a:xfrm>
              <a:off x="5816024" y="2300748"/>
              <a:ext cx="3327976" cy="2461375"/>
            </a:xfrm>
            <a:prstGeom prst="rect">
              <a:avLst/>
            </a:prstGeom>
          </p:spPr>
        </p:pic>
        <p:pic>
          <p:nvPicPr>
            <p:cNvPr id="1026" name="Picture 2" descr="You Are Here PNG, Vector, PSD, and Clipart With Transparent Background for  Free Download | Pngtree">
              <a:extLst>
                <a:ext uri="{FF2B5EF4-FFF2-40B4-BE49-F238E27FC236}">
                  <a16:creationId xmlns:a16="http://schemas.microsoft.com/office/drawing/2014/main" id="{CA7BE05F-D8AB-93F2-E1B5-2C57021F8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775" y="3091416"/>
              <a:ext cx="665623" cy="665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963617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1760-CDAF-22FE-AE0D-17D241A0A6A9}"/>
              </a:ext>
            </a:extLst>
          </p:cNvPr>
          <p:cNvSpPr txBox="1"/>
          <p:nvPr/>
        </p:nvSpPr>
        <p:spPr>
          <a:xfrm>
            <a:off x="77638" y="884857"/>
            <a:ext cx="7643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technological changes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F01CF-14DD-4772-709F-9365AD0897D7}"/>
              </a:ext>
            </a:extLst>
          </p:cNvPr>
          <p:cNvSpPr txBox="1"/>
          <p:nvPr/>
        </p:nvSpPr>
        <p:spPr>
          <a:xfrm>
            <a:off x="-1" y="1346522"/>
            <a:ext cx="525101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Helpful technologies include artificial intelligence, smart sensors, robotics, mechanical harvesters, and whole farm information systems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Hydroponic and vertical growing systems are increasing in popularity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Adoption rates over the next 5 to 30 years are uncertain due to capital costs and other efficiency improvements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Small farms, a growing trend, have capital limitations for some technology adoptions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Various technology innovations can increase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9292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DC25C-00E1-CD8E-DC31-F85271674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" r="35661"/>
          <a:stretch/>
        </p:blipFill>
        <p:spPr>
          <a:xfrm>
            <a:off x="5159829" y="1021876"/>
            <a:ext cx="3968070" cy="3913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A79EB1-A9C2-06ED-EF0A-3BE51A656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158" y="4909311"/>
            <a:ext cx="1686295" cy="92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0993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1760-CDAF-22FE-AE0D-17D241A0A6A9}"/>
              </a:ext>
            </a:extLst>
          </p:cNvPr>
          <p:cNvSpPr txBox="1"/>
          <p:nvPr/>
        </p:nvSpPr>
        <p:spPr>
          <a:xfrm>
            <a:off x="0" y="918137"/>
            <a:ext cx="7643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to improve economic sustainability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23E58-717A-77F5-9135-369419E20119}"/>
              </a:ext>
            </a:extLst>
          </p:cNvPr>
          <p:cNvSpPr txBox="1"/>
          <p:nvPr/>
        </p:nvSpPr>
        <p:spPr>
          <a:xfrm>
            <a:off x="0" y="1391476"/>
            <a:ext cx="620670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the current land use plan in the County with the Urban Development Boundary to control urban development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Lobby State and Federal elected leaders to seek more favorable international trade agreements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 with State and Federal leaders to address labor shortages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Maintain strong County support for existing agricultural programs and partnerships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Coordinate with the U.S. Army Corps of Engineers, South Florida Water Management District, and Florida Department of Environmental Protection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4012EF-9DFA-6687-5E5F-8E793E34C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652" y="1379802"/>
            <a:ext cx="2788704" cy="43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2101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1760-CDAF-22FE-AE0D-17D241A0A6A9}"/>
              </a:ext>
            </a:extLst>
          </p:cNvPr>
          <p:cNvSpPr txBox="1"/>
          <p:nvPr/>
        </p:nvSpPr>
        <p:spPr>
          <a:xfrm>
            <a:off x="94890" y="955676"/>
            <a:ext cx="854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agricultural land use needs for 2030, 2040, and 2050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EE9F-FB09-CFAA-0D71-2DA7BC0DE286}"/>
              </a:ext>
            </a:extLst>
          </p:cNvPr>
          <p:cNvSpPr txBox="1"/>
          <p:nvPr/>
        </p:nvSpPr>
        <p:spPr>
          <a:xfrm>
            <a:off x="0" y="1417341"/>
            <a:ext cx="922163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combination of various statistical and economic models was used to project the future agricultural land area needed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onsensus estimate: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64,800 acres in 2030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60,900 acres in 2040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56,300 acres in 2050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projections represent the minimum acreage required to meet demand for farmland without compromising the viability of the industry under current or future land use policies.</a:t>
            </a:r>
            <a:r>
              <a:rPr lang="en-US" sz="1800" kern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Indications for strong growth for the overall economy and the agricultural sector through 2050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Indicates that future import competition, future loss of farmland to the urban area, and future climate change/sea level rise will reduce agricultural production about 24 percent compared to the current baseline projected increases by the year 2050.  </a:t>
            </a:r>
            <a:endParaRPr lang="en-US" dirty="0">
              <a:solidFill>
                <a:srgbClr val="292929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7C026A-4488-7C65-82EE-39ABE7240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07" b="43424"/>
          <a:stretch/>
        </p:blipFill>
        <p:spPr bwMode="auto">
          <a:xfrm>
            <a:off x="6095843" y="1870764"/>
            <a:ext cx="2739560" cy="15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02100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273D8-B821-48DB-1F10-3F05973F1C2B}"/>
              </a:ext>
            </a:extLst>
          </p:cNvPr>
          <p:cNvSpPr txBox="1"/>
          <p:nvPr/>
        </p:nvSpPr>
        <p:spPr>
          <a:xfrm>
            <a:off x="536694" y="1018589"/>
            <a:ext cx="827540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rgbClr val="292929"/>
                </a:solidFill>
              </a:rPr>
              <a:t>The future viability of the agricultural industry in Miami-Dade County depends on: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Maintaining profitability,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Securing resources to support the capacity to produce, and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Being resilient in adapting to change. 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rgbClr val="292929"/>
                </a:solidFill>
              </a:rPr>
              <a:t>Wise policy choices regarding land use, regulations, labor, and other issues affecting agriculture are critical to meet this need over the next three decades and beyond.</a:t>
            </a:r>
          </a:p>
        </p:txBody>
      </p:sp>
    </p:spTree>
    <p:extLst>
      <p:ext uri="{BB962C8B-B14F-4D97-AF65-F5344CB8AC3E}">
        <p14:creationId xmlns:p14="http://schemas.microsoft.com/office/powerpoint/2010/main" val="1785124670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168F7FA-EF27-4710-9D15-0F51045A679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06625" y="0"/>
            <a:ext cx="6937375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9A71E00E-E0EE-4245-B6F2-5C0B8809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30175"/>
            <a:ext cx="67151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4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4157FA-BE3F-4962-A0C7-A1D27735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AE1912-2BD2-986D-FC56-89D06ED0FDCE}"/>
              </a:ext>
            </a:extLst>
          </p:cNvPr>
          <p:cNvSpPr txBox="1"/>
          <p:nvPr/>
        </p:nvSpPr>
        <p:spPr>
          <a:xfrm>
            <a:off x="640934" y="1263152"/>
            <a:ext cx="7862131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87AC7-9C3B-F4E6-A23B-98796C1562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46" y="1909483"/>
            <a:ext cx="2703106" cy="35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82253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EBF5E-12D0-736F-720C-3557317906CF}"/>
              </a:ext>
            </a:extLst>
          </p:cNvPr>
          <p:cNvSpPr txBox="1"/>
          <p:nvPr/>
        </p:nvSpPr>
        <p:spPr>
          <a:xfrm>
            <a:off x="0" y="1029705"/>
            <a:ext cx="70040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Board of County Commissioners adopted Resolution No.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R-423-22 on May 3, 2022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Interlocal Agreement between Miami-Dade County and the University of Florida and its research and agricultural extension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Recognized as a leading research and education institution for tropical &amp; subtropical horticulture &amp; natural resources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Updates the 2002 Miami-Dade County Agricultural Land Retention Study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County’s Comprehensive Development Master Plan (CDMP) policies have long supported agriculture as a viable economic use of suitable lands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Policy LU-1R states the County shall take steps to reserve the amount of land necessary to maintain an economically viable agricultural industry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EBAB6-9164-4314-D4BA-11876565F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26" r="38164"/>
          <a:stretch/>
        </p:blipFill>
        <p:spPr>
          <a:xfrm>
            <a:off x="7086804" y="1029705"/>
            <a:ext cx="2047037" cy="28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0667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endParaRPr lang="en-US" altLang="en-US" sz="2800" b="1" dirty="0">
              <a:solidFill>
                <a:srgbClr val="FFFFFF"/>
              </a:solidFill>
              <a:latin typeface="MD Optima" charset="0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945E1-CB0E-732B-E4ED-FFF30C3F114F}"/>
              </a:ext>
            </a:extLst>
          </p:cNvPr>
          <p:cNvSpPr txBox="1"/>
          <p:nvPr/>
        </p:nvSpPr>
        <p:spPr>
          <a:xfrm>
            <a:off x="113273" y="1001486"/>
            <a:ext cx="83122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Scope of the study:</a:t>
            </a:r>
            <a:endParaRPr lang="en-US" sz="19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</a:t>
            </a:r>
            <a:r>
              <a:rPr lang="en-US" sz="1900" dirty="0">
                <a:solidFill>
                  <a:srgbClr val="2929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agriculture in Miami-Dade County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US" sz="1900" dirty="0">
                <a:solidFill>
                  <a:srgbClr val="2929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agriculture’s importance </a:t>
            </a: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County and beyond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US" sz="1900" dirty="0">
                <a:solidFill>
                  <a:srgbClr val="2929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economic trends </a:t>
            </a: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major agriculture crops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major </a:t>
            </a:r>
            <a:r>
              <a:rPr lang="en-US" sz="1900" dirty="0">
                <a:solidFill>
                  <a:srgbClr val="2929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factors affecting profitability and sustainability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evaluate emerging </a:t>
            </a:r>
            <a:r>
              <a:rPr lang="en-US" sz="1900" dirty="0">
                <a:solidFill>
                  <a:srgbClr val="2929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technological changes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recommendations to </a:t>
            </a:r>
            <a:r>
              <a:rPr lang="en-US" sz="1900" dirty="0">
                <a:solidFill>
                  <a:srgbClr val="2929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improve agriculture’s economic sustainability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Project future agricultural land needs </a:t>
            </a: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maintain 2030, 2040, and 2050 </a:t>
            </a:r>
          </a:p>
          <a:p>
            <a:pPr>
              <a:spcAft>
                <a:spcPts val="1200"/>
              </a:spcAft>
            </a:pPr>
            <a:r>
              <a:rPr lang="en-US" sz="19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used a variety of published data sources, 74 individual and group interviews with local stakeholders, and economic and physical models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931DC3-60F7-6AE9-9370-2494FBB5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41C45-F8DC-DF39-8082-917DD948CB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44" r="45764"/>
          <a:stretch/>
        </p:blipFill>
        <p:spPr>
          <a:xfrm>
            <a:off x="7625751" y="906600"/>
            <a:ext cx="1518249" cy="33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69173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8EF66-849C-1480-1F77-59B37DB56146}"/>
              </a:ext>
            </a:extLst>
          </p:cNvPr>
          <p:cNvSpPr txBox="1"/>
          <p:nvPr/>
        </p:nvSpPr>
        <p:spPr>
          <a:xfrm>
            <a:off x="-27993" y="887801"/>
            <a:ext cx="8531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agriculture in Miami-Dade County: Land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D3385-0A63-34DA-261E-2C9397D4E41D}"/>
              </a:ext>
            </a:extLst>
          </p:cNvPr>
          <p:cNvSpPr txBox="1"/>
          <p:nvPr/>
        </p:nvSpPr>
        <p:spPr>
          <a:xfrm>
            <a:off x="-21090" y="1253840"/>
            <a:ext cx="5567875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Agricultural land declined from 128,550 acres in 1959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cs typeface="Arial" panose="020B0604020202020204" pitchFamily="34" charset="0"/>
              </a:rPr>
              <a:t>2017: </a:t>
            </a:r>
            <a:r>
              <a:rPr lang="en-US" sz="1900" kern="100" dirty="0">
                <a:solidFill>
                  <a:srgbClr val="000000"/>
                </a:solidFill>
              </a:rPr>
              <a:t>78,543 </a:t>
            </a:r>
            <a:r>
              <a:rPr lang="en-US" sz="1900" u="sng" kern="100" dirty="0">
                <a:solidFill>
                  <a:srgbClr val="000000"/>
                </a:solidFill>
              </a:rPr>
              <a:t>total</a:t>
            </a:r>
            <a:r>
              <a:rPr lang="en-US" sz="1900" kern="100" dirty="0">
                <a:solidFill>
                  <a:srgbClr val="000000"/>
                </a:solidFill>
              </a:rPr>
              <a:t> acres - </a:t>
            </a:r>
            <a:r>
              <a:rPr lang="en-US" sz="1900" dirty="0">
                <a:solidFill>
                  <a:srgbClr val="292929"/>
                </a:solidFill>
                <a:cs typeface="Arial" panose="020B0604020202020204" pitchFamily="34" charset="0"/>
              </a:rPr>
              <a:t>USDA Census (baseline data) 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92929"/>
                </a:solidFill>
                <a:effectLst/>
                <a:ea typeface="Times New Roman" panose="02020603050405020304" pitchFamily="18" charset="0"/>
              </a:rPr>
              <a:t>58,606 “Agriculture Classified” acres by Property Appraiser ~75% of </a:t>
            </a:r>
            <a:r>
              <a:rPr lang="en-US" sz="1900" dirty="0">
                <a:solidFill>
                  <a:srgbClr val="292929"/>
                </a:solidFill>
                <a:ea typeface="Times New Roman" panose="02020603050405020304" pitchFamily="18" charset="0"/>
              </a:rPr>
              <a:t>total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solidFill>
                  <a:srgbClr val="000000"/>
                </a:solidFill>
              </a:rPr>
              <a:t>2021: 55,946 “</a:t>
            </a:r>
            <a:r>
              <a:rPr lang="en-US" sz="1900" dirty="0">
                <a:solidFill>
                  <a:srgbClr val="292929"/>
                </a:solidFill>
                <a:effectLst/>
                <a:ea typeface="Times New Roman" panose="02020603050405020304" pitchFamily="18" charset="0"/>
              </a:rPr>
              <a:t>Agriculture Classified” </a:t>
            </a:r>
            <a:r>
              <a:rPr lang="en-US" sz="1900" kern="100" dirty="0">
                <a:solidFill>
                  <a:srgbClr val="000000"/>
                </a:solidFill>
              </a:rPr>
              <a:t>acres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solidFill>
                  <a:srgbClr val="000000"/>
                </a:solidFill>
              </a:rPr>
              <a:t>50,267 outside UDB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kern="100" baseline="0" dirty="0">
                <a:solidFill>
                  <a:srgbClr val="000000"/>
                </a:solidFill>
              </a:rPr>
              <a:t>Currently: CDMP-</a:t>
            </a:r>
            <a:r>
              <a:rPr lang="en-US" sz="1900" kern="100" dirty="0">
                <a:solidFill>
                  <a:srgbClr val="000000"/>
                </a:solidFill>
              </a:rPr>
              <a:t>designated </a:t>
            </a:r>
            <a:r>
              <a:rPr lang="en-US" sz="1900" b="0" i="0" u="none" strike="noStrike" kern="100" baseline="0" dirty="0">
                <a:solidFill>
                  <a:srgbClr val="000000"/>
                </a:solidFill>
              </a:rPr>
              <a:t>Agriculture land: </a:t>
            </a:r>
            <a:r>
              <a:rPr lang="en-US" sz="1900" kern="100" dirty="0">
                <a:solidFill>
                  <a:srgbClr val="000000"/>
                </a:solidFill>
              </a:rPr>
              <a:t>69,072 acres 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solidFill>
                  <a:srgbClr val="000000"/>
                </a:solidFill>
              </a:rPr>
              <a:t>67,889 acres outside UDB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solidFill>
                  <a:srgbClr val="000000"/>
                </a:solidFill>
              </a:rPr>
              <a:t>70-75% CDMP-designated land outside UDB is “</a:t>
            </a:r>
            <a:r>
              <a:rPr lang="en-US" sz="1900" dirty="0">
                <a:solidFill>
                  <a:srgbClr val="292929"/>
                </a:solidFill>
                <a:effectLst/>
                <a:ea typeface="Times New Roman" panose="02020603050405020304" pitchFamily="18" charset="0"/>
              </a:rPr>
              <a:t>Agriculture Classified” by the Property Appraiser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solidFill>
                  <a:srgbClr val="292929"/>
                </a:solidFill>
              </a:rPr>
              <a:t>2022: 68,837 </a:t>
            </a:r>
            <a:r>
              <a:rPr lang="en-US" sz="1900" u="sng" kern="100" dirty="0">
                <a:solidFill>
                  <a:srgbClr val="292929"/>
                </a:solidFill>
              </a:rPr>
              <a:t>total </a:t>
            </a:r>
            <a:r>
              <a:rPr lang="en-US" sz="1900" kern="100" dirty="0">
                <a:solidFill>
                  <a:srgbClr val="292929"/>
                </a:solidFill>
              </a:rPr>
              <a:t>acres – USDA Census (new data)</a:t>
            </a:r>
            <a:endParaRPr lang="en-US" sz="1900" kern="100" dirty="0">
              <a:solidFill>
                <a:srgbClr val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19.png">
            <a:extLst>
              <a:ext uri="{FF2B5EF4-FFF2-40B4-BE49-F238E27FC236}">
                <a16:creationId xmlns:a16="http://schemas.microsoft.com/office/drawing/2014/main" id="{7812290C-4284-7492-E931-57097EFF7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5" y="2106606"/>
            <a:ext cx="3447436" cy="2491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B03BA5-1443-41E3-09EB-CCA23A303188}"/>
              </a:ext>
            </a:extLst>
          </p:cNvPr>
          <p:cNvSpPr txBox="1"/>
          <p:nvPr/>
        </p:nvSpPr>
        <p:spPr>
          <a:xfrm>
            <a:off x="5546785" y="4597878"/>
            <a:ext cx="24015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USDA-NASS, Census of Agriculture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4532"/>
      </p:ext>
    </p:extLst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0B3E3-6FC9-B547-F236-F419F31E1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9" t="34676" r="50925" b="24390"/>
          <a:stretch/>
        </p:blipFill>
        <p:spPr>
          <a:xfrm>
            <a:off x="5119013" y="1040797"/>
            <a:ext cx="2781038" cy="4835620"/>
          </a:xfrm>
          <a:prstGeom prst="rect">
            <a:avLst/>
          </a:prstGeom>
        </p:spPr>
      </p:pic>
      <p:sp>
        <p:nvSpPr>
          <p:cNvPr id="6146" name="Rectangle 4">
            <a:extLst>
              <a:ext uri="{FF2B5EF4-FFF2-40B4-BE49-F238E27FC236}">
                <a16:creationId xmlns:a16="http://schemas.microsoft.com/office/drawing/2014/main" id="{0168F7FA-EF27-4710-9D15-0F51045A679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06625" y="0"/>
            <a:ext cx="6937375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9A71E00E-E0EE-4245-B6F2-5C0B8809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30175"/>
            <a:ext cx="67151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4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4157FA-BE3F-4962-A0C7-A1D27735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D9BE19-CFB1-4B37-EF35-417D005B65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299" y="991767"/>
            <a:ext cx="3795840" cy="4917328"/>
            <a:chOff x="1992" y="801"/>
            <a:chExt cx="6086" cy="7821"/>
          </a:xfrm>
        </p:grpSpPr>
        <p:pic>
          <p:nvPicPr>
            <p:cNvPr id="7" name="docshape74">
              <a:extLst>
                <a:ext uri="{FF2B5EF4-FFF2-40B4-BE49-F238E27FC236}">
                  <a16:creationId xmlns:a16="http://schemas.microsoft.com/office/drawing/2014/main" id="{29FAFD4C-2F5A-5616-3F5C-F15EB4C0D4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1" t="7107" r="9474" b="11344"/>
            <a:stretch/>
          </p:blipFill>
          <p:spPr bwMode="auto">
            <a:xfrm>
              <a:off x="1992" y="801"/>
              <a:ext cx="6086" cy="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75">
              <a:extLst>
                <a:ext uri="{FF2B5EF4-FFF2-40B4-BE49-F238E27FC236}">
                  <a16:creationId xmlns:a16="http://schemas.microsoft.com/office/drawing/2014/main" id="{29E53DC5-7408-C512-44BE-579280FA2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5579"/>
              <a:ext cx="2519" cy="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31D5EF-7F14-4882-9CA0-C53169867DD6}"/>
              </a:ext>
            </a:extLst>
          </p:cNvPr>
          <p:cNvSpPr txBox="1"/>
          <p:nvPr/>
        </p:nvSpPr>
        <p:spPr>
          <a:xfrm>
            <a:off x="653413" y="5909095"/>
            <a:ext cx="37912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USDA-NRCS, custom soil report for Miami-Dade County Area, Florida, 2012</a:t>
            </a:r>
            <a:endParaRPr lang="en-US" sz="800" dirty="0">
              <a:solidFill>
                <a:srgbClr val="292929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E82113-75BE-E5E7-D614-20A7C1445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EF637E-9B6A-ACEF-4615-57329C690F04}"/>
              </a:ext>
            </a:extLst>
          </p:cNvPr>
          <p:cNvCxnSpPr>
            <a:cxnSpLocks/>
          </p:cNvCxnSpPr>
          <p:nvPr/>
        </p:nvCxnSpPr>
        <p:spPr bwMode="auto">
          <a:xfrm>
            <a:off x="1626495" y="4711273"/>
            <a:ext cx="3890067" cy="1029799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292929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BA56F22-64EC-263A-CA1A-5253C16EBBC5}"/>
              </a:ext>
            </a:extLst>
          </p:cNvPr>
          <p:cNvSpPr txBox="1"/>
          <p:nvPr/>
        </p:nvSpPr>
        <p:spPr>
          <a:xfrm>
            <a:off x="653413" y="961301"/>
            <a:ext cx="236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USDA Soils 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2591D-8192-2979-4396-A6AD105D27BE}"/>
              </a:ext>
            </a:extLst>
          </p:cNvPr>
          <p:cNvSpPr txBox="1"/>
          <p:nvPr/>
        </p:nvSpPr>
        <p:spPr>
          <a:xfrm>
            <a:off x="5072693" y="976564"/>
            <a:ext cx="236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Land Use Plan Map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B33165-032C-4F76-4A83-E22539FEEAB0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7875" y="1164349"/>
            <a:ext cx="4217629" cy="1550859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292929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405006532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168F7FA-EF27-4710-9D15-0F51045A679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06625" y="0"/>
            <a:ext cx="6937375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9A71E00E-E0EE-4245-B6F2-5C0B8809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30175"/>
            <a:ext cx="67151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4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4157FA-BE3F-4962-A0C7-A1D27735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28631C-8E4D-11DA-7D77-1B47BB3721D2}"/>
              </a:ext>
            </a:extLst>
          </p:cNvPr>
          <p:cNvGraphicFramePr>
            <a:graphicFrameLocks noGrp="1"/>
          </p:cNvGraphicFramePr>
          <p:nvPr/>
        </p:nvGraphicFramePr>
        <p:xfrm>
          <a:off x="269875" y="2667438"/>
          <a:ext cx="8666967" cy="32566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84378">
                  <a:extLst>
                    <a:ext uri="{9D8B030D-6E8A-4147-A177-3AD203B41FA5}">
                      <a16:colId xmlns:a16="http://schemas.microsoft.com/office/drawing/2014/main" val="2732840662"/>
                    </a:ext>
                  </a:extLst>
                </a:gridCol>
                <a:gridCol w="1010298">
                  <a:extLst>
                    <a:ext uri="{9D8B030D-6E8A-4147-A177-3AD203B41FA5}">
                      <a16:colId xmlns:a16="http://schemas.microsoft.com/office/drawing/2014/main" val="3622608780"/>
                    </a:ext>
                  </a:extLst>
                </a:gridCol>
                <a:gridCol w="896100">
                  <a:extLst>
                    <a:ext uri="{9D8B030D-6E8A-4147-A177-3AD203B41FA5}">
                      <a16:colId xmlns:a16="http://schemas.microsoft.com/office/drawing/2014/main" val="4153995516"/>
                    </a:ext>
                  </a:extLst>
                </a:gridCol>
                <a:gridCol w="955770">
                  <a:extLst>
                    <a:ext uri="{9D8B030D-6E8A-4147-A177-3AD203B41FA5}">
                      <a16:colId xmlns:a16="http://schemas.microsoft.com/office/drawing/2014/main" val="4091784739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632404978"/>
                    </a:ext>
                  </a:extLst>
                </a:gridCol>
                <a:gridCol w="883968">
                  <a:extLst>
                    <a:ext uri="{9D8B030D-6E8A-4147-A177-3AD203B41FA5}">
                      <a16:colId xmlns:a16="http://schemas.microsoft.com/office/drawing/2014/main" val="2022589561"/>
                    </a:ext>
                  </a:extLst>
                </a:gridCol>
                <a:gridCol w="1177994">
                  <a:extLst>
                    <a:ext uri="{9D8B030D-6E8A-4147-A177-3AD203B41FA5}">
                      <a16:colId xmlns:a16="http://schemas.microsoft.com/office/drawing/2014/main" val="3155236717"/>
                    </a:ext>
                  </a:extLst>
                </a:gridCol>
                <a:gridCol w="1195485">
                  <a:extLst>
                    <a:ext uri="{9D8B030D-6E8A-4147-A177-3AD203B41FA5}">
                      <a16:colId xmlns:a16="http://schemas.microsoft.com/office/drawing/2014/main" val="1618292412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pPr marL="283210" marR="127000" indent="-20002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92929"/>
                          </a:solidFill>
                          <a:effectLst/>
                        </a:rPr>
                        <a:t>Area</a:t>
                      </a:r>
                      <a:r>
                        <a:rPr lang="en-US" sz="1200" spc="-60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92929"/>
                          </a:solidFill>
                          <a:effectLst/>
                        </a:rPr>
                        <a:t>Operated </a:t>
                      </a:r>
                      <a:r>
                        <a:rPr lang="en-US" sz="1200" spc="-10" dirty="0">
                          <a:solidFill>
                            <a:srgbClr val="292929"/>
                          </a:solidFill>
                          <a:effectLst/>
                        </a:rPr>
                        <a:t>(Acres)</a:t>
                      </a:r>
                      <a:endParaRPr lang="en-US" sz="120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0" algn="ctr"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baseline="0" dirty="0">
                          <a:solidFill>
                            <a:srgbClr val="292929"/>
                          </a:solidFill>
                          <a:effectLst/>
                        </a:rPr>
                        <a:t>1997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algn="ctr"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baseline="0">
                          <a:solidFill>
                            <a:srgbClr val="292929"/>
                          </a:solidFill>
                          <a:effectLst/>
                        </a:rPr>
                        <a:t>2002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algn="ctr"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baseline="0">
                          <a:solidFill>
                            <a:srgbClr val="292929"/>
                          </a:solidFill>
                          <a:effectLst/>
                        </a:rPr>
                        <a:t>2007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0" algn="ctr"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baseline="0" dirty="0">
                          <a:solidFill>
                            <a:srgbClr val="292929"/>
                          </a:solidFill>
                          <a:effectLst/>
                        </a:rPr>
                        <a:t>2012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algn="ctr"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baseline="0" dirty="0">
                          <a:solidFill>
                            <a:srgbClr val="292929"/>
                          </a:solidFill>
                          <a:effectLst/>
                        </a:rPr>
                        <a:t>2017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91440" indent="8382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Change 1997-2017</a:t>
                      </a:r>
                      <a:endParaRPr lang="en-US" sz="1100" b="1" dirty="0">
                        <a:solidFill>
                          <a:srgbClr val="29292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0" indent="2413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92929"/>
                          </a:solidFill>
                          <a:effectLst/>
                        </a:rPr>
                        <a:t>Percent</a:t>
                      </a:r>
                      <a:r>
                        <a:rPr lang="en-US" sz="1200" b="1" spc="-30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292929"/>
                          </a:solidFill>
                          <a:effectLst/>
                        </a:rPr>
                        <a:t>of Total,</a:t>
                      </a:r>
                      <a:r>
                        <a:rPr lang="en-US" sz="1200" b="1" spc="-35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b="1" spc="-20" dirty="0">
                          <a:solidFill>
                            <a:srgbClr val="292929"/>
                          </a:solidFill>
                          <a:effectLst/>
                        </a:rPr>
                        <a:t>2017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59006"/>
                  </a:ext>
                </a:extLst>
              </a:tr>
              <a:tr h="194807">
                <a:tc gridSpan="8">
                  <a:txBody>
                    <a:bodyPr/>
                    <a:lstStyle/>
                    <a:p>
                      <a:pPr marL="2240915" marR="206121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baseline="0" dirty="0">
                          <a:solidFill>
                            <a:srgbClr val="292929"/>
                          </a:solidFill>
                          <a:effectLst/>
                        </a:rPr>
                        <a:t>Area</a:t>
                      </a:r>
                      <a:r>
                        <a:rPr lang="en-US" sz="1200" b="0" u="sng" spc="-30" baseline="0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b="0" u="sng" spc="-10" baseline="0" dirty="0">
                          <a:solidFill>
                            <a:srgbClr val="292929"/>
                          </a:solidFill>
                          <a:effectLst/>
                        </a:rPr>
                        <a:t>(acres)</a:t>
                      </a:r>
                      <a:endParaRPr lang="en-US" sz="1200" b="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8987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92929"/>
                          </a:solidFill>
                          <a:effectLst/>
                        </a:rPr>
                        <a:t>Less</a:t>
                      </a:r>
                      <a:r>
                        <a:rPr lang="en-US" sz="1200" spc="-25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92929"/>
                          </a:solidFill>
                          <a:effectLst/>
                        </a:rPr>
                        <a:t>than</a:t>
                      </a:r>
                      <a:r>
                        <a:rPr lang="en-US" sz="1200" spc="-20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spc="-25" dirty="0">
                          <a:solidFill>
                            <a:srgbClr val="292929"/>
                          </a:solidFill>
                          <a:effectLst/>
                        </a:rPr>
                        <a:t>10</a:t>
                      </a:r>
                      <a:endParaRPr lang="en-US" sz="120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4,296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5,341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31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6,601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>
                          <a:solidFill>
                            <a:srgbClr val="292929"/>
                          </a:solidFill>
                          <a:effectLst/>
                        </a:rPr>
                        <a:t>7,371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>
                          <a:solidFill>
                            <a:srgbClr val="292929"/>
                          </a:solidFill>
                          <a:effectLst/>
                        </a:rPr>
                        <a:t>6,970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2,674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292929"/>
                          </a:solidFill>
                          <a:effectLst/>
                        </a:rPr>
                        <a:t>8.9%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174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92929"/>
                          </a:solidFill>
                          <a:effectLst/>
                        </a:rPr>
                        <a:t>10</a:t>
                      </a:r>
                      <a:r>
                        <a:rPr lang="en-US" sz="1200" spc="-15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92929"/>
                          </a:solidFill>
                          <a:effectLst/>
                        </a:rPr>
                        <a:t>to</a:t>
                      </a:r>
                      <a:r>
                        <a:rPr lang="en-US" sz="1200" spc="-5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spc="-25" dirty="0">
                          <a:solidFill>
                            <a:srgbClr val="292929"/>
                          </a:solidFill>
                          <a:effectLst/>
                        </a:rPr>
                        <a:t>49</a:t>
                      </a:r>
                      <a:endParaRPr lang="en-US" sz="120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10,012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11,491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10,104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12,919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10,866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5" dirty="0">
                          <a:solidFill>
                            <a:srgbClr val="292929"/>
                          </a:solidFill>
                          <a:effectLst/>
                        </a:rPr>
                        <a:t>854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13.8%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197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50-</a:t>
                      </a:r>
                      <a:r>
                        <a:rPr lang="en-US" sz="1200" spc="-35">
                          <a:solidFill>
                            <a:srgbClr val="292929"/>
                          </a:solidFill>
                          <a:effectLst/>
                        </a:rPr>
                        <a:t>99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lvl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5,357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6,734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31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4,671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5,460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4,890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-</a:t>
                      </a:r>
                      <a:r>
                        <a:rPr lang="en-US" sz="1200" b="1" spc="-25" dirty="0">
                          <a:solidFill>
                            <a:srgbClr val="292929"/>
                          </a:solidFill>
                          <a:effectLst/>
                        </a:rPr>
                        <a:t>467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292929"/>
                          </a:solidFill>
                          <a:effectLst/>
                        </a:rPr>
                        <a:t>6.2%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169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100-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499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21,745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27,812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17,579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19,649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>
                          <a:solidFill>
                            <a:srgbClr val="292929"/>
                          </a:solidFill>
                          <a:effectLst/>
                        </a:rPr>
                        <a:t>17,261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-4,484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22.0%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293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500-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999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>
                          <a:solidFill>
                            <a:srgbClr val="292929"/>
                          </a:solidFill>
                          <a:effectLst/>
                        </a:rPr>
                        <a:t>17,798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16,378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31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6,203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18,286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16,684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-1,114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21.2%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69275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1,000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or</a:t>
                      </a:r>
                      <a:r>
                        <a:rPr lang="en-US" sz="1200" spc="-15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spc="-20">
                          <a:solidFill>
                            <a:srgbClr val="292929"/>
                          </a:solidFill>
                          <a:effectLst/>
                        </a:rPr>
                        <a:t>more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>
                          <a:solidFill>
                            <a:srgbClr val="292929"/>
                          </a:solidFill>
                          <a:effectLst/>
                        </a:rPr>
                        <a:t>25,868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>
                          <a:solidFill>
                            <a:srgbClr val="292929"/>
                          </a:solidFill>
                          <a:effectLst/>
                        </a:rPr>
                        <a:t>22,617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14,481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17,618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baseline="0" dirty="0">
                          <a:solidFill>
                            <a:srgbClr val="292929"/>
                          </a:solidFill>
                          <a:effectLst/>
                        </a:rPr>
                        <a:t>21,872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-3,996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27.8%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11081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 baseline="0">
                          <a:solidFill>
                            <a:srgbClr val="292929"/>
                          </a:solidFill>
                          <a:effectLst/>
                        </a:rPr>
                        <a:t>85,076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 baseline="0">
                          <a:solidFill>
                            <a:srgbClr val="292929"/>
                          </a:solidFill>
                          <a:effectLst/>
                        </a:rPr>
                        <a:t>90,373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 baseline="0">
                          <a:solidFill>
                            <a:srgbClr val="292929"/>
                          </a:solidFill>
                          <a:effectLst/>
                        </a:rPr>
                        <a:t>59,639</a:t>
                      </a:r>
                      <a:endParaRPr lang="en-US" sz="1200" baseline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 baseline="0" dirty="0">
                          <a:solidFill>
                            <a:srgbClr val="292929"/>
                          </a:solidFill>
                          <a:effectLst/>
                        </a:rPr>
                        <a:t>81,303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 baseline="0" dirty="0">
                          <a:solidFill>
                            <a:srgbClr val="292929"/>
                          </a:solidFill>
                          <a:effectLst/>
                        </a:rPr>
                        <a:t>78,543</a:t>
                      </a:r>
                      <a:endParaRPr lang="en-US" sz="1200" baseline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spc="-20" dirty="0">
                          <a:solidFill>
                            <a:srgbClr val="292929"/>
                          </a:solidFill>
                          <a:effectLst/>
                        </a:rPr>
                        <a:t>100%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55285"/>
                  </a:ext>
                </a:extLst>
              </a:tr>
              <a:tr h="195580">
                <a:tc gridSpan="8">
                  <a:txBody>
                    <a:bodyPr/>
                    <a:lstStyle/>
                    <a:p>
                      <a:pPr marL="2240915" marR="2063115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solidFill>
                            <a:srgbClr val="292929"/>
                          </a:solidFill>
                          <a:effectLst/>
                        </a:rPr>
                        <a:t>Number</a:t>
                      </a:r>
                      <a:r>
                        <a:rPr lang="en-US" sz="1200" b="0" u="sng" spc="-45" dirty="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b="0" u="sng" spc="-10" dirty="0">
                          <a:solidFill>
                            <a:srgbClr val="292929"/>
                          </a:solidFill>
                          <a:effectLst/>
                        </a:rPr>
                        <a:t>operations</a:t>
                      </a:r>
                      <a:endParaRPr lang="en-US" sz="1200" b="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98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Less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than</a:t>
                      </a:r>
                      <a:r>
                        <a:rPr lang="en-US" sz="1200" spc="-2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10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1,160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1,423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31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1,777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2,045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solidFill>
                            <a:srgbClr val="292929"/>
                          </a:solidFill>
                          <a:effectLst/>
                        </a:rPr>
                        <a:t>2,001</a:t>
                      </a:r>
                      <a:endParaRPr lang="en-US" sz="120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5" dirty="0">
                          <a:solidFill>
                            <a:srgbClr val="292929"/>
                          </a:solidFill>
                          <a:effectLst/>
                        </a:rPr>
                        <a:t>841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72.7%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5394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10</a:t>
                      </a:r>
                      <a:r>
                        <a:rPr lang="en-US" sz="1200" spc="-15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to</a:t>
                      </a: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49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520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587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31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552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 dirty="0">
                          <a:solidFill>
                            <a:srgbClr val="292929"/>
                          </a:solidFill>
                          <a:effectLst/>
                        </a:rPr>
                        <a:t>697</a:t>
                      </a:r>
                      <a:endParaRPr lang="en-US" sz="120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565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5" dirty="0">
                          <a:solidFill>
                            <a:srgbClr val="292929"/>
                          </a:solidFill>
                          <a:effectLst/>
                        </a:rPr>
                        <a:t>45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20.5%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7420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50-</a:t>
                      </a:r>
                      <a:r>
                        <a:rPr lang="en-US" sz="1200" spc="-35">
                          <a:solidFill>
                            <a:srgbClr val="292929"/>
                          </a:solidFill>
                          <a:effectLst/>
                        </a:rPr>
                        <a:t>99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858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78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98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68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69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954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84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4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71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-</a:t>
                      </a:r>
                      <a:r>
                        <a:rPr lang="en-US" sz="1200" b="1" spc="-50" dirty="0">
                          <a:solidFill>
                            <a:srgbClr val="292929"/>
                          </a:solidFill>
                          <a:effectLst/>
                        </a:rPr>
                        <a:t>7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292929"/>
                          </a:solidFill>
                          <a:effectLst/>
                        </a:rPr>
                        <a:t>2.6%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758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100-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499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858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86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103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68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78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954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93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4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 dirty="0">
                          <a:solidFill>
                            <a:srgbClr val="292929"/>
                          </a:solidFill>
                          <a:effectLst/>
                        </a:rPr>
                        <a:t>86</a:t>
                      </a:r>
                      <a:endParaRPr lang="en-US" sz="120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92929"/>
                          </a:solidFill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292929"/>
                          </a:solidFill>
                          <a:effectLst/>
                        </a:rPr>
                        <a:t>3.1%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7975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500-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999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858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26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22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541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8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954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25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4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 dirty="0">
                          <a:solidFill>
                            <a:srgbClr val="292929"/>
                          </a:solidFill>
                          <a:effectLst/>
                        </a:rPr>
                        <a:t>21</a:t>
                      </a:r>
                      <a:endParaRPr lang="en-US" sz="1200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-</a:t>
                      </a:r>
                      <a:r>
                        <a:rPr lang="en-US" sz="1200" b="1" spc="-50" dirty="0">
                          <a:solidFill>
                            <a:srgbClr val="292929"/>
                          </a:solidFill>
                          <a:effectLst/>
                        </a:rPr>
                        <a:t>5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292929"/>
                          </a:solidFill>
                          <a:effectLst/>
                        </a:rPr>
                        <a:t>0.8%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22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1,000</a:t>
                      </a: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or</a:t>
                      </a:r>
                      <a:r>
                        <a:rPr lang="en-US" sz="1200" spc="-15">
                          <a:solidFill>
                            <a:srgbClr val="292929"/>
                          </a:solidFill>
                          <a:effectLst/>
                        </a:rPr>
                        <a:t> </a:t>
                      </a:r>
                      <a:r>
                        <a:rPr lang="en-US" sz="1200" spc="-20">
                          <a:solidFill>
                            <a:srgbClr val="292929"/>
                          </a:solidFill>
                          <a:effectLst/>
                        </a:rPr>
                        <a:t>more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858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17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11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68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14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954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solidFill>
                            <a:srgbClr val="292929"/>
                          </a:solidFill>
                          <a:effectLst/>
                        </a:rPr>
                        <a:t>10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4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92929"/>
                          </a:solidFill>
                          <a:effectLst/>
                        </a:rPr>
                        <a:t>8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292929"/>
                          </a:solidFill>
                          <a:effectLst/>
                        </a:rPr>
                        <a:t>-</a:t>
                      </a:r>
                      <a:r>
                        <a:rPr lang="en-US" sz="1200" b="1" spc="-50" dirty="0">
                          <a:solidFill>
                            <a:srgbClr val="292929"/>
                          </a:solidFill>
                          <a:effectLst/>
                        </a:rPr>
                        <a:t>9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20129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292929"/>
                          </a:solidFill>
                          <a:effectLst/>
                        </a:rPr>
                        <a:t>0.3%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797225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7620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rgbClr val="292929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>
                          <a:solidFill>
                            <a:srgbClr val="292929"/>
                          </a:solidFill>
                          <a:effectLst/>
                        </a:rPr>
                        <a:t>1,887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>
                          <a:solidFill>
                            <a:srgbClr val="292929"/>
                          </a:solidFill>
                          <a:effectLst/>
                        </a:rPr>
                        <a:t>2,244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31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>
                          <a:solidFill>
                            <a:srgbClr val="292929"/>
                          </a:solidFill>
                          <a:effectLst/>
                        </a:rPr>
                        <a:t>2,498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>
                          <a:solidFill>
                            <a:srgbClr val="292929"/>
                          </a:solidFill>
                          <a:effectLst/>
                        </a:rPr>
                        <a:t>2,954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-10">
                          <a:solidFill>
                            <a:srgbClr val="292929"/>
                          </a:solidFill>
                          <a:effectLst/>
                        </a:rPr>
                        <a:t>2,752</a:t>
                      </a:r>
                      <a:endParaRPr lang="en-US" sz="120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spc="-25" dirty="0">
                          <a:solidFill>
                            <a:srgbClr val="292929"/>
                          </a:solidFill>
                          <a:effectLst/>
                        </a:rPr>
                        <a:t>865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60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F665E2C-2716-DA5A-538C-7128B5F73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918788"/>
            <a:ext cx="7604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3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292929"/>
                </a:solidFill>
                <a:cs typeface="Arial" panose="020B0604020202020204" pitchFamily="34" charset="0"/>
              </a:rPr>
              <a:t>Farm size distribution in Miami-Dade County, 1997-2017 (Census, 2017)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A7A4A-45E9-408C-39B2-0329BE7AA7B3}"/>
              </a:ext>
            </a:extLst>
          </p:cNvPr>
          <p:cNvSpPr txBox="1"/>
          <p:nvPr/>
        </p:nvSpPr>
        <p:spPr>
          <a:xfrm>
            <a:off x="269875" y="1326232"/>
            <a:ext cx="8804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farms (&lt;10 acres) represented 73% of operations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farm size distribution is typical of nation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farms increased in number and land area since 1997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07C5A-92F2-B179-9BCE-4590BA7494C3}"/>
              </a:ext>
            </a:extLst>
          </p:cNvPr>
          <p:cNvSpPr txBox="1"/>
          <p:nvPr/>
        </p:nvSpPr>
        <p:spPr>
          <a:xfrm>
            <a:off x="269875" y="5907466"/>
            <a:ext cx="32533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USDA-NASS, Census of Agriculture</a:t>
            </a:r>
            <a:endParaRPr lang="en-US" sz="1200" dirty="0">
              <a:solidFill>
                <a:srgbClr val="29292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FE49-04B8-557B-21F5-51625DD0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EEE79-1CA3-7C58-7F67-FF5F6698334F}"/>
              </a:ext>
            </a:extLst>
          </p:cNvPr>
          <p:cNvSpPr/>
          <p:nvPr/>
        </p:nvSpPr>
        <p:spPr bwMode="auto">
          <a:xfrm>
            <a:off x="415925" y="4606506"/>
            <a:ext cx="8296754" cy="276999"/>
          </a:xfrm>
          <a:prstGeom prst="rect">
            <a:avLst/>
          </a:prstGeom>
          <a:noFill/>
          <a:ln w="28575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3557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7298161-A5D1-42B7-9EDA-B29A425DB8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39950" y="0"/>
            <a:ext cx="7004050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D Optima" charset="0"/>
              <a:ea typeface="+mn-ea"/>
              <a:cs typeface="+mn-cs"/>
            </a:endParaRPr>
          </a:p>
        </p:txBody>
      </p:sp>
      <p:pic>
        <p:nvPicPr>
          <p:cNvPr id="410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BB8199-E977-4FBD-BDD8-7A96AAAA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AA8A-A747-E481-BFCB-AB8A1771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8EF66-849C-1480-1F77-59B37DB56146}"/>
              </a:ext>
            </a:extLst>
          </p:cNvPr>
          <p:cNvSpPr txBox="1"/>
          <p:nvPr/>
        </p:nvSpPr>
        <p:spPr>
          <a:xfrm>
            <a:off x="0" y="930073"/>
            <a:ext cx="8531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agriculture in Miami-Dade County: Economics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D3385-0A63-34DA-261E-2C9397D4E41D}"/>
              </a:ext>
            </a:extLst>
          </p:cNvPr>
          <p:cNvSpPr txBox="1"/>
          <p:nvPr/>
        </p:nvSpPr>
        <p:spPr>
          <a:xfrm>
            <a:off x="0" y="1334091"/>
            <a:ext cx="675448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kern="100" baseline="0" dirty="0">
                <a:solidFill>
                  <a:srgbClr val="000000"/>
                </a:solidFill>
                <a:latin typeface="Arial" panose="020B0604020202020204" pitchFamily="34" charset="0"/>
              </a:rPr>
              <a:t>Farm income was $950 million in 2021; production expenses were $905 million; and net income was $45.6 million (4.8%) 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</a:rPr>
              <a:t>- Far below historic levels due to increased operating costs and partly due to Covid-19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kern="100" baseline="0" dirty="0">
                <a:solidFill>
                  <a:srgbClr val="000000"/>
                </a:solidFill>
                <a:latin typeface="Arial" panose="020B0604020202020204" pitchFamily="34" charset="0"/>
              </a:rPr>
              <a:t>Farm income increased 11% from 2001-2021, but production expenses increased 42%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</a:rPr>
              <a:t>In 2021 there were 8,872 agricultural workers, a 6.6 percent increase from 2001, while the total County workforce increased by 13 percent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</a:rPr>
              <a:t>Value of fixed farm assets in land, buildings, machinery, and equipment was $3.25 billion in 2017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C57548-6726-6719-AC0F-B23920690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r="17486"/>
          <a:stretch/>
        </p:blipFill>
        <p:spPr bwMode="auto">
          <a:xfrm>
            <a:off x="6754483" y="1334091"/>
            <a:ext cx="2389517" cy="23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68494"/>
      </p:ext>
    </p:extLst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168F7FA-EF27-4710-9D15-0F51045A679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06625" y="0"/>
            <a:ext cx="6937375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ctr" defTabSz="228600" eaLnBrk="1" hangingPunct="1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9A71E00E-E0EE-4245-B6F2-5C0B8809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30175"/>
            <a:ext cx="67151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3600" b="1" dirty="0">
              <a:solidFill>
                <a:schemeClr val="bg1"/>
              </a:solidFill>
              <a:latin typeface="Optima" pitchFamily="2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14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4157FA-BE3F-4962-A0C7-A1D27735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15A04-B824-0B81-B596-329BDD621297}"/>
              </a:ext>
            </a:extLst>
          </p:cNvPr>
          <p:cNvSpPr txBox="1"/>
          <p:nvPr/>
        </p:nvSpPr>
        <p:spPr>
          <a:xfrm>
            <a:off x="0" y="1567133"/>
            <a:ext cx="57943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County population: 2.662 million (2021)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Growth by 20% or 1.0% annually since</a:t>
            </a:r>
            <a:r>
              <a:rPr lang="en-US" sz="1800" spc="-5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growth slowed after 2017 and declined slightly in 2021</a:t>
            </a:r>
            <a:endParaRPr lang="en-US" sz="1800" dirty="0">
              <a:solidFill>
                <a:srgbClr val="2929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 Projected population: 3.286 million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density (2020): 1,422 per square mile, overall, and over 6,000 per square mile inside the UDB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cost of living (housing and homeowner costs) than state or national averages</a:t>
            </a:r>
          </a:p>
        </p:txBody>
      </p:sp>
      <p:pic>
        <p:nvPicPr>
          <p:cNvPr id="4" name="image5.png" descr="Chart, line chart  Description automatically generated">
            <a:extLst>
              <a:ext uri="{FF2B5EF4-FFF2-40B4-BE49-F238E27FC236}">
                <a16:creationId xmlns:a16="http://schemas.microsoft.com/office/drawing/2014/main" id="{77406DBE-0109-6930-472F-2916E7E2C6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2394" y="1485148"/>
            <a:ext cx="3249591" cy="3053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7A3A5-1B67-A82D-C06F-C23435FAE0F6}"/>
              </a:ext>
            </a:extLst>
          </p:cNvPr>
          <p:cNvSpPr txBox="1"/>
          <p:nvPr/>
        </p:nvSpPr>
        <p:spPr>
          <a:xfrm>
            <a:off x="5794310" y="4477321"/>
            <a:ext cx="3278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U.S. Census Bureau, reported by USDOC-Bureau of Economic Analysis</a:t>
            </a:r>
            <a:endParaRPr lang="en-US" sz="1200" dirty="0">
              <a:solidFill>
                <a:srgbClr val="292929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E777F3D-A074-452E-4338-B29978D6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E43E-7B42-A43B-8FE4-5F7556C59776}"/>
              </a:ext>
            </a:extLst>
          </p:cNvPr>
          <p:cNvSpPr txBox="1"/>
          <p:nvPr/>
        </p:nvSpPr>
        <p:spPr>
          <a:xfrm>
            <a:off x="0" y="930073"/>
            <a:ext cx="8531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agriculture in Miami-Dade County: Population</a:t>
            </a:r>
          </a:p>
        </p:txBody>
      </p:sp>
    </p:spTree>
    <p:extLst>
      <p:ext uri="{BB962C8B-B14F-4D97-AF65-F5344CB8AC3E}">
        <p14:creationId xmlns:p14="http://schemas.microsoft.com/office/powerpoint/2010/main" val="1300841859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168F7FA-EF27-4710-9D15-0F51045A679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06625" y="0"/>
            <a:ext cx="6937375" cy="906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46039"/>
          <a:lstStyle>
            <a:lvl1pPr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ctr" defTabSz="228600" eaLnBrk="1" hangingPunct="1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9A71E00E-E0EE-4245-B6F2-5C0B8809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30175"/>
            <a:ext cx="67151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3600" b="1" dirty="0">
              <a:solidFill>
                <a:schemeClr val="bg1"/>
              </a:solidFill>
              <a:latin typeface="Optima" pitchFamily="2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14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4157FA-BE3F-4962-A0C7-A1D27735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4138"/>
            <a:ext cx="1631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23.jpeg" descr="Map  Description automatically generated">
            <a:extLst>
              <a:ext uri="{FF2B5EF4-FFF2-40B4-BE49-F238E27FC236}">
                <a16:creationId xmlns:a16="http://schemas.microsoft.com/office/drawing/2014/main" id="{D0E94B01-74BE-CA82-4561-A5D35F01DD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8187" y="4140679"/>
            <a:ext cx="3459192" cy="2334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516A0E-F1EC-49AF-D9E5-E5B67F0F82C8}"/>
              </a:ext>
            </a:extLst>
          </p:cNvPr>
          <p:cNvSpPr txBox="1"/>
          <p:nvPr/>
        </p:nvSpPr>
        <p:spPr>
          <a:xfrm>
            <a:off x="0" y="1036637"/>
            <a:ext cx="374076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Loss of farmland is a national and a local issue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Over 11 million acres of agricultural land was lost in the United States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developmen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 from 2001 to 2016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County had the lowest percentage of agricultural land loss among the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nation’s 10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largest metropolitan counties (except Brooklyn)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County’s land use policies, including the Urban Development Boundary (UDB), effectively limit the loss of agricultural land. </a:t>
            </a:r>
            <a:endParaRPr lang="en-US" sz="1200" dirty="0">
              <a:solidFill>
                <a:srgbClr val="292929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0C4581-621A-1730-E958-159744A3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0"/>
            <a:ext cx="700405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Evaluation of Agricultural Land Use Trends and Outlook in Miami-Dade County, Florida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BC1AAA-F262-FF75-1DB9-D36CB7655B74}"/>
              </a:ext>
            </a:extLst>
          </p:cNvPr>
          <p:cNvGrpSpPr/>
          <p:nvPr/>
        </p:nvGrpSpPr>
        <p:grpSpPr>
          <a:xfrm>
            <a:off x="3740760" y="974725"/>
            <a:ext cx="5360407" cy="3156901"/>
            <a:chOff x="3650230" y="983778"/>
            <a:chExt cx="5360407" cy="31569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06A4E4-BFDD-B4BC-737B-ED4DCC517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903"/>
            <a:stretch/>
          </p:blipFill>
          <p:spPr>
            <a:xfrm>
              <a:off x="3650230" y="983778"/>
              <a:ext cx="5360407" cy="315690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72F84D-B47F-BE48-A729-009815C0D958}"/>
                </a:ext>
              </a:extLst>
            </p:cNvPr>
            <p:cNvSpPr/>
            <p:nvPr/>
          </p:nvSpPr>
          <p:spPr bwMode="auto">
            <a:xfrm>
              <a:off x="3712923" y="3079630"/>
              <a:ext cx="5249922" cy="172528"/>
            </a:xfrm>
            <a:prstGeom prst="rect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199642"/>
      </p:ext>
    </p:extLst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4_Group Home Page">
  <a:themeElements>
    <a:clrScheme name="">
      <a:dk1>
        <a:srgbClr val="0079C1"/>
      </a:dk1>
      <a:lt1>
        <a:srgbClr val="FFFFFF"/>
      </a:lt1>
      <a:dk2>
        <a:srgbClr val="FFFFFF"/>
      </a:dk2>
      <a:lt2>
        <a:srgbClr val="3333CC"/>
      </a:lt2>
      <a:accent1>
        <a:srgbClr val="FFFFCC"/>
      </a:accent1>
      <a:accent2>
        <a:srgbClr val="0079C1"/>
      </a:accent2>
      <a:accent3>
        <a:srgbClr val="FFFFFF"/>
      </a:accent3>
      <a:accent4>
        <a:srgbClr val="0066A4"/>
      </a:accent4>
      <a:accent5>
        <a:srgbClr val="FFFFE2"/>
      </a:accent5>
      <a:accent6>
        <a:srgbClr val="006DAF"/>
      </a:accent6>
      <a:hlink>
        <a:srgbClr val="4F8636"/>
      </a:hlink>
      <a:folHlink>
        <a:srgbClr val="FFCC66"/>
      </a:folHlink>
    </a:clrScheme>
    <a:fontScheme name="Group Home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oup Home Page 1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CC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 Home Pag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CC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2D00"/>
        </a:accent6>
        <a:hlink>
          <a:srgbClr val="CC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 Home Page 3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 Home Page 4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 Home Pag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 Home Page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 Home Page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9CE68B0E821429142FF065462A4E2" ma:contentTypeVersion="17" ma:contentTypeDescription="Create a new document." ma:contentTypeScope="" ma:versionID="9bf155cb0accb1818ff0166c39448f80">
  <xsd:schema xmlns:xsd="http://www.w3.org/2001/XMLSchema" xmlns:xs="http://www.w3.org/2001/XMLSchema" xmlns:p="http://schemas.microsoft.com/office/2006/metadata/properties" xmlns:ns2="19807b65-6f45-4d23-b30b-52bf8320e142" xmlns:ns3="041d5011-fb1f-4ef1-93ca-8c165ef94767" targetNamespace="http://schemas.microsoft.com/office/2006/metadata/properties" ma:root="true" ma:fieldsID="d0197871226925284d2e7eed5f9a90fa" ns2:_="" ns3:_="">
    <xsd:import namespace="19807b65-6f45-4d23-b30b-52bf8320e142"/>
    <xsd:import namespace="041d5011-fb1f-4ef1-93ca-8c165ef947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07b65-6f45-4d23-b30b-52bf8320e1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94c075-4794-46d5-a0b6-d994ce18c064}" ma:internalName="TaxCatchAll" ma:showField="CatchAllData" ma:web="19807b65-6f45-4d23-b30b-52bf8320e1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d5011-fb1f-4ef1-93ca-8c165ef94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ba88d6-8092-4f3f-be3f-e753c5ba0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F3A074-D01E-4922-AA0F-8EE6725FA954}"/>
</file>

<file path=customXml/itemProps2.xml><?xml version="1.0" encoding="utf-8"?>
<ds:datastoreItem xmlns:ds="http://schemas.openxmlformats.org/officeDocument/2006/customXml" ds:itemID="{218AF722-FBEF-46DF-876A-085C58C187B7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Office\Templates\1033\Group Home Page.pot</Template>
  <TotalTime>51918</TotalTime>
  <Words>1795</Words>
  <Application>Microsoft Office PowerPoint</Application>
  <PresentationFormat>On-screen Show (4:3)</PresentationFormat>
  <Paragraphs>286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Times New Roman</vt:lpstr>
      <vt:lpstr>MD Optima</vt:lpstr>
      <vt:lpstr>Courier New</vt:lpstr>
      <vt:lpstr>Symbol</vt:lpstr>
      <vt:lpstr>Calibri</vt:lpstr>
      <vt:lpstr>Optima</vt:lpstr>
      <vt:lpstr>4_Group Home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DP&amp;Z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NARANJA</dc:title>
  <dc:creator>DP&amp;Z</dc:creator>
  <cp:lastModifiedBy>Dambach, Alexander (RER)</cp:lastModifiedBy>
  <cp:revision>1084</cp:revision>
  <cp:lastPrinted>2022-09-21T16:48:13Z</cp:lastPrinted>
  <dcterms:created xsi:type="dcterms:W3CDTF">2002-11-07T15:12:06Z</dcterms:created>
  <dcterms:modified xsi:type="dcterms:W3CDTF">2024-03-15T20:43:10Z</dcterms:modified>
</cp:coreProperties>
</file>