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drawings/drawing1.xml" ContentType="application/vnd.openxmlformats-officedocument.drawingml.chartshapes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64" r:id="rId2"/>
    <p:sldId id="330" r:id="rId3"/>
    <p:sldId id="369" r:id="rId4"/>
    <p:sldId id="317" r:id="rId5"/>
    <p:sldId id="360" r:id="rId6"/>
    <p:sldId id="373" r:id="rId7"/>
    <p:sldId id="281" r:id="rId8"/>
    <p:sldId id="379" r:id="rId9"/>
    <p:sldId id="381" r:id="rId10"/>
    <p:sldId id="380" r:id="rId11"/>
    <p:sldId id="377" r:id="rId12"/>
    <p:sldId id="363" r:id="rId13"/>
    <p:sldId id="358" r:id="rId14"/>
    <p:sldId id="378" r:id="rId15"/>
    <p:sldId id="371" r:id="rId16"/>
    <p:sldId id="374" r:id="rId17"/>
    <p:sldId id="375" r:id="rId18"/>
    <p:sldId id="376" r:id="rId19"/>
    <p:sldId id="365" r:id="rId20"/>
    <p:sldId id="366" r:id="rId21"/>
    <p:sldId id="367" r:id="rId22"/>
    <p:sldId id="357" r:id="rId23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90" y="8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962876262088862E-2"/>
          <c:y val="2.887642658333937E-2"/>
          <c:w val="0.90497545445708172"/>
          <c:h val="0.8177077405403168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cat>
            <c:strRef>
              <c:f>Sheet1!$A$2:$A$15</c:f>
              <c:strCache>
                <c:ptCount val="14"/>
                <c:pt idx="0">
                  <c:v>16</c:v>
                </c:pt>
                <c:pt idx="1">
                  <c:v>17</c:v>
                </c:pt>
                <c:pt idx="2">
                  <c:v>18</c:v>
                </c:pt>
                <c:pt idx="3">
                  <c:v>19</c:v>
                </c:pt>
                <c:pt idx="4">
                  <c:v>20</c:v>
                </c:pt>
                <c:pt idx="5">
                  <c:v>21</c:v>
                </c:pt>
                <c:pt idx="6">
                  <c:v>22</c:v>
                </c:pt>
                <c:pt idx="7">
                  <c:v>23</c:v>
                </c:pt>
                <c:pt idx="8">
                  <c:v>24</c:v>
                </c:pt>
                <c:pt idx="9">
                  <c:v>25</c:v>
                </c:pt>
                <c:pt idx="10">
                  <c:v>26</c:v>
                </c:pt>
                <c:pt idx="11">
                  <c:v>27</c:v>
                </c:pt>
                <c:pt idx="12">
                  <c:v>28</c:v>
                </c:pt>
                <c:pt idx="13">
                  <c:v>29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2">
                  <c:v>78.11</c:v>
                </c:pt>
                <c:pt idx="3">
                  <c:v>84.41</c:v>
                </c:pt>
                <c:pt idx="4">
                  <c:v>82.4</c:v>
                </c:pt>
                <c:pt idx="5">
                  <c:v>81.78</c:v>
                </c:pt>
                <c:pt idx="6">
                  <c:v>91.97</c:v>
                </c:pt>
                <c:pt idx="7">
                  <c:v>101.1</c:v>
                </c:pt>
                <c:pt idx="8">
                  <c:v>109.48</c:v>
                </c:pt>
                <c:pt idx="9">
                  <c:v>103.7</c:v>
                </c:pt>
                <c:pt idx="10">
                  <c:v>116.57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873-48DA-A291-A5193F6ECB9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cat>
            <c:strRef>
              <c:f>Sheet1!$A$2:$A$15</c:f>
              <c:strCache>
                <c:ptCount val="14"/>
                <c:pt idx="0">
                  <c:v>16</c:v>
                </c:pt>
                <c:pt idx="1">
                  <c:v>17</c:v>
                </c:pt>
                <c:pt idx="2">
                  <c:v>18</c:v>
                </c:pt>
                <c:pt idx="3">
                  <c:v>19</c:v>
                </c:pt>
                <c:pt idx="4">
                  <c:v>20</c:v>
                </c:pt>
                <c:pt idx="5">
                  <c:v>21</c:v>
                </c:pt>
                <c:pt idx="6">
                  <c:v>22</c:v>
                </c:pt>
                <c:pt idx="7">
                  <c:v>23</c:v>
                </c:pt>
                <c:pt idx="8">
                  <c:v>24</c:v>
                </c:pt>
                <c:pt idx="9">
                  <c:v>25</c:v>
                </c:pt>
                <c:pt idx="10">
                  <c:v>26</c:v>
                </c:pt>
                <c:pt idx="11">
                  <c:v>27</c:v>
                </c:pt>
                <c:pt idx="12">
                  <c:v>28</c:v>
                </c:pt>
                <c:pt idx="13">
                  <c:v>29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3">
                  <c:v>102.9</c:v>
                </c:pt>
                <c:pt idx="4">
                  <c:v>167.97</c:v>
                </c:pt>
                <c:pt idx="5">
                  <c:v>212.35</c:v>
                </c:pt>
                <c:pt idx="6">
                  <c:v>261.97000000000003</c:v>
                </c:pt>
                <c:pt idx="7">
                  <c:v>299.69</c:v>
                </c:pt>
                <c:pt idx="8">
                  <c:v>326.89</c:v>
                </c:pt>
                <c:pt idx="9">
                  <c:v>349.52</c:v>
                </c:pt>
                <c:pt idx="10">
                  <c:v>371.18</c:v>
                </c:pt>
                <c:pt idx="11">
                  <c:v>383.61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873-48DA-A291-A5193F6ECB9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cat>
            <c:strRef>
              <c:f>Sheet1!$A$2:$A$15</c:f>
              <c:strCache>
                <c:ptCount val="14"/>
                <c:pt idx="0">
                  <c:v>16</c:v>
                </c:pt>
                <c:pt idx="1">
                  <c:v>17</c:v>
                </c:pt>
                <c:pt idx="2">
                  <c:v>18</c:v>
                </c:pt>
                <c:pt idx="3">
                  <c:v>19</c:v>
                </c:pt>
                <c:pt idx="4">
                  <c:v>20</c:v>
                </c:pt>
                <c:pt idx="5">
                  <c:v>21</c:v>
                </c:pt>
                <c:pt idx="6">
                  <c:v>22</c:v>
                </c:pt>
                <c:pt idx="7">
                  <c:v>23</c:v>
                </c:pt>
                <c:pt idx="8">
                  <c:v>24</c:v>
                </c:pt>
                <c:pt idx="9">
                  <c:v>25</c:v>
                </c:pt>
                <c:pt idx="10">
                  <c:v>26</c:v>
                </c:pt>
                <c:pt idx="11">
                  <c:v>27</c:v>
                </c:pt>
                <c:pt idx="12">
                  <c:v>28</c:v>
                </c:pt>
                <c:pt idx="13">
                  <c:v>29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  <c:pt idx="3">
                  <c:v>185.36</c:v>
                </c:pt>
                <c:pt idx="4">
                  <c:v>215.91</c:v>
                </c:pt>
                <c:pt idx="5">
                  <c:v>246.82</c:v>
                </c:pt>
                <c:pt idx="6">
                  <c:v>289.77</c:v>
                </c:pt>
                <c:pt idx="7">
                  <c:v>331.71</c:v>
                </c:pt>
                <c:pt idx="8">
                  <c:v>374.88</c:v>
                </c:pt>
                <c:pt idx="9">
                  <c:v>420.91</c:v>
                </c:pt>
                <c:pt idx="10">
                  <c:v>474.13</c:v>
                </c:pt>
                <c:pt idx="11">
                  <c:v>524.29</c:v>
                </c:pt>
                <c:pt idx="12">
                  <c:v>577.23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873-48DA-A291-A5193F6ECB9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2021</c:v>
                </c:pt>
              </c:strCache>
            </c:strRef>
          </c:tx>
          <c:cat>
            <c:strRef>
              <c:f>Sheet1!$A$2:$A$15</c:f>
              <c:strCache>
                <c:ptCount val="14"/>
                <c:pt idx="0">
                  <c:v>16</c:v>
                </c:pt>
                <c:pt idx="1">
                  <c:v>17</c:v>
                </c:pt>
                <c:pt idx="2">
                  <c:v>18</c:v>
                </c:pt>
                <c:pt idx="3">
                  <c:v>19</c:v>
                </c:pt>
                <c:pt idx="4">
                  <c:v>20</c:v>
                </c:pt>
                <c:pt idx="5">
                  <c:v>21</c:v>
                </c:pt>
                <c:pt idx="6">
                  <c:v>22</c:v>
                </c:pt>
                <c:pt idx="7">
                  <c:v>23</c:v>
                </c:pt>
                <c:pt idx="8">
                  <c:v>24</c:v>
                </c:pt>
                <c:pt idx="9">
                  <c:v>25</c:v>
                </c:pt>
                <c:pt idx="10">
                  <c:v>26</c:v>
                </c:pt>
                <c:pt idx="11">
                  <c:v>27</c:v>
                </c:pt>
                <c:pt idx="12">
                  <c:v>28</c:v>
                </c:pt>
                <c:pt idx="13">
                  <c:v>29</c:v>
                </c:pt>
              </c:strCache>
            </c:strRef>
          </c:cat>
          <c:val>
            <c:numRef>
              <c:f>Sheet1!$E$2:$E$15</c:f>
              <c:numCache>
                <c:formatCode>General</c:formatCode>
                <c:ptCount val="14"/>
                <c:pt idx="4">
                  <c:v>215.68</c:v>
                </c:pt>
                <c:pt idx="5">
                  <c:v>278.73</c:v>
                </c:pt>
                <c:pt idx="6">
                  <c:v>328.82</c:v>
                </c:pt>
                <c:pt idx="7">
                  <c:v>393.08</c:v>
                </c:pt>
                <c:pt idx="8">
                  <c:v>454.05</c:v>
                </c:pt>
                <c:pt idx="9">
                  <c:v>520.79999999999995</c:v>
                </c:pt>
                <c:pt idx="10">
                  <c:v>598.69000000000005</c:v>
                </c:pt>
                <c:pt idx="11">
                  <c:v>674.3</c:v>
                </c:pt>
                <c:pt idx="12">
                  <c:v>755.02</c:v>
                </c:pt>
                <c:pt idx="13">
                  <c:v>840.69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873-48DA-A291-A5193F6ECB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6631976"/>
        <c:axId val="306626880"/>
      </c:lineChart>
      <c:catAx>
        <c:axId val="3066319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06626880"/>
        <c:crosses val="autoZero"/>
        <c:auto val="1"/>
        <c:lblAlgn val="ctr"/>
        <c:lblOffset val="100"/>
        <c:noMultiLvlLbl val="0"/>
      </c:catAx>
      <c:valAx>
        <c:axId val="30662688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306631976"/>
        <c:crosses val="autoZero"/>
        <c:crossBetween val="between"/>
      </c:valAx>
      <c:spPr>
        <a:ln w="38100"/>
      </c:spPr>
    </c:plotArea>
    <c:legend>
      <c:legendPos val="b"/>
      <c:layout>
        <c:manualLayout>
          <c:xMode val="edge"/>
          <c:yMode val="edge"/>
          <c:x val="7.0403277293041078E-2"/>
          <c:y val="0.9160318486308614"/>
          <c:w val="0.89999999999999991"/>
          <c:h val="7.294401274742103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430227471566144E-2"/>
          <c:y val="4.1634063320209955E-2"/>
          <c:w val="0.88361378438806248"/>
          <c:h val="0.755853416050266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Water Funding (State Dollars)</c:v>
                </c:pt>
              </c:strCache>
            </c:strRef>
          </c:tx>
          <c:invertIfNegative val="0"/>
          <c:cat>
            <c:strRef>
              <c:f>Sheet1!$A$2:$A$19</c:f>
              <c:strCach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 formatCode="_(* #,##0_);_(* \(#,##0\);_(* &quot;-&quot;??_);_(@_)">
                  <c:v>0.44600000000000001</c:v>
                </c:pt>
                <c:pt idx="1">
                  <c:v>0.51500000000000001</c:v>
                </c:pt>
                <c:pt idx="2">
                  <c:v>0.47399999999999998</c:v>
                </c:pt>
                <c:pt idx="3">
                  <c:v>0.129</c:v>
                </c:pt>
                <c:pt idx="4">
                  <c:v>0.12</c:v>
                </c:pt>
                <c:pt idx="5">
                  <c:v>7.3999999999999996E-2</c:v>
                </c:pt>
                <c:pt idx="6">
                  <c:v>1.2E-2</c:v>
                </c:pt>
                <c:pt idx="7">
                  <c:v>0.16300000000000001</c:v>
                </c:pt>
                <c:pt idx="8">
                  <c:v>0.219</c:v>
                </c:pt>
                <c:pt idx="9">
                  <c:v>0.38</c:v>
                </c:pt>
                <c:pt idx="10">
                  <c:v>0.26</c:v>
                </c:pt>
                <c:pt idx="11">
                  <c:v>0.438</c:v>
                </c:pt>
                <c:pt idx="12">
                  <c:v>0.52500000000000002</c:v>
                </c:pt>
                <c:pt idx="13">
                  <c:v>0.48799999999999999</c:v>
                </c:pt>
                <c:pt idx="14">
                  <c:v>0.72</c:v>
                </c:pt>
                <c:pt idx="15">
                  <c:v>0.70399999999999996</c:v>
                </c:pt>
                <c:pt idx="16">
                  <c:v>0.97799999999999998</c:v>
                </c:pt>
                <c:pt idx="17">
                  <c:v>2.1280000000000001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2F-4B66-8E13-AC69A559D95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Transportation WP</c:v>
                </c:pt>
              </c:strCache>
            </c:strRef>
          </c:tx>
          <c:invertIfNegative val="0"/>
          <c:cat>
            <c:strRef>
              <c:f>Sheet1!$A$2:$A$19</c:f>
              <c:strCach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1.9410000000000001</c:v>
                </c:pt>
                <c:pt idx="1">
                  <c:v>6.4669999999999996</c:v>
                </c:pt>
                <c:pt idx="2">
                  <c:v>5.8419999999999996</c:v>
                </c:pt>
                <c:pt idx="3">
                  <c:v>5.5309999999999997</c:v>
                </c:pt>
                <c:pt idx="4">
                  <c:v>3.6030000000000002</c:v>
                </c:pt>
                <c:pt idx="5">
                  <c:v>3.2719999999999998</c:v>
                </c:pt>
                <c:pt idx="6">
                  <c:v>4.46</c:v>
                </c:pt>
                <c:pt idx="7">
                  <c:v>4.7679999999999998</c:v>
                </c:pt>
                <c:pt idx="8">
                  <c:v>8.67</c:v>
                </c:pt>
                <c:pt idx="9">
                  <c:v>8.8000000000000007</c:v>
                </c:pt>
                <c:pt idx="10">
                  <c:v>9.3000000000000007</c:v>
                </c:pt>
                <c:pt idx="11">
                  <c:v>9.8000000000000007</c:v>
                </c:pt>
                <c:pt idx="12">
                  <c:v>9.9</c:v>
                </c:pt>
                <c:pt idx="13">
                  <c:v>9.9</c:v>
                </c:pt>
                <c:pt idx="14">
                  <c:v>9.8000000000000007</c:v>
                </c:pt>
                <c:pt idx="15">
                  <c:v>9.3000000000000007</c:v>
                </c:pt>
                <c:pt idx="16">
                  <c:v>11.2</c:v>
                </c:pt>
                <c:pt idx="17">
                  <c:v>11.6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2F-4B66-8E13-AC69A559D9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6625704"/>
        <c:axId val="305083352"/>
      </c:barChart>
      <c:catAx>
        <c:axId val="3066257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05083352"/>
        <c:crosses val="autoZero"/>
        <c:auto val="1"/>
        <c:lblAlgn val="ctr"/>
        <c:lblOffset val="100"/>
        <c:noMultiLvlLbl val="0"/>
      </c:catAx>
      <c:valAx>
        <c:axId val="305083352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3066257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4895863711480496E-2"/>
          <c:y val="0.9272037796155207"/>
          <c:w val="0.93584487702926089"/>
          <c:h val="7.279622038447958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en-US" baseline="0" dirty="0"/>
          </a:p>
          <a:p>
            <a:pPr>
              <a:defRPr/>
            </a:pPr>
            <a:endParaRPr lang="en-US" baseline="0" dirty="0"/>
          </a:p>
          <a:p>
            <a:pPr>
              <a:defRPr/>
            </a:pPr>
            <a:endParaRPr lang="en-US" baseline="0" dirty="0"/>
          </a:p>
          <a:p>
            <a:pPr>
              <a:defRPr/>
            </a:pPr>
            <a:r>
              <a:rPr lang="en-US" baseline="0" dirty="0"/>
              <a:t>   </a:t>
            </a:r>
            <a:endParaRPr lang="en-US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550559469539993"/>
          <c:y val="3.3295386949323089E-2"/>
          <c:w val="0.87841253395957086"/>
          <c:h val="0.834256302969147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Sheet1!$A$2:$A$19</c:f>
              <c:strCache>
                <c:ptCount val="18"/>
                <c:pt idx="0">
                  <c:v>05</c:v>
                </c:pt>
                <c:pt idx="1">
                  <c:v>06</c:v>
                </c:pt>
                <c:pt idx="2">
                  <c:v>07</c:v>
                </c:pt>
                <c:pt idx="3">
                  <c:v>08</c:v>
                </c:pt>
                <c:pt idx="4">
                  <c:v>09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  <c:pt idx="13">
                  <c:v>18</c:v>
                </c:pt>
                <c:pt idx="14">
                  <c:v>19</c:v>
                </c:pt>
                <c:pt idx="15">
                  <c:v>20</c:v>
                </c:pt>
                <c:pt idx="16">
                  <c:v>21</c:v>
                </c:pt>
                <c:pt idx="17">
                  <c:v>22</c:v>
                </c:pt>
              </c:strCache>
            </c:strRef>
          </c:cat>
          <c:val>
            <c:numRef>
              <c:f>Sheet1!$B$2:$B$19</c:f>
              <c:numCache>
                <c:formatCode>#,##0</c:formatCode>
                <c:ptCount val="18"/>
                <c:pt idx="0">
                  <c:v>747</c:v>
                </c:pt>
                <c:pt idx="1">
                  <c:v>905</c:v>
                </c:pt>
                <c:pt idx="2">
                  <c:v>943</c:v>
                </c:pt>
                <c:pt idx="3">
                  <c:v>889</c:v>
                </c:pt>
                <c:pt idx="4">
                  <c:v>701</c:v>
                </c:pt>
                <c:pt idx="5">
                  <c:v>683</c:v>
                </c:pt>
                <c:pt idx="6">
                  <c:v>468</c:v>
                </c:pt>
                <c:pt idx="7">
                  <c:v>457</c:v>
                </c:pt>
                <c:pt idx="8">
                  <c:v>460</c:v>
                </c:pt>
                <c:pt idx="9">
                  <c:v>463</c:v>
                </c:pt>
                <c:pt idx="10">
                  <c:v>466</c:v>
                </c:pt>
                <c:pt idx="11" formatCode="General">
                  <c:v>473</c:v>
                </c:pt>
                <c:pt idx="12" formatCode="General">
                  <c:v>481</c:v>
                </c:pt>
                <c:pt idx="13" formatCode="General">
                  <c:v>485</c:v>
                </c:pt>
                <c:pt idx="14" formatCode="General">
                  <c:v>494.9</c:v>
                </c:pt>
                <c:pt idx="15" formatCode="General">
                  <c:v>503.1</c:v>
                </c:pt>
                <c:pt idx="16" formatCode="General">
                  <c:v>513.1</c:v>
                </c:pt>
                <c:pt idx="17" formatCode="General">
                  <c:v>520.79999999999995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80-4F16-B764-E31AA6AD17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5078256"/>
        <c:axId val="305081784"/>
      </c:barChart>
      <c:catAx>
        <c:axId val="3050782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05081784"/>
        <c:crosses val="autoZero"/>
        <c:auto val="1"/>
        <c:lblAlgn val="ctr"/>
        <c:lblOffset val="100"/>
        <c:noMultiLvlLbl val="0"/>
      </c:catAx>
      <c:valAx>
        <c:axId val="305081784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305078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0.20175</cdr:x>
      <cdr:y>0</cdr:y>
    </cdr:from>
    <cdr:to>
      <cdr:x>0.92105</cdr:x>
      <cdr:y>0.14545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752600" y="0"/>
          <a:ext cx="6248400" cy="6095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D58A7122-4045-463C-A0DB-469F5B6E8525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FC59DFEE-EF3B-4C4D-90E5-6FC19DB707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285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249CD45C-1FFC-4C86-BEDB-ADCC6BA2BE69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89E50D60-501E-4BEA-AA66-152C891C4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1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E50D60-501E-4BEA-AA66-152C891C4DA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914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F7DD-DE70-480F-8A79-2CCA043BD441}" type="datetime1">
              <a:rPr lang="en-US" smtClean="0"/>
              <a:pPr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1A06-2A31-4C85-9BEF-233A1CE560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97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7B69-588C-4CBF-A3CE-D29EA4B0C1CB}" type="datetime1">
              <a:rPr lang="en-US" smtClean="0"/>
              <a:pPr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1A06-2A31-4C85-9BEF-233A1CE560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676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4EF0-A05D-443C-9880-69AD84AE2A8C}" type="datetime1">
              <a:rPr lang="en-US" smtClean="0"/>
              <a:pPr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1A06-2A31-4C85-9BEF-233A1CE560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90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2D39-0D1B-4935-8F3A-F5303366E745}" type="datetime1">
              <a:rPr lang="en-US" smtClean="0"/>
              <a:pPr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1A06-2A31-4C85-9BEF-233A1CE560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898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F70B-F78B-4B44-8F2C-1DCA46A68FC9}" type="datetime1">
              <a:rPr lang="en-US" smtClean="0"/>
              <a:pPr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1A06-2A31-4C85-9BEF-233A1CE560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26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7DAC-D7C1-42C8-8FB4-4BE45309AAD9}" type="datetime1">
              <a:rPr lang="en-US" smtClean="0"/>
              <a:pPr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1A06-2A31-4C85-9BEF-233A1CE560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29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BFA0A-04AB-4645-9B88-043DCBEA8754}" type="datetime1">
              <a:rPr lang="en-US" smtClean="0"/>
              <a:pPr/>
              <a:t>3/11/2022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1A06-2A31-4C85-9BEF-233A1CE560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8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0F9F-0A71-4A9D-ACE1-3AB0112AF756}" type="datetime1">
              <a:rPr lang="en-US" smtClean="0"/>
              <a:pPr/>
              <a:t>3/11/2022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1A06-2A31-4C85-9BEF-233A1CE560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12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CC311-E34E-4D50-81F1-824B3CE50C39}" type="datetime1">
              <a:rPr lang="en-US" smtClean="0"/>
              <a:pPr/>
              <a:t>3/11/2022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1A06-2A31-4C85-9BEF-233A1CE560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979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42C02-E174-404F-81E9-00A100EAF6D6}" type="datetime1">
              <a:rPr lang="en-US" smtClean="0"/>
              <a:pPr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1A06-2A31-4C85-9BEF-233A1CE560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5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C560-2B44-43CB-9E93-80D2906DE44F}" type="datetime1">
              <a:rPr lang="en-US" smtClean="0"/>
              <a:pPr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1A06-2A31-4C85-9BEF-233A1CE560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59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98DFE-428C-4E0A-A312-03328D1CC599}" type="datetime1">
              <a:rPr lang="en-US" smtClean="0"/>
              <a:pPr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61A06-2A31-4C85-9BEF-233A1CE560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208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580E7-8516-44C7-B5B0-2EB807EC2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2227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rgbClr val="0033AB"/>
                </a:solidFill>
                <a:effectLst>
                  <a:outerShdw blurRad="50800" dist="50800" dir="5400000" algn="ctr" rotWithShape="0">
                    <a:schemeClr val="accent1">
                      <a:lumMod val="60000"/>
                      <a:lumOff val="40000"/>
                    </a:schemeClr>
                  </a:outerShdw>
                </a:effectLst>
              </a:rPr>
              <a:t>“One Region, One Water”</a:t>
            </a:r>
          </a:p>
          <a:p>
            <a:pPr marL="0" indent="0" algn="ctr">
              <a:buNone/>
            </a:pPr>
            <a:endParaRPr lang="en-US" sz="4000" b="1" dirty="0">
              <a:solidFill>
                <a:srgbClr val="0033AB"/>
              </a:solidFill>
              <a:effectLst>
                <a:outerShdw blurRad="50800" dist="50800" dir="5400000" algn="ctr" rotWithShape="0">
                  <a:schemeClr val="accent1">
                    <a:lumMod val="60000"/>
                    <a:lumOff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2400" b="1" dirty="0">
                <a:solidFill>
                  <a:srgbClr val="0033AB"/>
                </a:solidFill>
                <a:effectLst>
                  <a:outerShdw blurRad="50800" dist="50800" dir="5400000" algn="ctr" rotWithShape="0">
                    <a:schemeClr val="accent1">
                      <a:lumMod val="60000"/>
                      <a:lumOff val="40000"/>
                    </a:schemeClr>
                  </a:outerShdw>
                </a:effectLst>
              </a:rPr>
              <a:t>Joint Workshop</a:t>
            </a:r>
          </a:p>
          <a:p>
            <a:pPr marL="0" indent="0" algn="ctr">
              <a:buNone/>
            </a:pPr>
            <a:r>
              <a:rPr lang="en-US" sz="2400" b="1" dirty="0">
                <a:solidFill>
                  <a:srgbClr val="0033AB"/>
                </a:solidFill>
                <a:effectLst>
                  <a:outerShdw blurRad="50800" dist="50800" dir="5400000" algn="ctr" rotWithShape="0">
                    <a:schemeClr val="accent1">
                      <a:lumMod val="60000"/>
                      <a:lumOff val="40000"/>
                    </a:schemeClr>
                  </a:outerShdw>
                </a:effectLst>
              </a:rPr>
              <a:t>South Florida and Treasure Coast Regional Planning Councils</a:t>
            </a:r>
          </a:p>
          <a:p>
            <a:pPr marL="0" indent="0" algn="ctr">
              <a:buNone/>
            </a:pPr>
            <a:endParaRPr lang="en-US" sz="2400" b="1" dirty="0">
              <a:solidFill>
                <a:srgbClr val="0033AB"/>
              </a:solidFill>
              <a:effectLst>
                <a:outerShdw blurRad="50800" dist="50800" dir="5400000" algn="ctr" rotWithShape="0">
                  <a:schemeClr val="accent1">
                    <a:lumMod val="60000"/>
                    <a:lumOff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en-US" sz="2400" b="1" dirty="0">
              <a:solidFill>
                <a:srgbClr val="0033AB"/>
              </a:solidFill>
              <a:effectLst>
                <a:outerShdw blurRad="50800" dist="50800" dir="5400000" algn="ctr" rotWithShape="0">
                  <a:schemeClr val="accent1">
                    <a:lumMod val="60000"/>
                    <a:lumOff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2200" b="1" dirty="0">
                <a:solidFill>
                  <a:srgbClr val="0033AB"/>
                </a:solidFill>
                <a:effectLst>
                  <a:outerShdw blurRad="50800" dist="50800" dir="5400000" algn="ctr" rotWithShape="0">
                    <a:schemeClr val="accent1">
                      <a:lumMod val="60000"/>
                      <a:lumOff val="40000"/>
                    </a:schemeClr>
                  </a:outerShdw>
                </a:effectLst>
              </a:rPr>
              <a:t>March 18</a:t>
            </a:r>
            <a:r>
              <a:rPr lang="en-US" sz="2200" b="1" baseline="30000" dirty="0">
                <a:solidFill>
                  <a:srgbClr val="0033AB"/>
                </a:solidFill>
                <a:effectLst>
                  <a:outerShdw blurRad="50800" dist="50800" dir="5400000" algn="ctr" rotWithShape="0">
                    <a:schemeClr val="accent1">
                      <a:lumMod val="60000"/>
                      <a:lumOff val="40000"/>
                    </a:schemeClr>
                  </a:outerShdw>
                </a:effectLst>
              </a:rPr>
              <a:t>th</a:t>
            </a:r>
            <a:r>
              <a:rPr lang="en-US" sz="2200" b="1" dirty="0">
                <a:solidFill>
                  <a:srgbClr val="0033AB"/>
                </a:solidFill>
                <a:effectLst>
                  <a:outerShdw blurRad="50800" dist="50800" dir="5400000" algn="ctr" rotWithShape="0">
                    <a:schemeClr val="accent1">
                      <a:lumMod val="60000"/>
                      <a:lumOff val="40000"/>
                    </a:schemeClr>
                  </a:outerShdw>
                </a:effectLst>
              </a:rPr>
              <a:t> 2022 </a:t>
            </a: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28624A-7B78-4DFB-A0C6-D511AE798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1A06-2A31-4C85-9BEF-233A1CE5607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07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916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0033AB"/>
                </a:solidFill>
                <a:effectLst>
                  <a:outerShdw blurRad="50800" dist="50800" dir="5400000" algn="ctr" rotWithShape="0">
                    <a:schemeClr val="accent1">
                      <a:lumMod val="60000"/>
                      <a:lumOff val="40000"/>
                    </a:schemeClr>
                  </a:outerShdw>
                </a:effectLst>
              </a:rPr>
              <a:t>FY 21-22 SFWMD Budget Highlights</a:t>
            </a:r>
          </a:p>
          <a:p>
            <a:pPr marL="457200" lvl="1" indent="0">
              <a:buNone/>
            </a:pPr>
            <a:r>
              <a:rPr lang="en-US" dirty="0"/>
              <a:t>Total Budget				    $1,150,346,196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Everglades Projects Construction - $624 million 	54.2%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Infrastructure Management - $234 million		20.3%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/>
              <a:t>Flood Protection System Upgrade - $56 million	  4.8%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/>
              <a:t>Operations &amp; Maintenance - $117 million		10.2%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/>
              <a:t>Flooding Emergencies - $61 million			  5.3%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Sea Level Rise &amp; Climate Impacts - $75 million		  6.5%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Water Supply Development Assist. - $7.6 million	  0.007%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1A06-2A31-4C85-9BEF-233A1CE5607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441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FBF83-2BC9-4198-8009-BD4F50D18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900" b="1" dirty="0">
                <a:solidFill>
                  <a:srgbClr val="0033AB"/>
                </a:solidFill>
                <a:effectLst>
                  <a:outerShdw blurRad="50800" dist="50800" dir="5400000" algn="ctr" rotWithShape="0">
                    <a:schemeClr val="accent1">
                      <a:lumMod val="60000"/>
                      <a:lumOff val="40000"/>
                    </a:schemeClr>
                  </a:outerShdw>
                </a:effectLst>
              </a:rPr>
              <a:t>What Comes Next?</a:t>
            </a:r>
          </a:p>
          <a:p>
            <a:pPr marL="0" indent="0" algn="ctr">
              <a:buNone/>
            </a:pPr>
            <a:endParaRPr lang="en-US" sz="900" b="1" dirty="0">
              <a:solidFill>
                <a:srgbClr val="0033AB"/>
              </a:solidFill>
              <a:effectLst>
                <a:outerShdw blurRad="50800" dist="50800" dir="5400000" algn="ctr" rotWithShape="0">
                  <a:schemeClr val="accent1">
                    <a:lumMod val="60000"/>
                    <a:lumOff val="40000"/>
                  </a:schemeClr>
                </a:outerShdw>
              </a:effectLst>
            </a:endParaRPr>
          </a:p>
          <a:p>
            <a:r>
              <a:rPr lang="en-US" sz="3000" dirty="0"/>
              <a:t>Honest discussion of values and priorities.</a:t>
            </a:r>
          </a:p>
          <a:p>
            <a:endParaRPr lang="en-US" sz="1000" dirty="0"/>
          </a:p>
          <a:p>
            <a:r>
              <a:rPr lang="en-US" sz="3000" dirty="0"/>
              <a:t>Are our limitations real or a product of our choices?</a:t>
            </a:r>
          </a:p>
          <a:p>
            <a:endParaRPr lang="en-US" sz="1000" dirty="0"/>
          </a:p>
          <a:p>
            <a:r>
              <a:rPr lang="en-US" sz="3000" dirty="0"/>
              <a:t>How strong is our foundation? </a:t>
            </a:r>
          </a:p>
          <a:p>
            <a:endParaRPr lang="en-US" sz="1000" dirty="0"/>
          </a:p>
          <a:p>
            <a:r>
              <a:rPr lang="en-US" sz="3000" dirty="0"/>
              <a:t>Every stakeholder must be prepared to be uncomfortable.</a:t>
            </a:r>
          </a:p>
          <a:p>
            <a:endParaRPr lang="en-US" sz="1000" dirty="0"/>
          </a:p>
          <a:p>
            <a:r>
              <a:rPr lang="en-US" sz="3000" dirty="0"/>
              <a:t>No sacred cows.</a:t>
            </a:r>
          </a:p>
          <a:p>
            <a:endParaRPr lang="en-US" sz="1300" dirty="0"/>
          </a:p>
          <a:p>
            <a:pPr marL="0" indent="0">
              <a:buNone/>
            </a:pPr>
            <a:endParaRPr lang="en-US" sz="3000" b="1" dirty="0">
              <a:solidFill>
                <a:srgbClr val="0033AB"/>
              </a:solidFill>
              <a:effectLst>
                <a:outerShdw blurRad="50800" dist="50800" dir="5400000" algn="ctr" rotWithShape="0">
                  <a:schemeClr val="accent1">
                    <a:lumMod val="60000"/>
                    <a:lumOff val="40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A38089-57FF-419C-8B98-0773D327D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1A06-2A31-4C85-9BEF-233A1CE5607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42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904999"/>
          <a:ext cx="8686800" cy="4191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0" y="144780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33AB"/>
                </a:solidFill>
                <a:effectLst>
                  <a:outerShdw blurRad="50800" dist="50800" dir="5400000" algn="ctr" rotWithShape="0">
                    <a:schemeClr val="accent1">
                      <a:lumMod val="60000"/>
                      <a:lumOff val="40000"/>
                    </a:schemeClr>
                  </a:outerShdw>
                </a:effectLst>
              </a:rPr>
              <a:t>WMD Ad valorem Revenues (Millions)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1A06-2A31-4C85-9BEF-233A1CE5607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069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7D0C4-E43A-4603-AFEB-DB43DAB40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0033AB"/>
                </a:solidFill>
                <a:effectLst>
                  <a:outerShdw blurRad="50800" dist="50800" dir="5400000" algn="ctr" rotWithShape="0">
                    <a:schemeClr val="accent1">
                      <a:lumMod val="60000"/>
                      <a:lumOff val="40000"/>
                    </a:schemeClr>
                  </a:outerShdw>
                </a:effectLst>
              </a:rPr>
              <a:t>FY 2022-2023 WMD Cooperative Funding</a:t>
            </a:r>
            <a:endParaRPr lang="en-US" sz="3600" dirty="0"/>
          </a:p>
          <a:p>
            <a:pPr marL="0" indent="0" algn="ctr">
              <a:buNone/>
            </a:pPr>
            <a:endParaRPr lang="en-US" sz="1200" b="1" dirty="0"/>
          </a:p>
          <a:p>
            <a:pPr marL="0" indent="0" algn="ctr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u="sng" dirty="0"/>
              <a:t>Total Budget</a:t>
            </a:r>
            <a:r>
              <a:rPr lang="en-US" dirty="0"/>
              <a:t>		</a:t>
            </a:r>
            <a:r>
              <a:rPr lang="en-US" u="sng" dirty="0"/>
              <a:t>%CF</a:t>
            </a:r>
          </a:p>
          <a:p>
            <a:pPr marL="0" indent="0">
              <a:buNone/>
            </a:pPr>
            <a:r>
              <a:rPr lang="en-US" dirty="0"/>
              <a:t>NWFWMD		 $119.2 mil		67.7</a:t>
            </a:r>
          </a:p>
          <a:p>
            <a:pPr marL="0" indent="0">
              <a:buNone/>
            </a:pPr>
            <a:r>
              <a:rPr lang="en-US" dirty="0"/>
              <a:t>SRWMD		 $  61.0 mil			41.3</a:t>
            </a:r>
          </a:p>
          <a:p>
            <a:pPr marL="0" indent="0">
              <a:buNone/>
            </a:pPr>
            <a:r>
              <a:rPr lang="en-US" dirty="0"/>
              <a:t>SJRWMD		 $151.2 mil		36.7</a:t>
            </a:r>
          </a:p>
          <a:p>
            <a:pPr marL="0" indent="0">
              <a:buNone/>
            </a:pPr>
            <a:r>
              <a:rPr lang="en-US" dirty="0"/>
              <a:t>SWFWMD		 $196.6 mil		42.2</a:t>
            </a:r>
          </a:p>
          <a:p>
            <a:pPr marL="0" indent="0">
              <a:buNone/>
            </a:pPr>
            <a:r>
              <a:rPr lang="en-US" dirty="0"/>
              <a:t>SFWMD	        $1,281.5 mil		  1.2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6BE22B-C344-45A5-BC69-DD8A8A26E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1A06-2A31-4C85-9BEF-233A1CE5607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23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FBF83-2BC9-4198-8009-BD4F50D18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900" b="1" dirty="0">
                <a:solidFill>
                  <a:srgbClr val="0033AB"/>
                </a:solidFill>
                <a:effectLst>
                  <a:outerShdw blurRad="50800" dist="50800" dir="5400000" algn="ctr" rotWithShape="0">
                    <a:schemeClr val="accent1">
                      <a:lumMod val="60000"/>
                      <a:lumOff val="40000"/>
                    </a:schemeClr>
                  </a:outerShdw>
                </a:effectLst>
              </a:rPr>
              <a:t>What Comes Next?</a:t>
            </a:r>
          </a:p>
          <a:p>
            <a:pPr marL="0" indent="0" algn="ctr">
              <a:buNone/>
            </a:pPr>
            <a:endParaRPr lang="en-US" sz="900" b="1" dirty="0">
              <a:solidFill>
                <a:srgbClr val="0033AB"/>
              </a:solidFill>
              <a:effectLst>
                <a:outerShdw blurRad="50800" dist="50800" dir="5400000" algn="ctr" rotWithShape="0">
                  <a:schemeClr val="accent1">
                    <a:lumMod val="60000"/>
                    <a:lumOff val="40000"/>
                  </a:schemeClr>
                </a:outerShdw>
              </a:effectLst>
            </a:endParaRPr>
          </a:p>
          <a:p>
            <a:r>
              <a:rPr lang="en-US" sz="3000" dirty="0"/>
              <a:t>Honest discussion of values and priorities.</a:t>
            </a:r>
          </a:p>
          <a:p>
            <a:endParaRPr lang="en-US" sz="1000" dirty="0"/>
          </a:p>
          <a:p>
            <a:r>
              <a:rPr lang="en-US" sz="3000" dirty="0"/>
              <a:t>Are our limitations real or a product of our choices?</a:t>
            </a:r>
          </a:p>
          <a:p>
            <a:endParaRPr lang="en-US" sz="1000" dirty="0"/>
          </a:p>
          <a:p>
            <a:r>
              <a:rPr lang="en-US" sz="3000" dirty="0"/>
              <a:t>How strong is our foundation? </a:t>
            </a:r>
          </a:p>
          <a:p>
            <a:endParaRPr lang="en-US" sz="1000" dirty="0"/>
          </a:p>
          <a:p>
            <a:r>
              <a:rPr lang="en-US" sz="3000" dirty="0"/>
              <a:t>Every stakeholder must be prepared to be uncomfortable.</a:t>
            </a:r>
          </a:p>
          <a:p>
            <a:endParaRPr lang="en-US" sz="1000" dirty="0"/>
          </a:p>
          <a:p>
            <a:r>
              <a:rPr lang="en-US" sz="3000" dirty="0"/>
              <a:t>No sacred cows.</a:t>
            </a:r>
          </a:p>
          <a:p>
            <a:endParaRPr lang="en-US" sz="1300" dirty="0"/>
          </a:p>
          <a:p>
            <a:pPr marL="0" indent="0">
              <a:buNone/>
            </a:pPr>
            <a:endParaRPr lang="en-US" sz="3000" b="1" dirty="0">
              <a:solidFill>
                <a:srgbClr val="0033AB"/>
              </a:solidFill>
              <a:effectLst>
                <a:outerShdw blurRad="50800" dist="50800" dir="5400000" algn="ctr" rotWithShape="0">
                  <a:schemeClr val="accent1">
                    <a:lumMod val="60000"/>
                    <a:lumOff val="40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A38089-57FF-419C-8B98-0773D327D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1A06-2A31-4C85-9BEF-233A1CE5607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23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78B143-D6EF-4A4B-BD44-8400A6644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1A06-2A31-4C85-9BEF-233A1CE5607E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Content Placeholder 4" descr="Drinking Water">
            <a:extLst>
              <a:ext uri="{FF2B5EF4-FFF2-40B4-BE49-F238E27FC236}">
                <a16:creationId xmlns:a16="http://schemas.microsoft.com/office/drawing/2014/main" id="{6189CF45-A341-4C06-A011-B5507E9296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50" y="2041368"/>
            <a:ext cx="1504950" cy="13293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Stormwater">
            <a:extLst>
              <a:ext uri="{FF2B5EF4-FFF2-40B4-BE49-F238E27FC236}">
                <a16:creationId xmlns:a16="http://schemas.microsoft.com/office/drawing/2014/main" id="{967ADB73-5B83-4634-ACA2-925587AC4F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537" y="2043085"/>
            <a:ext cx="1504951" cy="1329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Wastewater">
            <a:extLst>
              <a:ext uri="{FF2B5EF4-FFF2-40B4-BE49-F238E27FC236}">
                <a16:creationId xmlns:a16="http://schemas.microsoft.com/office/drawing/2014/main" id="{04A7E53D-1B79-4F80-AD49-B4A0F851B8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50" y="4419600"/>
            <a:ext cx="1504950" cy="13293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Levees">
            <a:extLst>
              <a:ext uri="{FF2B5EF4-FFF2-40B4-BE49-F238E27FC236}">
                <a16:creationId xmlns:a16="http://schemas.microsoft.com/office/drawing/2014/main" id="{53165CA5-7AC9-43AF-A5BD-956A53AEC3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697" y="3319738"/>
            <a:ext cx="1586612" cy="13807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Public Parks">
            <a:extLst>
              <a:ext uri="{FF2B5EF4-FFF2-40B4-BE49-F238E27FC236}">
                <a16:creationId xmlns:a16="http://schemas.microsoft.com/office/drawing/2014/main" id="{5BA4C4FE-0553-433D-94EE-B01969C5899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537" y="4347463"/>
            <a:ext cx="1586613" cy="140151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FE50006-1F32-4156-8FAF-6822CAD6E0D9}"/>
              </a:ext>
            </a:extLst>
          </p:cNvPr>
          <p:cNvSpPr txBox="1"/>
          <p:nvPr/>
        </p:nvSpPr>
        <p:spPr>
          <a:xfrm>
            <a:off x="838200" y="35814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</a:t>
            </a:r>
            <a:r>
              <a:rPr lang="en-US" sz="2400" b="1" dirty="0"/>
              <a:t>Drinking Water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79AF69C-641D-48FA-94B7-D243B01C7F99}"/>
              </a:ext>
            </a:extLst>
          </p:cNvPr>
          <p:cNvSpPr txBox="1"/>
          <p:nvPr/>
        </p:nvSpPr>
        <p:spPr>
          <a:xfrm>
            <a:off x="6090538" y="3581400"/>
            <a:ext cx="1728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Stormwater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7269D6-380A-4A22-B206-B701BEA9DD33}"/>
              </a:ext>
            </a:extLst>
          </p:cNvPr>
          <p:cNvSpPr txBox="1"/>
          <p:nvPr/>
        </p:nvSpPr>
        <p:spPr>
          <a:xfrm>
            <a:off x="3581400" y="4800600"/>
            <a:ext cx="190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</a:t>
            </a:r>
            <a:r>
              <a:rPr lang="en-US" sz="2400" b="1" dirty="0"/>
              <a:t>Resilience</a:t>
            </a:r>
          </a:p>
          <a:p>
            <a:endParaRPr lang="en-US" sz="20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9B0824-EA0E-4291-86B9-9D30261D4D51}"/>
              </a:ext>
            </a:extLst>
          </p:cNvPr>
          <p:cNvSpPr txBox="1"/>
          <p:nvPr/>
        </p:nvSpPr>
        <p:spPr>
          <a:xfrm>
            <a:off x="1219200" y="5943600"/>
            <a:ext cx="2716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  Wastewater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2C2CA83-5A9F-4CB3-B993-39901B12A54F}"/>
              </a:ext>
            </a:extLst>
          </p:cNvPr>
          <p:cNvSpPr txBox="1"/>
          <p:nvPr/>
        </p:nvSpPr>
        <p:spPr>
          <a:xfrm>
            <a:off x="6090537" y="5943601"/>
            <a:ext cx="2215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Ecosystems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13269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FBF83-2BC9-4198-8009-BD4F50D18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500" u="sng" dirty="0"/>
              <a:t>Drinking Water</a:t>
            </a:r>
          </a:p>
          <a:p>
            <a:r>
              <a:rPr lang="en-US" sz="3000" dirty="0"/>
              <a:t>Positive – State commitment to alternative supply dev.</a:t>
            </a:r>
          </a:p>
          <a:p>
            <a:r>
              <a:rPr lang="en-US" sz="3000" dirty="0"/>
              <a:t>Negative – Regional approach has been difficult to advance.</a:t>
            </a:r>
          </a:p>
          <a:p>
            <a:r>
              <a:rPr lang="en-US" sz="3000" dirty="0"/>
              <a:t>Solution – Increased state role in regional water supply project development.</a:t>
            </a:r>
          </a:p>
          <a:p>
            <a:endParaRPr lang="en-US" sz="1300" dirty="0"/>
          </a:p>
          <a:p>
            <a:pPr marL="0" indent="0">
              <a:buNone/>
            </a:pPr>
            <a:r>
              <a:rPr lang="en-US" sz="3500" u="sng" dirty="0"/>
              <a:t>Wastewater Management</a:t>
            </a:r>
          </a:p>
          <a:p>
            <a:r>
              <a:rPr lang="en-US" sz="3000" dirty="0"/>
              <a:t>Positive – Commitment and technology advancements.</a:t>
            </a:r>
          </a:p>
          <a:p>
            <a:r>
              <a:rPr lang="en-US" sz="3000" dirty="0"/>
              <a:t>Negative – Not yet maximizing the use of the resource.</a:t>
            </a:r>
            <a:endParaRPr lang="en-US" sz="1200" dirty="0"/>
          </a:p>
          <a:p>
            <a:r>
              <a:rPr lang="en-US" sz="3000" dirty="0"/>
              <a:t>Solution – Incentives for increased storage and use of reclaimed water.</a:t>
            </a:r>
          </a:p>
          <a:p>
            <a:endParaRPr lang="en-US" sz="1300" dirty="0"/>
          </a:p>
          <a:p>
            <a:pPr marL="0" indent="0">
              <a:buNone/>
            </a:pPr>
            <a:endParaRPr lang="en-US" sz="3000" b="1" dirty="0">
              <a:solidFill>
                <a:srgbClr val="0033AB"/>
              </a:solidFill>
              <a:effectLst>
                <a:outerShdw blurRad="50800" dist="50800" dir="5400000" algn="ctr" rotWithShape="0">
                  <a:schemeClr val="accent1">
                    <a:lumMod val="60000"/>
                    <a:lumOff val="40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A38089-57FF-419C-8B98-0773D327D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1A06-2A31-4C85-9BEF-233A1CE5607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6930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FBF83-2BC9-4198-8009-BD4F50D18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/>
              <a:t>Stormwater Management</a:t>
            </a:r>
          </a:p>
          <a:p>
            <a:r>
              <a:rPr lang="en-US" sz="2600" dirty="0"/>
              <a:t>Positive – State updating 20+ yr. old regulations.</a:t>
            </a:r>
          </a:p>
          <a:p>
            <a:r>
              <a:rPr lang="en-US" sz="2600" dirty="0"/>
              <a:t>Negative –  Increased burden on all stakeholders.</a:t>
            </a:r>
          </a:p>
          <a:p>
            <a:r>
              <a:rPr lang="en-US" sz="2600" dirty="0"/>
              <a:t>Solution –  Regional off-site options to both accelerate recovery and reduce regulatory burden.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sz="3000" u="sng" dirty="0"/>
              <a:t>Ecosystem Restoration</a:t>
            </a:r>
          </a:p>
          <a:p>
            <a:r>
              <a:rPr lang="en-US" sz="2600" dirty="0"/>
              <a:t>Positive – Record investment by the State.</a:t>
            </a:r>
          </a:p>
          <a:p>
            <a:r>
              <a:rPr lang="en-US" sz="2600" dirty="0"/>
              <a:t>Negative – Delays in implementation of projects.</a:t>
            </a:r>
          </a:p>
          <a:p>
            <a:r>
              <a:rPr lang="en-US" sz="2600" dirty="0"/>
              <a:t>Solution – Consideration of PPP alternatives.</a:t>
            </a:r>
          </a:p>
          <a:p>
            <a:endParaRPr lang="en-US" sz="1300" dirty="0"/>
          </a:p>
          <a:p>
            <a:pPr marL="0" indent="0">
              <a:buNone/>
            </a:pPr>
            <a:endParaRPr lang="en-US" sz="3000" b="1" dirty="0">
              <a:solidFill>
                <a:srgbClr val="0033AB"/>
              </a:solidFill>
              <a:effectLst>
                <a:outerShdw blurRad="50800" dist="50800" dir="5400000" algn="ctr" rotWithShape="0">
                  <a:schemeClr val="accent1">
                    <a:lumMod val="60000"/>
                    <a:lumOff val="40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A38089-57FF-419C-8B98-0773D327D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1A06-2A31-4C85-9BEF-233A1CE5607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61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FBF83-2BC9-4198-8009-BD4F50D18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/>
              <a:t>Resilience</a:t>
            </a:r>
          </a:p>
          <a:p>
            <a:r>
              <a:rPr lang="en-US" sz="2600" dirty="0"/>
              <a:t>Positive – Recognition that this is both a coastal AND inland issue.</a:t>
            </a:r>
          </a:p>
          <a:p>
            <a:r>
              <a:rPr lang="en-US" sz="2600" dirty="0"/>
              <a:t>Negative – Scale of challenge.</a:t>
            </a:r>
          </a:p>
          <a:p>
            <a:r>
              <a:rPr lang="en-US" sz="2600" dirty="0"/>
              <a:t>Solution –  Development of long-term plan for the identification and implementation (including funding) of resilience projects.</a:t>
            </a:r>
          </a:p>
          <a:p>
            <a:endParaRPr lang="en-US" sz="1300" dirty="0"/>
          </a:p>
          <a:p>
            <a:endParaRPr lang="en-US" sz="1300" dirty="0"/>
          </a:p>
          <a:p>
            <a:pPr marL="0" indent="0">
              <a:buNone/>
            </a:pPr>
            <a:endParaRPr lang="en-US" sz="3000" b="1" dirty="0">
              <a:solidFill>
                <a:srgbClr val="0033AB"/>
              </a:solidFill>
              <a:effectLst>
                <a:outerShdw blurRad="50800" dist="50800" dir="5400000" algn="ctr" rotWithShape="0">
                  <a:schemeClr val="accent1">
                    <a:lumMod val="60000"/>
                    <a:lumOff val="40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A38089-57FF-419C-8B98-0773D327D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1A06-2A31-4C85-9BEF-233A1CE5607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8108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FBF83-2BC9-4198-8009-BD4F50D18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900" b="1" dirty="0">
              <a:solidFill>
                <a:srgbClr val="0033AB"/>
              </a:solidFill>
              <a:effectLst>
                <a:outerShdw blurRad="50800" dist="50800" dir="5400000" algn="ctr" rotWithShape="0">
                  <a:schemeClr val="accent1">
                    <a:lumMod val="60000"/>
                    <a:lumOff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3900" b="1" dirty="0">
                <a:solidFill>
                  <a:srgbClr val="0033AB"/>
                </a:solidFill>
                <a:effectLst>
                  <a:outerShdw blurRad="50800" dist="50800" dir="5400000" algn="ctr" rotWithShape="0">
                    <a:schemeClr val="accent1">
                      <a:lumMod val="60000"/>
                      <a:lumOff val="40000"/>
                    </a:schemeClr>
                  </a:outerShdw>
                </a:effectLst>
              </a:rPr>
              <a:t>Where do we start?</a:t>
            </a:r>
          </a:p>
          <a:p>
            <a:pPr marL="0" indent="0" algn="ctr">
              <a:buNone/>
            </a:pPr>
            <a:endParaRPr lang="en-US" sz="900" b="1" dirty="0">
              <a:solidFill>
                <a:srgbClr val="0033AB"/>
              </a:solidFill>
              <a:effectLst>
                <a:outerShdw blurRad="50800" dist="50800" dir="5400000" algn="ctr" rotWithShape="0">
                  <a:schemeClr val="accent1">
                    <a:lumMod val="60000"/>
                    <a:lumOff val="40000"/>
                  </a:schemeClr>
                </a:outerShdw>
              </a:effectLst>
            </a:endParaRPr>
          </a:p>
          <a:p>
            <a:pPr marL="0" indent="0">
              <a:buNone/>
            </a:pPr>
            <a:r>
              <a:rPr lang="en-US" dirty="0"/>
              <a:t>The state should undertake a comprehensive review of water policy with the goal of developing recommendations relating to both governance and long-term funding.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A38089-57FF-419C-8B98-0773D327D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1A06-2A31-4C85-9BEF-233A1CE5607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5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EAD218-4E75-418D-9064-B0F7F8CCC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1A06-2A31-4C85-9BEF-233A1CE5607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9C1734E-70BB-482B-820D-5B7C0EADC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0" y="1981200"/>
            <a:ext cx="4876800" cy="414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“a gap exists in every future year, growing to $840.69 million by the end of the ten-year forecast period – and this does not include any specific adjustments for new or expanding initiatives.”</a:t>
            </a:r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A84C7796-496F-41F3-A547-A9D8CCBDAD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1821630"/>
            <a:ext cx="3200399" cy="45347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866224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FBF83-2BC9-4198-8009-BD4F50D18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5029200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en-US" sz="9000" b="1" dirty="0">
                <a:solidFill>
                  <a:srgbClr val="0033AB"/>
                </a:solidFill>
                <a:effectLst>
                  <a:outerShdw blurRad="50800" dist="50800" dir="5400000" algn="ctr" rotWithShape="0">
                    <a:schemeClr val="accent1">
                      <a:lumMod val="60000"/>
                      <a:lumOff val="40000"/>
                    </a:schemeClr>
                  </a:outerShdw>
                </a:effectLst>
              </a:rPr>
              <a:t>Governance Issues</a:t>
            </a:r>
          </a:p>
          <a:p>
            <a:pPr marL="0" indent="0" algn="ctr">
              <a:buNone/>
            </a:pPr>
            <a:endParaRPr lang="en-US" sz="1300" b="1" dirty="0">
              <a:solidFill>
                <a:srgbClr val="0033AB"/>
              </a:solidFill>
              <a:effectLst>
                <a:outerShdw blurRad="50800" dist="50800" dir="5400000" algn="ctr" rotWithShape="0">
                  <a:schemeClr val="accent1">
                    <a:lumMod val="60000"/>
                    <a:lumOff val="40000"/>
                  </a:schemeClr>
                </a:outerShdw>
              </a:effectLst>
            </a:endParaRPr>
          </a:p>
          <a:p>
            <a:r>
              <a:rPr lang="en-US" sz="7000" dirty="0"/>
              <a:t>Delineation of responsibilities between state and local governments.</a:t>
            </a:r>
          </a:p>
          <a:p>
            <a:pPr marL="0" indent="0">
              <a:buNone/>
            </a:pPr>
            <a:r>
              <a:rPr lang="en-US" sz="4000" dirty="0"/>
              <a:t>		</a:t>
            </a:r>
            <a:r>
              <a:rPr lang="en-US" sz="6000" u="sng" dirty="0"/>
              <a:t>State</a:t>
            </a:r>
            <a:r>
              <a:rPr lang="en-US" sz="6000" dirty="0"/>
              <a:t>		           		</a:t>
            </a:r>
            <a:r>
              <a:rPr lang="en-US" sz="6000" u="sng" dirty="0"/>
              <a:t>Local</a:t>
            </a:r>
          </a:p>
          <a:p>
            <a:pPr marL="0" indent="0">
              <a:buNone/>
            </a:pPr>
            <a:r>
              <a:rPr lang="en-US" sz="6000" dirty="0"/>
              <a:t>	Water Resource Mgmt.        	Water Supply</a:t>
            </a:r>
          </a:p>
          <a:p>
            <a:pPr marL="0" indent="0">
              <a:buNone/>
            </a:pPr>
            <a:r>
              <a:rPr lang="en-US" sz="6000" dirty="0"/>
              <a:t>	Ecosystem Restoration	Wastewater Mgmt.</a:t>
            </a:r>
          </a:p>
          <a:p>
            <a:pPr marL="0" indent="0">
              <a:buNone/>
            </a:pPr>
            <a:r>
              <a:rPr lang="en-US" sz="6000" dirty="0"/>
              <a:t>	Regional Flood Control	Stormwater Mgmt.</a:t>
            </a:r>
          </a:p>
          <a:p>
            <a:pPr marL="0" indent="0">
              <a:buNone/>
            </a:pPr>
            <a:r>
              <a:rPr lang="en-US" sz="6000" dirty="0"/>
              <a:t>	Water Quality Protection	BMAP Implementation</a:t>
            </a:r>
          </a:p>
          <a:p>
            <a:pPr marL="0" indent="0">
              <a:buNone/>
            </a:pPr>
            <a:endParaRPr lang="en-US" sz="3000" b="1" dirty="0">
              <a:solidFill>
                <a:srgbClr val="0033AB"/>
              </a:solidFill>
              <a:effectLst>
                <a:outerShdw blurRad="50800" dist="50800" dir="5400000" algn="ctr" rotWithShape="0">
                  <a:schemeClr val="accent1">
                    <a:lumMod val="60000"/>
                    <a:lumOff val="40000"/>
                  </a:schemeClr>
                </a:outerShdw>
              </a:effectLst>
            </a:endParaRPr>
          </a:p>
          <a:p>
            <a:r>
              <a:rPr lang="en-US" sz="7000" dirty="0"/>
              <a:t>Process for setting and funding state priorities.</a:t>
            </a:r>
          </a:p>
          <a:p>
            <a:pPr lvl="1"/>
            <a:r>
              <a:rPr lang="en-US" sz="4500" dirty="0"/>
              <a:t>DOT Work Plan Model</a:t>
            </a:r>
          </a:p>
          <a:p>
            <a:r>
              <a:rPr lang="en-US" sz="7000" dirty="0"/>
              <a:t>Role of WMD’s.</a:t>
            </a:r>
          </a:p>
          <a:p>
            <a:r>
              <a:rPr lang="en-US" sz="7000" dirty="0"/>
              <a:t>Role of private sector.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A38089-57FF-419C-8B98-0773D327D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1A06-2A31-4C85-9BEF-233A1CE5607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004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FBF83-2BC9-4198-8009-BD4F50D18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52736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0033AB"/>
                </a:solidFill>
                <a:effectLst>
                  <a:outerShdw blurRad="50800" dist="50800" dir="5400000" algn="ctr" rotWithShape="0">
                    <a:schemeClr val="accent1">
                      <a:lumMod val="60000"/>
                      <a:lumOff val="40000"/>
                    </a:schemeClr>
                  </a:outerShdw>
                </a:effectLst>
              </a:rPr>
              <a:t>Funding Issues</a:t>
            </a:r>
          </a:p>
          <a:p>
            <a:pPr marL="0" indent="0" algn="ctr">
              <a:buNone/>
            </a:pPr>
            <a:endParaRPr lang="en-US" sz="800" b="1" dirty="0">
              <a:solidFill>
                <a:srgbClr val="0033AB"/>
              </a:solidFill>
              <a:effectLst>
                <a:outerShdw blurRad="50800" dist="50800" dir="5400000" algn="ctr" rotWithShape="0">
                  <a:schemeClr val="accent1">
                    <a:lumMod val="60000"/>
                    <a:lumOff val="40000"/>
                  </a:schemeClr>
                </a:outerShdw>
              </a:effectLst>
            </a:endParaRPr>
          </a:p>
          <a:p>
            <a:r>
              <a:rPr lang="en-US" sz="2800" dirty="0"/>
              <a:t>Development of a plan to address the growing funding gap including:</a:t>
            </a:r>
          </a:p>
          <a:p>
            <a:pPr lvl="1"/>
            <a:r>
              <a:rPr lang="en-US" sz="2400" dirty="0"/>
              <a:t>Delineation of funding responsibilities of state, water management districts and local government.</a:t>
            </a:r>
          </a:p>
          <a:p>
            <a:pPr lvl="1"/>
            <a:r>
              <a:rPr lang="en-US" sz="2400" dirty="0"/>
              <a:t>Review of current state, WMD and local revenue sources.</a:t>
            </a:r>
          </a:p>
          <a:p>
            <a:pPr lvl="1"/>
            <a:r>
              <a:rPr lang="en-US" sz="2400" dirty="0"/>
              <a:t>Review of limitations on WMD and local revenue sources and conditions under which these may be modified. </a:t>
            </a:r>
          </a:p>
          <a:p>
            <a:pPr lvl="1"/>
            <a:r>
              <a:rPr lang="en-US" sz="2400" dirty="0"/>
              <a:t>Identification of new revenue sources required to address state responsibilities.</a:t>
            </a:r>
          </a:p>
          <a:p>
            <a:pPr lvl="1"/>
            <a:r>
              <a:rPr lang="en-US" sz="2400" dirty="0"/>
              <a:t>Development of procedures for accessing state funding.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marL="457200" lvl="1" indent="0">
              <a:buNone/>
            </a:pPr>
            <a:endParaRPr lang="en-US" sz="2400" b="1" dirty="0">
              <a:solidFill>
                <a:srgbClr val="0033AB"/>
              </a:solidFill>
              <a:effectLst>
                <a:outerShdw blurRad="50800" dist="50800" dir="5400000" algn="ctr" rotWithShape="0">
                  <a:schemeClr val="accent1">
                    <a:lumMod val="60000"/>
                    <a:lumOff val="40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A38089-57FF-419C-8B98-0773D327D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1A06-2A31-4C85-9BEF-233A1CE5607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1516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9C2F1-1891-42E5-B5F7-F1C7A744C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2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b="1" dirty="0">
              <a:solidFill>
                <a:srgbClr val="0033AB"/>
              </a:solidFill>
              <a:effectLst>
                <a:outerShdw blurRad="50800" dist="50800" dir="5400000" algn="ctr" rotWithShape="0">
                  <a:schemeClr val="accent1">
                    <a:lumMod val="60000"/>
                    <a:lumOff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en-US" sz="2800" b="1" dirty="0">
              <a:solidFill>
                <a:srgbClr val="0033AB"/>
              </a:solidFill>
              <a:effectLst>
                <a:outerShdw blurRad="50800" dist="50800" dir="5400000" algn="ctr" rotWithShape="0">
                  <a:schemeClr val="accent1">
                    <a:lumMod val="60000"/>
                    <a:lumOff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6000" b="1" dirty="0">
                <a:solidFill>
                  <a:srgbClr val="0033AB"/>
                </a:solidFill>
                <a:effectLst>
                  <a:outerShdw blurRad="50800" dist="50800" dir="5400000" algn="ctr" rotWithShape="0">
                    <a:schemeClr val="accent1">
                      <a:lumMod val="60000"/>
                      <a:lumOff val="40000"/>
                    </a:schemeClr>
                  </a:outerShdw>
                </a:effectLst>
              </a:rPr>
              <a:t>Discussion</a:t>
            </a:r>
            <a:endParaRPr lang="en-US" sz="6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E0F038-BCCC-4EBA-A610-94FC9C7D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1A06-2A31-4C85-9BEF-233A1CE5607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87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371600"/>
            <a:ext cx="6934200" cy="9906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0033AB"/>
                </a:solidFill>
                <a:effectLst>
                  <a:outerShdw blurRad="50800" dist="50800" dir="5400000" algn="ctr" rotWithShape="0">
                    <a:schemeClr val="accent1">
                      <a:lumMod val="60000"/>
                      <a:lumOff val="40000"/>
                    </a:schemeClr>
                  </a:outerShdw>
                </a:effectLst>
              </a:rPr>
              <a:t>Projected State Funding Gap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2889" y="1524000"/>
          <a:ext cx="8458200" cy="4832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1A06-2A31-4C85-9BEF-233A1CE5607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879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599"/>
            <a:ext cx="8229600" cy="4968875"/>
          </a:xfrm>
        </p:spPr>
        <p:txBody>
          <a:bodyPr>
            <a:noAutofit/>
          </a:bodyPr>
          <a:lstStyle/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/>
              <a:t>Water Supply</a:t>
            </a:r>
          </a:p>
          <a:p>
            <a: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b="1" dirty="0"/>
              <a:t>$24.1 Billion for aging water infrastructure replacement </a:t>
            </a:r>
            <a:r>
              <a:rPr lang="en-US" sz="1400" b="1" dirty="0"/>
              <a:t>(EPA, 2016)</a:t>
            </a:r>
          </a:p>
          <a:p>
            <a: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b="1" dirty="0"/>
              <a:t>$570 to 1.13 Billion to meet future water demands through 2040 (15% increase in demand)</a:t>
            </a:r>
            <a:endParaRPr lang="en-US" sz="2800" dirty="0"/>
          </a:p>
          <a:p>
            <a: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b="1" dirty="0"/>
              <a:t>$665.1 million to meet currently established minimum flows and levels (MFLs).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800" b="1" dirty="0"/>
          </a:p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/>
              <a:t>Water Quality</a:t>
            </a:r>
          </a:p>
          <a:p>
            <a: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b="1" dirty="0"/>
              <a:t>$40.3 Billion for aging wastewater and stormwater infrastructure 20yr capital-needs estimate.</a:t>
            </a:r>
            <a:endParaRPr lang="en-US" sz="2800" dirty="0"/>
          </a:p>
          <a:p>
            <a: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b="1" dirty="0"/>
              <a:t>$270.5 million for development of TMDL’s.</a:t>
            </a:r>
          </a:p>
          <a:p>
            <a: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b="1" dirty="0"/>
              <a:t>$3.2 Billion for the implementation of BMP’s.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1A06-2A31-4C85-9BEF-233A1CE5607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42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b="1" dirty="0"/>
              <a:t>$8.4 B for the State of Florida’s share of the implementation of the Comprehensive Everglades Restoration Plan (CERP). </a:t>
            </a:r>
            <a:r>
              <a:rPr lang="en-US" sz="1400" dirty="0"/>
              <a:t>(Source: EDR 2021 Edition – Annual Assessment of Florida’s Water Resources and Conservation Lands).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u="sng" dirty="0"/>
              <a:t>Summary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600" b="1" u="sng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b="1" u="sng">
                <a:solidFill>
                  <a:srgbClr val="FF0000"/>
                </a:solidFill>
              </a:rPr>
              <a:t>Not including adaptation for Sea Level Rise</a:t>
            </a:r>
            <a:r>
              <a:rPr lang="en-US" sz="2800" b="1">
                <a:solidFill>
                  <a:srgbClr val="FF0000"/>
                </a:solidFill>
              </a:rPr>
              <a:t>, Florida will need $66.09 Billion over the next 20 years to address its water resource protection and infrastructure needs.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b="1" dirty="0">
              <a:solidFill>
                <a:srgbClr val="FF0000"/>
              </a:solidFill>
            </a:endParaRPr>
          </a:p>
          <a:p>
            <a:pPr>
              <a:lnSpc>
                <a:spcPts val="2400"/>
              </a:lnSpc>
              <a:spcBef>
                <a:spcPts val="0"/>
              </a:spcBef>
              <a:spcAft>
                <a:spcPts val="1800"/>
              </a:spcAft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1A06-2A31-4C85-9BEF-233A1CE5607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260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FBF83-2BC9-4198-8009-BD4F50D18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900" b="1" dirty="0">
                <a:solidFill>
                  <a:srgbClr val="0033AB"/>
                </a:solidFill>
                <a:effectLst>
                  <a:outerShdw blurRad="50800" dist="50800" dir="5400000" algn="ctr" rotWithShape="0">
                    <a:schemeClr val="accent1">
                      <a:lumMod val="60000"/>
                      <a:lumOff val="40000"/>
                    </a:schemeClr>
                  </a:outerShdw>
                </a:effectLst>
              </a:rPr>
              <a:t>What Comes Next?</a:t>
            </a:r>
          </a:p>
          <a:p>
            <a:pPr marL="0" indent="0" algn="ctr">
              <a:buNone/>
            </a:pPr>
            <a:endParaRPr lang="en-US" sz="900" b="1" dirty="0">
              <a:solidFill>
                <a:srgbClr val="0033AB"/>
              </a:solidFill>
              <a:effectLst>
                <a:outerShdw blurRad="50800" dist="50800" dir="5400000" algn="ctr" rotWithShape="0">
                  <a:schemeClr val="accent1">
                    <a:lumMod val="60000"/>
                    <a:lumOff val="40000"/>
                  </a:schemeClr>
                </a:outerShdw>
              </a:effectLst>
            </a:endParaRPr>
          </a:p>
          <a:p>
            <a:r>
              <a:rPr lang="en-US" sz="3000" dirty="0"/>
              <a:t>Honest discussion of values and priorities.</a:t>
            </a:r>
          </a:p>
          <a:p>
            <a:endParaRPr lang="en-US" sz="1000" dirty="0"/>
          </a:p>
          <a:p>
            <a:r>
              <a:rPr lang="en-US" sz="3000" dirty="0"/>
              <a:t>Are our limitations real or a product of our choices?</a:t>
            </a:r>
          </a:p>
          <a:p>
            <a:endParaRPr lang="en-US" sz="1000" dirty="0"/>
          </a:p>
          <a:p>
            <a:r>
              <a:rPr lang="en-US" sz="3000" dirty="0"/>
              <a:t>How strong is our foundation? </a:t>
            </a:r>
          </a:p>
          <a:p>
            <a:endParaRPr lang="en-US" sz="1000" dirty="0"/>
          </a:p>
          <a:p>
            <a:r>
              <a:rPr lang="en-US" sz="3000" dirty="0"/>
              <a:t>Every stakeholder must be prepared to be uncomfortable.</a:t>
            </a:r>
          </a:p>
          <a:p>
            <a:endParaRPr lang="en-US" sz="1000" dirty="0"/>
          </a:p>
          <a:p>
            <a:r>
              <a:rPr lang="en-US" sz="3000" dirty="0"/>
              <a:t>No sacred cows.</a:t>
            </a:r>
          </a:p>
          <a:p>
            <a:endParaRPr lang="en-US" sz="1300" dirty="0"/>
          </a:p>
          <a:p>
            <a:pPr marL="0" indent="0">
              <a:buNone/>
            </a:pPr>
            <a:endParaRPr lang="en-US" sz="3000" b="1" dirty="0">
              <a:solidFill>
                <a:srgbClr val="0033AB"/>
              </a:solidFill>
              <a:effectLst>
                <a:outerShdw blurRad="50800" dist="50800" dir="5400000" algn="ctr" rotWithShape="0">
                  <a:schemeClr val="accent1">
                    <a:lumMod val="60000"/>
                    <a:lumOff val="40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A38089-57FF-419C-8B98-0773D327D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1A06-2A31-4C85-9BEF-233A1CE5607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50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4033117"/>
              </p:ext>
            </p:extLst>
          </p:nvPr>
        </p:nvGraphicFramePr>
        <p:xfrm>
          <a:off x="381000" y="1629591"/>
          <a:ext cx="8229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0" y="1828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001000" cy="8382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33AB"/>
                </a:solidFill>
                <a:effectLst>
                  <a:outerShdw blurRad="50800" dist="50800" dir="5400000" algn="ctr" rotWithShape="0">
                    <a:schemeClr val="accent1">
                      <a:lumMod val="60000"/>
                      <a:lumOff val="40000"/>
                    </a:schemeClr>
                  </a:outerShdw>
                </a:effectLst>
              </a:rPr>
              <a:t>Challenge Requires Recurring Funding Support (Billions)</a:t>
            </a: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1A06-2A31-4C85-9BEF-233A1CE5607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91600" cy="5334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0033AB"/>
                </a:solidFill>
                <a:effectLst>
                  <a:outerShdw blurRad="50800" dist="50800" dir="5400000" algn="ctr" rotWithShape="0">
                    <a:schemeClr val="accent1">
                      <a:lumMod val="60000"/>
                      <a:lumOff val="40000"/>
                    </a:schemeClr>
                  </a:outerShdw>
                </a:effectLst>
              </a:rPr>
              <a:t>FY 22-23 General Appropriations</a:t>
            </a:r>
          </a:p>
          <a:p>
            <a:pPr marL="0" indent="0">
              <a:buNone/>
            </a:pPr>
            <a:endParaRPr lang="en-US" sz="9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Everglades Restoration - $885.9 million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Flood and Sea-Level Rise  - $513.4 million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Springs Restoration - $75 million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Drinking Water </a:t>
            </a:r>
          </a:p>
          <a:p>
            <a:pPr lvl="2"/>
            <a:r>
              <a:rPr lang="en-US" sz="2600" dirty="0"/>
              <a:t>State Revolving Loan - $202.6 million</a:t>
            </a:r>
          </a:p>
          <a:p>
            <a:pPr lvl="2"/>
            <a:r>
              <a:rPr lang="en-US" sz="2600" dirty="0"/>
              <a:t>Alternative Water Supply - $50 million</a:t>
            </a:r>
          </a:p>
          <a:p>
            <a:pPr lvl="2"/>
            <a:r>
              <a:rPr lang="en-US" sz="2600" dirty="0"/>
              <a:t>Lead Service Line Replacements - $111.3 million</a:t>
            </a:r>
          </a:p>
          <a:p>
            <a:pPr lvl="2"/>
            <a:r>
              <a:rPr lang="en-US" sz="2600" dirty="0"/>
              <a:t>PFAS Test and Remediation - $29.7 million</a:t>
            </a:r>
          </a:p>
          <a:p>
            <a:pPr lvl="2"/>
            <a:r>
              <a:rPr lang="en-US" sz="2600" dirty="0"/>
              <a:t>Small &amp; Disadvantaged Communities - $34.7 million</a:t>
            </a:r>
            <a:endParaRPr lang="en-US" sz="3000" dirty="0"/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1A06-2A31-4C85-9BEF-233A1CE5607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386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916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0033AB"/>
                </a:solidFill>
                <a:effectLst>
                  <a:outerShdw blurRad="50800" dist="50800" dir="5400000" algn="ctr" rotWithShape="0">
                    <a:schemeClr val="accent1">
                      <a:lumMod val="60000"/>
                      <a:lumOff val="40000"/>
                    </a:schemeClr>
                  </a:outerShdw>
                </a:effectLst>
              </a:rPr>
              <a:t>FY 22-23 General Appropriations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Wastewater </a:t>
            </a:r>
          </a:p>
          <a:p>
            <a:pPr lvl="2"/>
            <a:r>
              <a:rPr lang="en-US" sz="2600" dirty="0"/>
              <a:t>State Revolving Loan - $264.8 million</a:t>
            </a:r>
          </a:p>
          <a:p>
            <a:pPr lvl="2"/>
            <a:r>
              <a:rPr lang="en-US" sz="2600" dirty="0"/>
              <a:t>Statewide Wastewater Grants - $125 million</a:t>
            </a:r>
          </a:p>
          <a:p>
            <a:pPr lvl="2"/>
            <a:r>
              <a:rPr lang="en-US" sz="2600" dirty="0"/>
              <a:t>Small County WW Treatment Grants - $12 million</a:t>
            </a:r>
          </a:p>
          <a:p>
            <a:pPr lvl="2"/>
            <a:r>
              <a:rPr lang="en-US" sz="2600" dirty="0"/>
              <a:t>PFAS Testing &amp; Remediation - $3.2 million</a:t>
            </a:r>
          </a:p>
          <a:p>
            <a:pPr lvl="2"/>
            <a:r>
              <a:rPr lang="en-US" sz="2600" dirty="0"/>
              <a:t>Septic Upgrade Incentives - $10 million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Water Quality Improvements</a:t>
            </a:r>
          </a:p>
          <a:p>
            <a:pPr lvl="2"/>
            <a:r>
              <a:rPr lang="en-US" sz="2600" dirty="0"/>
              <a:t>Wastewater Grants - $125 million</a:t>
            </a:r>
          </a:p>
          <a:p>
            <a:pPr lvl="2"/>
            <a:r>
              <a:rPr lang="en-US" sz="2600" dirty="0"/>
              <a:t>Indian River Lagoon WQI - $38 million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3000" dirty="0"/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1A06-2A31-4C85-9BEF-233A1CE5607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364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69CE68B0E821429142FF065462A4E2" ma:contentTypeVersion="15" ma:contentTypeDescription="Create a new document." ma:contentTypeScope="" ma:versionID="cf838eca2db5354544450dafdddf96ca">
  <xsd:schema xmlns:xsd="http://www.w3.org/2001/XMLSchema" xmlns:xs="http://www.w3.org/2001/XMLSchema" xmlns:p="http://schemas.microsoft.com/office/2006/metadata/properties" xmlns:ns2="19807b65-6f45-4d23-b30b-52bf8320e142" xmlns:ns3="041d5011-fb1f-4ef1-93ca-8c165ef94767" targetNamespace="http://schemas.microsoft.com/office/2006/metadata/properties" ma:root="true" ma:fieldsID="89a8a5dfa6f28d59313a3fdedcac9951" ns2:_="" ns3:_="">
    <xsd:import namespace="19807b65-6f45-4d23-b30b-52bf8320e142"/>
    <xsd:import namespace="041d5011-fb1f-4ef1-93ca-8c165ef9476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807b65-6f45-4d23-b30b-52bf8320e1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6394c075-4794-46d5-a0b6-d994ce18c064}" ma:internalName="TaxCatchAll" ma:showField="CatchAllData" ma:web="19807b65-6f45-4d23-b30b-52bf8320e1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1d5011-fb1f-4ef1-93ca-8c165ef947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50ba88d6-8092-4f3f-be3f-e753c5ba07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ECA9AE-770F-4DC9-B1A9-9D4B2302F24A}"/>
</file>

<file path=customXml/itemProps2.xml><?xml version="1.0" encoding="utf-8"?>
<ds:datastoreItem xmlns:ds="http://schemas.openxmlformats.org/officeDocument/2006/customXml" ds:itemID="{BA35DED3-A5A7-4A8C-B20B-0FD67C78228C}"/>
</file>

<file path=docProps/app.xml><?xml version="1.0" encoding="utf-8"?>
<Properties xmlns="http://schemas.openxmlformats.org/officeDocument/2006/extended-properties" xmlns:vt="http://schemas.openxmlformats.org/officeDocument/2006/docPropsVTypes">
  <TotalTime>7163</TotalTime>
  <Words>1007</Words>
  <Application>Microsoft Office PowerPoint</Application>
  <PresentationFormat>On-screen Show (4:3)</PresentationFormat>
  <Paragraphs>195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Projected State Funding Gap </vt:lpstr>
      <vt:lpstr>PowerPoint Presentation</vt:lpstr>
      <vt:lpstr>PowerPoint Presentation</vt:lpstr>
      <vt:lpstr>PowerPoint Presentation</vt:lpstr>
      <vt:lpstr>Challenge Requires Recurring Funding Support (Billions)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CnJ</dc:creator>
  <cp:lastModifiedBy>Frank Bernardino</cp:lastModifiedBy>
  <cp:revision>351</cp:revision>
  <cp:lastPrinted>2018-09-04T17:38:29Z</cp:lastPrinted>
  <dcterms:created xsi:type="dcterms:W3CDTF">2013-02-12T23:23:26Z</dcterms:created>
  <dcterms:modified xsi:type="dcterms:W3CDTF">2022-03-11T11:49:23Z</dcterms:modified>
</cp:coreProperties>
</file>