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5" r:id="rId1"/>
  </p:sldMasterIdLst>
  <p:notesMasterIdLst>
    <p:notesMasterId r:id="rId9"/>
  </p:notesMasterIdLst>
  <p:handoutMasterIdLst>
    <p:handoutMasterId r:id="rId10"/>
  </p:handoutMasterIdLst>
  <p:sldIdLst>
    <p:sldId id="486" r:id="rId2"/>
    <p:sldId id="488" r:id="rId3"/>
    <p:sldId id="463" r:id="rId4"/>
    <p:sldId id="489" r:id="rId5"/>
    <p:sldId id="510" r:id="rId6"/>
    <p:sldId id="492" r:id="rId7"/>
    <p:sldId id="4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985A"/>
    <a:srgbClr val="15234A"/>
    <a:srgbClr val="22658A"/>
    <a:srgbClr val="206084"/>
    <a:srgbClr val="205F82"/>
    <a:srgbClr val="03304B"/>
    <a:srgbClr val="AE2026"/>
    <a:srgbClr val="0000FF"/>
    <a:srgbClr val="2D457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70480" autoAdjust="0"/>
  </p:normalViewPr>
  <p:slideViewPr>
    <p:cSldViewPr>
      <p:cViewPr varScale="1">
        <p:scale>
          <a:sx n="60" d="100"/>
          <a:sy n="60" d="100"/>
        </p:scale>
        <p:origin x="198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2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C5C1DEC1-0EA0-470D-B5E4-57C83D69E970}" type="datetimeFigureOut">
              <a:rPr lang="en-US" smtClean="0"/>
              <a:pPr/>
              <a:t>11/20/2022</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C514154B-9A0D-4D6B-A7CE-21567CD42478}"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3B840528-19B4-4D0E-90E6-6DDE6BB72E5A}" type="datetimeFigureOut">
              <a:rPr lang="en-US" smtClean="0"/>
              <a:pPr/>
              <a:t>11/20/2022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98E5B71-A02D-4298-AE6D-05ABEB8C20BF}"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Jimmy Patronis is a native Floridian born and raised in Panama City. He earned his associate degree in restaurant management from Gulf Coast Community College and a bachelor’s degree in political science from Florida State University. He is a partner in a family-owned seafood restaurant called Captain Anderson’s that will celebrate its 50th anniversary in 2017. His public service career began with experience as an intern in the Florida Senate and the United Kingdom’s House of Commons. Following his college graduation, Governor Lawton Chiles appointed him to the Florida Elections Commission, and he was later reappointed by Governor Jeb Bush. </a:t>
            </a:r>
            <a:br>
              <a:rPr lang="en-US" dirty="0"/>
            </a:br>
            <a:br>
              <a:rPr lang="en-US" dirty="0"/>
            </a:br>
            <a:r>
              <a:rPr lang="en-US" sz="1200" b="0" i="0" kern="1200" dirty="0">
                <a:solidFill>
                  <a:schemeClr val="tx1"/>
                </a:solidFill>
                <a:effectLst/>
                <a:latin typeface="+mn-lt"/>
                <a:ea typeface="+mn-ea"/>
                <a:cs typeface="+mn-cs"/>
              </a:rPr>
              <a:t>He served in the Florida House of Representatives from 2006 to 2014, representing his hometown region in the Florida Panhandle. He was appointed to serve on Florida’s Public Service Commission, as well as the Constitution Revision Commission, which meets once every twenty years to propose changes to the state constitution. </a:t>
            </a:r>
            <a:br>
              <a:rPr lang="en-US" dirty="0"/>
            </a:br>
            <a:br>
              <a:rPr lang="en-US" dirty="0"/>
            </a:br>
            <a:r>
              <a:rPr lang="en-US" sz="1200" b="0" i="0" kern="1200" dirty="0">
                <a:solidFill>
                  <a:schemeClr val="tx1"/>
                </a:solidFill>
                <a:effectLst/>
                <a:latin typeface="+mn-lt"/>
                <a:ea typeface="+mn-ea"/>
                <a:cs typeface="+mn-cs"/>
              </a:rPr>
              <a:t>He is recognized for outstanding leadership in his hometown of Panama City and throughout Florida. Committed to active civic engagement and business development, he has chaired the Greater Panama City Beach Chamber of Commerce’s Economic Development Council, served on the board of the Bay County Economic Development Alliance, the Salvation Army Advisory Board, the Bay County Chapter of the Florida Restaurant and Lodging Association, and as national president for the Florida Vocational Industrial Clubs of America. He is a former trustee of the Gulf Coast Medical Center, and former director of the Bay Medical Center’s Foundation and Gulf Coast Community College Foundation Board. </a:t>
            </a:r>
            <a:br>
              <a:rPr lang="en-US" dirty="0"/>
            </a:br>
            <a:br>
              <a:rPr lang="en-US" dirty="0"/>
            </a:br>
            <a:r>
              <a:rPr lang="en-US" sz="1200" b="0" i="0" kern="1200" dirty="0">
                <a:solidFill>
                  <a:schemeClr val="tx1"/>
                </a:solidFill>
                <a:effectLst/>
                <a:latin typeface="+mn-lt"/>
                <a:ea typeface="+mn-ea"/>
                <a:cs typeface="+mn-cs"/>
              </a:rPr>
              <a:t>He was instrumental in the establishment of the Northwest Florida Beaches International Airport in Panama City and has served as chairman and a board member of Bay County-Panama City International Airport and Industrial District.</a:t>
            </a:r>
            <a:br>
              <a:rPr lang="en-US" dirty="0"/>
            </a:br>
            <a:br>
              <a:rPr lang="en-US" dirty="0"/>
            </a:br>
            <a:r>
              <a:rPr lang="en-US" sz="1200" b="0" i="0" kern="1200" dirty="0">
                <a:solidFill>
                  <a:schemeClr val="tx1"/>
                </a:solidFill>
                <a:effectLst/>
                <a:latin typeface="+mn-lt"/>
                <a:ea typeface="+mn-ea"/>
                <a:cs typeface="+mn-cs"/>
              </a:rPr>
              <a:t>He and wife Katie are proud parents to two sons, Jimmy Theo III and John Michael.</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8E5B71-A02D-4298-AE6D-05ABEB8C20BF}" type="slidenum">
              <a:rPr lang="en-US" smtClean="0"/>
              <a:pPr/>
              <a:t>2</a:t>
            </a:fld>
            <a:endParaRPr lang="en-US" dirty="0"/>
          </a:p>
        </p:txBody>
      </p:sp>
    </p:spTree>
    <p:extLst>
      <p:ext uri="{BB962C8B-B14F-4D97-AF65-F5344CB8AC3E}">
        <p14:creationId xmlns:p14="http://schemas.microsoft.com/office/powerpoint/2010/main" val="12764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kern="1200" dirty="0">
                <a:solidFill>
                  <a:schemeClr val="tx1"/>
                </a:solidFill>
                <a:effectLst/>
                <a:latin typeface="+mn-lt"/>
                <a:ea typeface="+mn-ea"/>
                <a:cs typeface="+mn-cs"/>
              </a:rPr>
              <a:t>The CFO serves the people in three capacities:  He is the Chief Financial Officer, the State Fire Marshal, and a member of the Florida Cabinet.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Chief Financial Officer</a:t>
            </a:r>
          </a:p>
          <a:p>
            <a:r>
              <a:rPr lang="en-US" sz="1200" b="0" i="0" kern="1200" dirty="0">
                <a:solidFill>
                  <a:schemeClr val="tx1"/>
                </a:solidFill>
                <a:effectLst/>
                <a:latin typeface="+mn-lt"/>
                <a:ea typeface="+mn-ea"/>
                <a:cs typeface="+mn-cs"/>
              </a:rPr>
              <a:t>Florida's CFO oversees the state's accounting and auditing functions and unclaimed property, monitors the investment of state funds and manages the deferred compensation program and risk management program for the state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Insurance consumer service is handled by the CFO, and the office is responsible for the licensing and oversight of insurance agents and agencies, as well as funeral homes and cemeteries.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Insurance fraud investigation also is overseen by the CFO, as well as ensuring businesses have workers' compensation coverage in place for employees and helping injured workers with benefit payments and re-employment.</a:t>
            </a:r>
          </a:p>
          <a:p>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State Fire Marshal</a:t>
            </a:r>
          </a:p>
          <a:p>
            <a:r>
              <a:rPr lang="en-US" sz="1200" b="0" i="0" kern="1200" dirty="0">
                <a:solidFill>
                  <a:schemeClr val="tx1"/>
                </a:solidFill>
                <a:effectLst/>
                <a:latin typeface="+mn-lt"/>
                <a:ea typeface="+mn-ea"/>
                <a:cs typeface="+mn-cs"/>
              </a:rPr>
              <a:t>As Florida's State Fire Marshal, under the Division of State Fire Marshal, various fire-related training, education and services are provided throughout the state, from assisting local fire departments by conducting consumer education to training citizens at one of the finest fire-training colleges in the state.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Florida Cabinet Member</a:t>
            </a:r>
          </a:p>
          <a:p>
            <a:pPr>
              <a:buFont typeface="Arial" pitchFamily="34" charset="0"/>
              <a:buChar char="•"/>
            </a:pPr>
            <a:r>
              <a:rPr lang="en-US" sz="1200" dirty="0"/>
              <a:t>NEXT SLIDE</a:t>
            </a:r>
          </a:p>
          <a:p>
            <a:pPr>
              <a:buFont typeface="Arial" pitchFamily="34" charset="0"/>
              <a:buChar char="•"/>
            </a:pPr>
            <a:endParaRPr lang="en-US" sz="1200" dirty="0"/>
          </a:p>
          <a:p>
            <a:pPr>
              <a:buFont typeface="Arial" pitchFamily="34" charset="0"/>
              <a:buChar char="•"/>
            </a:pPr>
            <a:endParaRPr lang="en-US" sz="1200" dirty="0"/>
          </a:p>
          <a:p>
            <a:pPr>
              <a:buFont typeface="Arial" pitchFamily="34" charset="0"/>
              <a:buChar char="•"/>
            </a:pPr>
            <a:endParaRPr lang="en-US" sz="1200" dirty="0"/>
          </a:p>
          <a:p>
            <a:pPr>
              <a:buFont typeface="Arial" pitchFamily="34" charset="0"/>
              <a:buChar char="•"/>
            </a:pPr>
            <a:endParaRPr lang="en-US" sz="12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8E5B71-A02D-4298-AE6D-05ABEB8C20B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8E5B71-A02D-4298-AE6D-05ABEB8C20BF}" type="slidenum">
              <a:rPr lang="en-US" smtClean="0"/>
              <a:pPr/>
              <a:t>4</a:t>
            </a:fld>
            <a:endParaRPr lang="en-US" dirty="0"/>
          </a:p>
        </p:txBody>
      </p:sp>
    </p:spTree>
    <p:extLst>
      <p:ext uri="{BB962C8B-B14F-4D97-AF65-F5344CB8AC3E}">
        <p14:creationId xmlns:p14="http://schemas.microsoft.com/office/powerpoint/2010/main" val="140906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1" dirty="0"/>
              <a:t>Fraud Free Florida:  </a:t>
            </a:r>
          </a:p>
          <a:p>
            <a:r>
              <a:rPr lang="en-US" sz="1200" b="0" i="0" kern="1200" dirty="0">
                <a:solidFill>
                  <a:schemeClr val="tx1"/>
                </a:solidFill>
                <a:effectLst/>
                <a:latin typeface="+mn-lt"/>
                <a:ea typeface="+mn-ea"/>
                <a:cs typeface="+mn-cs"/>
              </a:rPr>
              <a:t>n response to Florida's ongoing fraud epidemic,</a:t>
            </a:r>
            <a:r>
              <a:rPr lang="en-US" sz="1200" b="1" i="0" kern="1200" dirty="0">
                <a:solidFill>
                  <a:schemeClr val="tx1"/>
                </a:solidFill>
                <a:effectLst/>
                <a:latin typeface="+mn-lt"/>
                <a:ea typeface="+mn-ea"/>
                <a:cs typeface="+mn-cs"/>
              </a:rPr>
              <a:t> Florida Chief Financial Officer (CFO) Jimmy Patronis</a:t>
            </a:r>
            <a:r>
              <a:rPr lang="en-US" sz="1200" b="0" i="0" kern="1200" dirty="0">
                <a:solidFill>
                  <a:schemeClr val="tx1"/>
                </a:solidFill>
                <a:effectLst/>
                <a:latin typeface="+mn-lt"/>
                <a:ea typeface="+mn-ea"/>
                <a:cs typeface="+mn-cs"/>
              </a:rPr>
              <a:t> launched Fraud Free Florida, a new initiative aimed at better coordinating collective investigative efforts to protect Florida’s large population, especially seniors, from scam artists.</a:t>
            </a:r>
            <a:br>
              <a:rPr lang="en-US" dirty="0"/>
            </a:br>
            <a:br>
              <a:rPr lang="en-US" dirty="0"/>
            </a:br>
            <a:r>
              <a:rPr lang="en-US" sz="1200" b="0" i="0" kern="1200" dirty="0">
                <a:solidFill>
                  <a:schemeClr val="tx1"/>
                </a:solidFill>
                <a:effectLst/>
                <a:latin typeface="+mn-lt"/>
                <a:ea typeface="+mn-ea"/>
                <a:cs typeface="+mn-cs"/>
              </a:rPr>
              <a:t>The initiative will bring together statewide law enforcement officials, local state attorneys, private sector stakeholders, and members of CFO Patronis’ fraud investigative teams. Its goal will be to help Florida stay ahead of new scams and take on rampant fraud already taking place including fraud at unscrupulous opioid treatment centers, public assistance fraud, identity theft, and cybersecurity issues.</a:t>
            </a:r>
            <a:br>
              <a:rPr lang="en-US" dirty="0"/>
            </a:br>
            <a:br>
              <a:rPr lang="en-US" dirty="0"/>
            </a:br>
            <a:r>
              <a:rPr lang="en-US" sz="1200" b="0" i="0" kern="1200" dirty="0">
                <a:solidFill>
                  <a:schemeClr val="tx1"/>
                </a:solidFill>
                <a:effectLst/>
                <a:latin typeface="+mn-lt"/>
                <a:ea typeface="+mn-ea"/>
                <a:cs typeface="+mn-cs"/>
              </a:rPr>
              <a:t>The new Fraud Free Florida initiative joins the ranks of CFO Patronis’ already robust Division of Investigative and Forensic Services (DIFS), which includes the Disaster Fraud Action Strike Team (DFAST) aimed at curbing hurricane-related insurance fraud. CFO Patronis' DIFS is one of the top law enforcement agencies in the state dedicated to rooting out fraud and investigating financial crimes. Fraud Free Florida will help agencies better collaborate on fraud cases and identify law changes needed to make Florida the toughest state in the nation on fraud.</a:t>
            </a:r>
            <a:br>
              <a:rPr lang="en-US" dirty="0"/>
            </a:br>
            <a:br>
              <a:rPr lang="en-US" dirty="0"/>
            </a:br>
            <a:r>
              <a:rPr lang="en-US" sz="1200" b="1" i="0" kern="1200" dirty="0">
                <a:solidFill>
                  <a:schemeClr val="tx1"/>
                </a:solidFill>
                <a:effectLst/>
                <a:latin typeface="+mn-lt"/>
                <a:ea typeface="+mn-ea"/>
                <a:cs typeface="+mn-cs"/>
              </a:rPr>
              <a:t>FraudFreeFlorida.com</a:t>
            </a:r>
            <a:r>
              <a:rPr lang="en-US" sz="1200" b="0" i="0" kern="1200" dirty="0">
                <a:solidFill>
                  <a:schemeClr val="tx1"/>
                </a:solidFill>
                <a:effectLst/>
                <a:latin typeface="+mn-lt"/>
                <a:ea typeface="+mn-ea"/>
                <a:cs typeface="+mn-cs"/>
              </a:rPr>
              <a:t> serves as a one-stop-shop for reporting fraud and learning about ways to protect yourself from scams.</a:t>
            </a:r>
            <a:endParaRPr lang="en-US" dirty="0"/>
          </a:p>
          <a:p>
            <a:endParaRPr lang="en-US" dirty="0"/>
          </a:p>
          <a:p>
            <a:r>
              <a:rPr lang="en-US" b="1" dirty="0"/>
              <a:t>Better Business Bureau Scam Tracker:  </a:t>
            </a:r>
          </a:p>
          <a:p>
            <a:r>
              <a:rPr lang="en-US" b="0" dirty="0"/>
              <a:t>This is in association with FraudFreeFlorida.com, it’s a tool that helps us to work with the BBB to identify scams, investigate those and use alternative methods to track and for those things non-punishable by law to be able to advocate against, educate and warn people.  </a:t>
            </a:r>
          </a:p>
          <a:p>
            <a:endParaRPr lang="en-US" dirty="0"/>
          </a:p>
          <a:p>
            <a:r>
              <a:rPr lang="en-US" b="1" dirty="0" err="1"/>
              <a:t>PrepareFL</a:t>
            </a:r>
            <a:endParaRPr lang="en-US" b="1" dirty="0"/>
          </a:p>
          <a:p>
            <a:r>
              <a:rPr lang="en-US" dirty="0"/>
              <a:t>All the resources for Financial Disaster Preparedness in one place.  There are other tools for disaster preparedness for home owners and small businesses.  It goes through purchasing insurance, questions about insurance, and includes information you’d need before, during and after a disaster, including storm shelters, road closures, etc.  </a:t>
            </a:r>
          </a:p>
          <a:p>
            <a:endParaRPr lang="en-US" dirty="0"/>
          </a:p>
          <a:p>
            <a:r>
              <a:rPr lang="en-US" dirty="0"/>
              <a:t>Florida’s Unclaimed Property:  Search for unclaimed property online.</a:t>
            </a:r>
          </a:p>
          <a:p>
            <a:endParaRPr lang="en-US" dirty="0"/>
          </a:p>
          <a:p>
            <a:r>
              <a:rPr lang="en-US" dirty="0"/>
              <a:t>Transparency Florida:  All of the financial reports, data is available in one location.</a:t>
            </a:r>
          </a:p>
          <a:p>
            <a:pPr marL="171450" indent="-171450">
              <a:buFont typeface="Arial" panose="020B0604020202020204" pitchFamily="34" charset="0"/>
              <a:buChar char="•"/>
            </a:pPr>
            <a:r>
              <a:rPr lang="en-US" dirty="0"/>
              <a:t>State Financials</a:t>
            </a:r>
          </a:p>
          <a:p>
            <a:pPr marL="171450" indent="-171450">
              <a:buFont typeface="Arial" panose="020B0604020202020204" pitchFamily="34" charset="0"/>
              <a:buChar char="•"/>
            </a:pPr>
            <a:r>
              <a:rPr lang="en-US" dirty="0"/>
              <a:t>State Payments</a:t>
            </a:r>
          </a:p>
          <a:p>
            <a:pPr marL="171450" indent="-171450">
              <a:buFont typeface="Arial" panose="020B0604020202020204" pitchFamily="34" charset="0"/>
              <a:buChar char="•"/>
            </a:pPr>
            <a:r>
              <a:rPr lang="en-US" dirty="0"/>
              <a:t>State Contracts</a:t>
            </a:r>
          </a:p>
          <a:p>
            <a:pPr marL="171450" indent="-171450">
              <a:buFont typeface="Arial" panose="020B0604020202020204" pitchFamily="34" charset="0"/>
              <a:buChar char="•"/>
            </a:pPr>
            <a:r>
              <a:rPr lang="en-US" dirty="0"/>
              <a:t>State Contract Audits</a:t>
            </a:r>
          </a:p>
          <a:p>
            <a:pPr marL="171450" indent="-171450">
              <a:buFont typeface="Arial" panose="020B0604020202020204" pitchFamily="34" charset="0"/>
              <a:buChar char="•"/>
            </a:pPr>
            <a:r>
              <a:rPr lang="en-US" dirty="0"/>
              <a:t>State Economic Incentive Programs</a:t>
            </a:r>
          </a:p>
          <a:p>
            <a:pPr marL="171450" indent="-171450">
              <a:buFont typeface="Arial" panose="020B0604020202020204" pitchFamily="34" charset="0"/>
              <a:buChar char="•"/>
            </a:pPr>
            <a:r>
              <a:rPr lang="en-US" dirty="0"/>
              <a:t>Quasi Government Spending</a:t>
            </a:r>
          </a:p>
          <a:p>
            <a:pPr marL="171450" indent="-171450">
              <a:buFont typeface="Arial" panose="020B0604020202020204" pitchFamily="34" charset="0"/>
              <a:buChar char="•"/>
            </a:pPr>
            <a:r>
              <a:rPr lang="en-US" dirty="0"/>
              <a:t>State Government Information</a:t>
            </a:r>
          </a:p>
          <a:p>
            <a:pPr marL="171450" indent="-171450">
              <a:buFont typeface="Arial" panose="020B0604020202020204" pitchFamily="34" charset="0"/>
              <a:buChar char="•"/>
            </a:pPr>
            <a:r>
              <a:rPr lang="en-US" dirty="0"/>
              <a:t>State Financial Reports</a:t>
            </a:r>
          </a:p>
          <a:p>
            <a:pPr marL="171450" indent="-171450">
              <a:buFont typeface="Arial" panose="020B0604020202020204" pitchFamily="34" charset="0"/>
              <a:buChar char="•"/>
            </a:pPr>
            <a:r>
              <a:rPr lang="en-US" dirty="0"/>
              <a:t>Local Budgets</a:t>
            </a:r>
          </a:p>
          <a:p>
            <a:pPr marL="171450" indent="-171450">
              <a:buFont typeface="Arial" panose="020B0604020202020204" pitchFamily="34" charset="0"/>
              <a:buChar char="•"/>
            </a:pPr>
            <a:r>
              <a:rPr lang="en-US" dirty="0"/>
              <a:t>A Place to Report Fraud and Abuse</a:t>
            </a:r>
          </a:p>
          <a:p>
            <a:endParaRPr lang="en-US" dirty="0"/>
          </a:p>
          <a:p>
            <a:r>
              <a:rPr lang="en-US" dirty="0"/>
              <a:t>FACTS:  (Florida Accountability Contract Tracking System)</a:t>
            </a:r>
          </a:p>
          <a:p>
            <a:r>
              <a:rPr lang="en-US" dirty="0"/>
              <a:t>- You can search for contract, grant award or purchase order information through FACTS</a:t>
            </a:r>
          </a:p>
          <a:p>
            <a:endParaRPr lang="en-US" dirty="0"/>
          </a:p>
          <a:p>
            <a:r>
              <a:rPr lang="en-US" dirty="0"/>
              <a:t>Insurance Helpline: File a complaint or ask your questions online.  </a:t>
            </a:r>
          </a:p>
          <a:p>
            <a:endParaRPr lang="en-US" dirty="0"/>
          </a:p>
          <a:p>
            <a:r>
              <a:rPr lang="en-US" dirty="0"/>
              <a:t>Financial Literacy Programs:  Slide of programs next.</a:t>
            </a:r>
          </a:p>
          <a:p>
            <a:endParaRPr lang="en-US" dirty="0"/>
          </a:p>
          <a:p>
            <a:r>
              <a:rPr lang="en-US" dirty="0"/>
              <a:t>Florida PALM:  We went over this under Accounting and Audit.</a:t>
            </a:r>
          </a:p>
          <a:p>
            <a:endParaRPr lang="en-US" dirty="0"/>
          </a:p>
          <a:p>
            <a:r>
              <a:rPr lang="en-US" dirty="0"/>
              <a:t>Blockchain Task Force:  </a:t>
            </a:r>
          </a:p>
          <a:p>
            <a:r>
              <a:rPr lang="en-US" sz="1200" b="1" i="0" kern="1200" dirty="0">
                <a:solidFill>
                  <a:schemeClr val="tx1"/>
                </a:solidFill>
                <a:effectLst/>
                <a:latin typeface="+mn-lt"/>
                <a:ea typeface="+mn-ea"/>
                <a:cs typeface="+mn-cs"/>
              </a:rPr>
              <a:t>Florida Blockchain Task Force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Definition:  Blockchain - </a:t>
            </a:r>
            <a:r>
              <a:rPr lang="en-US" sz="1200" b="0" i="0" kern="1200" dirty="0">
                <a:solidFill>
                  <a:schemeClr val="tx1"/>
                </a:solidFill>
                <a:effectLst/>
                <a:latin typeface="+mn-lt"/>
                <a:ea typeface="+mn-ea"/>
                <a:cs typeface="+mn-cs"/>
              </a:rPr>
              <a:t>a system in which a record of transactions made in bitcoin or another cryptocurrency are maintained across several computers that are linked in a peer-to-peer network.</a:t>
            </a:r>
            <a:endParaRPr lang="en-US" sz="1200" b="1" i="0" kern="1200" dirty="0">
              <a:solidFill>
                <a:schemeClr val="tx1"/>
              </a:solidFill>
              <a:effectLst/>
              <a:latin typeface="+mn-lt"/>
              <a:ea typeface="+mn-ea"/>
              <a:cs typeface="+mn-cs"/>
            </a:endParaRPr>
          </a:p>
          <a:p>
            <a:br>
              <a:rPr lang="en-US" dirty="0"/>
            </a:br>
            <a:r>
              <a:rPr lang="en-US" sz="1200" b="0" i="0" kern="1200" dirty="0">
                <a:solidFill>
                  <a:schemeClr val="tx1"/>
                </a:solidFill>
                <a:effectLst/>
                <a:latin typeface="+mn-lt"/>
                <a:ea typeface="+mn-ea"/>
                <a:cs typeface="+mn-cs"/>
              </a:rPr>
              <a:t>In accordance with Chapter 2019-140, Laws of Florida, the Florida Blockchain Task Force is established within the Florida Department of Financial Services to explore and develop a master plan for fostering the expansion of the blockchain industry in the state, to recommend policies and state investments to help make this state a leader in blockchain technology, and to issue a report to the Governor and the Legislature. The task force shall study if and how state, county, and municipal governments can benefit from a transition to a blockchain-based system for recordkeeping, data security, financial transactions, and service delivery and identify ways to improve government interaction with businesses and the public.</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master plan shall:</a:t>
            </a:r>
          </a:p>
          <a:p>
            <a:r>
              <a:rPr lang="en-US" sz="1200" b="0" i="0" kern="1200" dirty="0">
                <a:solidFill>
                  <a:schemeClr val="tx1"/>
                </a:solidFill>
                <a:effectLst/>
                <a:latin typeface="+mn-lt"/>
                <a:ea typeface="+mn-ea"/>
                <a:cs typeface="+mn-cs"/>
              </a:rPr>
              <a:t>Identify the economic growth and development opportunities presented by blockchain technology.</a:t>
            </a:r>
          </a:p>
          <a:p>
            <a:r>
              <a:rPr lang="en-US" sz="1200" b="0" i="0" kern="1200" dirty="0">
                <a:solidFill>
                  <a:schemeClr val="tx1"/>
                </a:solidFill>
                <a:effectLst/>
                <a:latin typeface="+mn-lt"/>
                <a:ea typeface="+mn-ea"/>
                <a:cs typeface="+mn-cs"/>
              </a:rPr>
              <a:t>Assess the existing blockchain industry in the state.</a:t>
            </a:r>
          </a:p>
          <a:p>
            <a:r>
              <a:rPr lang="en-US" sz="1200" b="0" i="0" kern="1200" dirty="0">
                <a:solidFill>
                  <a:schemeClr val="tx1"/>
                </a:solidFill>
                <a:effectLst/>
                <a:latin typeface="+mn-lt"/>
                <a:ea typeface="+mn-ea"/>
                <a:cs typeface="+mn-cs"/>
              </a:rPr>
              <a:t>Identify innovative and successful blockchain applications currently used by industry and other governments to determine viability for state applications.</a:t>
            </a:r>
          </a:p>
          <a:p>
            <a:r>
              <a:rPr lang="en-US" sz="1200" b="0" i="0" kern="1200" dirty="0">
                <a:solidFill>
                  <a:schemeClr val="tx1"/>
                </a:solidFill>
                <a:effectLst/>
                <a:latin typeface="+mn-lt"/>
                <a:ea typeface="+mn-ea"/>
                <a:cs typeface="+mn-cs"/>
              </a:rPr>
              <a:t>Review workforce needs and academic programs required to build blockchain technology expertise across all relevant industries.</a:t>
            </a:r>
          </a:p>
          <a:p>
            <a:r>
              <a:rPr lang="en-US" sz="1200" b="0" i="0" kern="1200" dirty="0">
                <a:solidFill>
                  <a:schemeClr val="tx1"/>
                </a:solidFill>
                <a:effectLst/>
                <a:latin typeface="+mn-lt"/>
                <a:ea typeface="+mn-ea"/>
                <a:cs typeface="+mn-cs"/>
              </a:rPr>
              <a:t>Make recommendations to the Governor and the Legislature that will promote innovation and economic growth by reducing barriers to and expedite the expansion of the state’s blockchain industry.</a:t>
            </a:r>
          </a:p>
          <a:p>
            <a:br>
              <a:rPr lang="en-US" dirty="0"/>
            </a:br>
            <a:r>
              <a:rPr lang="en-US" sz="1200" b="0" i="0" kern="1200" dirty="0">
                <a:solidFill>
                  <a:schemeClr val="tx1"/>
                </a:solidFill>
                <a:effectLst/>
                <a:latin typeface="+mn-lt"/>
                <a:ea typeface="+mn-ea"/>
                <a:cs typeface="+mn-cs"/>
              </a:rPr>
              <a:t>The task force shall submit a report to the Governor, the President of the Senate, and the Speaker of the House of Representatives and present its findings to the appropriate legislative committees in each house of the Legislature within 180 days after the initial meeting of the task force. The report must include:</a:t>
            </a:r>
          </a:p>
          <a:p>
            <a:r>
              <a:rPr lang="en-US" sz="1200" b="0" i="0" kern="1200" dirty="0">
                <a:solidFill>
                  <a:schemeClr val="tx1"/>
                </a:solidFill>
                <a:effectLst/>
                <a:latin typeface="+mn-lt"/>
                <a:ea typeface="+mn-ea"/>
                <a:cs typeface="+mn-cs"/>
              </a:rPr>
              <a:t>A general description of the costs and benefits of state and local government agencies using blockchain technology.</a:t>
            </a:r>
          </a:p>
          <a:p>
            <a:r>
              <a:rPr lang="en-US" sz="1200" b="0" i="0" kern="1200" dirty="0">
                <a:solidFill>
                  <a:schemeClr val="tx1"/>
                </a:solidFill>
                <a:effectLst/>
                <a:latin typeface="+mn-lt"/>
                <a:ea typeface="+mn-ea"/>
                <a:cs typeface="+mn-cs"/>
              </a:rPr>
              <a:t>Recommendations concerning the feasibility of implementing blockchain technology in the state and the best approach to finance the cost of implementation.</a:t>
            </a:r>
          </a:p>
          <a:p>
            <a:r>
              <a:rPr lang="en-US" sz="1200" b="0" i="0" kern="1200" dirty="0">
                <a:solidFill>
                  <a:schemeClr val="tx1"/>
                </a:solidFill>
                <a:effectLst/>
                <a:latin typeface="+mn-lt"/>
                <a:ea typeface="+mn-ea"/>
                <a:cs typeface="+mn-cs"/>
              </a:rPr>
              <a:t>Recommendations for specific implementations to be developed by relevant state agencies.</a:t>
            </a:r>
          </a:p>
          <a:p>
            <a:r>
              <a:rPr lang="en-US" sz="1200" b="0" i="0" kern="1200" dirty="0">
                <a:solidFill>
                  <a:schemeClr val="tx1"/>
                </a:solidFill>
                <a:effectLst/>
                <a:latin typeface="+mn-lt"/>
                <a:ea typeface="+mn-ea"/>
                <a:cs typeface="+mn-cs"/>
              </a:rPr>
              <a:t>Any draft legislation the task force deems appropriate to implement such blockchain technologies.</a:t>
            </a:r>
          </a:p>
          <a:p>
            <a:r>
              <a:rPr lang="en-US" sz="1200" b="0" i="0" kern="1200" dirty="0">
                <a:solidFill>
                  <a:schemeClr val="tx1"/>
                </a:solidFill>
                <a:effectLst/>
                <a:latin typeface="+mn-lt"/>
                <a:ea typeface="+mn-ea"/>
                <a:cs typeface="+mn-cs"/>
              </a:rPr>
              <a:t>Identification of one pilot project that may be implemented in the state.</a:t>
            </a:r>
          </a:p>
          <a:p>
            <a:r>
              <a:rPr lang="en-US" sz="1200" b="0" i="0" kern="1200" dirty="0">
                <a:solidFill>
                  <a:schemeClr val="tx1"/>
                </a:solidFill>
                <a:effectLst/>
                <a:latin typeface="+mn-lt"/>
                <a:ea typeface="+mn-ea"/>
                <a:cs typeface="+mn-cs"/>
              </a:rPr>
              <a:t>Any other information deemed relevant by the task force.</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98E5B71-A02D-4298-AE6D-05ABEB8C20BF}" type="slidenum">
              <a:rPr lang="en-US" smtClean="0"/>
              <a:pPr/>
              <a:t>5</a:t>
            </a:fld>
            <a:endParaRPr lang="en-US" dirty="0"/>
          </a:p>
        </p:txBody>
      </p:sp>
    </p:spTree>
    <p:extLst>
      <p:ext uri="{BB962C8B-B14F-4D97-AF65-F5344CB8AC3E}">
        <p14:creationId xmlns:p14="http://schemas.microsoft.com/office/powerpoint/2010/main" val="391758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Weekly Rundown is the weekly newsletter by CFO Jimmy Patronis and the Florida Department of Financial Services.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8E5B71-A02D-4298-AE6D-05ABEB8C20BF}" type="slidenum">
              <a:rPr lang="en-US" smtClean="0"/>
              <a:pPr/>
              <a:t>6</a:t>
            </a:fld>
            <a:endParaRPr lang="en-US" dirty="0"/>
          </a:p>
        </p:txBody>
      </p:sp>
    </p:spTree>
    <p:extLst>
      <p:ext uri="{BB962C8B-B14F-4D97-AF65-F5344CB8AC3E}">
        <p14:creationId xmlns:p14="http://schemas.microsoft.com/office/powerpoint/2010/main" val="225067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Weekly Rundown is the weekly newsletter by CFO Jimmy Patronis and the Florida Department of Financial Services.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8E5B71-A02D-4298-AE6D-05ABEB8C20BF}" type="slidenum">
              <a:rPr lang="en-US" smtClean="0"/>
              <a:pPr/>
              <a:t>7</a:t>
            </a:fld>
            <a:endParaRPr lang="en-US" dirty="0"/>
          </a:p>
        </p:txBody>
      </p:sp>
    </p:spTree>
    <p:extLst>
      <p:ext uri="{BB962C8B-B14F-4D97-AF65-F5344CB8AC3E}">
        <p14:creationId xmlns:p14="http://schemas.microsoft.com/office/powerpoint/2010/main" val="287442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324600"/>
            <a:ext cx="2133600" cy="365125"/>
          </a:xfr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381000" y="6340475"/>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70C54A-A6B8-4CCA-ADF9-725BE81681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7F1C-A878-4A04-97DA-E42538400014}"/>
              </a:ext>
            </a:extLst>
          </p:cNvPr>
          <p:cNvSpPr>
            <a:spLocks noGrp="1"/>
          </p:cNvSpPr>
          <p:nvPr>
            <p:ph type="title"/>
          </p:nvPr>
        </p:nvSpPr>
        <p:spPr>
          <a:xfrm>
            <a:off x="-342900" y="742950"/>
            <a:ext cx="9791700" cy="1638300"/>
          </a:xfrm>
          <a:solidFill>
            <a:srgbClr val="15234A"/>
          </a:solidFill>
          <a:ln w="57150">
            <a:solidFill>
              <a:srgbClr val="B5985A"/>
            </a:solidFill>
          </a:ln>
        </p:spPr>
        <p:txBody>
          <a:bodyPr>
            <a:normAutofit/>
          </a:bodyPr>
          <a:lstStyle/>
          <a:p>
            <a:r>
              <a:rPr lang="en-US" b="1" dirty="0">
                <a:solidFill>
                  <a:schemeClr val="bg1"/>
                </a:solidFill>
              </a:rPr>
              <a:t>The Office of Chief Financial Officer</a:t>
            </a:r>
            <a:br>
              <a:rPr lang="en-US" sz="4000" dirty="0">
                <a:solidFill>
                  <a:schemeClr val="bg1"/>
                </a:solidFill>
              </a:rPr>
            </a:br>
            <a:r>
              <a:rPr lang="en-US" sz="4000" dirty="0">
                <a:solidFill>
                  <a:srgbClr val="B5985A"/>
                </a:solidFill>
              </a:rPr>
              <a:t>Florida Department of Financial Services</a:t>
            </a:r>
          </a:p>
        </p:txBody>
      </p:sp>
      <p:pic>
        <p:nvPicPr>
          <p:cNvPr id="5" name="Content Placeholder 4">
            <a:extLst>
              <a:ext uri="{FF2B5EF4-FFF2-40B4-BE49-F238E27FC236}">
                <a16:creationId xmlns:a16="http://schemas.microsoft.com/office/drawing/2014/main" id="{28F22611-CA45-4BAD-B9CC-A976D7F05316}"/>
              </a:ext>
            </a:extLst>
          </p:cNvPr>
          <p:cNvPicPr>
            <a:picLocks noGrp="1" noChangeAspect="1"/>
          </p:cNvPicPr>
          <p:nvPr>
            <p:ph idx="1"/>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2400" y="2667000"/>
            <a:ext cx="3386088" cy="3330274"/>
          </a:xfrm>
        </p:spPr>
      </p:pic>
      <p:sp>
        <p:nvSpPr>
          <p:cNvPr id="8" name="TextBox 7">
            <a:extLst>
              <a:ext uri="{FF2B5EF4-FFF2-40B4-BE49-F238E27FC236}">
                <a16:creationId xmlns:a16="http://schemas.microsoft.com/office/drawing/2014/main" id="{ACE7F4B9-CAC2-4235-A4A2-B5727CED96E7}"/>
              </a:ext>
            </a:extLst>
          </p:cNvPr>
          <p:cNvSpPr txBox="1"/>
          <p:nvPr/>
        </p:nvSpPr>
        <p:spPr>
          <a:xfrm>
            <a:off x="3538488" y="3547307"/>
            <a:ext cx="5148312" cy="1569660"/>
          </a:xfrm>
          <a:prstGeom prst="rect">
            <a:avLst/>
          </a:prstGeom>
          <a:noFill/>
        </p:spPr>
        <p:txBody>
          <a:bodyPr wrap="square" rtlCol="0">
            <a:spAutoFit/>
          </a:bodyPr>
          <a:lstStyle/>
          <a:p>
            <a:pPr algn="ctr"/>
            <a:r>
              <a:rPr lang="en-US" sz="3600" b="1" dirty="0">
                <a:solidFill>
                  <a:srgbClr val="15234A"/>
                </a:solidFill>
              </a:rPr>
              <a:t>Lucdwin Luck</a:t>
            </a:r>
          </a:p>
          <a:p>
            <a:pPr algn="ctr"/>
            <a:r>
              <a:rPr lang="en-US" sz="2400" dirty="0">
                <a:solidFill>
                  <a:srgbClr val="15234A"/>
                </a:solidFill>
              </a:rPr>
              <a:t>Southeast Florida Regional Manager  </a:t>
            </a:r>
          </a:p>
          <a:p>
            <a:pPr algn="ctr"/>
            <a:r>
              <a:rPr lang="en-US" sz="3600" dirty="0">
                <a:solidFill>
                  <a:srgbClr val="15234A"/>
                </a:solidFill>
              </a:rPr>
              <a:t>Office of External Affairs</a:t>
            </a:r>
          </a:p>
        </p:txBody>
      </p:sp>
    </p:spTree>
    <p:extLst>
      <p:ext uri="{BB962C8B-B14F-4D97-AF65-F5344CB8AC3E}">
        <p14:creationId xmlns:p14="http://schemas.microsoft.com/office/powerpoint/2010/main" val="28167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A7D9-7FA5-48CD-AB21-65E6B0BCC3FD}"/>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363AD9A6-C896-41FA-A72B-C803132B299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714358"/>
            <a:ext cx="4191000" cy="6287039"/>
          </a:xfrm>
        </p:spPr>
      </p:pic>
      <p:sp>
        <p:nvSpPr>
          <p:cNvPr id="4" name="Content Placeholder 3">
            <a:extLst>
              <a:ext uri="{FF2B5EF4-FFF2-40B4-BE49-F238E27FC236}">
                <a16:creationId xmlns:a16="http://schemas.microsoft.com/office/drawing/2014/main" id="{CDCA1A56-DA7C-4348-95EE-F0D1B4022FA1}"/>
              </a:ext>
            </a:extLst>
          </p:cNvPr>
          <p:cNvSpPr>
            <a:spLocks noGrp="1"/>
          </p:cNvSpPr>
          <p:nvPr>
            <p:ph sz="half" idx="2"/>
          </p:nvPr>
        </p:nvSpPr>
        <p:spPr>
          <a:xfrm>
            <a:off x="4286250" y="1600199"/>
            <a:ext cx="4857750" cy="5316267"/>
          </a:xfrm>
        </p:spPr>
        <p:txBody>
          <a:bodyPr>
            <a:normAutofit lnSpcReduction="10000"/>
          </a:bodyPr>
          <a:lstStyle/>
          <a:p>
            <a:pPr marL="0" indent="0" algn="ctr">
              <a:buNone/>
            </a:pPr>
            <a:r>
              <a:rPr lang="en-US" sz="3600" b="1" dirty="0"/>
              <a:t>JIMMY PATRONIS</a:t>
            </a:r>
          </a:p>
          <a:p>
            <a:pPr marL="0" indent="0" algn="ctr">
              <a:buNone/>
            </a:pPr>
            <a:endParaRPr lang="en-US" sz="1100" b="1" dirty="0"/>
          </a:p>
          <a:p>
            <a:r>
              <a:rPr lang="en-US" dirty="0"/>
              <a:t>Native Floridian from Panama City Beach</a:t>
            </a:r>
          </a:p>
          <a:p>
            <a:r>
              <a:rPr lang="en-US" dirty="0"/>
              <a:t>Business Owner</a:t>
            </a:r>
          </a:p>
          <a:p>
            <a:r>
              <a:rPr lang="en-US" dirty="0"/>
              <a:t>Served in the Florida House from 2006 - 2014</a:t>
            </a:r>
          </a:p>
          <a:p>
            <a:r>
              <a:rPr lang="en-US" dirty="0"/>
              <a:t>Served on the Public Service Commission and Constitutional Revision Commission</a:t>
            </a:r>
          </a:p>
          <a:p>
            <a:r>
              <a:rPr lang="en-US" dirty="0"/>
              <a:t>Father of 2 children</a:t>
            </a:r>
          </a:p>
          <a:p>
            <a:endParaRPr lang="en-US" dirty="0"/>
          </a:p>
        </p:txBody>
      </p:sp>
      <p:sp>
        <p:nvSpPr>
          <p:cNvPr id="5" name="Title 1">
            <a:extLst>
              <a:ext uri="{FF2B5EF4-FFF2-40B4-BE49-F238E27FC236}">
                <a16:creationId xmlns:a16="http://schemas.microsoft.com/office/drawing/2014/main" id="{2AC79FAE-3DC5-47C8-884E-76B18F926DFD}"/>
              </a:ext>
            </a:extLst>
          </p:cNvPr>
          <p:cNvSpPr txBox="1">
            <a:spLocks/>
          </p:cNvSpPr>
          <p:nvPr/>
        </p:nvSpPr>
        <p:spPr>
          <a:xfrm>
            <a:off x="-323850" y="-247652"/>
            <a:ext cx="9791700" cy="1665290"/>
          </a:xfrm>
          <a:prstGeom prst="rect">
            <a:avLst/>
          </a:prstGeom>
          <a:solidFill>
            <a:srgbClr val="15234A"/>
          </a:solidFill>
          <a:ln w="57150">
            <a:solidFill>
              <a:srgbClr val="B5985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6"/>
            <a:r>
              <a:rPr lang="en-US" sz="3600" b="1" dirty="0">
                <a:solidFill>
                  <a:schemeClr val="bg1"/>
                </a:solidFill>
              </a:rPr>
              <a:t>FLORIDA’S </a:t>
            </a:r>
          </a:p>
          <a:p>
            <a:pPr lvl="6"/>
            <a:r>
              <a:rPr lang="en-US" sz="3600" b="1" dirty="0">
                <a:solidFill>
                  <a:schemeClr val="bg1"/>
                </a:solidFill>
              </a:rPr>
              <a:t>CHIEF FINANCIAL OFFICER</a:t>
            </a:r>
          </a:p>
        </p:txBody>
      </p:sp>
      <p:pic>
        <p:nvPicPr>
          <p:cNvPr id="6" name="Content Placeholder 4">
            <a:extLst>
              <a:ext uri="{FF2B5EF4-FFF2-40B4-BE49-F238E27FC236}">
                <a16:creationId xmlns:a16="http://schemas.microsoft.com/office/drawing/2014/main" id="{CF4F63F4-A45A-4CDB-AE64-1B9E7582E395}"/>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spTree>
    <p:extLst>
      <p:ext uri="{BB962C8B-B14F-4D97-AF65-F5344CB8AC3E}">
        <p14:creationId xmlns:p14="http://schemas.microsoft.com/office/powerpoint/2010/main" val="11933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B9C57F-DA7E-471A-8E8B-29563DF03A31}"/>
              </a:ext>
            </a:extLst>
          </p:cNvPr>
          <p:cNvSpPr txBox="1">
            <a:spLocks/>
          </p:cNvSpPr>
          <p:nvPr/>
        </p:nvSpPr>
        <p:spPr>
          <a:xfrm>
            <a:off x="-342900" y="-228600"/>
            <a:ext cx="9791700" cy="1638300"/>
          </a:xfrm>
          <a:prstGeom prst="rect">
            <a:avLst/>
          </a:prstGeom>
          <a:solidFill>
            <a:srgbClr val="15234A"/>
          </a:solidFill>
          <a:ln w="57150">
            <a:solidFill>
              <a:srgbClr val="B5985A"/>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400" dirty="0">
              <a:solidFill>
                <a:schemeClr val="bg1"/>
              </a:solidFill>
            </a:endParaRPr>
          </a:p>
          <a:p>
            <a:r>
              <a:rPr lang="en-US" sz="5400" dirty="0">
                <a:solidFill>
                  <a:schemeClr val="bg1"/>
                </a:solidFill>
              </a:rPr>
              <a:t>DUTIES OF CFO</a:t>
            </a:r>
          </a:p>
        </p:txBody>
      </p:sp>
      <p:pic>
        <p:nvPicPr>
          <p:cNvPr id="7" name="Content Placeholder 4">
            <a:extLst>
              <a:ext uri="{FF2B5EF4-FFF2-40B4-BE49-F238E27FC236}">
                <a16:creationId xmlns:a16="http://schemas.microsoft.com/office/drawing/2014/main" id="{A60D45A9-1836-4A13-A172-D08F5AEB2463}"/>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sp>
        <p:nvSpPr>
          <p:cNvPr id="2" name="TextBox 1">
            <a:extLst>
              <a:ext uri="{FF2B5EF4-FFF2-40B4-BE49-F238E27FC236}">
                <a16:creationId xmlns:a16="http://schemas.microsoft.com/office/drawing/2014/main" id="{33E13B71-56BA-47E1-8134-1F31818817E8}"/>
              </a:ext>
            </a:extLst>
          </p:cNvPr>
          <p:cNvSpPr txBox="1"/>
          <p:nvPr/>
        </p:nvSpPr>
        <p:spPr>
          <a:xfrm>
            <a:off x="2438400" y="2401975"/>
            <a:ext cx="6172200" cy="3477875"/>
          </a:xfrm>
          <a:prstGeom prst="rect">
            <a:avLst/>
          </a:prstGeom>
          <a:noFill/>
        </p:spPr>
        <p:txBody>
          <a:bodyPr wrap="square" rtlCol="0">
            <a:spAutoFit/>
          </a:bodyPr>
          <a:lstStyle/>
          <a:p>
            <a:pPr marL="285750" indent="-285750">
              <a:buFont typeface="Arial" panose="020B0604020202020204" pitchFamily="34" charset="0"/>
              <a:buChar char="•"/>
            </a:pPr>
            <a:r>
              <a:rPr lang="en-US" sz="4400" dirty="0"/>
              <a:t>Chief Financial Officer</a:t>
            </a:r>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r>
              <a:rPr lang="en-US" sz="4400" dirty="0"/>
              <a:t>State Fire Marshal</a:t>
            </a:r>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r>
              <a:rPr lang="en-US" sz="4400" dirty="0"/>
              <a:t>Florida Cabinet Member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F0F3-88B4-4D70-A2F5-6AD56475976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198760B-3175-434C-A5E3-02CA8DD7A646}"/>
              </a:ext>
            </a:extLst>
          </p:cNvPr>
          <p:cNvSpPr>
            <a:spLocks noGrp="1"/>
          </p:cNvSpPr>
          <p:nvPr>
            <p:ph idx="1"/>
          </p:nvPr>
        </p:nvSpPr>
        <p:spPr>
          <a:xfrm>
            <a:off x="2247900" y="1143000"/>
            <a:ext cx="6896100" cy="5715000"/>
          </a:xfrm>
        </p:spPr>
        <p:txBody>
          <a:bodyPr>
            <a:normAutofit fontScale="77500" lnSpcReduction="20000"/>
          </a:bodyPr>
          <a:lstStyle/>
          <a:p>
            <a:endParaRPr lang="en-US" dirty="0"/>
          </a:p>
          <a:p>
            <a:r>
              <a:rPr lang="en-US" sz="3800" dirty="0"/>
              <a:t>Accounting &amp; Auditing</a:t>
            </a:r>
          </a:p>
          <a:p>
            <a:r>
              <a:rPr lang="en-US" sz="3800" dirty="0"/>
              <a:t>Consumer Services</a:t>
            </a:r>
          </a:p>
          <a:p>
            <a:r>
              <a:rPr lang="en-US" sz="3800" dirty="0"/>
              <a:t>Funeral, Cemetery &amp; Consumer Services</a:t>
            </a:r>
          </a:p>
          <a:p>
            <a:r>
              <a:rPr lang="en-US" sz="3800" dirty="0"/>
              <a:t>Insurance Agent &amp; Agency Services</a:t>
            </a:r>
          </a:p>
          <a:p>
            <a:r>
              <a:rPr lang="en-US" sz="3800" dirty="0"/>
              <a:t>Investigative &amp; Forensic Services</a:t>
            </a:r>
          </a:p>
          <a:p>
            <a:r>
              <a:rPr lang="en-US" sz="3800" dirty="0"/>
              <a:t>Public Assistance Fraud</a:t>
            </a:r>
          </a:p>
          <a:p>
            <a:r>
              <a:rPr lang="en-US" sz="3800" dirty="0"/>
              <a:t>Rehabilitation &amp; Liquidation</a:t>
            </a:r>
          </a:p>
          <a:p>
            <a:r>
              <a:rPr lang="en-US" sz="3800" dirty="0"/>
              <a:t>Risk Management</a:t>
            </a:r>
          </a:p>
          <a:p>
            <a:r>
              <a:rPr lang="en-US" sz="3800" dirty="0"/>
              <a:t>State Fire Marshal</a:t>
            </a:r>
          </a:p>
          <a:p>
            <a:r>
              <a:rPr lang="en-US" sz="3800" dirty="0"/>
              <a:t>Workers Compensation </a:t>
            </a:r>
          </a:p>
          <a:p>
            <a:r>
              <a:rPr lang="en-US" sz="3800" dirty="0"/>
              <a:t>Treasury</a:t>
            </a:r>
          </a:p>
          <a:p>
            <a:r>
              <a:rPr lang="en-US" sz="3800" dirty="0"/>
              <a:t>Unclaimed Property</a:t>
            </a:r>
          </a:p>
          <a:p>
            <a:endParaRPr lang="en-US" dirty="0"/>
          </a:p>
          <a:p>
            <a:endParaRPr lang="en-US" dirty="0"/>
          </a:p>
        </p:txBody>
      </p:sp>
      <p:sp>
        <p:nvSpPr>
          <p:cNvPr id="4" name="Title 1">
            <a:extLst>
              <a:ext uri="{FF2B5EF4-FFF2-40B4-BE49-F238E27FC236}">
                <a16:creationId xmlns:a16="http://schemas.microsoft.com/office/drawing/2014/main" id="{5712D28C-0402-4A25-A97B-E0339349116F}"/>
              </a:ext>
            </a:extLst>
          </p:cNvPr>
          <p:cNvSpPr txBox="1">
            <a:spLocks/>
          </p:cNvSpPr>
          <p:nvPr/>
        </p:nvSpPr>
        <p:spPr>
          <a:xfrm>
            <a:off x="-342901" y="-392112"/>
            <a:ext cx="9791700" cy="1828800"/>
          </a:xfrm>
          <a:prstGeom prst="rect">
            <a:avLst/>
          </a:prstGeom>
          <a:solidFill>
            <a:srgbClr val="15234A"/>
          </a:solidFill>
          <a:ln w="57150">
            <a:solidFill>
              <a:srgbClr val="B5985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a:p>
            <a:r>
              <a:rPr lang="en-US" sz="5400" dirty="0">
                <a:solidFill>
                  <a:schemeClr val="bg1"/>
                </a:solidFill>
              </a:rPr>
              <a:t>		OFFICES &amp; DIVISIONS</a:t>
            </a:r>
          </a:p>
        </p:txBody>
      </p:sp>
      <p:pic>
        <p:nvPicPr>
          <p:cNvPr id="5" name="Content Placeholder 4">
            <a:extLst>
              <a:ext uri="{FF2B5EF4-FFF2-40B4-BE49-F238E27FC236}">
                <a16:creationId xmlns:a16="http://schemas.microsoft.com/office/drawing/2014/main" id="{07210D15-BADB-40D7-8DCD-6AE66C1E9ADE}"/>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spTree>
    <p:extLst>
      <p:ext uri="{BB962C8B-B14F-4D97-AF65-F5344CB8AC3E}">
        <p14:creationId xmlns:p14="http://schemas.microsoft.com/office/powerpoint/2010/main" val="115498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CE57-B6F5-4B2E-80CB-3577916EE5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A748A07-8E35-4691-84AF-7585D666DCD9}"/>
              </a:ext>
            </a:extLst>
          </p:cNvPr>
          <p:cNvPicPr>
            <a:picLocks noGrp="1" noChangeAspect="1"/>
          </p:cNvPicPr>
          <p:nvPr>
            <p:ph idx="1"/>
          </p:nvPr>
        </p:nvPicPr>
        <p:blipFill>
          <a:blip r:embed="rId3"/>
          <a:stretch>
            <a:fillRect/>
          </a:stretch>
        </p:blipFill>
        <p:spPr>
          <a:xfrm>
            <a:off x="-1819495" y="0"/>
            <a:ext cx="13401895" cy="7315200"/>
          </a:xfrm>
          <a:prstGeom prst="rect">
            <a:avLst/>
          </a:prstGeom>
        </p:spPr>
      </p:pic>
      <p:sp>
        <p:nvSpPr>
          <p:cNvPr id="5" name="Title 1">
            <a:extLst>
              <a:ext uri="{FF2B5EF4-FFF2-40B4-BE49-F238E27FC236}">
                <a16:creationId xmlns:a16="http://schemas.microsoft.com/office/drawing/2014/main" id="{CBDCBB6C-FCAD-4B55-8172-E1FF179B7345}"/>
              </a:ext>
            </a:extLst>
          </p:cNvPr>
          <p:cNvSpPr txBox="1">
            <a:spLocks/>
          </p:cNvSpPr>
          <p:nvPr/>
        </p:nvSpPr>
        <p:spPr>
          <a:xfrm>
            <a:off x="-342901" y="-392112"/>
            <a:ext cx="9791700" cy="1828800"/>
          </a:xfrm>
          <a:prstGeom prst="rect">
            <a:avLst/>
          </a:prstGeom>
          <a:solidFill>
            <a:srgbClr val="15234A"/>
          </a:solidFill>
          <a:ln w="57150">
            <a:solidFill>
              <a:srgbClr val="B5985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a:p>
            <a:r>
              <a:rPr lang="en-US" sz="5400" dirty="0">
                <a:solidFill>
                  <a:schemeClr val="bg1"/>
                </a:solidFill>
              </a:rPr>
              <a:t>	   MYFLORIDACFO.COM</a:t>
            </a:r>
          </a:p>
        </p:txBody>
      </p:sp>
      <p:pic>
        <p:nvPicPr>
          <p:cNvPr id="6" name="Content Placeholder 4">
            <a:extLst>
              <a:ext uri="{FF2B5EF4-FFF2-40B4-BE49-F238E27FC236}">
                <a16:creationId xmlns:a16="http://schemas.microsoft.com/office/drawing/2014/main" id="{3D24D093-B281-412E-9C43-8533034F873E}"/>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spTree>
    <p:extLst>
      <p:ext uri="{BB962C8B-B14F-4D97-AF65-F5344CB8AC3E}">
        <p14:creationId xmlns:p14="http://schemas.microsoft.com/office/powerpoint/2010/main" val="58113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B4F42A2-7AB6-4838-BEC1-2D35864F23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7D15F-4CFD-4F67-B279-CCF3636E5C01}"/>
              </a:ext>
            </a:extLst>
          </p:cNvPr>
          <p:cNvSpPr>
            <a:spLocks noGrp="1"/>
          </p:cNvSpPr>
          <p:nvPr>
            <p:ph sz="half" idx="1"/>
          </p:nvPr>
        </p:nvSpPr>
        <p:spPr/>
        <p:txBody>
          <a:bodyPr/>
          <a:lstStyle/>
          <a:p>
            <a:pPr marL="0" indent="0" algn="ctr">
              <a:buNone/>
            </a:pPr>
            <a:endParaRPr lang="en-US" sz="2400" b="1" dirty="0">
              <a:solidFill>
                <a:srgbClr val="B5985A"/>
              </a:solidFill>
            </a:endParaRPr>
          </a:p>
          <a:p>
            <a:pPr marL="0" indent="0" algn="ctr">
              <a:buNone/>
            </a:pPr>
            <a:r>
              <a:rPr lang="en-US" sz="2000" dirty="0">
                <a:solidFill>
                  <a:srgbClr val="15234A"/>
                </a:solidFill>
              </a:rPr>
              <a:t>  </a:t>
            </a:r>
          </a:p>
          <a:p>
            <a:pPr marL="0" indent="0" algn="ctr">
              <a:buNone/>
            </a:pPr>
            <a:endParaRPr lang="en-US" sz="2000" dirty="0">
              <a:solidFill>
                <a:srgbClr val="15234A"/>
              </a:solidFill>
            </a:endParaRPr>
          </a:p>
          <a:p>
            <a:pPr marL="0" indent="0" algn="ctr">
              <a:buNone/>
            </a:pPr>
            <a:endParaRPr lang="en-US" sz="2000" dirty="0">
              <a:solidFill>
                <a:srgbClr val="15234A"/>
              </a:solidFill>
            </a:endParaRPr>
          </a:p>
        </p:txBody>
      </p:sp>
      <p:sp>
        <p:nvSpPr>
          <p:cNvPr id="6" name="Title 1">
            <a:extLst>
              <a:ext uri="{FF2B5EF4-FFF2-40B4-BE49-F238E27FC236}">
                <a16:creationId xmlns:a16="http://schemas.microsoft.com/office/drawing/2014/main" id="{7A3E1970-703C-4B77-AE68-A1F37078DCAF}"/>
              </a:ext>
            </a:extLst>
          </p:cNvPr>
          <p:cNvSpPr txBox="1">
            <a:spLocks/>
          </p:cNvSpPr>
          <p:nvPr/>
        </p:nvSpPr>
        <p:spPr>
          <a:xfrm>
            <a:off x="-342901" y="-392112"/>
            <a:ext cx="9791700" cy="1828800"/>
          </a:xfrm>
          <a:prstGeom prst="rect">
            <a:avLst/>
          </a:prstGeom>
          <a:solidFill>
            <a:srgbClr val="15234A"/>
          </a:solidFill>
          <a:ln w="57150">
            <a:solidFill>
              <a:srgbClr val="B5985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a:p>
            <a:r>
              <a:rPr lang="en-US" sz="5400" dirty="0">
                <a:solidFill>
                  <a:schemeClr val="bg1"/>
                </a:solidFill>
              </a:rPr>
              <a:t>SOCIAL MEDIA</a:t>
            </a:r>
          </a:p>
        </p:txBody>
      </p:sp>
      <p:pic>
        <p:nvPicPr>
          <p:cNvPr id="7" name="Content Placeholder 4">
            <a:extLst>
              <a:ext uri="{FF2B5EF4-FFF2-40B4-BE49-F238E27FC236}">
                <a16:creationId xmlns:a16="http://schemas.microsoft.com/office/drawing/2014/main" id="{A31BA055-09D3-4609-A84A-0CA1AD585EA9}"/>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pic>
        <p:nvPicPr>
          <p:cNvPr id="12" name="Picture 2" descr="http://1.bp.blogspot.com/_z_Te_GFiXvo/TKrJ_ylZbbI/AAAAAAAAAHw/f3Z39xFQfeU/s320/facebook-symbols-for-status.png">
            <a:extLst>
              <a:ext uri="{FF2B5EF4-FFF2-40B4-BE49-F238E27FC236}">
                <a16:creationId xmlns:a16="http://schemas.microsoft.com/office/drawing/2014/main" id="{CE89F8B4-3FD8-4DB4-AE93-FD41691FBD30}"/>
              </a:ext>
            </a:extLst>
          </p:cNvPr>
          <p:cNvPicPr>
            <a:picLocks noChangeAspect="1" noChangeArrowheads="1"/>
          </p:cNvPicPr>
          <p:nvPr/>
        </p:nvPicPr>
        <p:blipFill>
          <a:blip r:embed="rId4" cstate="print"/>
          <a:srcRect/>
          <a:stretch>
            <a:fillRect/>
          </a:stretch>
        </p:blipFill>
        <p:spPr bwMode="auto">
          <a:xfrm>
            <a:off x="245060" y="2856423"/>
            <a:ext cx="1683923" cy="1632722"/>
          </a:xfrm>
          <a:prstGeom prst="rect">
            <a:avLst/>
          </a:prstGeom>
          <a:noFill/>
        </p:spPr>
      </p:pic>
      <p:sp>
        <p:nvSpPr>
          <p:cNvPr id="13" name="TextBox 12">
            <a:extLst>
              <a:ext uri="{FF2B5EF4-FFF2-40B4-BE49-F238E27FC236}">
                <a16:creationId xmlns:a16="http://schemas.microsoft.com/office/drawing/2014/main" id="{41B8EE2D-3499-47EF-BAB3-C5A6EDE30547}"/>
              </a:ext>
            </a:extLst>
          </p:cNvPr>
          <p:cNvSpPr txBox="1"/>
          <p:nvPr/>
        </p:nvSpPr>
        <p:spPr>
          <a:xfrm>
            <a:off x="1928983" y="3290794"/>
            <a:ext cx="5497729" cy="646331"/>
          </a:xfrm>
          <a:prstGeom prst="rect">
            <a:avLst/>
          </a:prstGeom>
          <a:noFill/>
        </p:spPr>
        <p:txBody>
          <a:bodyPr wrap="square" rtlCol="0">
            <a:spAutoFit/>
          </a:bodyPr>
          <a:lstStyle/>
          <a:p>
            <a:r>
              <a:rPr lang="en-US" sz="3600" b="1" dirty="0"/>
              <a:t>www.facebook.com/FLDFS</a:t>
            </a:r>
          </a:p>
        </p:txBody>
      </p:sp>
      <p:sp>
        <p:nvSpPr>
          <p:cNvPr id="14" name="TextBox 13">
            <a:extLst>
              <a:ext uri="{FF2B5EF4-FFF2-40B4-BE49-F238E27FC236}">
                <a16:creationId xmlns:a16="http://schemas.microsoft.com/office/drawing/2014/main" id="{D71CE523-8CA3-4C53-B7A1-641CA3209678}"/>
              </a:ext>
            </a:extLst>
          </p:cNvPr>
          <p:cNvSpPr txBox="1"/>
          <p:nvPr/>
        </p:nvSpPr>
        <p:spPr>
          <a:xfrm>
            <a:off x="1928983" y="5331698"/>
            <a:ext cx="1776276" cy="646331"/>
          </a:xfrm>
          <a:prstGeom prst="rect">
            <a:avLst/>
          </a:prstGeom>
          <a:noFill/>
        </p:spPr>
        <p:txBody>
          <a:bodyPr wrap="square" rtlCol="0">
            <a:spAutoFit/>
          </a:bodyPr>
          <a:lstStyle/>
          <a:p>
            <a:r>
              <a:rPr lang="en-US" sz="3600" b="1" dirty="0"/>
              <a:t>@FLDFS</a:t>
            </a:r>
          </a:p>
        </p:txBody>
      </p:sp>
      <p:pic>
        <p:nvPicPr>
          <p:cNvPr id="15" name="Picture 4" descr="http://www.steamfeed.com/wp-content/uploads/2013/07/twitter-bird.jpg">
            <a:extLst>
              <a:ext uri="{FF2B5EF4-FFF2-40B4-BE49-F238E27FC236}">
                <a16:creationId xmlns:a16="http://schemas.microsoft.com/office/drawing/2014/main" id="{0BF97634-64D3-41EE-8ADB-8A985AE50D71}"/>
              </a:ext>
            </a:extLst>
          </p:cNvPr>
          <p:cNvPicPr>
            <a:picLocks noChangeAspect="1" noChangeArrowheads="1"/>
          </p:cNvPicPr>
          <p:nvPr/>
        </p:nvPicPr>
        <p:blipFill>
          <a:blip r:embed="rId5" cstate="print"/>
          <a:srcRect l="17533" r="16867"/>
          <a:stretch>
            <a:fillRect/>
          </a:stretch>
        </p:blipFill>
        <p:spPr bwMode="auto">
          <a:xfrm>
            <a:off x="261870" y="4994161"/>
            <a:ext cx="1667113" cy="1330592"/>
          </a:xfrm>
          <a:prstGeom prst="rect">
            <a:avLst/>
          </a:prstGeom>
          <a:noFill/>
        </p:spPr>
      </p:pic>
      <p:sp>
        <p:nvSpPr>
          <p:cNvPr id="16" name="TextBox 15">
            <a:extLst>
              <a:ext uri="{FF2B5EF4-FFF2-40B4-BE49-F238E27FC236}">
                <a16:creationId xmlns:a16="http://schemas.microsoft.com/office/drawing/2014/main" id="{8F1FE25E-0728-46E0-B6A8-340308D178A0}"/>
              </a:ext>
            </a:extLst>
          </p:cNvPr>
          <p:cNvSpPr txBox="1"/>
          <p:nvPr/>
        </p:nvSpPr>
        <p:spPr>
          <a:xfrm>
            <a:off x="1933916" y="3792360"/>
            <a:ext cx="7215017" cy="646331"/>
          </a:xfrm>
          <a:prstGeom prst="rect">
            <a:avLst/>
          </a:prstGeom>
          <a:noFill/>
        </p:spPr>
        <p:txBody>
          <a:bodyPr wrap="square" rtlCol="0">
            <a:spAutoFit/>
          </a:bodyPr>
          <a:lstStyle/>
          <a:p>
            <a:r>
              <a:rPr lang="en-US" sz="3600" b="1" dirty="0"/>
              <a:t>www.facebook.com/JimmyPatronis</a:t>
            </a:r>
          </a:p>
        </p:txBody>
      </p:sp>
      <p:sp>
        <p:nvSpPr>
          <p:cNvPr id="19" name="TextBox 18">
            <a:extLst>
              <a:ext uri="{FF2B5EF4-FFF2-40B4-BE49-F238E27FC236}">
                <a16:creationId xmlns:a16="http://schemas.microsoft.com/office/drawing/2014/main" id="{23FDE436-C7D4-4654-9984-84F2525C9A4C}"/>
              </a:ext>
            </a:extLst>
          </p:cNvPr>
          <p:cNvSpPr txBox="1"/>
          <p:nvPr/>
        </p:nvSpPr>
        <p:spPr>
          <a:xfrm>
            <a:off x="1909933" y="5866873"/>
            <a:ext cx="3505204" cy="646331"/>
          </a:xfrm>
          <a:prstGeom prst="rect">
            <a:avLst/>
          </a:prstGeom>
          <a:noFill/>
        </p:spPr>
        <p:txBody>
          <a:bodyPr wrap="square" rtlCol="0">
            <a:spAutoFit/>
          </a:bodyPr>
          <a:lstStyle/>
          <a:p>
            <a:r>
              <a:rPr lang="en-US" sz="3600" b="1" dirty="0"/>
              <a:t>@</a:t>
            </a:r>
            <a:r>
              <a:rPr lang="en-US" sz="3600" b="1" dirty="0" err="1"/>
              <a:t>JimmyPatronis</a:t>
            </a:r>
            <a:endParaRPr lang="en-US" sz="3600" b="1" dirty="0"/>
          </a:p>
        </p:txBody>
      </p:sp>
    </p:spTree>
    <p:extLst>
      <p:ext uri="{BB962C8B-B14F-4D97-AF65-F5344CB8AC3E}">
        <p14:creationId xmlns:p14="http://schemas.microsoft.com/office/powerpoint/2010/main" val="164241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B4F42A2-7AB6-4838-BEC1-2D35864F23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7D15F-4CFD-4F67-B279-CCF3636E5C01}"/>
              </a:ext>
            </a:extLst>
          </p:cNvPr>
          <p:cNvSpPr>
            <a:spLocks noGrp="1"/>
          </p:cNvSpPr>
          <p:nvPr>
            <p:ph sz="half" idx="1"/>
          </p:nvPr>
        </p:nvSpPr>
        <p:spPr/>
        <p:txBody>
          <a:bodyPr/>
          <a:lstStyle/>
          <a:p>
            <a:pPr marL="0" indent="0" algn="ctr">
              <a:buNone/>
            </a:pPr>
            <a:endParaRPr lang="en-US" sz="2400" b="1" dirty="0">
              <a:solidFill>
                <a:srgbClr val="B5985A"/>
              </a:solidFill>
            </a:endParaRPr>
          </a:p>
          <a:p>
            <a:pPr marL="0" indent="0" algn="ctr">
              <a:buNone/>
            </a:pPr>
            <a:r>
              <a:rPr lang="en-US" sz="2000" dirty="0">
                <a:solidFill>
                  <a:srgbClr val="15234A"/>
                </a:solidFill>
              </a:rPr>
              <a:t>  </a:t>
            </a:r>
          </a:p>
          <a:p>
            <a:pPr marL="0" indent="0" algn="ctr">
              <a:buNone/>
            </a:pPr>
            <a:endParaRPr lang="en-US" sz="2000" dirty="0">
              <a:solidFill>
                <a:srgbClr val="15234A"/>
              </a:solidFill>
            </a:endParaRPr>
          </a:p>
          <a:p>
            <a:pPr marL="0" indent="0" algn="ctr">
              <a:buNone/>
            </a:pPr>
            <a:endParaRPr lang="en-US" sz="2000" dirty="0">
              <a:solidFill>
                <a:srgbClr val="15234A"/>
              </a:solidFill>
            </a:endParaRPr>
          </a:p>
        </p:txBody>
      </p:sp>
      <p:sp>
        <p:nvSpPr>
          <p:cNvPr id="6" name="Title 1">
            <a:extLst>
              <a:ext uri="{FF2B5EF4-FFF2-40B4-BE49-F238E27FC236}">
                <a16:creationId xmlns:a16="http://schemas.microsoft.com/office/drawing/2014/main" id="{7A3E1970-703C-4B77-AE68-A1F37078DCAF}"/>
              </a:ext>
            </a:extLst>
          </p:cNvPr>
          <p:cNvSpPr txBox="1">
            <a:spLocks/>
          </p:cNvSpPr>
          <p:nvPr/>
        </p:nvSpPr>
        <p:spPr>
          <a:xfrm>
            <a:off x="-342901" y="-392112"/>
            <a:ext cx="9791700" cy="1828800"/>
          </a:xfrm>
          <a:prstGeom prst="rect">
            <a:avLst/>
          </a:prstGeom>
          <a:solidFill>
            <a:srgbClr val="15234A"/>
          </a:solidFill>
          <a:ln w="57150">
            <a:solidFill>
              <a:srgbClr val="B5985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a:p>
            <a:r>
              <a:rPr lang="en-US" sz="5400" dirty="0">
                <a:solidFill>
                  <a:schemeClr val="bg1"/>
                </a:solidFill>
              </a:rPr>
              <a:t>QUESTIONS</a:t>
            </a:r>
          </a:p>
        </p:txBody>
      </p:sp>
      <p:pic>
        <p:nvPicPr>
          <p:cNvPr id="7" name="Content Placeholder 4">
            <a:extLst>
              <a:ext uri="{FF2B5EF4-FFF2-40B4-BE49-F238E27FC236}">
                <a16:creationId xmlns:a16="http://schemas.microsoft.com/office/drawing/2014/main" id="{A31BA055-09D3-4609-A84A-0CA1AD585EA9}"/>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100" y="228600"/>
            <a:ext cx="2209800" cy="2173375"/>
          </a:xfrm>
          <a:prstGeom prst="rect">
            <a:avLst/>
          </a:prstGeom>
        </p:spPr>
      </p:pic>
      <p:sp>
        <p:nvSpPr>
          <p:cNvPr id="2" name="Rectangle 1">
            <a:extLst>
              <a:ext uri="{FF2B5EF4-FFF2-40B4-BE49-F238E27FC236}">
                <a16:creationId xmlns:a16="http://schemas.microsoft.com/office/drawing/2014/main" id="{AA532E9E-FB12-49B4-BFD5-C7B38F119F00}"/>
              </a:ext>
            </a:extLst>
          </p:cNvPr>
          <p:cNvSpPr/>
          <p:nvPr/>
        </p:nvSpPr>
        <p:spPr>
          <a:xfrm>
            <a:off x="1295400" y="2878296"/>
            <a:ext cx="6553200" cy="1569660"/>
          </a:xfrm>
          <a:prstGeom prst="rect">
            <a:avLst/>
          </a:prstGeom>
        </p:spPr>
        <p:txBody>
          <a:bodyPr wrap="square">
            <a:spAutoFit/>
          </a:bodyPr>
          <a:lstStyle/>
          <a:p>
            <a:pPr algn="ctr"/>
            <a:r>
              <a:rPr lang="en-US" sz="9600" b="1" dirty="0"/>
              <a:t>THANK YOU</a:t>
            </a:r>
          </a:p>
        </p:txBody>
      </p:sp>
      <p:sp>
        <p:nvSpPr>
          <p:cNvPr id="17" name="TextBox 16">
            <a:extLst>
              <a:ext uri="{FF2B5EF4-FFF2-40B4-BE49-F238E27FC236}">
                <a16:creationId xmlns:a16="http://schemas.microsoft.com/office/drawing/2014/main" id="{D8801F29-6251-4E87-B0C2-74DD7B5D90FA}"/>
              </a:ext>
            </a:extLst>
          </p:cNvPr>
          <p:cNvSpPr txBox="1"/>
          <p:nvPr/>
        </p:nvSpPr>
        <p:spPr>
          <a:xfrm>
            <a:off x="228600" y="5851464"/>
            <a:ext cx="8686800" cy="646331"/>
          </a:xfrm>
          <a:prstGeom prst="rect">
            <a:avLst/>
          </a:prstGeom>
          <a:noFill/>
        </p:spPr>
        <p:txBody>
          <a:bodyPr wrap="square" rtlCol="0">
            <a:spAutoFit/>
          </a:bodyPr>
          <a:lstStyle/>
          <a:p>
            <a:pPr algn="ctr"/>
            <a:r>
              <a:rPr lang="en-US" dirty="0">
                <a:solidFill>
                  <a:srgbClr val="15234A"/>
                </a:solidFill>
              </a:rPr>
              <a:t>Lucdwin Luck •  Southeast Florida Regional Manager  • Office of External Affairs</a:t>
            </a:r>
          </a:p>
          <a:p>
            <a:pPr algn="ctr"/>
            <a:r>
              <a:rPr lang="en-US">
                <a:solidFill>
                  <a:srgbClr val="15234A"/>
                </a:solidFill>
              </a:rPr>
              <a:t>Lucdwin.Luck@myfloridacfo.com •  (954) 958-5529</a:t>
            </a:r>
            <a:endParaRPr lang="en-US" dirty="0">
              <a:solidFill>
                <a:srgbClr val="15234A"/>
              </a:solidFill>
            </a:endParaRPr>
          </a:p>
        </p:txBody>
      </p:sp>
    </p:spTree>
    <p:extLst>
      <p:ext uri="{BB962C8B-B14F-4D97-AF65-F5344CB8AC3E}">
        <p14:creationId xmlns:p14="http://schemas.microsoft.com/office/powerpoint/2010/main" val="4131734900"/>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9CE68B0E821429142FF065462A4E2" ma:contentTypeVersion="15" ma:contentTypeDescription="Create a new document." ma:contentTypeScope="" ma:versionID="cf838eca2db5354544450dafdddf96ca">
  <xsd:schema xmlns:xsd="http://www.w3.org/2001/XMLSchema" xmlns:xs="http://www.w3.org/2001/XMLSchema" xmlns:p="http://schemas.microsoft.com/office/2006/metadata/properties" xmlns:ns2="19807b65-6f45-4d23-b30b-52bf8320e142" xmlns:ns3="041d5011-fb1f-4ef1-93ca-8c165ef94767" targetNamespace="http://schemas.microsoft.com/office/2006/metadata/properties" ma:root="true" ma:fieldsID="89a8a5dfa6f28d59313a3fdedcac9951" ns2:_="" ns3:_="">
    <xsd:import namespace="19807b65-6f45-4d23-b30b-52bf8320e142"/>
    <xsd:import namespace="041d5011-fb1f-4ef1-93ca-8c165ef947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6"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1d5011-fb1f-4ef1-93ca-8c165ef947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1d5011-fb1f-4ef1-93ca-8c165ef94767">
      <Terms xmlns="http://schemas.microsoft.com/office/infopath/2007/PartnerControls"/>
    </lcf76f155ced4ddcb4097134ff3c332f>
    <TaxCatchAll xmlns="19807b65-6f45-4d23-b30b-52bf8320e142" xsi:nil="true"/>
  </documentManagement>
</p:properties>
</file>

<file path=customXml/itemProps1.xml><?xml version="1.0" encoding="utf-8"?>
<ds:datastoreItem xmlns:ds="http://schemas.openxmlformats.org/officeDocument/2006/customXml" ds:itemID="{59C11E07-E91E-458C-A251-1E41AE0AA6CB}"/>
</file>

<file path=customXml/itemProps2.xml><?xml version="1.0" encoding="utf-8"?>
<ds:datastoreItem xmlns:ds="http://schemas.openxmlformats.org/officeDocument/2006/customXml" ds:itemID="{7E55FFF2-213D-4BE0-AF97-E10EEAA3AD23}"/>
</file>

<file path=customXml/itemProps3.xml><?xml version="1.0" encoding="utf-8"?>
<ds:datastoreItem xmlns:ds="http://schemas.openxmlformats.org/officeDocument/2006/customXml" ds:itemID="{F0F132B2-4F30-4E47-B65C-FA3DE914C537}"/>
</file>

<file path=docProps/app.xml><?xml version="1.0" encoding="utf-8"?>
<Properties xmlns="http://schemas.openxmlformats.org/officeDocument/2006/extended-properties" xmlns:vt="http://schemas.openxmlformats.org/officeDocument/2006/docPropsVTypes">
  <Template/>
  <TotalTime>19207</TotalTime>
  <Words>1601</Words>
  <Application>Microsoft Office PowerPoint</Application>
  <PresentationFormat>On-screen Show (4:3)</PresentationFormat>
  <Paragraphs>128</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7_Office Theme</vt:lpstr>
      <vt:lpstr>The Office of Chief Financial Officer Florida Department of Financial Services</vt:lpstr>
      <vt:lpstr>PowerPoint Presentation</vt:lpstr>
      <vt:lpstr>PowerPoint Presentation</vt:lpstr>
      <vt:lpstr>PowerPoint Presentation</vt:lpstr>
      <vt:lpstr>PowerPoint Presentation</vt:lpstr>
      <vt:lpstr>PowerPoint Presentation</vt:lpstr>
      <vt:lpstr>PowerPoint Presentation</vt:lpstr>
    </vt:vector>
  </TitlesOfParts>
  <Company>FL Department of Financial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woodn</dc:creator>
  <cp:lastModifiedBy>Kathe Lerch</cp:lastModifiedBy>
  <cp:revision>1855</cp:revision>
  <cp:lastPrinted>2016-07-20T00:15:19Z</cp:lastPrinted>
  <dcterms:created xsi:type="dcterms:W3CDTF">2011-05-12T15:47:06Z</dcterms:created>
  <dcterms:modified xsi:type="dcterms:W3CDTF">2022-11-20T20:21:24Z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0x010100FF69CE68B0E821429142FF065462A4E2</vt:lpwstr>
  </property>
</Properties>
</file>