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1"/>
  </p:notesMasterIdLst>
  <p:sldIdLst>
    <p:sldId id="413" r:id="rId2"/>
    <p:sldId id="428" r:id="rId3"/>
    <p:sldId id="415" r:id="rId4"/>
    <p:sldId id="418" r:id="rId5"/>
    <p:sldId id="427" r:id="rId6"/>
    <p:sldId id="414" r:id="rId7"/>
    <p:sldId id="422" r:id="rId8"/>
    <p:sldId id="425" r:id="rId9"/>
    <p:sldId id="424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nnyson-Lisa" initials="T" lastIdx="1" clrIdx="0">
    <p:extLst>
      <p:ext uri="{19B8F6BF-5375-455C-9EA6-DF929625EA0E}">
        <p15:presenceInfo xmlns:p15="http://schemas.microsoft.com/office/powerpoint/2012/main" userId="S-1-5-21-1554591685-516840808-2130403006-87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5" autoAdjust="0"/>
    <p:restoredTop sz="94621" autoAdjust="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outlineViewPr>
    <p:cViewPr>
      <p:scale>
        <a:sx n="33" d="100"/>
        <a:sy n="33" d="100"/>
      </p:scale>
      <p:origin x="0" y="-46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11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r">
              <a:defRPr sz="1200"/>
            </a:lvl1pPr>
          </a:lstStyle>
          <a:p>
            <a:fld id="{F9E4F90A-DAF0-41FB-BB4E-4CD2B7A9592C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4037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0" tIns="47115" rIns="94230" bIns="471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30" tIns="47115" rIns="94230" bIns="471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r">
              <a:defRPr sz="1200"/>
            </a:lvl1pPr>
          </a:lstStyle>
          <a:p>
            <a:fld id="{4A8A2870-7DF5-4515-B435-722D2A333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83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5148" y="165749"/>
            <a:ext cx="6674852" cy="89149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300" dirty="0"/>
              <a:t>Good afternoon. I’m Lisa Tennyson, the Legislative Affairs Director for Monroe County. 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300" dirty="0"/>
              <a:t>Maintaining NFIP’s ability to continue to provide Affordable flood insurance is a perennial legislative priority for Monroe County.   </a:t>
            </a:r>
          </a:p>
          <a:p>
            <a:pPr>
              <a:lnSpc>
                <a:spcPct val="150000"/>
              </a:lnSpc>
            </a:pPr>
            <a:endParaRPr lang="en-US" sz="900" dirty="0"/>
          </a:p>
          <a:p>
            <a:pPr>
              <a:lnSpc>
                <a:spcPct val="150000"/>
              </a:lnSpc>
            </a:pPr>
            <a:r>
              <a:rPr lang="en-US" sz="1300" dirty="0"/>
              <a:t>Because the National Flood Insurance Program faces continual pressure to increase its premiums -- your efforts to bolster  CRS discounts become even more important and valuable to your insured constituents.</a:t>
            </a:r>
            <a:endParaRPr lang="en-US" sz="600" dirty="0"/>
          </a:p>
          <a:p>
            <a:pPr>
              <a:lnSpc>
                <a:spcPct val="150000"/>
              </a:lnSpc>
            </a:pPr>
            <a:endParaRPr lang="en-US" sz="1300" dirty="0"/>
          </a:p>
          <a:p>
            <a:pPr>
              <a:lnSpc>
                <a:spcPct val="150000"/>
              </a:lnSpc>
            </a:pPr>
            <a:r>
              <a:rPr lang="en-US" sz="1300" dirty="0"/>
              <a:t>As the programmatic context for CRS, I’m going to take us back to the National Flood Insurance Program for a few minutes, and let you know what’s within the NFIP that will impact premiums.</a:t>
            </a:r>
          </a:p>
          <a:p>
            <a:pPr>
              <a:lnSpc>
                <a:spcPct val="150000"/>
              </a:lnSpc>
            </a:pPr>
            <a:endParaRPr lang="en-US" sz="1300" dirty="0"/>
          </a:p>
          <a:p>
            <a:pPr>
              <a:lnSpc>
                <a:spcPct val="150000"/>
              </a:lnSpc>
            </a:pPr>
            <a:r>
              <a:rPr lang="en-US" sz="1300" dirty="0"/>
              <a:t>Florida has the most policies– over a third  of all NFIP policies -- in the country  - so our state is  the most impacted by any changes in the program – particularly changes in premiums.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300" dirty="0"/>
              <a:t>NFIP is “authorized” or renewed by Congress, every 5 years – this reauthorization period is opportunity for Congress to make changes to the program 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300" dirty="0"/>
              <a:t>The last major changes to the program were in 2012 with Biggert Waters and then in 2014 with the Homeowners Flood Insurance Affordability Act.</a:t>
            </a:r>
          </a:p>
          <a:p>
            <a:pPr>
              <a:lnSpc>
                <a:spcPct val="150000"/>
              </a:lnSpc>
            </a:pPr>
            <a:endParaRPr lang="en-US" sz="600" dirty="0"/>
          </a:p>
          <a:p>
            <a:pPr>
              <a:lnSpc>
                <a:spcPct val="150000"/>
              </a:lnSpc>
            </a:pPr>
            <a:r>
              <a:rPr lang="en-US" sz="1300" dirty="0" err="1"/>
              <a:t>Hiffia</a:t>
            </a:r>
            <a:r>
              <a:rPr lang="en-US" sz="1300" dirty="0"/>
              <a:t> rolled by a lot of the worst provisions to BW, but it did create </a:t>
            </a:r>
            <a:r>
              <a:rPr lang="en-US" sz="1300" dirty="0" err="1"/>
              <a:t>glidepaths</a:t>
            </a:r>
            <a:r>
              <a:rPr lang="en-US" sz="1300" dirty="0"/>
              <a:t> for annual increases that we operate with today.  </a:t>
            </a:r>
          </a:p>
          <a:p>
            <a:pPr>
              <a:lnSpc>
                <a:spcPct val="150000"/>
              </a:lnSpc>
            </a:pPr>
            <a:r>
              <a:rPr lang="en-US" sz="1300" dirty="0"/>
              <a:t>18% for primary homes, and 25%  for commercial properties, second homes and SRL props.</a:t>
            </a:r>
          </a:p>
          <a:p>
            <a:pPr>
              <a:lnSpc>
                <a:spcPct val="150000"/>
              </a:lnSpc>
            </a:pPr>
            <a:endParaRPr lang="en-US" sz="600" dirty="0"/>
          </a:p>
          <a:p>
            <a:pPr>
              <a:lnSpc>
                <a:spcPct val="150000"/>
              </a:lnSpc>
            </a:pPr>
            <a:r>
              <a:rPr lang="en-US" sz="1300" dirty="0"/>
              <a:t>Changes to NFIP are generally controversial and hard for Congress, so they haven’t revisited a long-term authorization since BW.</a:t>
            </a:r>
            <a:endParaRPr lang="en-US" sz="1100" dirty="0"/>
          </a:p>
          <a:p>
            <a:pPr>
              <a:lnSpc>
                <a:spcPct val="150000"/>
              </a:lnSpc>
            </a:pPr>
            <a:r>
              <a:rPr lang="en-US" sz="1300" dirty="0"/>
              <a:t>Instead, they have been reauthorizing NFIP via short-term extensions – we have 17 extensions so far, the current one gets us thru Sept – so this summer we could see an effort to make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A2870-7DF5-4515-B435-722D2A3337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33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5148" y="165749"/>
            <a:ext cx="6674852" cy="89149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300" dirty="0"/>
              <a:t>Good afternoon. I’m Lisa Tennyson, the Legislative Affairs Director for Monroe County. 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300" dirty="0"/>
              <a:t>Maintaining NFIP’s ability to continue to provide Affordable flood insurance is a perennial legislative priority for Monroe County.   </a:t>
            </a:r>
          </a:p>
          <a:p>
            <a:pPr>
              <a:lnSpc>
                <a:spcPct val="150000"/>
              </a:lnSpc>
            </a:pPr>
            <a:endParaRPr lang="en-US" sz="900" dirty="0"/>
          </a:p>
          <a:p>
            <a:pPr>
              <a:lnSpc>
                <a:spcPct val="150000"/>
              </a:lnSpc>
            </a:pPr>
            <a:r>
              <a:rPr lang="en-US" sz="1300" dirty="0"/>
              <a:t>Because the National Flood Insurance Program faces continual pressure to increase its premiums -- your efforts to bolster  CRS discounts become even more important and valuable to your insured constituents.</a:t>
            </a:r>
            <a:endParaRPr lang="en-US" sz="600" dirty="0"/>
          </a:p>
          <a:p>
            <a:pPr>
              <a:lnSpc>
                <a:spcPct val="150000"/>
              </a:lnSpc>
            </a:pPr>
            <a:endParaRPr lang="en-US" sz="1300" dirty="0"/>
          </a:p>
          <a:p>
            <a:pPr>
              <a:lnSpc>
                <a:spcPct val="150000"/>
              </a:lnSpc>
            </a:pPr>
            <a:r>
              <a:rPr lang="en-US" sz="1300" dirty="0"/>
              <a:t>As the programmatic context for CRS, I’m going to take us back to the National Flood Insurance Program for a few minutes, and let you know what’s within the NFIP that will impact premiums.</a:t>
            </a:r>
          </a:p>
          <a:p>
            <a:pPr>
              <a:lnSpc>
                <a:spcPct val="150000"/>
              </a:lnSpc>
            </a:pPr>
            <a:endParaRPr lang="en-US" sz="1300" dirty="0"/>
          </a:p>
          <a:p>
            <a:pPr>
              <a:lnSpc>
                <a:spcPct val="150000"/>
              </a:lnSpc>
            </a:pPr>
            <a:r>
              <a:rPr lang="en-US" sz="1300" dirty="0"/>
              <a:t>Florida has the most policies– over a third  of all NFIP policies -- in the country  - so our state is  the most impacted by any changes in the program – particularly changes in premiums.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300" dirty="0"/>
              <a:t>NFIP is “authorized” or renewed by Congress, every 5 years – this reauthorization period is opportunity for Congress to make changes to the program 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300" dirty="0"/>
              <a:t>The last major changes to the program were in 2012 with Biggert Waters and then in 2014 with the Homeowners Flood Insurance Affordability Act.</a:t>
            </a:r>
          </a:p>
          <a:p>
            <a:pPr>
              <a:lnSpc>
                <a:spcPct val="150000"/>
              </a:lnSpc>
            </a:pPr>
            <a:endParaRPr lang="en-US" sz="600" dirty="0"/>
          </a:p>
          <a:p>
            <a:pPr>
              <a:lnSpc>
                <a:spcPct val="150000"/>
              </a:lnSpc>
            </a:pPr>
            <a:r>
              <a:rPr lang="en-US" sz="1300" dirty="0" err="1"/>
              <a:t>Hiffia</a:t>
            </a:r>
            <a:r>
              <a:rPr lang="en-US" sz="1300" dirty="0"/>
              <a:t> rolled by a lot of the worst provisions to BW, but it did create </a:t>
            </a:r>
            <a:r>
              <a:rPr lang="en-US" sz="1300" dirty="0" err="1"/>
              <a:t>glidepaths</a:t>
            </a:r>
            <a:r>
              <a:rPr lang="en-US" sz="1300" dirty="0"/>
              <a:t> for annual increases that we operate with today.  </a:t>
            </a:r>
          </a:p>
          <a:p>
            <a:pPr>
              <a:lnSpc>
                <a:spcPct val="150000"/>
              </a:lnSpc>
            </a:pPr>
            <a:r>
              <a:rPr lang="en-US" sz="1300" dirty="0"/>
              <a:t>18% for primary homes, and 25%  for commercial properties, second homes and SRL props.</a:t>
            </a:r>
          </a:p>
          <a:p>
            <a:pPr>
              <a:lnSpc>
                <a:spcPct val="150000"/>
              </a:lnSpc>
            </a:pPr>
            <a:endParaRPr lang="en-US" sz="600" dirty="0"/>
          </a:p>
          <a:p>
            <a:pPr>
              <a:lnSpc>
                <a:spcPct val="150000"/>
              </a:lnSpc>
            </a:pPr>
            <a:r>
              <a:rPr lang="en-US" sz="1300" dirty="0"/>
              <a:t>Changes to NFIP are generally controversial and hard for Congress, so they haven’t revisited a long-term authorization since BW.</a:t>
            </a:r>
            <a:endParaRPr lang="en-US" sz="1100" dirty="0"/>
          </a:p>
          <a:p>
            <a:pPr>
              <a:lnSpc>
                <a:spcPct val="150000"/>
              </a:lnSpc>
            </a:pPr>
            <a:r>
              <a:rPr lang="en-US" sz="1300" dirty="0"/>
              <a:t>Instead, they have been reauthorizing NFIP via short-term extensions – we have 17 extensions so far, the current one gets us thru Sept – so this summer we could see an effort to make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A2870-7DF5-4515-B435-722D2A3337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0263" y="134938"/>
            <a:ext cx="3232150" cy="1817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4404" y="2166572"/>
            <a:ext cx="6650276" cy="71112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dirty="0"/>
              <a:t>Ironically, the most significant change to NFIP since its inception (in 1968)  -- Risk Rating 2.0 --  is not even one legislated by Congress.  Its an agency driven change.</a:t>
            </a:r>
          </a:p>
          <a:p>
            <a:pPr>
              <a:lnSpc>
                <a:spcPct val="150000"/>
              </a:lnSpc>
            </a:pPr>
            <a:endParaRPr lang="en-US" sz="600" dirty="0"/>
          </a:p>
          <a:p>
            <a:pPr>
              <a:lnSpc>
                <a:spcPct val="150000"/>
              </a:lnSpc>
            </a:pPr>
            <a:r>
              <a:rPr lang="en-US" sz="1400" dirty="0"/>
              <a:t>RR 2.0 is FEMA’s new method for assessing the flood risk for insured properties.</a:t>
            </a:r>
          </a:p>
          <a:p>
            <a:pPr>
              <a:lnSpc>
                <a:spcPct val="150000"/>
              </a:lnSpc>
            </a:pPr>
            <a:endParaRPr lang="en-US" sz="900" dirty="0"/>
          </a:p>
          <a:p>
            <a:pPr>
              <a:lnSpc>
                <a:spcPct val="150000"/>
              </a:lnSpc>
            </a:pPr>
            <a:r>
              <a:rPr lang="en-US" sz="1400" dirty="0"/>
              <a:t>FEMA states that its purpose is to more accurately capture “true risk” and then be able to assign a more accurate insurance cost based on the more accurate risk assessment.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400" dirty="0"/>
              <a:t>RR 2.0 is will be a much more granular approach – looking more carefully at the features of individual properties and their exact location.  </a:t>
            </a:r>
          </a:p>
          <a:p>
            <a:pPr>
              <a:lnSpc>
                <a:spcPct val="150000"/>
              </a:lnSpc>
            </a:pPr>
            <a:endParaRPr lang="en-US" sz="600" dirty="0"/>
          </a:p>
          <a:p>
            <a:pPr>
              <a:lnSpc>
                <a:spcPct val="150000"/>
              </a:lnSpc>
            </a:pPr>
            <a:r>
              <a:rPr lang="en-US" sz="1400" dirty="0"/>
              <a:t>Currently FEMA looks at base flood elevation, the property’s flood zone on a flood map, the elevation (with info from elevation certificates) and flood risk – which the 1% chance of flooding  (100 year storm).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400" dirty="0"/>
              <a:t>RR 2.0 will look at elevation based on its own internal data (not elevation certificates), the construction and foundation type, the cost to rebuild, and for flood risk – it will be consider how close a property is to the coast, the propensity of the property to experience extensive rainfall and storm surge.  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sz="1400" dirty="0"/>
              <a:t>These are </a:t>
            </a:r>
            <a:r>
              <a:rPr lang="en-US" sz="1400" b="1" u="sng" dirty="0"/>
              <a:t>not</a:t>
            </a:r>
            <a:r>
              <a:rPr lang="en-US" sz="1400" dirty="0"/>
              <a:t> risk criteria that favor Florida’s coastal communities.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A2870-7DF5-4515-B435-722D2A3337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6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11338" y="149225"/>
            <a:ext cx="3455987" cy="1943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9658" y="2344160"/>
            <a:ext cx="6606039" cy="680878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dirty="0"/>
              <a:t>FEMA will start RR 2.0 this year.</a:t>
            </a:r>
          </a:p>
          <a:p>
            <a:pPr>
              <a:lnSpc>
                <a:spcPct val="150000"/>
              </a:lnSpc>
            </a:pPr>
            <a:endParaRPr lang="en-US" sz="500" dirty="0"/>
          </a:p>
          <a:p>
            <a:pPr>
              <a:lnSpc>
                <a:spcPct val="150000"/>
              </a:lnSpc>
            </a:pPr>
            <a:r>
              <a:rPr lang="en-US" sz="1400" dirty="0"/>
              <a:t>It will go into affect In October of this year for new policies,  and in April 2022 for existing policies.</a:t>
            </a:r>
          </a:p>
          <a:p>
            <a:pPr>
              <a:lnSpc>
                <a:spcPct val="150000"/>
              </a:lnSpc>
            </a:pPr>
            <a:endParaRPr lang="en-US" sz="400" dirty="0"/>
          </a:p>
          <a:p>
            <a:pPr>
              <a:lnSpc>
                <a:spcPct val="150000"/>
              </a:lnSpc>
            </a:pPr>
            <a:r>
              <a:rPr lang="en-US" sz="1400" dirty="0"/>
              <a:t>FEMA has attempted to roll out RR 2.0 over the past couple of years but delayed it.  Some suspect this is because it will not be well-received.  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400" dirty="0"/>
              <a:t>FEMA still has not yet released specific enough data to tell us which properties will be impacted, and how the premiums for those properties will be impacted.  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400" dirty="0"/>
              <a:t>They have only released state-level data.   And I’ve included FEMA’s data for Florida here – these are FEMA’s charts.</a:t>
            </a:r>
          </a:p>
          <a:p>
            <a:pPr>
              <a:lnSpc>
                <a:spcPct val="150000"/>
              </a:lnSpc>
            </a:pPr>
            <a:endParaRPr lang="en-US" sz="500" dirty="0"/>
          </a:p>
          <a:p>
            <a:pPr>
              <a:lnSpc>
                <a:spcPct val="150000"/>
              </a:lnSpc>
            </a:pPr>
            <a:r>
              <a:rPr lang="en-US" sz="1400" dirty="0"/>
              <a:t>According to FEMA’s info, in Florida, about 200k properties will see increased premiums, 340K  will see decreases and about 1.1 M will stay the same or have annual increases of $120 or less.</a:t>
            </a:r>
          </a:p>
          <a:p>
            <a:pPr>
              <a:lnSpc>
                <a:spcPct val="150000"/>
              </a:lnSpc>
            </a:pPr>
            <a:endParaRPr lang="en-US" sz="400" dirty="0"/>
          </a:p>
          <a:p>
            <a:pPr>
              <a:lnSpc>
                <a:spcPct val="150000"/>
              </a:lnSpc>
            </a:pPr>
            <a:r>
              <a:rPr lang="en-US" sz="1400" dirty="0"/>
              <a:t>The semi-good news is that New premiums still will not be allowed to exceed the 18% and 25% statutory caps on annual increases – although even with these </a:t>
            </a:r>
            <a:r>
              <a:rPr lang="en-US" sz="1400" dirty="0" err="1"/>
              <a:t>glidepaths</a:t>
            </a:r>
            <a:r>
              <a:rPr lang="en-US" sz="1400" dirty="0"/>
              <a:t>, premiums will double in five years.</a:t>
            </a:r>
          </a:p>
          <a:p>
            <a:pPr>
              <a:lnSpc>
                <a:spcPct val="150000"/>
              </a:lnSpc>
            </a:pPr>
            <a:endParaRPr lang="en-US" sz="500" dirty="0"/>
          </a:p>
          <a:p>
            <a:pPr>
              <a:lnSpc>
                <a:spcPct val="150000"/>
              </a:lnSpc>
            </a:pPr>
            <a:r>
              <a:rPr lang="en-US" sz="1400" dirty="0"/>
              <a:t>The good </a:t>
            </a:r>
            <a:r>
              <a:rPr lang="en-US" sz="1400" dirty="0" err="1"/>
              <a:t>good</a:t>
            </a:r>
            <a:r>
              <a:rPr lang="en-US" sz="1400" dirty="0"/>
              <a:t> news is that CRS discounts will continue to apply to all policies – the more those premiums increase, the more valuable that discount.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A2870-7DF5-4515-B435-722D2A3337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88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11338" y="149225"/>
            <a:ext cx="3455987" cy="1943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9658" y="2344160"/>
            <a:ext cx="6606039" cy="680878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dirty="0"/>
              <a:t>FEMA will start RR 2.0 this year.</a:t>
            </a:r>
          </a:p>
          <a:p>
            <a:pPr>
              <a:lnSpc>
                <a:spcPct val="150000"/>
              </a:lnSpc>
            </a:pPr>
            <a:endParaRPr lang="en-US" sz="500" dirty="0"/>
          </a:p>
          <a:p>
            <a:pPr>
              <a:lnSpc>
                <a:spcPct val="150000"/>
              </a:lnSpc>
            </a:pPr>
            <a:r>
              <a:rPr lang="en-US" sz="1400" dirty="0"/>
              <a:t>It will go into affect In October of this year for new policies,  and in April 2022 for existing policies.</a:t>
            </a:r>
          </a:p>
          <a:p>
            <a:pPr>
              <a:lnSpc>
                <a:spcPct val="150000"/>
              </a:lnSpc>
            </a:pPr>
            <a:endParaRPr lang="en-US" sz="400" dirty="0"/>
          </a:p>
          <a:p>
            <a:pPr>
              <a:lnSpc>
                <a:spcPct val="150000"/>
              </a:lnSpc>
            </a:pPr>
            <a:r>
              <a:rPr lang="en-US" sz="1400" dirty="0"/>
              <a:t>FEMA has attempted to roll out RR 2.0 over the past couple of years but delayed it.  Some suspect this is because it will not be well-received.  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400" dirty="0"/>
              <a:t>FEMA still has not yet released specific enough data to tell us which properties will be impacted, and how the premiums for those properties will be impacted.  </a:t>
            </a:r>
          </a:p>
          <a:p>
            <a:pPr>
              <a:lnSpc>
                <a:spcPct val="150000"/>
              </a:lnSpc>
            </a:pPr>
            <a:endParaRPr lang="en-US" sz="700" dirty="0"/>
          </a:p>
          <a:p>
            <a:pPr>
              <a:lnSpc>
                <a:spcPct val="150000"/>
              </a:lnSpc>
            </a:pPr>
            <a:r>
              <a:rPr lang="en-US" sz="1400" dirty="0"/>
              <a:t>They have only released state-level data.   And I’ve included FEMA’s data for Florida here – these are FEMA’s charts.</a:t>
            </a:r>
          </a:p>
          <a:p>
            <a:pPr>
              <a:lnSpc>
                <a:spcPct val="150000"/>
              </a:lnSpc>
            </a:pPr>
            <a:endParaRPr lang="en-US" sz="500" dirty="0"/>
          </a:p>
          <a:p>
            <a:pPr>
              <a:lnSpc>
                <a:spcPct val="150000"/>
              </a:lnSpc>
            </a:pPr>
            <a:r>
              <a:rPr lang="en-US" sz="1400" dirty="0"/>
              <a:t>According to FEMA’s info, in Florida, about 200k properties will see increased premiums, 340K  will see decreases and about 1.1 M will stay the same or have annual increases of $120 or less.</a:t>
            </a:r>
          </a:p>
          <a:p>
            <a:pPr>
              <a:lnSpc>
                <a:spcPct val="150000"/>
              </a:lnSpc>
            </a:pPr>
            <a:endParaRPr lang="en-US" sz="400" dirty="0"/>
          </a:p>
          <a:p>
            <a:pPr>
              <a:lnSpc>
                <a:spcPct val="150000"/>
              </a:lnSpc>
            </a:pPr>
            <a:r>
              <a:rPr lang="en-US" sz="1400" dirty="0"/>
              <a:t>The semi-good news is that New premiums still will not be allowed to exceed the 18% and 25% statutory caps on annual increases – although even with these </a:t>
            </a:r>
            <a:r>
              <a:rPr lang="en-US" sz="1400" dirty="0" err="1"/>
              <a:t>glidepaths</a:t>
            </a:r>
            <a:r>
              <a:rPr lang="en-US" sz="1400" dirty="0"/>
              <a:t>, premiums will double in five years.</a:t>
            </a:r>
          </a:p>
          <a:p>
            <a:pPr>
              <a:lnSpc>
                <a:spcPct val="150000"/>
              </a:lnSpc>
            </a:pPr>
            <a:endParaRPr lang="en-US" sz="500" dirty="0"/>
          </a:p>
          <a:p>
            <a:pPr>
              <a:lnSpc>
                <a:spcPct val="150000"/>
              </a:lnSpc>
            </a:pPr>
            <a:r>
              <a:rPr lang="en-US" sz="1400" dirty="0"/>
              <a:t>The good </a:t>
            </a:r>
            <a:r>
              <a:rPr lang="en-US" sz="1400" dirty="0" err="1"/>
              <a:t>good</a:t>
            </a:r>
            <a:r>
              <a:rPr lang="en-US" sz="1400" dirty="0"/>
              <a:t> news is that CRS discounts will continue to apply to all policies – the more those premiums increase, the more valuable that discount.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A2870-7DF5-4515-B435-722D2A3337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77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87488" y="134938"/>
            <a:ext cx="3994150" cy="2246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50677" y="2525077"/>
            <a:ext cx="6547055" cy="639234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dirty="0"/>
              <a:t>Its important for us here in Florida – and especially those of us in South Florida to track these changes happening within NFIP, and moving forward, any legislative reforms to NFIP.  </a:t>
            </a:r>
          </a:p>
          <a:p>
            <a:pPr>
              <a:lnSpc>
                <a:spcPct val="150000"/>
              </a:lnSpc>
            </a:pPr>
            <a:endParaRPr lang="en-US" sz="1100" dirty="0"/>
          </a:p>
          <a:p>
            <a:pPr>
              <a:lnSpc>
                <a:spcPct val="150000"/>
              </a:lnSpc>
            </a:pPr>
            <a:r>
              <a:rPr lang="en-US" sz="1600" dirty="0"/>
              <a:t>MD has the most NFIP policies in the State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Broward has the second highest numbers of policies.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Monroe has the highest percentage of properties covered by NFIP.</a:t>
            </a:r>
          </a:p>
          <a:p>
            <a:pPr>
              <a:lnSpc>
                <a:spcPct val="150000"/>
              </a:lnSpc>
            </a:pPr>
            <a:endParaRPr lang="en-US" sz="1100" dirty="0"/>
          </a:p>
          <a:p>
            <a:pPr>
              <a:lnSpc>
                <a:spcPct val="150000"/>
              </a:lnSpc>
            </a:pPr>
            <a:r>
              <a:rPr lang="en-US" sz="1600" dirty="0"/>
              <a:t>Together these three counties account for over a third of Florida’s NFIP policies…</a:t>
            </a:r>
          </a:p>
          <a:p>
            <a:pPr>
              <a:lnSpc>
                <a:spcPct val="150000"/>
              </a:lnSpc>
            </a:pPr>
            <a:endParaRPr lang="en-US" sz="1100" dirty="0"/>
          </a:p>
          <a:p>
            <a:pPr>
              <a:lnSpc>
                <a:spcPct val="150000"/>
              </a:lnSpc>
            </a:pPr>
            <a:r>
              <a:rPr lang="en-US" sz="1600" dirty="0"/>
              <a:t>so we are the counties with the most at stake in the State with the most at stake.</a:t>
            </a:r>
          </a:p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/>
              <a:t>Increases</a:t>
            </a:r>
            <a:r>
              <a:rPr lang="en-US" sz="1600" baseline="0" dirty="0"/>
              <a:t> in premiums will result in decreases in prop value, prop tax revenue, take up rates, </a:t>
            </a:r>
            <a:r>
              <a:rPr lang="en-US" sz="1600" baseline="0" dirty="0" err="1"/>
              <a:t>exacerabate</a:t>
            </a:r>
            <a:r>
              <a:rPr lang="en-US" sz="1600" baseline="0" dirty="0"/>
              <a:t> affordable housing challenges, create financial hardships for homeowners,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A2870-7DF5-4515-B435-722D2A3337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48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3162" y="120389"/>
            <a:ext cx="6561802" cy="9032559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en-US" sz="1000" dirty="0"/>
          </a:p>
          <a:p>
            <a:pPr>
              <a:lnSpc>
                <a:spcPct val="120000"/>
              </a:lnSpc>
            </a:pPr>
            <a:endParaRPr lang="en-US" sz="1300" dirty="0"/>
          </a:p>
          <a:p>
            <a:pPr>
              <a:lnSpc>
                <a:spcPct val="120000"/>
              </a:lnSpc>
            </a:pPr>
            <a:endParaRPr lang="en-US" sz="700" dirty="0"/>
          </a:p>
          <a:p>
            <a:pPr>
              <a:lnSpc>
                <a:spcPct val="120000"/>
              </a:lnSpc>
            </a:pPr>
            <a:endParaRPr lang="en-US" sz="1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A2870-7DF5-4515-B435-722D2A3337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49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3162" y="120389"/>
            <a:ext cx="6561802" cy="9032559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en-US" sz="1000" dirty="0"/>
          </a:p>
          <a:p>
            <a:pPr>
              <a:lnSpc>
                <a:spcPct val="120000"/>
              </a:lnSpc>
            </a:pPr>
            <a:endParaRPr lang="en-US" sz="1300" dirty="0"/>
          </a:p>
          <a:p>
            <a:pPr>
              <a:lnSpc>
                <a:spcPct val="120000"/>
              </a:lnSpc>
            </a:pPr>
            <a:endParaRPr lang="en-US" sz="700" dirty="0"/>
          </a:p>
          <a:p>
            <a:pPr>
              <a:lnSpc>
                <a:spcPct val="120000"/>
              </a:lnSpc>
            </a:pPr>
            <a:endParaRPr lang="en-US" sz="1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A2870-7DF5-4515-B435-722D2A3337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4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3162" y="120389"/>
            <a:ext cx="6561802" cy="903255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1400" dirty="0"/>
              <a:t>. </a:t>
            </a:r>
          </a:p>
          <a:p>
            <a:pPr>
              <a:lnSpc>
                <a:spcPct val="120000"/>
              </a:lnSpc>
            </a:pPr>
            <a:endParaRPr lang="en-US" sz="1000" dirty="0"/>
          </a:p>
          <a:p>
            <a:pPr>
              <a:lnSpc>
                <a:spcPct val="120000"/>
              </a:lnSpc>
            </a:pPr>
            <a:endParaRPr lang="en-US" sz="1300" dirty="0"/>
          </a:p>
          <a:p>
            <a:pPr>
              <a:lnSpc>
                <a:spcPct val="120000"/>
              </a:lnSpc>
            </a:pPr>
            <a:endParaRPr lang="en-US" sz="700" dirty="0"/>
          </a:p>
          <a:p>
            <a:pPr>
              <a:lnSpc>
                <a:spcPct val="120000"/>
              </a:lnSpc>
            </a:pPr>
            <a:endParaRPr lang="en-US" sz="1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A2870-7DF5-4515-B435-722D2A3337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3FEA57E-7C1A-457B-A4CD-5DCEB057B502}" type="datetime1">
              <a:rPr lang="en-US" smtClean="0"/>
              <a:t>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4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1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7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1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4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4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9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04225F2-7107-4609-BCC2-77C63064A5E8}" type="datetime1">
              <a:rPr lang="en-US" smtClean="0"/>
              <a:t>1/14/2022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03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3FE42E8-8B57-452D-A122-4DCE9AC771EF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9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ma.gov/flood-insurance/risk-rating/profil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nola.us5.list-manage.com/track/click?u=857dc16fbdf4b86a641249595&amp;id=4274b9b411&amp;e=ade156c31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orknola.us5.list-manage.com/track/click?u=857dc16fbdf4b86a641249595&amp;id=81b7a8b25a&amp;e=ade156c31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ulations.gov/document/FEMA-2021-0024-000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8" y="153402"/>
            <a:ext cx="11551921" cy="4301031"/>
          </a:xfr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Update:</a:t>
            </a:r>
            <a:b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</a:b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National Flood Insurance Program </a:t>
            </a:r>
            <a:b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</a:b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and </a:t>
            </a:r>
            <a:b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</a:b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Risk Rating 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18" y="4697730"/>
            <a:ext cx="11551921" cy="1742258"/>
          </a:xfr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1500"/>
              </a:spcBef>
              <a:buNone/>
            </a:pPr>
            <a:r>
              <a:rPr lang="en-US" dirty="0">
                <a:latin typeface="Tw Cen MT" panose="020B0602020104020603" pitchFamily="34" charset="0"/>
              </a:rPr>
              <a:t>Monroe County Board of County Commissioners</a:t>
            </a:r>
          </a:p>
          <a:p>
            <a:pPr marL="0" indent="0" algn="ctr">
              <a:spcBef>
                <a:spcPts val="1500"/>
              </a:spcBef>
              <a:buNone/>
            </a:pPr>
            <a:r>
              <a:rPr lang="en-US" dirty="0">
                <a:latin typeface="Tw Cen MT" panose="020B0602020104020603" pitchFamily="34" charset="0"/>
              </a:rPr>
              <a:t>Office of Legislative Affairs</a:t>
            </a:r>
          </a:p>
          <a:p>
            <a:pPr marL="0" indent="0" algn="ctr">
              <a:spcBef>
                <a:spcPts val="1500"/>
              </a:spcBef>
              <a:buNone/>
            </a:pPr>
            <a:r>
              <a:rPr lang="en-US" dirty="0">
                <a:latin typeface="Tw Cen MT" panose="020B0602020104020603" pitchFamily="34" charset="0"/>
              </a:rPr>
              <a:t>November 8, 2021</a:t>
            </a:r>
          </a:p>
          <a:p>
            <a:pPr marL="0" indent="0" algn="ctr">
              <a:spcBef>
                <a:spcPts val="1500"/>
              </a:spcBef>
              <a:buNone/>
            </a:pPr>
            <a:r>
              <a:rPr lang="en-US" sz="100" b="1" dirty="0" err="1">
                <a:solidFill>
                  <a:schemeClr val="bg2">
                    <a:lumMod val="10000"/>
                  </a:schemeClr>
                </a:solidFill>
                <a:latin typeface="Tw Cen MT" panose="020B0602020104020603" pitchFamily="34" charset="0"/>
              </a:rPr>
              <a:t>oIf</a:t>
            </a:r>
            <a:endParaRPr lang="en-US" sz="1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9825" y="4784544"/>
            <a:ext cx="1694042" cy="156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8" y="153403"/>
            <a:ext cx="11551921" cy="646697"/>
          </a:xfr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RECAP of NFIP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19" y="948690"/>
            <a:ext cx="11551920" cy="5802630"/>
          </a:xfr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spcBef>
                <a:spcPts val="1500"/>
              </a:spcBef>
              <a:buNone/>
            </a:pPr>
            <a:endParaRPr lang="en-US" sz="100" b="1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spcBef>
                <a:spcPts val="15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Nationally, 5M policies, $4.6B in rev from policy holders’ premiums, $1.3T in coverage.</a:t>
            </a:r>
          </a:p>
          <a:p>
            <a:pPr lvl="1">
              <a:spcBef>
                <a:spcPts val="15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w Cen MT" panose="020B0602020104020603" pitchFamily="34" charset="0"/>
              </a:rPr>
              <a:t>Florida – 1.7M policies, $974M in premiums paid, $440B in total coverage.</a:t>
            </a:r>
          </a:p>
          <a:p>
            <a:pPr lvl="1">
              <a:spcBef>
                <a:spcPts val="15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Florida has the most NFIP policies in the country – and the most at stake with changes to the NFIP,  including any changes that negatively impact policy holders, such as increased premiums.</a:t>
            </a:r>
          </a:p>
          <a:p>
            <a:pPr lvl="1">
              <a:spcBef>
                <a:spcPts val="15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NFIP is a federal program that must be authorized by Congress. By federal law the program must be “reauthorized” every five years. </a:t>
            </a:r>
          </a:p>
          <a:p>
            <a:pPr lvl="1">
              <a:spcBef>
                <a:spcPts val="15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Last</a:t>
            </a: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 big reauthorization and reform efforts passed by Congress: Biggert Waters (2012) and Homeowner Flood Insurance Affordability Act (HFIAA) (2014)</a:t>
            </a:r>
          </a:p>
          <a:p>
            <a:pPr lvl="1">
              <a:spcBef>
                <a:spcPts val="15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Current important provision – </a:t>
            </a:r>
            <a:r>
              <a:rPr lang="en-US" sz="2000" b="1" dirty="0">
                <a:solidFill>
                  <a:schemeClr val="tx1"/>
                </a:solidFill>
                <a:latin typeface="Tw Cen MT" panose="020B0602020104020603" pitchFamily="34" charset="0"/>
              </a:rPr>
              <a:t>glide paths: </a:t>
            </a: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18% (primary res) and 25% for second homes, commercial, SRL props  (current annual increases are about 11%.) </a:t>
            </a:r>
          </a:p>
          <a:p>
            <a:pPr>
              <a:spcBef>
                <a:spcPts val="15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18 extensions since 2014 </a:t>
            </a:r>
          </a:p>
          <a:p>
            <a:pPr>
              <a:spcBef>
                <a:spcPts val="15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 NFIP currently authorized through Dec. 3.</a:t>
            </a:r>
            <a:r>
              <a:rPr lang="en-US" sz="2000" b="1" dirty="0">
                <a:solidFill>
                  <a:schemeClr val="tx1"/>
                </a:solidFill>
                <a:latin typeface="Tw Cen MT" panose="020B0602020104020603" pitchFamily="34" charset="0"/>
              </a:rPr>
              <a:t> </a:t>
            </a: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 Most likely another short-term extension after.</a:t>
            </a:r>
          </a:p>
          <a:p>
            <a:pPr>
              <a:spcBef>
                <a:spcPts val="1500"/>
              </a:spcBef>
              <a:buFont typeface="Wingdings" panose="05000000000000000000" pitchFamily="2" charset="2"/>
              <a:buChar char="Ø"/>
            </a:pPr>
            <a:endParaRPr lang="en-US" dirty="0"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28"/>
          <a:stretch>
            <a:fillRect/>
          </a:stretch>
        </p:blipFill>
        <p:spPr bwMode="auto">
          <a:xfrm>
            <a:off x="11096625" y="188595"/>
            <a:ext cx="576263" cy="563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34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61824"/>
            <a:ext cx="11570970" cy="6573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Risk Rating 2.0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950275"/>
            <a:ext cx="11570970" cy="5798567"/>
          </a:xfr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w Cen MT" panose="020B0602020104020603" pitchFamily="34" charset="0"/>
              </a:rPr>
              <a:t>** RISK RATING 2.0 IS ONE OF THE MOST SIGNIFICANT CHANGES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w Cen MT" panose="020B0602020104020603" pitchFamily="34" charset="0"/>
              </a:rPr>
              <a:t>TO NFIP SINCE ITS INCEPTION **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 FEMA’s new methodology for rating the risk of each property to determine their NFIP premium amount.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 MUCH more granular than current flood zones.  Property specific. Includes many more flood risk variables.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 Per FEMA it will captures the “true risk” of properties, and assigns a more accurate risk-based insurance cost.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520337" y="4195610"/>
            <a:ext cx="4953001" cy="18312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Former rating accounted for: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BFE (ECs are encouraged)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Flood zone on flood map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1% chance of  flooding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37162" y="3297428"/>
            <a:ext cx="5629064" cy="34009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RR 2.0 will account for: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Proximity to coast/river/water body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Structural (construction/foundation types)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Building elevation (using FEMA’s “internal” data sets not ECs.)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Propensity for storm surge, excessive rainfall.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Frequency of flooding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Cost to rebuild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</a:rPr>
              <a:t># of Prior claims 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28"/>
          <a:stretch>
            <a:fillRect/>
          </a:stretch>
        </p:blipFill>
        <p:spPr bwMode="auto">
          <a:xfrm>
            <a:off x="11125200" y="217170"/>
            <a:ext cx="576263" cy="563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250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182879"/>
            <a:ext cx="11779310" cy="664846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w Cen MT" panose="020B0602020104020603" pitchFamily="34" charset="0"/>
              </a:rPr>
              <a:t>Risk Rating 2.0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1" y="914400"/>
            <a:ext cx="11779309" cy="5806440"/>
          </a:xfr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  <a:latin typeface="Tw Cen MT" panose="020B0602020104020603" pitchFamily="34" charset="0"/>
              </a:rPr>
              <a:t>** NEW RR 2.0 RATES TO GO INTO EFFECT OCT 2021 FOR NEW POLICIES,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  <a:latin typeface="Tw Cen MT" panose="020B0602020104020603" pitchFamily="34" charset="0"/>
              </a:rPr>
              <a:t>AND APRIL 2022 FOR EXISTING POLICIES  **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i="0" dirty="0">
                <a:solidFill>
                  <a:schemeClr val="tx1"/>
                </a:solidFill>
                <a:latin typeface="Tw Cen MT" panose="020B0602020104020603" pitchFamily="34" charset="0"/>
              </a:rPr>
              <a:t>No</a:t>
            </a:r>
            <a:r>
              <a:rPr lang="en-US" b="1" i="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US" i="0" dirty="0">
                <a:solidFill>
                  <a:schemeClr val="tx1"/>
                </a:solidFill>
                <a:latin typeface="Tw Cen MT" panose="020B0602020104020603" pitchFamily="34" charset="0"/>
              </a:rPr>
              <a:t>property level premium information has been released yet; only State level data is available. In the past month or so, zip code level data was released.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i="0" dirty="0">
                <a:solidFill>
                  <a:schemeClr val="tx1"/>
                </a:solidFill>
                <a:latin typeface="Tw Cen MT" panose="020B0602020104020603" pitchFamily="34" charset="0"/>
              </a:rPr>
              <a:t>Per FEMA: 1.1M policies will stay about the same; 200K policies will increase; 340K policies will decrease. </a:t>
            </a:r>
          </a:p>
          <a:p>
            <a:pPr lvl="6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lvl="6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lvl="6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lvl="6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lvl="6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lvl="6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lvl="6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 err="1">
                <a:hlinkClick r:id="rId3"/>
              </a:rPr>
              <a:t>RiskRating</a:t>
            </a:r>
            <a:r>
              <a:rPr lang="en-US" sz="2400" dirty="0">
                <a:hlinkClick r:id="rId3"/>
              </a:rPr>
              <a:t> 2.0 State Profiles | FEMA.gov</a:t>
            </a:r>
            <a:r>
              <a:rPr lang="en-US" sz="2400" dirty="0"/>
              <a:t>  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(for your county and zip code level)</a:t>
            </a:r>
            <a:endParaRPr lang="en-US" sz="22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lvl="6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w Cen MT" panose="020B0602020104020603" pitchFamily="34" charset="0"/>
              </a:rPr>
              <a:t>New premiums will not be able exceed the statutory limits on annual increases. </a:t>
            </a:r>
          </a:p>
          <a:p>
            <a:pPr lvl="6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w Cen MT" panose="020B0602020104020603" pitchFamily="34" charset="0"/>
              </a:rPr>
              <a:t>CRS discounts will continue to apply to all policies. 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2332"/>
          <a:stretch/>
        </p:blipFill>
        <p:spPr>
          <a:xfrm>
            <a:off x="556849" y="2952750"/>
            <a:ext cx="11069094" cy="22479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/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28"/>
          <a:stretch>
            <a:fillRect/>
          </a:stretch>
        </p:blipFill>
        <p:spPr bwMode="auto">
          <a:xfrm>
            <a:off x="11325225" y="226695"/>
            <a:ext cx="576263" cy="563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130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133350"/>
            <a:ext cx="11779310" cy="66674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w Cen MT" panose="020B0602020104020603" pitchFamily="34" charset="0"/>
              </a:rPr>
              <a:t>Risk Rating 2.0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1" y="914400"/>
            <a:ext cx="11779309" cy="5806440"/>
          </a:xfr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662940" lvl="2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i="0" dirty="0">
                <a:solidFill>
                  <a:schemeClr val="tx1"/>
                </a:solidFill>
                <a:latin typeface="Tw Cen MT" panose="020B0602020104020603" pitchFamily="34" charset="0"/>
              </a:rPr>
              <a:t>Early analysis of RR 2.0 impacts on Monroe County’s rate differ significantly from FEMA’s projections.  </a:t>
            </a:r>
          </a:p>
          <a:p>
            <a:pPr marL="937260" lvl="3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Over 90% of policy holders will see increases, with an average annual of $3,200. </a:t>
            </a:r>
          </a:p>
          <a:p>
            <a:pPr marL="937260" lvl="3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Almost all properties with an Elevation Certificate had lower premium calculations.</a:t>
            </a:r>
          </a:p>
          <a:p>
            <a:pPr marL="1171400" lvl="6" indent="0">
              <a:spcBef>
                <a:spcPts val="1200"/>
              </a:spcBef>
              <a:buNone/>
            </a:pPr>
            <a:endParaRPr lang="en-US" sz="22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2054" name="Picture 6" descr="4a5e4f3a-0645-456b-a468-c53502006c51@namprd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17" y="2514600"/>
            <a:ext cx="8683238" cy="4083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28"/>
          <a:stretch>
            <a:fillRect/>
          </a:stretch>
        </p:blipFill>
        <p:spPr bwMode="auto">
          <a:xfrm>
            <a:off x="11296650" y="179070"/>
            <a:ext cx="576263" cy="563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9284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182880"/>
            <a:ext cx="11510008" cy="12164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NFIP Policies in South Florida-</a:t>
            </a:r>
            <a:br>
              <a:rPr lang="en-US" dirty="0">
                <a:latin typeface="Tw Cen MT" panose="020B0602020104020603" pitchFamily="34" charset="0"/>
              </a:rPr>
            </a:br>
            <a:r>
              <a:rPr lang="en-US" dirty="0">
                <a:latin typeface="Tw Cen MT" panose="020B0602020104020603" pitchFamily="34" charset="0"/>
              </a:rPr>
              <a:t>What’s at stake for our communities?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93668"/>
            <a:ext cx="11510009" cy="5138601"/>
          </a:xfr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1500"/>
              </a:spcBef>
              <a:buNone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w Cen MT" panose="020B0602020104020603" pitchFamily="34" charset="0"/>
              </a:rPr>
              <a:t>** FLORIDA’S POLICY HOLDERS – AND ESPECIALLY THOSE IN THE COUNTIES OF MIAMI DADE, BROWARD AND MONROE -- HAVE THE MOST AT STAKE WITH THE CHANGES TO NFIP’S RISK FACTORS AND PREMIUM CALCULATIONS.**</a:t>
            </a:r>
          </a:p>
          <a:p>
            <a:pPr>
              <a:spcBef>
                <a:spcPts val="1500"/>
              </a:spcBef>
            </a:pP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With 1.7M policies, Florida is most impacted state. </a:t>
            </a:r>
          </a:p>
          <a:p>
            <a:pPr>
              <a:spcBef>
                <a:spcPts val="1500"/>
              </a:spcBef>
            </a:pP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In Florida, these counties are most impacted:</a:t>
            </a:r>
          </a:p>
          <a:p>
            <a:pPr lvl="1">
              <a:spcBef>
                <a:spcPts val="1500"/>
              </a:spcBef>
            </a:pPr>
            <a:r>
              <a:rPr lang="en-US" sz="2400" b="1" dirty="0">
                <a:solidFill>
                  <a:schemeClr val="tx1"/>
                </a:solidFill>
                <a:latin typeface="Tw Cen MT" panose="020B0602020104020603" pitchFamily="34" charset="0"/>
              </a:rPr>
              <a:t>MD County: 342K policies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,  $76B in coverage </a:t>
            </a:r>
            <a:r>
              <a:rPr lang="en-US" i="1" dirty="0">
                <a:solidFill>
                  <a:schemeClr val="tx1"/>
                </a:solidFill>
                <a:latin typeface="Tw Cen MT" panose="020B0602020104020603" pitchFamily="34" charset="0"/>
              </a:rPr>
              <a:t>(most policies and highest coverage in State.) </a:t>
            </a:r>
          </a:p>
          <a:p>
            <a:pPr lvl="1">
              <a:spcBef>
                <a:spcPts val="1500"/>
              </a:spcBef>
            </a:pPr>
            <a:r>
              <a:rPr lang="en-US" sz="2400" b="1" dirty="0">
                <a:solidFill>
                  <a:schemeClr val="tx1"/>
                </a:solidFill>
                <a:latin typeface="Tw Cen MT" panose="020B0602020104020603" pitchFamily="34" charset="0"/>
              </a:rPr>
              <a:t>Broward County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: </a:t>
            </a:r>
            <a:r>
              <a:rPr lang="en-US" sz="2400" b="1" dirty="0">
                <a:solidFill>
                  <a:schemeClr val="tx1"/>
                </a:solidFill>
                <a:latin typeface="Tw Cen MT" panose="020B0602020104020603" pitchFamily="34" charset="0"/>
              </a:rPr>
              <a:t>210K policies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, $52B in coverage </a:t>
            </a:r>
            <a:r>
              <a:rPr lang="en-US" i="1" dirty="0">
                <a:solidFill>
                  <a:schemeClr val="tx1"/>
                </a:solidFill>
                <a:latin typeface="Tw Cen MT" panose="020B0602020104020603" pitchFamily="34" charset="0"/>
              </a:rPr>
              <a:t>(second highest polices and coverage in State.)</a:t>
            </a:r>
          </a:p>
          <a:p>
            <a:pPr lvl="1">
              <a:spcBef>
                <a:spcPts val="1500"/>
              </a:spcBef>
            </a:pPr>
            <a:r>
              <a:rPr lang="en-US" b="1" dirty="0">
                <a:solidFill>
                  <a:schemeClr val="tx1"/>
                </a:solidFill>
                <a:latin typeface="Tw Cen MT" panose="020B0602020104020603" pitchFamily="34" charset="0"/>
              </a:rPr>
              <a:t>Palm Beach County: 140K policies, 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$38B in coverage</a:t>
            </a:r>
          </a:p>
          <a:p>
            <a:pPr lvl="1">
              <a:spcBef>
                <a:spcPts val="1500"/>
              </a:spcBef>
            </a:pPr>
            <a:r>
              <a:rPr lang="en-US" sz="2400" b="1" dirty="0">
                <a:solidFill>
                  <a:schemeClr val="tx1"/>
                </a:solidFill>
                <a:latin typeface="Tw Cen MT" panose="020B0602020104020603" pitchFamily="34" charset="0"/>
              </a:rPr>
              <a:t>Monroe County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: </a:t>
            </a:r>
            <a:r>
              <a:rPr lang="en-US" sz="2400" b="1" dirty="0">
                <a:solidFill>
                  <a:schemeClr val="tx1"/>
                </a:solidFill>
                <a:latin typeface="Tw Cen MT" panose="020B0602020104020603" pitchFamily="34" charset="0"/>
              </a:rPr>
              <a:t>30K policies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, $7B in coverage </a:t>
            </a:r>
            <a:r>
              <a:rPr lang="en-US" i="1" dirty="0">
                <a:solidFill>
                  <a:schemeClr val="tx1"/>
                </a:solidFill>
                <a:latin typeface="Tw Cen MT" panose="020B0602020104020603" pitchFamily="34" charset="0"/>
              </a:rPr>
              <a:t>(highest percentage of properties insured with NFIP.) 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28"/>
          <a:stretch>
            <a:fillRect/>
          </a:stretch>
        </p:blipFill>
        <p:spPr bwMode="auto">
          <a:xfrm>
            <a:off x="11201400" y="550545"/>
            <a:ext cx="576263" cy="563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756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50" y="177466"/>
            <a:ext cx="11692290" cy="68930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What is happening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50" y="944879"/>
            <a:ext cx="11692290" cy="6236971"/>
          </a:xfr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n-US" sz="2800" b="1" dirty="0">
                <a:solidFill>
                  <a:schemeClr val="tx1"/>
                </a:solidFill>
                <a:latin typeface="Tw Cen MT" panose="020B0602020104020603" pitchFamily="34" charset="0"/>
              </a:rPr>
              <a:t>Legislative activity:</a:t>
            </a:r>
          </a:p>
          <a:p>
            <a:pPr lvl="0"/>
            <a:endParaRPr lang="en-US" sz="100" b="1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lvl="2">
              <a:spcBef>
                <a:spcPts val="1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i="0" dirty="0">
                <a:solidFill>
                  <a:schemeClr val="tx1"/>
                </a:solidFill>
                <a:latin typeface="Tw Cen MT" panose="020B0602020104020603" pitchFamily="34" charset="0"/>
              </a:rPr>
              <a:t>2020 Financial Services Chair proposed legislation that would limit annual flood insurance rate increases to 9 percent. </a:t>
            </a:r>
          </a:p>
          <a:p>
            <a:pPr lvl="2">
              <a:spcBef>
                <a:spcPts val="1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i="0" dirty="0">
                <a:solidFill>
                  <a:schemeClr val="tx1"/>
                </a:solidFill>
                <a:latin typeface="Tw Cen MT" panose="020B0602020104020603" pitchFamily="34" charset="0"/>
              </a:rPr>
              <a:t>Infrastructure and BBB bills include  provisions for NFIP: funding for an affordability program, mapping, debt forgiveness ($25B), resiliency.</a:t>
            </a:r>
          </a:p>
          <a:p>
            <a:pPr lvl="2">
              <a:spcBef>
                <a:spcPts val="1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i="0" dirty="0">
                <a:solidFill>
                  <a:schemeClr val="tx1"/>
                </a:solidFill>
                <a:latin typeface="Tw Cen MT" panose="020B0602020104020603" pitchFamily="34" charset="0"/>
              </a:rPr>
              <a:t>Nov 2, bipartisan legislation was introduced in the Senate to reauthorize the NFIP: the National Flood Insurance Program Reauthorization and Reform Act </a:t>
            </a:r>
            <a:r>
              <a:rPr lang="en-US" b="1" i="0" u="sng" dirty="0">
                <a:solidFill>
                  <a:schemeClr val="tx1"/>
                </a:solidFill>
                <a:latin typeface="Tw Cen MT" panose="020B0602020104020603" pitchFamily="34" charset="0"/>
              </a:rPr>
              <a:t>National Flood Insurance Program Reauthorization Act</a:t>
            </a:r>
            <a:r>
              <a:rPr lang="en-US" i="0" dirty="0">
                <a:latin typeface="Tw Cen MT" panose="020B0602020104020603" pitchFamily="34" charset="0"/>
              </a:rPr>
              <a:t> </a:t>
            </a:r>
            <a:r>
              <a:rPr lang="en-US" i="0" dirty="0">
                <a:solidFill>
                  <a:schemeClr val="tx1"/>
                </a:solidFill>
                <a:latin typeface="Tw Cen MT" panose="020B0602020104020603" pitchFamily="34" charset="0"/>
              </a:rPr>
              <a:t>  (Co-sponsored by Sen. Rubio.) </a:t>
            </a:r>
          </a:p>
          <a:p>
            <a:pPr lvl="2">
              <a:spcBef>
                <a:spcPts val="1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You can view the </a:t>
            </a:r>
            <a:r>
              <a:rPr lang="en-US" u="sng" dirty="0">
                <a:latin typeface="Tw Cen MT" panose="020B0602020104020603" pitchFamily="34" charset="0"/>
                <a:hlinkClick r:id="rId3"/>
              </a:rPr>
              <a:t>legislation here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and a section-by-section </a:t>
            </a:r>
            <a:r>
              <a:rPr lang="en-US" u="sng" dirty="0">
                <a:latin typeface="Tw Cen MT" panose="020B0602020104020603" pitchFamily="34" charset="0"/>
                <a:hlinkClick r:id="rId4"/>
              </a:rPr>
              <a:t>summary here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.  Very similar to 2019 SAFE-NFIP.</a:t>
            </a:r>
          </a:p>
          <a:p>
            <a:pPr lvl="2">
              <a:spcBef>
                <a:spcPts val="1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i="0" dirty="0">
                <a:solidFill>
                  <a:schemeClr val="tx1"/>
                </a:solidFill>
                <a:latin typeface="Tw Cen MT" panose="020B0602020104020603" pitchFamily="34" charset="0"/>
              </a:rPr>
              <a:t>The</a:t>
            </a:r>
            <a:r>
              <a:rPr lang="en-US" i="0" dirty="0">
                <a:latin typeface="Tw Cen MT" panose="020B0602020104020603" pitchFamily="34" charset="0"/>
              </a:rPr>
              <a:t> </a:t>
            </a:r>
            <a:r>
              <a:rPr lang="en-US" i="0" dirty="0">
                <a:solidFill>
                  <a:schemeClr val="tx1"/>
                </a:solidFill>
                <a:latin typeface="Tw Cen MT" panose="020B0602020104020603" pitchFamily="34" charset="0"/>
              </a:rPr>
              <a:t>bill contains several provisions that have been advocated by us:</a:t>
            </a:r>
          </a:p>
          <a:p>
            <a:pPr marL="1137110" lvl="6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Five-year authorization of the NFIP</a:t>
            </a:r>
          </a:p>
          <a:p>
            <a:pPr marL="1137110" lvl="6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Caps annual premium increases at 9%</a:t>
            </a:r>
          </a:p>
          <a:p>
            <a:pPr marL="1137110" lvl="6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Freezes interest payments on the NFIP debt and reinvests that savings towards  mitigation efforts</a:t>
            </a:r>
          </a:p>
          <a:p>
            <a:pPr marL="1137110" lvl="6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Increases ICC</a:t>
            </a:r>
          </a:p>
          <a:p>
            <a:pPr marL="851360" lvl="6" indent="0" algn="ctr">
              <a:buNone/>
            </a:pPr>
            <a:endParaRPr lang="en-US" sz="2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marL="851360" lvl="6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CONTACT YOUR FEDERAL ELECTED OFFICIALS REGARDING YOUR CONCERNS ABOUT INCREASING PREMIUMS AND ASK THEM TO SUPPORT THESE EFFORTS</a:t>
            </a:r>
          </a:p>
          <a:p>
            <a:pPr lvl="2"/>
            <a:r>
              <a:rPr lang="en-US" sz="2400" dirty="0">
                <a:latin typeface="Tw Cen MT" panose="020B0602020104020603" pitchFamily="34" charset="0"/>
              </a:rPr>
              <a:t> </a:t>
            </a:r>
            <a:endParaRPr lang="en-US" sz="1600" dirty="0">
              <a:latin typeface="Tw Cen MT" panose="020B0602020104020603" pitchFamily="34" charset="0"/>
            </a:endParaRPr>
          </a:p>
          <a:p>
            <a:endParaRPr 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28"/>
          <a:stretch>
            <a:fillRect/>
          </a:stretch>
        </p:blipFill>
        <p:spPr bwMode="auto">
          <a:xfrm>
            <a:off x="11191875" y="236220"/>
            <a:ext cx="576263" cy="563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150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50" y="177466"/>
            <a:ext cx="11692290" cy="66073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What’s happening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50" y="944880"/>
            <a:ext cx="11692290" cy="5821680"/>
          </a:xfr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2800" b="1" dirty="0">
                <a:solidFill>
                  <a:schemeClr val="tx1"/>
                </a:solidFill>
                <a:latin typeface="Tw Cen MT" panose="020B0602020104020603" pitchFamily="34" charset="0"/>
              </a:rPr>
              <a:t>Agency Level Activity:</a:t>
            </a:r>
          </a:p>
          <a:p>
            <a:pPr lvl="0">
              <a:spcBef>
                <a:spcPts val="600"/>
              </a:spcBef>
              <a:spcAft>
                <a:spcPts val="300"/>
              </a:spcAft>
            </a:pPr>
            <a:endParaRPr lang="en-US" sz="1200" b="1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lvl="2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i="0" u="sng" dirty="0">
                <a:solidFill>
                  <a:schemeClr val="tx1"/>
                </a:solidFill>
                <a:latin typeface="Tw Cen MT" panose="020B0602020104020603" pitchFamily="34" charset="0"/>
              </a:rPr>
              <a:t>FEMA Requests for Information </a:t>
            </a:r>
            <a:r>
              <a:rPr lang="en-US" i="0" dirty="0">
                <a:solidFill>
                  <a:schemeClr val="tx1"/>
                </a:solidFill>
                <a:latin typeface="Tw Cen MT" panose="020B0602020104020603" pitchFamily="34" charset="0"/>
              </a:rPr>
              <a:t>– indicate the potential for significant changes to NFIP, aside from premiums.</a:t>
            </a:r>
          </a:p>
          <a:p>
            <a:pPr lvl="2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i="0" dirty="0">
                <a:solidFill>
                  <a:schemeClr val="tx1"/>
                </a:solidFill>
                <a:latin typeface="Tw Cen MT" panose="020B0602020104020603" pitchFamily="34" charset="0"/>
              </a:rPr>
              <a:t>Current RFI seeks public input on updating/increasing NFIP’s floodplain management standards.  </a:t>
            </a:r>
          </a:p>
          <a:p>
            <a:pPr marL="577040" lvl="6" indent="0">
              <a:spcAft>
                <a:spcPts val="1800"/>
              </a:spcAft>
              <a:buNone/>
            </a:pPr>
            <a:r>
              <a:rPr lang="en-US" sz="2000" i="0" dirty="0">
                <a:solidFill>
                  <a:schemeClr val="tx1"/>
                </a:solidFill>
                <a:latin typeface="Tw Cen MT" panose="020B0602020104020603" pitchFamily="34" charset="0"/>
              </a:rPr>
              <a:t>Questions relate to: Expanding the flood plain, new elevation requirements, factoring in climate change to mapping, prohibiting critical structures in flood plains, changes to RL props and substantial damage metrics. </a:t>
            </a:r>
          </a:p>
          <a:p>
            <a:pPr marL="548640" lvl="4" indent="0">
              <a:spcAft>
                <a:spcPts val="1800"/>
              </a:spcAft>
              <a:buNone/>
            </a:pPr>
            <a:r>
              <a:rPr lang="en-US" sz="2000" i="0" dirty="0">
                <a:solidFill>
                  <a:schemeClr val="tx1"/>
                </a:solidFill>
                <a:latin typeface="Tw Cen MT" panose="020B0602020104020603" pitchFamily="34" charset="0"/>
              </a:rPr>
              <a:t>Responses/comments are due Dec 13, 2021. The notice information and the place to submit comments: </a:t>
            </a:r>
            <a:r>
              <a:rPr lang="en-US" sz="2000" i="0" dirty="0">
                <a:solidFill>
                  <a:schemeClr val="tx1"/>
                </a:solidFill>
                <a:latin typeface="Tw Cen MT" panose="020B0602020104020603" pitchFamily="34" charset="0"/>
                <a:hlinkClick r:id="rId3"/>
              </a:rPr>
              <a:t>Regulations.gov</a:t>
            </a:r>
            <a:endParaRPr lang="en-US" sz="2000" i="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lvl="4">
              <a:spcBef>
                <a:spcPts val="300"/>
              </a:spcBef>
              <a:spcAft>
                <a:spcPts val="300"/>
              </a:spcAft>
            </a:pPr>
            <a:endParaRPr lang="en-US" sz="9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PAY ATTENTION TO ANNOUNCEMENTS OF FEMA NFIP AND FLOOD PLAIN RELATED AGENCY ACTIONS AND RESPOND WITH WRITTEN COMMENTS.</a:t>
            </a:r>
          </a:p>
          <a:p>
            <a:pPr lvl="0"/>
            <a:endParaRPr lang="en-US" dirty="0">
              <a:latin typeface="Tw Cen MT" panose="020B0602020104020603" pitchFamily="34" charset="0"/>
            </a:endParaRPr>
          </a:p>
          <a:p>
            <a:pPr lvl="0"/>
            <a:endParaRPr lang="en-US" dirty="0"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28"/>
          <a:stretch>
            <a:fillRect/>
          </a:stretch>
        </p:blipFill>
        <p:spPr bwMode="auto">
          <a:xfrm>
            <a:off x="11229975" y="226695"/>
            <a:ext cx="576263" cy="563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6790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50" y="177466"/>
            <a:ext cx="11692290" cy="69883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What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50" y="944880"/>
            <a:ext cx="11692290" cy="5821680"/>
          </a:xfr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lvl="2" indent="0">
              <a:spcAft>
                <a:spcPts val="600"/>
              </a:spcAft>
              <a:buNone/>
            </a:pPr>
            <a:endParaRPr lang="en-US" sz="1400" i="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lvl="2">
              <a:spcBef>
                <a:spcPts val="15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Policy holders should get an </a:t>
            </a:r>
            <a:r>
              <a:rPr lang="en-US" sz="2200" i="0" u="sng" dirty="0">
                <a:solidFill>
                  <a:schemeClr val="tx1"/>
                </a:solidFill>
                <a:latin typeface="Tw Cen MT" panose="020B0602020104020603" pitchFamily="34" charset="0"/>
              </a:rPr>
              <a:t>elevation certificate</a:t>
            </a: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. (FEMA’s data that is informing its new rating scheme is likely inaccurate and/or not favorable. Folks need to get their own elevation data.)</a:t>
            </a:r>
          </a:p>
          <a:p>
            <a:pPr lvl="2">
              <a:spcBef>
                <a:spcPts val="15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Policy holders should </a:t>
            </a:r>
            <a:r>
              <a:rPr lang="en-US" sz="2200" i="0" u="sng" dirty="0">
                <a:solidFill>
                  <a:schemeClr val="tx1"/>
                </a:solidFill>
                <a:latin typeface="Tw Cen MT" panose="020B0602020104020603" pitchFamily="34" charset="0"/>
              </a:rPr>
              <a:t>talk to their insurance agent</a:t>
            </a: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, and ask them about how your specific premium will be impacted. Don’t have to wait until April.  </a:t>
            </a:r>
          </a:p>
          <a:p>
            <a:pPr lvl="2">
              <a:spcBef>
                <a:spcPts val="15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All stakeholders should stay informed, the situation is evolving.</a:t>
            </a:r>
          </a:p>
          <a:p>
            <a:pPr lvl="2">
              <a:spcBef>
                <a:spcPts val="15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Local </a:t>
            </a:r>
            <a:r>
              <a:rPr lang="en-US" sz="2200" i="0" dirty="0" err="1">
                <a:solidFill>
                  <a:schemeClr val="tx1"/>
                </a:solidFill>
                <a:latin typeface="Tw Cen MT" panose="020B0602020104020603" pitchFamily="34" charset="0"/>
              </a:rPr>
              <a:t>govt</a:t>
            </a: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 staff should </a:t>
            </a:r>
            <a:r>
              <a:rPr lang="en-US" sz="2200" i="0" u="sng" dirty="0">
                <a:solidFill>
                  <a:schemeClr val="tx1"/>
                </a:solidFill>
                <a:latin typeface="Tw Cen MT" panose="020B0602020104020603" pitchFamily="34" charset="0"/>
              </a:rPr>
              <a:t>carefully monitor FEMA</a:t>
            </a: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 announcements, RFIs, public meetings --  and respond.  Ensure coordination btw technical and legislative/policy/political staff.</a:t>
            </a:r>
          </a:p>
          <a:p>
            <a:pPr lvl="2">
              <a:spcBef>
                <a:spcPts val="15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 ** All stakeholders should </a:t>
            </a:r>
            <a:r>
              <a:rPr lang="en-US" sz="2200" i="0" u="sng" dirty="0">
                <a:solidFill>
                  <a:schemeClr val="tx1"/>
                </a:solidFill>
                <a:latin typeface="Tw Cen MT" panose="020B0602020104020603" pitchFamily="34" charset="0"/>
              </a:rPr>
              <a:t>talk to their federal legislators</a:t>
            </a: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, share concerns/urgency about RR 2.0 -- ask them to support a 10% or less cap on annual increases to premium.**</a:t>
            </a:r>
          </a:p>
          <a:p>
            <a:pPr lvl="2">
              <a:spcBef>
                <a:spcPts val="15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Remember: Participating and advancing within in the </a:t>
            </a:r>
            <a:r>
              <a:rPr lang="en-US" sz="2200" i="0" u="sng" dirty="0">
                <a:solidFill>
                  <a:schemeClr val="tx1"/>
                </a:solidFill>
                <a:latin typeface="Tw Cen MT" panose="020B0602020104020603" pitchFamily="34" charset="0"/>
              </a:rPr>
              <a:t>Community Rating System </a:t>
            </a:r>
            <a:r>
              <a:rPr lang="en-US" sz="2200" i="0" dirty="0">
                <a:solidFill>
                  <a:schemeClr val="tx1"/>
                </a:solidFill>
                <a:latin typeface="Tw Cen MT" panose="020B0602020104020603" pitchFamily="34" charset="0"/>
              </a:rPr>
              <a:t>(CRS) can help with reducing flood insurance rates as communities will continue to earn National Flood Insurance Program rate discounts of 5%-45%, based on their community classification.</a:t>
            </a:r>
          </a:p>
          <a:p>
            <a:pPr lvl="0"/>
            <a:endParaRPr lang="en-US" dirty="0">
              <a:latin typeface="Tw Cen MT" panose="020B0602020104020603" pitchFamily="34" charset="0"/>
            </a:endParaRPr>
          </a:p>
          <a:p>
            <a:pPr lvl="0"/>
            <a:endParaRPr lang="en-US" dirty="0"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28"/>
          <a:stretch>
            <a:fillRect/>
          </a:stretch>
        </p:blipFill>
        <p:spPr bwMode="auto">
          <a:xfrm>
            <a:off x="11210925" y="245745"/>
            <a:ext cx="576263" cy="563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513507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15286</TotalTime>
  <Words>2506</Words>
  <Application>Microsoft Office PowerPoint</Application>
  <PresentationFormat>Widescreen</PresentationFormat>
  <Paragraphs>205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Tw Cen MT</vt:lpstr>
      <vt:lpstr>Wingdings</vt:lpstr>
      <vt:lpstr>Metropolitan</vt:lpstr>
      <vt:lpstr>Update: National Flood Insurance Program  and  Risk Rating 2.0</vt:lpstr>
      <vt:lpstr>RECAP of NFIP</vt:lpstr>
      <vt:lpstr>Risk Rating 2.0 </vt:lpstr>
      <vt:lpstr>Risk Rating 2.0 continued</vt:lpstr>
      <vt:lpstr>Risk Rating 2.0 continued</vt:lpstr>
      <vt:lpstr>NFIP Policies in South Florida- What’s at stake for our communities?</vt:lpstr>
      <vt:lpstr>What is happening now?</vt:lpstr>
      <vt:lpstr>What’s happening now?</vt:lpstr>
      <vt:lpstr>What to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to CRS Class 3</dc:title>
  <dc:creator>Lisa Tennyson</dc:creator>
  <cp:lastModifiedBy>Kathe Lerch</cp:lastModifiedBy>
  <cp:revision>244</cp:revision>
  <cp:lastPrinted>2021-11-07T16:58:00Z</cp:lastPrinted>
  <dcterms:created xsi:type="dcterms:W3CDTF">2021-03-20T14:07:02Z</dcterms:created>
  <dcterms:modified xsi:type="dcterms:W3CDTF">2022-01-14T21:25:37Z</dcterms:modified>
</cp:coreProperties>
</file>