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1"/>
  </p:notesMasterIdLst>
  <p:sldIdLst>
    <p:sldId id="357" r:id="rId5"/>
    <p:sldId id="1136" r:id="rId6"/>
    <p:sldId id="1165" r:id="rId7"/>
    <p:sldId id="1166" r:id="rId8"/>
    <p:sldId id="1167" r:id="rId9"/>
    <p:sldId id="1168" r:id="rId10"/>
    <p:sldId id="1169" r:id="rId11"/>
    <p:sldId id="1170" r:id="rId12"/>
    <p:sldId id="1171" r:id="rId13"/>
    <p:sldId id="1172" r:id="rId14"/>
    <p:sldId id="1173" r:id="rId15"/>
    <p:sldId id="1158" r:id="rId16"/>
    <p:sldId id="1159" r:id="rId17"/>
    <p:sldId id="1164" r:id="rId18"/>
    <p:sldId id="1148" r:id="rId19"/>
    <p:sldId id="31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3764B6-D1A1-44A3-84EC-C1A748DEA0B8}">
          <p14:sldIdLst>
            <p14:sldId id="357"/>
            <p14:sldId id="1136"/>
            <p14:sldId id="1165"/>
            <p14:sldId id="1166"/>
            <p14:sldId id="1167"/>
            <p14:sldId id="1168"/>
            <p14:sldId id="1169"/>
            <p14:sldId id="1170"/>
            <p14:sldId id="1171"/>
            <p14:sldId id="1172"/>
            <p14:sldId id="1173"/>
            <p14:sldId id="1158"/>
            <p14:sldId id="1159"/>
            <p14:sldId id="1164"/>
            <p14:sldId id="1148"/>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lda Agolli" initials="EA" lastIdx="1" clrIdx="0">
    <p:extLst>
      <p:ext uri="{19B8F6BF-5375-455C-9EA6-DF929625EA0E}">
        <p15:presenceInfo xmlns:p15="http://schemas.microsoft.com/office/powerpoint/2012/main" userId="Eralda Agolli" providerId="None"/>
      </p:ext>
    </p:extLst>
  </p:cmAuthor>
  <p:cmAuthor id="2" name="Mark Cassidy" initials="MC" lastIdx="1" clrIdx="1">
    <p:extLst>
      <p:ext uri="{19B8F6BF-5375-455C-9EA6-DF929625EA0E}">
        <p15:presenceInfo xmlns:p15="http://schemas.microsoft.com/office/powerpoint/2012/main" userId="S::mcassidy@sfrpc.com::69aab5fd-b5fc-47d5-824a-29cfc7573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8D6"/>
    <a:srgbClr val="01334C"/>
    <a:srgbClr val="285CA5"/>
    <a:srgbClr val="000B22"/>
    <a:srgbClr val="00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77086" autoAdjust="0"/>
  </p:normalViewPr>
  <p:slideViewPr>
    <p:cSldViewPr snapToGrid="0">
      <p:cViewPr varScale="1">
        <p:scale>
          <a:sx n="66" d="100"/>
          <a:sy n="66" d="100"/>
        </p:scale>
        <p:origin x="1238" y="53"/>
      </p:cViewPr>
      <p:guideLst/>
    </p:cSldViewPr>
  </p:slideViewPr>
  <p:notesTextViewPr>
    <p:cViewPr>
      <p:scale>
        <a:sx n="100" d="100"/>
        <a:sy n="100" d="100"/>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sfrpc-srv.sfrpc.local\Users\MCassidy\EDD\Labor%20Market%20Presentation\National%20Job%20opening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frpc-srv.sfrpc.local\Users\MCassidy\EDD\Labor%20Market%20Presentation\National%20Job%20opening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frpc-srv.sfrpc.local\Users\MCassidy\EDD\Labor%20Market%20Presentation\National%20Job%20opening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frpc-srv.sfrpc.local\Users\MCassidy\EDD\Labor%20Market%20Presentation\Labor%20Force%20and%20Unemployment%20Change%20from%202019%20monthl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frpc-srv.sfrpc.local\Users\MCassidy\EDD\Labor%20Market%20Presentation\Labor%20Force%20and%20Unemployment%20Change%20from%202019%20monthl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cassidy\Downloads\2019_Pop_Estimat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cassidy\Documents\County%20Industry%20EMployment%202019-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cassidy\Documents\County%20Industry%20EMployment%202019-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672736220472441E-2"/>
          <c:y val="0.11120354718064683"/>
          <c:w val="0.94132726377952758"/>
          <c:h val="0.8023896817474816"/>
        </c:manualLayout>
      </c:layout>
      <c:lineChart>
        <c:grouping val="standard"/>
        <c:varyColors val="0"/>
        <c:ser>
          <c:idx val="0"/>
          <c:order val="0"/>
          <c:tx>
            <c:strRef>
              <c:f>Sheet1!$A$3</c:f>
              <c:strCache>
                <c:ptCount val="1"/>
                <c:pt idx="0">
                  <c:v>Unemployed persons per job opening ratio</c:v>
                </c:pt>
              </c:strCache>
            </c:strRef>
          </c:tx>
          <c:spPr>
            <a:ln w="28575" cap="rnd">
              <a:solidFill>
                <a:schemeClr val="accent6"/>
              </a:solidFill>
              <a:round/>
            </a:ln>
            <a:effectLst/>
          </c:spPr>
          <c:marker>
            <c:symbol val="none"/>
          </c:marker>
          <c:cat>
            <c:numRef>
              <c:f>Sheet1!$B$2:$DR$2</c:f>
              <c:numCache>
                <c:formatCode>[$-409]mmm\-yy;@</c:formatCode>
                <c:ptCount val="121"/>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pt idx="20">
                  <c:v>41365</c:v>
                </c:pt>
                <c:pt idx="21">
                  <c:v>41395</c:v>
                </c:pt>
                <c:pt idx="22">
                  <c:v>41426</c:v>
                </c:pt>
                <c:pt idx="23">
                  <c:v>41456</c:v>
                </c:pt>
                <c:pt idx="24">
                  <c:v>41487</c:v>
                </c:pt>
                <c:pt idx="25">
                  <c:v>41518</c:v>
                </c:pt>
                <c:pt idx="26">
                  <c:v>41548</c:v>
                </c:pt>
                <c:pt idx="27">
                  <c:v>41579</c:v>
                </c:pt>
                <c:pt idx="28">
                  <c:v>41609</c:v>
                </c:pt>
                <c:pt idx="29">
                  <c:v>41640</c:v>
                </c:pt>
                <c:pt idx="30">
                  <c:v>41671</c:v>
                </c:pt>
                <c:pt idx="31">
                  <c:v>41699</c:v>
                </c:pt>
                <c:pt idx="32">
                  <c:v>41730</c:v>
                </c:pt>
                <c:pt idx="33">
                  <c:v>41760</c:v>
                </c:pt>
                <c:pt idx="34">
                  <c:v>41791</c:v>
                </c:pt>
                <c:pt idx="35">
                  <c:v>41821</c:v>
                </c:pt>
                <c:pt idx="36">
                  <c:v>41852</c:v>
                </c:pt>
                <c:pt idx="37">
                  <c:v>41883</c:v>
                </c:pt>
                <c:pt idx="38">
                  <c:v>41913</c:v>
                </c:pt>
                <c:pt idx="39">
                  <c:v>41944</c:v>
                </c:pt>
                <c:pt idx="40">
                  <c:v>41974</c:v>
                </c:pt>
                <c:pt idx="41">
                  <c:v>42005</c:v>
                </c:pt>
                <c:pt idx="42">
                  <c:v>42036</c:v>
                </c:pt>
                <c:pt idx="43">
                  <c:v>42064</c:v>
                </c:pt>
                <c:pt idx="44">
                  <c:v>42095</c:v>
                </c:pt>
                <c:pt idx="45">
                  <c:v>42125</c:v>
                </c:pt>
                <c:pt idx="46">
                  <c:v>42156</c:v>
                </c:pt>
                <c:pt idx="47">
                  <c:v>42186</c:v>
                </c:pt>
                <c:pt idx="48">
                  <c:v>42217</c:v>
                </c:pt>
                <c:pt idx="49">
                  <c:v>42248</c:v>
                </c:pt>
                <c:pt idx="50">
                  <c:v>42278</c:v>
                </c:pt>
                <c:pt idx="51">
                  <c:v>42309</c:v>
                </c:pt>
                <c:pt idx="52">
                  <c:v>42339</c:v>
                </c:pt>
                <c:pt idx="53">
                  <c:v>42370</c:v>
                </c:pt>
                <c:pt idx="54">
                  <c:v>42401</c:v>
                </c:pt>
                <c:pt idx="55">
                  <c:v>42430</c:v>
                </c:pt>
                <c:pt idx="56">
                  <c:v>42461</c:v>
                </c:pt>
                <c:pt idx="57">
                  <c:v>42491</c:v>
                </c:pt>
                <c:pt idx="58">
                  <c:v>42522</c:v>
                </c:pt>
                <c:pt idx="59">
                  <c:v>42552</c:v>
                </c:pt>
                <c:pt idx="60">
                  <c:v>42583</c:v>
                </c:pt>
                <c:pt idx="61">
                  <c:v>42614</c:v>
                </c:pt>
                <c:pt idx="62">
                  <c:v>42644</c:v>
                </c:pt>
                <c:pt idx="63">
                  <c:v>42675</c:v>
                </c:pt>
                <c:pt idx="64">
                  <c:v>42705</c:v>
                </c:pt>
                <c:pt idx="65">
                  <c:v>42736</c:v>
                </c:pt>
                <c:pt idx="66">
                  <c:v>42767</c:v>
                </c:pt>
                <c:pt idx="67">
                  <c:v>42795</c:v>
                </c:pt>
                <c:pt idx="68">
                  <c:v>42826</c:v>
                </c:pt>
                <c:pt idx="69">
                  <c:v>42856</c:v>
                </c:pt>
                <c:pt idx="70">
                  <c:v>42887</c:v>
                </c:pt>
                <c:pt idx="71">
                  <c:v>42917</c:v>
                </c:pt>
                <c:pt idx="72">
                  <c:v>42948</c:v>
                </c:pt>
                <c:pt idx="73">
                  <c:v>42979</c:v>
                </c:pt>
                <c:pt idx="74">
                  <c:v>43009</c:v>
                </c:pt>
                <c:pt idx="75">
                  <c:v>43040</c:v>
                </c:pt>
                <c:pt idx="76">
                  <c:v>43070</c:v>
                </c:pt>
                <c:pt idx="77">
                  <c:v>43101</c:v>
                </c:pt>
                <c:pt idx="78">
                  <c:v>43132</c:v>
                </c:pt>
                <c:pt idx="79">
                  <c:v>43160</c:v>
                </c:pt>
                <c:pt idx="80">
                  <c:v>43191</c:v>
                </c:pt>
                <c:pt idx="81">
                  <c:v>43221</c:v>
                </c:pt>
                <c:pt idx="82">
                  <c:v>43252</c:v>
                </c:pt>
                <c:pt idx="83">
                  <c:v>43282</c:v>
                </c:pt>
                <c:pt idx="84">
                  <c:v>43313</c:v>
                </c:pt>
                <c:pt idx="85">
                  <c:v>43344</c:v>
                </c:pt>
                <c:pt idx="86">
                  <c:v>43374</c:v>
                </c:pt>
                <c:pt idx="87">
                  <c:v>43405</c:v>
                </c:pt>
                <c:pt idx="88">
                  <c:v>43435</c:v>
                </c:pt>
                <c:pt idx="89">
                  <c:v>43466</c:v>
                </c:pt>
                <c:pt idx="90">
                  <c:v>43497</c:v>
                </c:pt>
                <c:pt idx="91">
                  <c:v>43525</c:v>
                </c:pt>
                <c:pt idx="92">
                  <c:v>43556</c:v>
                </c:pt>
                <c:pt idx="93">
                  <c:v>43586</c:v>
                </c:pt>
                <c:pt idx="94">
                  <c:v>43617</c:v>
                </c:pt>
                <c:pt idx="95">
                  <c:v>43647</c:v>
                </c:pt>
                <c:pt idx="96">
                  <c:v>43678</c:v>
                </c:pt>
                <c:pt idx="97">
                  <c:v>43709</c:v>
                </c:pt>
                <c:pt idx="98">
                  <c:v>43739</c:v>
                </c:pt>
                <c:pt idx="99">
                  <c:v>43770</c:v>
                </c:pt>
                <c:pt idx="100">
                  <c:v>43800</c:v>
                </c:pt>
                <c:pt idx="101">
                  <c:v>43831</c:v>
                </c:pt>
                <c:pt idx="102">
                  <c:v>43862</c:v>
                </c:pt>
                <c:pt idx="103">
                  <c:v>43891</c:v>
                </c:pt>
                <c:pt idx="104">
                  <c:v>43922</c:v>
                </c:pt>
                <c:pt idx="105">
                  <c:v>43952</c:v>
                </c:pt>
                <c:pt idx="106">
                  <c:v>43983</c:v>
                </c:pt>
                <c:pt idx="107">
                  <c:v>44013</c:v>
                </c:pt>
                <c:pt idx="108">
                  <c:v>44044</c:v>
                </c:pt>
                <c:pt idx="109">
                  <c:v>44075</c:v>
                </c:pt>
                <c:pt idx="110">
                  <c:v>44105</c:v>
                </c:pt>
                <c:pt idx="111">
                  <c:v>44136</c:v>
                </c:pt>
                <c:pt idx="112">
                  <c:v>44166</c:v>
                </c:pt>
                <c:pt idx="113">
                  <c:v>44197</c:v>
                </c:pt>
                <c:pt idx="114">
                  <c:v>44228</c:v>
                </c:pt>
                <c:pt idx="115">
                  <c:v>44256</c:v>
                </c:pt>
                <c:pt idx="116">
                  <c:v>44287</c:v>
                </c:pt>
                <c:pt idx="117">
                  <c:v>44317</c:v>
                </c:pt>
                <c:pt idx="118">
                  <c:v>44348</c:v>
                </c:pt>
                <c:pt idx="119">
                  <c:v>44378</c:v>
                </c:pt>
                <c:pt idx="120">
                  <c:v>44409</c:v>
                </c:pt>
              </c:numCache>
            </c:numRef>
          </c:cat>
          <c:val>
            <c:numRef>
              <c:f>Sheet1!$B$3:$DR$3</c:f>
              <c:numCache>
                <c:formatCode>General</c:formatCode>
                <c:ptCount val="121"/>
                <c:pt idx="0">
                  <c:v>4.2</c:v>
                </c:pt>
                <c:pt idx="1">
                  <c:v>3.7</c:v>
                </c:pt>
                <c:pt idx="2">
                  <c:v>3.8</c:v>
                </c:pt>
                <c:pt idx="3">
                  <c:v>3.7</c:v>
                </c:pt>
                <c:pt idx="4">
                  <c:v>3.5</c:v>
                </c:pt>
                <c:pt idx="5">
                  <c:v>3.3</c:v>
                </c:pt>
                <c:pt idx="6">
                  <c:v>3.5</c:v>
                </c:pt>
                <c:pt idx="7">
                  <c:v>3.2</c:v>
                </c:pt>
                <c:pt idx="8">
                  <c:v>3.3</c:v>
                </c:pt>
                <c:pt idx="9">
                  <c:v>3.3</c:v>
                </c:pt>
                <c:pt idx="10">
                  <c:v>3.2</c:v>
                </c:pt>
                <c:pt idx="11">
                  <c:v>3.4</c:v>
                </c:pt>
                <c:pt idx="12">
                  <c:v>3.3</c:v>
                </c:pt>
                <c:pt idx="13">
                  <c:v>3.1</c:v>
                </c:pt>
                <c:pt idx="14">
                  <c:v>3.2</c:v>
                </c:pt>
                <c:pt idx="15">
                  <c:v>3.1</c:v>
                </c:pt>
                <c:pt idx="16">
                  <c:v>3.1</c:v>
                </c:pt>
                <c:pt idx="17">
                  <c:v>3.2</c:v>
                </c:pt>
                <c:pt idx="18">
                  <c:v>3</c:v>
                </c:pt>
                <c:pt idx="19">
                  <c:v>2.9</c:v>
                </c:pt>
                <c:pt idx="20">
                  <c:v>2.9</c:v>
                </c:pt>
                <c:pt idx="21">
                  <c:v>2.8</c:v>
                </c:pt>
                <c:pt idx="22">
                  <c:v>2.8</c:v>
                </c:pt>
                <c:pt idx="23">
                  <c:v>2.9</c:v>
                </c:pt>
                <c:pt idx="24">
                  <c:v>2.8</c:v>
                </c:pt>
                <c:pt idx="25">
                  <c:v>2.7</c:v>
                </c:pt>
                <c:pt idx="26">
                  <c:v>2.6</c:v>
                </c:pt>
                <c:pt idx="27">
                  <c:v>2.6</c:v>
                </c:pt>
                <c:pt idx="28">
                  <c:v>2.5</c:v>
                </c:pt>
                <c:pt idx="29">
                  <c:v>2.5</c:v>
                </c:pt>
                <c:pt idx="30">
                  <c:v>2.4</c:v>
                </c:pt>
                <c:pt idx="31">
                  <c:v>2.4</c:v>
                </c:pt>
                <c:pt idx="32">
                  <c:v>2.1</c:v>
                </c:pt>
                <c:pt idx="33">
                  <c:v>2.1</c:v>
                </c:pt>
                <c:pt idx="34">
                  <c:v>1.9</c:v>
                </c:pt>
                <c:pt idx="35">
                  <c:v>2</c:v>
                </c:pt>
                <c:pt idx="36">
                  <c:v>1.8</c:v>
                </c:pt>
                <c:pt idx="37">
                  <c:v>1.9</c:v>
                </c:pt>
                <c:pt idx="38">
                  <c:v>1.8</c:v>
                </c:pt>
                <c:pt idx="39">
                  <c:v>1.9</c:v>
                </c:pt>
                <c:pt idx="40">
                  <c:v>1.7</c:v>
                </c:pt>
                <c:pt idx="41">
                  <c:v>1.7</c:v>
                </c:pt>
                <c:pt idx="42">
                  <c:v>1.6</c:v>
                </c:pt>
                <c:pt idx="43">
                  <c:v>1.6</c:v>
                </c:pt>
                <c:pt idx="44">
                  <c:v>1.5</c:v>
                </c:pt>
                <c:pt idx="45">
                  <c:v>1.6</c:v>
                </c:pt>
                <c:pt idx="46">
                  <c:v>1.6</c:v>
                </c:pt>
                <c:pt idx="47">
                  <c:v>1.3</c:v>
                </c:pt>
                <c:pt idx="48">
                  <c:v>1.5</c:v>
                </c:pt>
                <c:pt idx="49">
                  <c:v>1.4</c:v>
                </c:pt>
                <c:pt idx="50">
                  <c:v>1.4</c:v>
                </c:pt>
                <c:pt idx="51">
                  <c:v>1.4</c:v>
                </c:pt>
                <c:pt idx="52">
                  <c:v>1.4</c:v>
                </c:pt>
                <c:pt idx="53">
                  <c:v>1.3</c:v>
                </c:pt>
                <c:pt idx="54">
                  <c:v>1.3</c:v>
                </c:pt>
                <c:pt idx="55">
                  <c:v>1.3</c:v>
                </c:pt>
                <c:pt idx="56">
                  <c:v>1.4</c:v>
                </c:pt>
                <c:pt idx="57">
                  <c:v>1.3</c:v>
                </c:pt>
                <c:pt idx="58">
                  <c:v>1.3</c:v>
                </c:pt>
                <c:pt idx="59">
                  <c:v>1.3</c:v>
                </c:pt>
                <c:pt idx="60">
                  <c:v>1.4</c:v>
                </c:pt>
                <c:pt idx="61">
                  <c:v>1.4</c:v>
                </c:pt>
                <c:pt idx="62">
                  <c:v>1.4</c:v>
                </c:pt>
                <c:pt idx="63">
                  <c:v>1.3</c:v>
                </c:pt>
                <c:pt idx="64">
                  <c:v>1.3</c:v>
                </c:pt>
                <c:pt idx="65">
                  <c:v>1.3</c:v>
                </c:pt>
                <c:pt idx="66">
                  <c:v>1.2</c:v>
                </c:pt>
                <c:pt idx="67">
                  <c:v>1.2</c:v>
                </c:pt>
                <c:pt idx="68">
                  <c:v>1.2</c:v>
                </c:pt>
                <c:pt idx="69">
                  <c:v>1.2</c:v>
                </c:pt>
                <c:pt idx="70">
                  <c:v>1.1000000000000001</c:v>
                </c:pt>
                <c:pt idx="71">
                  <c:v>1.1000000000000001</c:v>
                </c:pt>
                <c:pt idx="72">
                  <c:v>1.1000000000000001</c:v>
                </c:pt>
                <c:pt idx="73">
                  <c:v>1.1000000000000001</c:v>
                </c:pt>
                <c:pt idx="74">
                  <c:v>1</c:v>
                </c:pt>
                <c:pt idx="75">
                  <c:v>1.1000000000000001</c:v>
                </c:pt>
                <c:pt idx="76">
                  <c:v>1</c:v>
                </c:pt>
                <c:pt idx="77">
                  <c:v>1</c:v>
                </c:pt>
                <c:pt idx="78">
                  <c:v>1</c:v>
                </c:pt>
                <c:pt idx="79">
                  <c:v>1</c:v>
                </c:pt>
                <c:pt idx="80">
                  <c:v>0.9</c:v>
                </c:pt>
                <c:pt idx="81">
                  <c:v>0.9</c:v>
                </c:pt>
                <c:pt idx="82">
                  <c:v>0.9</c:v>
                </c:pt>
                <c:pt idx="83">
                  <c:v>0.9</c:v>
                </c:pt>
                <c:pt idx="84">
                  <c:v>0.9</c:v>
                </c:pt>
                <c:pt idx="85">
                  <c:v>0.8</c:v>
                </c:pt>
                <c:pt idx="86">
                  <c:v>0.8</c:v>
                </c:pt>
                <c:pt idx="87">
                  <c:v>0.8</c:v>
                </c:pt>
                <c:pt idx="88">
                  <c:v>0.9</c:v>
                </c:pt>
                <c:pt idx="89">
                  <c:v>0.9</c:v>
                </c:pt>
                <c:pt idx="90">
                  <c:v>0.9</c:v>
                </c:pt>
                <c:pt idx="91">
                  <c:v>0.8</c:v>
                </c:pt>
                <c:pt idx="92">
                  <c:v>0.8</c:v>
                </c:pt>
                <c:pt idx="93">
                  <c:v>0.8</c:v>
                </c:pt>
                <c:pt idx="94">
                  <c:v>0.8</c:v>
                </c:pt>
                <c:pt idx="95">
                  <c:v>0.8</c:v>
                </c:pt>
                <c:pt idx="96">
                  <c:v>0.8</c:v>
                </c:pt>
                <c:pt idx="97">
                  <c:v>0.8</c:v>
                </c:pt>
                <c:pt idx="98">
                  <c:v>0.8</c:v>
                </c:pt>
                <c:pt idx="99">
                  <c:v>0.9</c:v>
                </c:pt>
                <c:pt idx="100">
                  <c:v>0.9</c:v>
                </c:pt>
                <c:pt idx="101">
                  <c:v>0.8</c:v>
                </c:pt>
                <c:pt idx="102">
                  <c:v>0.8</c:v>
                </c:pt>
                <c:pt idx="103">
                  <c:v>1.2</c:v>
                </c:pt>
                <c:pt idx="104">
                  <c:v>5</c:v>
                </c:pt>
                <c:pt idx="105">
                  <c:v>3.9</c:v>
                </c:pt>
                <c:pt idx="106">
                  <c:v>2.9</c:v>
                </c:pt>
                <c:pt idx="107">
                  <c:v>2.4</c:v>
                </c:pt>
                <c:pt idx="108">
                  <c:v>2.1</c:v>
                </c:pt>
                <c:pt idx="109">
                  <c:v>1.9</c:v>
                </c:pt>
                <c:pt idx="110">
                  <c:v>1.6</c:v>
                </c:pt>
                <c:pt idx="111">
                  <c:v>1.6</c:v>
                </c:pt>
                <c:pt idx="112">
                  <c:v>1.6</c:v>
                </c:pt>
                <c:pt idx="113">
                  <c:v>1.4</c:v>
                </c:pt>
                <c:pt idx="114">
                  <c:v>1.3</c:v>
                </c:pt>
                <c:pt idx="115">
                  <c:v>1.2</c:v>
                </c:pt>
                <c:pt idx="116">
                  <c:v>1.1000000000000001</c:v>
                </c:pt>
                <c:pt idx="117">
                  <c:v>1</c:v>
                </c:pt>
                <c:pt idx="118">
                  <c:v>0.9</c:v>
                </c:pt>
                <c:pt idx="119">
                  <c:v>0.8</c:v>
                </c:pt>
                <c:pt idx="120">
                  <c:v>0.8</c:v>
                </c:pt>
              </c:numCache>
            </c:numRef>
          </c:val>
          <c:smooth val="0"/>
          <c:extLst>
            <c:ext xmlns:c16="http://schemas.microsoft.com/office/drawing/2014/chart" uri="{C3380CC4-5D6E-409C-BE32-E72D297353CC}">
              <c16:uniqueId val="{00000000-57AB-4813-A12A-61521A86E3E6}"/>
            </c:ext>
          </c:extLst>
        </c:ser>
        <c:dLbls>
          <c:showLegendKey val="0"/>
          <c:showVal val="0"/>
          <c:showCatName val="0"/>
          <c:showSerName val="0"/>
          <c:showPercent val="0"/>
          <c:showBubbleSize val="0"/>
        </c:dLbls>
        <c:smooth val="0"/>
        <c:axId val="1080106351"/>
        <c:axId val="1080111759"/>
      </c:lineChart>
      <c:dateAx>
        <c:axId val="1080106351"/>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0111759"/>
        <c:crosses val="autoZero"/>
        <c:auto val="1"/>
        <c:lblOffset val="100"/>
        <c:baseTimeUnit val="months"/>
        <c:majorUnit val="12"/>
        <c:majorTimeUnit val="months"/>
      </c:dateAx>
      <c:valAx>
        <c:axId val="1080111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0106351"/>
        <c:crosses val="autoZero"/>
        <c:crossBetween val="between"/>
      </c:valAx>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Average Weekly Wages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Broward</c:v>
                </c:pt>
              </c:strCache>
            </c:strRef>
          </c:tx>
          <c:spPr>
            <a:ln w="76200" cap="rnd">
              <a:solidFill>
                <a:schemeClr val="accent6"/>
              </a:solidFill>
              <a:round/>
            </a:ln>
            <a:effectLst/>
          </c:spPr>
          <c:marker>
            <c:symbol val="circle"/>
            <c:size val="5"/>
            <c:spPr>
              <a:solidFill>
                <a:schemeClr val="accent6"/>
              </a:solidFill>
              <a:ln w="76200">
                <a:solidFill>
                  <a:schemeClr val="accent6"/>
                </a:solidFill>
              </a:ln>
              <a:effectLst/>
            </c:spPr>
          </c:marker>
          <c:cat>
            <c:strRef>
              <c:f>Sheet1!$B$1:$G$1</c:f>
              <c:strCache>
                <c:ptCount val="6"/>
                <c:pt idx="0">
                  <c:v>Qtr4 '19</c:v>
                </c:pt>
                <c:pt idx="1">
                  <c:v>Qtr1 '20</c:v>
                </c:pt>
                <c:pt idx="2">
                  <c:v>Qtr2 '20</c:v>
                </c:pt>
                <c:pt idx="3">
                  <c:v>Qtr3 '20</c:v>
                </c:pt>
                <c:pt idx="4">
                  <c:v>Qtr4 '20</c:v>
                </c:pt>
                <c:pt idx="5">
                  <c:v>Qtr1 '21</c:v>
                </c:pt>
              </c:strCache>
            </c:strRef>
          </c:cat>
          <c:val>
            <c:numRef>
              <c:f>Sheet1!$B$2:$G$2</c:f>
              <c:numCache>
                <c:formatCode>_("$"* #,##0_);_("$"* \(#,##0\);_("$"* "-"??_);_(@_)</c:formatCode>
                <c:ptCount val="6"/>
                <c:pt idx="0">
                  <c:v>1097</c:v>
                </c:pt>
                <c:pt idx="1">
                  <c:v>1114</c:v>
                </c:pt>
                <c:pt idx="2">
                  <c:v>1084</c:v>
                </c:pt>
                <c:pt idx="3">
                  <c:v>1091</c:v>
                </c:pt>
                <c:pt idx="4">
                  <c:v>1249</c:v>
                </c:pt>
                <c:pt idx="5">
                  <c:v>1155</c:v>
                </c:pt>
              </c:numCache>
            </c:numRef>
          </c:val>
          <c:smooth val="0"/>
          <c:extLst>
            <c:ext xmlns:c16="http://schemas.microsoft.com/office/drawing/2014/chart" uri="{C3380CC4-5D6E-409C-BE32-E72D297353CC}">
              <c16:uniqueId val="{00000000-07EE-46C3-A79A-8ED1E106E43B}"/>
            </c:ext>
          </c:extLst>
        </c:ser>
        <c:ser>
          <c:idx val="1"/>
          <c:order val="1"/>
          <c:tx>
            <c:strRef>
              <c:f>Sheet1!$A$3</c:f>
              <c:strCache>
                <c:ptCount val="1"/>
                <c:pt idx="0">
                  <c:v>Miami-Dade</c:v>
                </c:pt>
              </c:strCache>
            </c:strRef>
          </c:tx>
          <c:spPr>
            <a:ln w="76200" cap="rnd">
              <a:solidFill>
                <a:schemeClr val="accent5"/>
              </a:solidFill>
              <a:round/>
            </a:ln>
            <a:effectLst/>
          </c:spPr>
          <c:marker>
            <c:symbol val="circle"/>
            <c:size val="5"/>
            <c:spPr>
              <a:solidFill>
                <a:schemeClr val="accent5"/>
              </a:solidFill>
              <a:ln w="76200">
                <a:solidFill>
                  <a:schemeClr val="accent5"/>
                </a:solidFill>
              </a:ln>
              <a:effectLst/>
            </c:spPr>
          </c:marker>
          <c:cat>
            <c:strRef>
              <c:f>Sheet1!$B$1:$G$1</c:f>
              <c:strCache>
                <c:ptCount val="6"/>
                <c:pt idx="0">
                  <c:v>Qtr4 '19</c:v>
                </c:pt>
                <c:pt idx="1">
                  <c:v>Qtr1 '20</c:v>
                </c:pt>
                <c:pt idx="2">
                  <c:v>Qtr2 '20</c:v>
                </c:pt>
                <c:pt idx="3">
                  <c:v>Qtr3 '20</c:v>
                </c:pt>
                <c:pt idx="4">
                  <c:v>Qtr4 '20</c:v>
                </c:pt>
                <c:pt idx="5">
                  <c:v>Qtr1 '21</c:v>
                </c:pt>
              </c:strCache>
            </c:strRef>
          </c:cat>
          <c:val>
            <c:numRef>
              <c:f>Sheet1!$B$3:$G$3</c:f>
              <c:numCache>
                <c:formatCode>_("$"* #,##0_);_("$"* \(#,##0\);_("$"* "-"??_);_(@_)</c:formatCode>
                <c:ptCount val="6"/>
                <c:pt idx="0">
                  <c:v>1137</c:v>
                </c:pt>
                <c:pt idx="1">
                  <c:v>1157</c:v>
                </c:pt>
                <c:pt idx="2">
                  <c:v>1108</c:v>
                </c:pt>
                <c:pt idx="3">
                  <c:v>1118</c:v>
                </c:pt>
                <c:pt idx="4">
                  <c:v>1299</c:v>
                </c:pt>
                <c:pt idx="5">
                  <c:v>1231</c:v>
                </c:pt>
              </c:numCache>
            </c:numRef>
          </c:val>
          <c:smooth val="0"/>
          <c:extLst>
            <c:ext xmlns:c16="http://schemas.microsoft.com/office/drawing/2014/chart" uri="{C3380CC4-5D6E-409C-BE32-E72D297353CC}">
              <c16:uniqueId val="{00000001-07EE-46C3-A79A-8ED1E106E43B}"/>
            </c:ext>
          </c:extLst>
        </c:ser>
        <c:ser>
          <c:idx val="2"/>
          <c:order val="2"/>
          <c:tx>
            <c:strRef>
              <c:f>Sheet1!$A$4</c:f>
              <c:strCache>
                <c:ptCount val="1"/>
                <c:pt idx="0">
                  <c:v>Monroe</c:v>
                </c:pt>
              </c:strCache>
            </c:strRef>
          </c:tx>
          <c:spPr>
            <a:ln w="76200" cap="rnd">
              <a:solidFill>
                <a:schemeClr val="accent4"/>
              </a:solidFill>
              <a:round/>
            </a:ln>
            <a:effectLst/>
          </c:spPr>
          <c:marker>
            <c:symbol val="circle"/>
            <c:size val="5"/>
            <c:spPr>
              <a:solidFill>
                <a:schemeClr val="accent4"/>
              </a:solidFill>
              <a:ln w="76200">
                <a:solidFill>
                  <a:schemeClr val="accent4"/>
                </a:solidFill>
              </a:ln>
              <a:effectLst/>
            </c:spPr>
          </c:marker>
          <c:cat>
            <c:strRef>
              <c:f>Sheet1!$B$1:$G$1</c:f>
              <c:strCache>
                <c:ptCount val="6"/>
                <c:pt idx="0">
                  <c:v>Qtr4 '19</c:v>
                </c:pt>
                <c:pt idx="1">
                  <c:v>Qtr1 '20</c:v>
                </c:pt>
                <c:pt idx="2">
                  <c:v>Qtr2 '20</c:v>
                </c:pt>
                <c:pt idx="3">
                  <c:v>Qtr3 '20</c:v>
                </c:pt>
                <c:pt idx="4">
                  <c:v>Qtr4 '20</c:v>
                </c:pt>
                <c:pt idx="5">
                  <c:v>Qtr1 '21</c:v>
                </c:pt>
              </c:strCache>
            </c:strRef>
          </c:cat>
          <c:val>
            <c:numRef>
              <c:f>Sheet1!$B$4:$G$4</c:f>
              <c:numCache>
                <c:formatCode>_("$"* #,##0_);_("$"* \(#,##0\);_("$"* "-"??_);_(@_)</c:formatCode>
                <c:ptCount val="6"/>
                <c:pt idx="0">
                  <c:v>874</c:v>
                </c:pt>
                <c:pt idx="1">
                  <c:v>856</c:v>
                </c:pt>
                <c:pt idx="2">
                  <c:v>909</c:v>
                </c:pt>
                <c:pt idx="3">
                  <c:v>895</c:v>
                </c:pt>
                <c:pt idx="4">
                  <c:v>988</c:v>
                </c:pt>
                <c:pt idx="5">
                  <c:v>893</c:v>
                </c:pt>
              </c:numCache>
            </c:numRef>
          </c:val>
          <c:smooth val="0"/>
          <c:extLst>
            <c:ext xmlns:c16="http://schemas.microsoft.com/office/drawing/2014/chart" uri="{C3380CC4-5D6E-409C-BE32-E72D297353CC}">
              <c16:uniqueId val="{00000002-07EE-46C3-A79A-8ED1E106E43B}"/>
            </c:ext>
          </c:extLst>
        </c:ser>
        <c:ser>
          <c:idx val="3"/>
          <c:order val="3"/>
          <c:tx>
            <c:strRef>
              <c:f>Sheet1!$A$5</c:f>
              <c:strCache>
                <c:ptCount val="1"/>
                <c:pt idx="0">
                  <c:v>Florida </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Sheet1!$B$1:$G$1</c:f>
              <c:strCache>
                <c:ptCount val="6"/>
                <c:pt idx="0">
                  <c:v>Qtr4 '19</c:v>
                </c:pt>
                <c:pt idx="1">
                  <c:v>Qtr1 '20</c:v>
                </c:pt>
                <c:pt idx="2">
                  <c:v>Qtr2 '20</c:v>
                </c:pt>
                <c:pt idx="3">
                  <c:v>Qtr3 '20</c:v>
                </c:pt>
                <c:pt idx="4">
                  <c:v>Qtr4 '20</c:v>
                </c:pt>
                <c:pt idx="5">
                  <c:v>Qtr1 '21</c:v>
                </c:pt>
              </c:strCache>
            </c:strRef>
          </c:cat>
          <c:val>
            <c:numRef>
              <c:f>Sheet1!$B$5:$G$5</c:f>
              <c:numCache>
                <c:formatCode>_("$"* #,##0_);_("$"* \(#,##0\);_("$"* "-"??_);_(@_)</c:formatCode>
                <c:ptCount val="6"/>
                <c:pt idx="0">
                  <c:v>1043</c:v>
                </c:pt>
                <c:pt idx="1">
                  <c:v>1050</c:v>
                </c:pt>
                <c:pt idx="2">
                  <c:v>1033</c:v>
                </c:pt>
                <c:pt idx="3">
                  <c:v>1030</c:v>
                </c:pt>
                <c:pt idx="4">
                  <c:v>1182</c:v>
                </c:pt>
                <c:pt idx="5">
                  <c:v>1104</c:v>
                </c:pt>
              </c:numCache>
            </c:numRef>
          </c:val>
          <c:smooth val="0"/>
          <c:extLst>
            <c:ext xmlns:c16="http://schemas.microsoft.com/office/drawing/2014/chart" uri="{C3380CC4-5D6E-409C-BE32-E72D297353CC}">
              <c16:uniqueId val="{00000003-07EE-46C3-A79A-8ED1E106E43B}"/>
            </c:ext>
          </c:extLst>
        </c:ser>
        <c:ser>
          <c:idx val="4"/>
          <c:order val="4"/>
          <c:tx>
            <c:strRef>
              <c:f>Sheet1!$A$6</c:f>
              <c:strCache>
                <c:ptCount val="1"/>
                <c:pt idx="0">
                  <c:v>U.S</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Sheet1!$B$1:$G$1</c:f>
              <c:strCache>
                <c:ptCount val="6"/>
                <c:pt idx="0">
                  <c:v>Qtr4 '19</c:v>
                </c:pt>
                <c:pt idx="1">
                  <c:v>Qtr1 '20</c:v>
                </c:pt>
                <c:pt idx="2">
                  <c:v>Qtr2 '20</c:v>
                </c:pt>
                <c:pt idx="3">
                  <c:v>Qtr3 '20</c:v>
                </c:pt>
                <c:pt idx="4">
                  <c:v>Qtr4 '20</c:v>
                </c:pt>
                <c:pt idx="5">
                  <c:v>Qtr1 '21</c:v>
                </c:pt>
              </c:strCache>
            </c:strRef>
          </c:cat>
          <c:val>
            <c:numRef>
              <c:f>Sheet1!$B$6:$G$6</c:f>
              <c:numCache>
                <c:formatCode>_("$"* #,##0_);_("$"* \(#,##0\);_("$"* "-"??_);_(@_)</c:formatCode>
                <c:ptCount val="6"/>
                <c:pt idx="0">
                  <c:v>1185</c:v>
                </c:pt>
                <c:pt idx="1">
                  <c:v>1221</c:v>
                </c:pt>
                <c:pt idx="2">
                  <c:v>1188</c:v>
                </c:pt>
                <c:pt idx="3">
                  <c:v>1172</c:v>
                </c:pt>
                <c:pt idx="4">
                  <c:v>1339</c:v>
                </c:pt>
                <c:pt idx="5">
                  <c:v>1289</c:v>
                </c:pt>
              </c:numCache>
            </c:numRef>
          </c:val>
          <c:smooth val="0"/>
          <c:extLst>
            <c:ext xmlns:c16="http://schemas.microsoft.com/office/drawing/2014/chart" uri="{C3380CC4-5D6E-409C-BE32-E72D297353CC}">
              <c16:uniqueId val="{00000004-07EE-46C3-A79A-8ED1E106E43B}"/>
            </c:ext>
          </c:extLst>
        </c:ser>
        <c:dLbls>
          <c:showLegendKey val="0"/>
          <c:showVal val="0"/>
          <c:showCatName val="0"/>
          <c:showSerName val="0"/>
          <c:showPercent val="0"/>
          <c:showBubbleSize val="0"/>
        </c:dLbls>
        <c:marker val="1"/>
        <c:smooth val="0"/>
        <c:axId val="154188175"/>
        <c:axId val="154189423"/>
      </c:lineChart>
      <c:catAx>
        <c:axId val="154188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4189423"/>
        <c:crosses val="autoZero"/>
        <c:auto val="1"/>
        <c:lblAlgn val="ctr"/>
        <c:lblOffset val="100"/>
        <c:noMultiLvlLbl val="0"/>
      </c:catAx>
      <c:valAx>
        <c:axId val="154189423"/>
        <c:scaling>
          <c:orientation val="minMax"/>
          <c:max val="1350"/>
          <c:min val="8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4188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U.S Job Openings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'job openings'!$A$2</c:f>
              <c:strCache>
                <c:ptCount val="1"/>
                <c:pt idx="0">
                  <c:v>Construction</c:v>
                </c:pt>
              </c:strCache>
            </c:strRef>
          </c:tx>
          <c:spPr>
            <a:ln w="28575" cap="rnd">
              <a:solidFill>
                <a:schemeClr val="accent6">
                  <a:lumMod val="40000"/>
                  <a:lumOff val="60000"/>
                  <a:alpha val="25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openings'!$B$2:$U$2</c:f>
              <c:numCache>
                <c:formatCode>General</c:formatCode>
                <c:ptCount val="20"/>
                <c:pt idx="0">
                  <c:v>3.8</c:v>
                </c:pt>
                <c:pt idx="1">
                  <c:v>3.8</c:v>
                </c:pt>
                <c:pt idx="2">
                  <c:v>3.2</c:v>
                </c:pt>
                <c:pt idx="3">
                  <c:v>3.5</c:v>
                </c:pt>
                <c:pt idx="4">
                  <c:v>4.2</c:v>
                </c:pt>
                <c:pt idx="5">
                  <c:v>3.2</c:v>
                </c:pt>
                <c:pt idx="6">
                  <c:v>4.2</c:v>
                </c:pt>
                <c:pt idx="7">
                  <c:v>3.5</c:v>
                </c:pt>
                <c:pt idx="8">
                  <c:v>2.9</c:v>
                </c:pt>
                <c:pt idx="9">
                  <c:v>3.3</c:v>
                </c:pt>
                <c:pt idx="10">
                  <c:v>3</c:v>
                </c:pt>
                <c:pt idx="11">
                  <c:v>2.8</c:v>
                </c:pt>
                <c:pt idx="12">
                  <c:v>4.0999999999999996</c:v>
                </c:pt>
                <c:pt idx="13">
                  <c:v>3.3</c:v>
                </c:pt>
                <c:pt idx="14">
                  <c:v>4.7</c:v>
                </c:pt>
                <c:pt idx="15">
                  <c:v>4.8</c:v>
                </c:pt>
                <c:pt idx="16">
                  <c:v>4.5</c:v>
                </c:pt>
                <c:pt idx="17">
                  <c:v>4.3</c:v>
                </c:pt>
                <c:pt idx="18">
                  <c:v>4.7</c:v>
                </c:pt>
                <c:pt idx="19">
                  <c:v>4.5999999999999996</c:v>
                </c:pt>
              </c:numCache>
            </c:numRef>
          </c:val>
          <c:smooth val="0"/>
          <c:extLst>
            <c:ext xmlns:c16="http://schemas.microsoft.com/office/drawing/2014/chart" uri="{C3380CC4-5D6E-409C-BE32-E72D297353CC}">
              <c16:uniqueId val="{00000000-6429-4DF6-A8B9-B7DAE33A3DEC}"/>
            </c:ext>
          </c:extLst>
        </c:ser>
        <c:ser>
          <c:idx val="1"/>
          <c:order val="1"/>
          <c:tx>
            <c:strRef>
              <c:f>'job openings'!$A$3</c:f>
              <c:strCache>
                <c:ptCount val="1"/>
                <c:pt idx="0">
                  <c:v>Manufacturing</c:v>
                </c:pt>
              </c:strCache>
            </c:strRef>
          </c:tx>
          <c:spPr>
            <a:ln w="28575" cap="rnd">
              <a:solidFill>
                <a:srgbClr val="AE78D6">
                  <a:alpha val="25000"/>
                </a:srgb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openings'!$B$3:$U$3</c:f>
              <c:numCache>
                <c:formatCode>General</c:formatCode>
                <c:ptCount val="20"/>
                <c:pt idx="0">
                  <c:v>3.1</c:v>
                </c:pt>
                <c:pt idx="1">
                  <c:v>3</c:v>
                </c:pt>
                <c:pt idx="2">
                  <c:v>2.2999999999999998</c:v>
                </c:pt>
                <c:pt idx="3">
                  <c:v>2.5</c:v>
                </c:pt>
                <c:pt idx="4">
                  <c:v>2.7</c:v>
                </c:pt>
                <c:pt idx="5">
                  <c:v>2.8</c:v>
                </c:pt>
                <c:pt idx="6">
                  <c:v>3.5</c:v>
                </c:pt>
                <c:pt idx="7">
                  <c:v>3.9</c:v>
                </c:pt>
                <c:pt idx="8">
                  <c:v>3.9</c:v>
                </c:pt>
                <c:pt idx="9">
                  <c:v>4.3</c:v>
                </c:pt>
                <c:pt idx="10">
                  <c:v>3.9</c:v>
                </c:pt>
                <c:pt idx="11">
                  <c:v>3.5</c:v>
                </c:pt>
                <c:pt idx="12">
                  <c:v>4.2</c:v>
                </c:pt>
                <c:pt idx="13">
                  <c:v>4.4000000000000004</c:v>
                </c:pt>
                <c:pt idx="14">
                  <c:v>5.8</c:v>
                </c:pt>
                <c:pt idx="15">
                  <c:v>6.6</c:v>
                </c:pt>
                <c:pt idx="16">
                  <c:v>6.8</c:v>
                </c:pt>
                <c:pt idx="17">
                  <c:v>7</c:v>
                </c:pt>
                <c:pt idx="18">
                  <c:v>7.2</c:v>
                </c:pt>
                <c:pt idx="19">
                  <c:v>6.7</c:v>
                </c:pt>
              </c:numCache>
            </c:numRef>
          </c:val>
          <c:smooth val="0"/>
          <c:extLst>
            <c:ext xmlns:c16="http://schemas.microsoft.com/office/drawing/2014/chart" uri="{C3380CC4-5D6E-409C-BE32-E72D297353CC}">
              <c16:uniqueId val="{00000001-6429-4DF6-A8B9-B7DAE33A3DEC}"/>
            </c:ext>
          </c:extLst>
        </c:ser>
        <c:ser>
          <c:idx val="2"/>
          <c:order val="2"/>
          <c:tx>
            <c:strRef>
              <c:f>'job openings'!$A$4</c:f>
              <c:strCache>
                <c:ptCount val="1"/>
                <c:pt idx="0">
                  <c:v>Trade, transportation, and utilities</c:v>
                </c:pt>
              </c:strCache>
            </c:strRef>
          </c:tx>
          <c:spPr>
            <a:ln w="28575" cap="rnd">
              <a:solidFill>
                <a:schemeClr val="accent3"/>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openings'!$B$4:$U$4</c:f>
              <c:numCache>
                <c:formatCode>General</c:formatCode>
                <c:ptCount val="20"/>
                <c:pt idx="0">
                  <c:v>3.8</c:v>
                </c:pt>
                <c:pt idx="1">
                  <c:v>3.9</c:v>
                </c:pt>
                <c:pt idx="2">
                  <c:v>3.5</c:v>
                </c:pt>
                <c:pt idx="3">
                  <c:v>3.4</c:v>
                </c:pt>
                <c:pt idx="4">
                  <c:v>3.8</c:v>
                </c:pt>
                <c:pt idx="5">
                  <c:v>4.0999999999999996</c:v>
                </c:pt>
                <c:pt idx="6">
                  <c:v>5</c:v>
                </c:pt>
                <c:pt idx="7">
                  <c:v>4.7</c:v>
                </c:pt>
                <c:pt idx="8">
                  <c:v>4.5</c:v>
                </c:pt>
                <c:pt idx="9">
                  <c:v>4.8</c:v>
                </c:pt>
                <c:pt idx="10">
                  <c:v>4</c:v>
                </c:pt>
                <c:pt idx="11">
                  <c:v>3.7</c:v>
                </c:pt>
                <c:pt idx="12">
                  <c:v>4.2</c:v>
                </c:pt>
                <c:pt idx="13">
                  <c:v>4.5999999999999996</c:v>
                </c:pt>
                <c:pt idx="14">
                  <c:v>5.3</c:v>
                </c:pt>
                <c:pt idx="15">
                  <c:v>6</c:v>
                </c:pt>
                <c:pt idx="16">
                  <c:v>5.8</c:v>
                </c:pt>
                <c:pt idx="17">
                  <c:v>6.8</c:v>
                </c:pt>
                <c:pt idx="18">
                  <c:v>7</c:v>
                </c:pt>
                <c:pt idx="19">
                  <c:v>7.2</c:v>
                </c:pt>
              </c:numCache>
            </c:numRef>
          </c:val>
          <c:smooth val="0"/>
          <c:extLst>
            <c:ext xmlns:c16="http://schemas.microsoft.com/office/drawing/2014/chart" uri="{C3380CC4-5D6E-409C-BE32-E72D297353CC}">
              <c16:uniqueId val="{00000002-6429-4DF6-A8B9-B7DAE33A3DEC}"/>
            </c:ext>
          </c:extLst>
        </c:ser>
        <c:ser>
          <c:idx val="3"/>
          <c:order val="3"/>
          <c:tx>
            <c:strRef>
              <c:f>'job openings'!$A$5</c:f>
              <c:strCache>
                <c:ptCount val="1"/>
                <c:pt idx="0">
                  <c:v>Information</c:v>
                </c:pt>
              </c:strCache>
            </c:strRef>
          </c:tx>
          <c:spPr>
            <a:ln w="28575" cap="rnd">
              <a:solidFill>
                <a:srgbClr val="AE78D6">
                  <a:alpha val="25000"/>
                </a:srgb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openings'!$B$5:$U$5</c:f>
              <c:numCache>
                <c:formatCode>General</c:formatCode>
                <c:ptCount val="20"/>
                <c:pt idx="0">
                  <c:v>4.7</c:v>
                </c:pt>
                <c:pt idx="1">
                  <c:v>4.3</c:v>
                </c:pt>
                <c:pt idx="2">
                  <c:v>3.9</c:v>
                </c:pt>
                <c:pt idx="3">
                  <c:v>4.8</c:v>
                </c:pt>
                <c:pt idx="4">
                  <c:v>2.8</c:v>
                </c:pt>
                <c:pt idx="5">
                  <c:v>3.4</c:v>
                </c:pt>
                <c:pt idx="6">
                  <c:v>3.7</c:v>
                </c:pt>
                <c:pt idx="7">
                  <c:v>3</c:v>
                </c:pt>
                <c:pt idx="8">
                  <c:v>4.4000000000000004</c:v>
                </c:pt>
                <c:pt idx="9">
                  <c:v>4.5</c:v>
                </c:pt>
                <c:pt idx="10">
                  <c:v>3.2</c:v>
                </c:pt>
                <c:pt idx="11">
                  <c:v>3.9</c:v>
                </c:pt>
                <c:pt idx="12">
                  <c:v>4.8</c:v>
                </c:pt>
                <c:pt idx="13">
                  <c:v>3.8</c:v>
                </c:pt>
                <c:pt idx="14">
                  <c:v>3.4</c:v>
                </c:pt>
                <c:pt idx="15">
                  <c:v>4.2</c:v>
                </c:pt>
                <c:pt idx="16">
                  <c:v>4.8</c:v>
                </c:pt>
                <c:pt idx="17">
                  <c:v>5.3</c:v>
                </c:pt>
                <c:pt idx="18">
                  <c:v>6.1</c:v>
                </c:pt>
                <c:pt idx="19">
                  <c:v>5.5</c:v>
                </c:pt>
              </c:numCache>
            </c:numRef>
          </c:val>
          <c:smooth val="0"/>
          <c:extLst>
            <c:ext xmlns:c16="http://schemas.microsoft.com/office/drawing/2014/chart" uri="{C3380CC4-5D6E-409C-BE32-E72D297353CC}">
              <c16:uniqueId val="{00000003-6429-4DF6-A8B9-B7DAE33A3DEC}"/>
            </c:ext>
          </c:extLst>
        </c:ser>
        <c:ser>
          <c:idx val="4"/>
          <c:order val="4"/>
          <c:tx>
            <c:strRef>
              <c:f>'job openings'!$A$6</c:f>
              <c:strCache>
                <c:ptCount val="1"/>
                <c:pt idx="0">
                  <c:v>Financial activities</c:v>
                </c:pt>
              </c:strCache>
            </c:strRef>
          </c:tx>
          <c:spPr>
            <a:ln w="28575" cap="rnd">
              <a:solidFill>
                <a:schemeClr val="accent6">
                  <a:lumMod val="40000"/>
                  <a:lumOff val="60000"/>
                  <a:alpha val="25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openings'!$B$6:$U$6</c:f>
              <c:numCache>
                <c:formatCode>General</c:formatCode>
                <c:ptCount val="20"/>
                <c:pt idx="0">
                  <c:v>5</c:v>
                </c:pt>
                <c:pt idx="1">
                  <c:v>4.2</c:v>
                </c:pt>
                <c:pt idx="2">
                  <c:v>3.7</c:v>
                </c:pt>
                <c:pt idx="3">
                  <c:v>3.4</c:v>
                </c:pt>
                <c:pt idx="4">
                  <c:v>3.1</c:v>
                </c:pt>
                <c:pt idx="5">
                  <c:v>3.5</c:v>
                </c:pt>
                <c:pt idx="6">
                  <c:v>3.6</c:v>
                </c:pt>
                <c:pt idx="7">
                  <c:v>3.1</c:v>
                </c:pt>
                <c:pt idx="8">
                  <c:v>3.3</c:v>
                </c:pt>
                <c:pt idx="9">
                  <c:v>3.7</c:v>
                </c:pt>
                <c:pt idx="10">
                  <c:v>2.8</c:v>
                </c:pt>
                <c:pt idx="11">
                  <c:v>3.1</c:v>
                </c:pt>
                <c:pt idx="12">
                  <c:v>3.9</c:v>
                </c:pt>
                <c:pt idx="13">
                  <c:v>3.1</c:v>
                </c:pt>
                <c:pt idx="14">
                  <c:v>3.7</c:v>
                </c:pt>
                <c:pt idx="15">
                  <c:v>5.2</c:v>
                </c:pt>
                <c:pt idx="16">
                  <c:v>4</c:v>
                </c:pt>
                <c:pt idx="17">
                  <c:v>3.6</c:v>
                </c:pt>
                <c:pt idx="18">
                  <c:v>5.9</c:v>
                </c:pt>
                <c:pt idx="19">
                  <c:v>5.0999999999999996</c:v>
                </c:pt>
              </c:numCache>
            </c:numRef>
          </c:val>
          <c:smooth val="0"/>
          <c:extLst>
            <c:ext xmlns:c16="http://schemas.microsoft.com/office/drawing/2014/chart" uri="{C3380CC4-5D6E-409C-BE32-E72D297353CC}">
              <c16:uniqueId val="{00000004-6429-4DF6-A8B9-B7DAE33A3DEC}"/>
            </c:ext>
          </c:extLst>
        </c:ser>
        <c:ser>
          <c:idx val="5"/>
          <c:order val="5"/>
          <c:tx>
            <c:strRef>
              <c:f>'job openings'!$A$7</c:f>
              <c:strCache>
                <c:ptCount val="1"/>
                <c:pt idx="0">
                  <c:v>Professional and business services</c:v>
                </c:pt>
              </c:strCache>
            </c:strRef>
          </c:tx>
          <c:spPr>
            <a:ln w="28575" cap="rnd">
              <a:solidFill>
                <a:schemeClr val="accent6">
                  <a:lumMod val="40000"/>
                  <a:lumOff val="60000"/>
                  <a:alpha val="25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openings'!$B$7:$U$7</c:f>
              <c:numCache>
                <c:formatCode>General</c:formatCode>
                <c:ptCount val="20"/>
                <c:pt idx="0">
                  <c:v>5.8</c:v>
                </c:pt>
                <c:pt idx="1">
                  <c:v>5.7</c:v>
                </c:pt>
                <c:pt idx="2">
                  <c:v>4.8</c:v>
                </c:pt>
                <c:pt idx="3">
                  <c:v>4.5</c:v>
                </c:pt>
                <c:pt idx="4">
                  <c:v>4.4000000000000004</c:v>
                </c:pt>
                <c:pt idx="5">
                  <c:v>4.8</c:v>
                </c:pt>
                <c:pt idx="6">
                  <c:v>5.9</c:v>
                </c:pt>
                <c:pt idx="7">
                  <c:v>5.5</c:v>
                </c:pt>
                <c:pt idx="8">
                  <c:v>5.9</c:v>
                </c:pt>
                <c:pt idx="9">
                  <c:v>6.1</c:v>
                </c:pt>
                <c:pt idx="10">
                  <c:v>5.3</c:v>
                </c:pt>
                <c:pt idx="11">
                  <c:v>6</c:v>
                </c:pt>
                <c:pt idx="12">
                  <c:v>6.6</c:v>
                </c:pt>
                <c:pt idx="13">
                  <c:v>6.2</c:v>
                </c:pt>
                <c:pt idx="14">
                  <c:v>6.6</c:v>
                </c:pt>
                <c:pt idx="15">
                  <c:v>7.5</c:v>
                </c:pt>
                <c:pt idx="16">
                  <c:v>7.1</c:v>
                </c:pt>
                <c:pt idx="17">
                  <c:v>7.6</c:v>
                </c:pt>
                <c:pt idx="18">
                  <c:v>8.3000000000000007</c:v>
                </c:pt>
                <c:pt idx="19">
                  <c:v>8</c:v>
                </c:pt>
              </c:numCache>
            </c:numRef>
          </c:val>
          <c:smooth val="0"/>
          <c:extLst>
            <c:ext xmlns:c16="http://schemas.microsoft.com/office/drawing/2014/chart" uri="{C3380CC4-5D6E-409C-BE32-E72D297353CC}">
              <c16:uniqueId val="{00000005-6429-4DF6-A8B9-B7DAE33A3DEC}"/>
            </c:ext>
          </c:extLst>
        </c:ser>
        <c:ser>
          <c:idx val="6"/>
          <c:order val="6"/>
          <c:tx>
            <c:strRef>
              <c:f>'job openings'!$A$8</c:f>
              <c:strCache>
                <c:ptCount val="1"/>
                <c:pt idx="0">
                  <c:v>Education and health services</c:v>
                </c:pt>
              </c:strCache>
            </c:strRef>
          </c:tx>
          <c:spPr>
            <a:ln w="28575" cap="rnd">
              <a:solidFill>
                <a:srgbClr val="FF0000">
                  <a:alpha val="25000"/>
                </a:srgb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openings'!$B$8:$U$8</c:f>
              <c:numCache>
                <c:formatCode>General</c:formatCode>
                <c:ptCount val="20"/>
                <c:pt idx="0">
                  <c:v>5.6</c:v>
                </c:pt>
                <c:pt idx="1">
                  <c:v>4.7</c:v>
                </c:pt>
                <c:pt idx="2">
                  <c:v>4.4000000000000004</c:v>
                </c:pt>
                <c:pt idx="3">
                  <c:v>4.8</c:v>
                </c:pt>
                <c:pt idx="4">
                  <c:v>4</c:v>
                </c:pt>
                <c:pt idx="5">
                  <c:v>4.3</c:v>
                </c:pt>
                <c:pt idx="6">
                  <c:v>5.3</c:v>
                </c:pt>
                <c:pt idx="7">
                  <c:v>4.9000000000000004</c:v>
                </c:pt>
                <c:pt idx="8">
                  <c:v>4.8</c:v>
                </c:pt>
                <c:pt idx="9">
                  <c:v>5.8</c:v>
                </c:pt>
                <c:pt idx="10">
                  <c:v>5.0999999999999996</c:v>
                </c:pt>
                <c:pt idx="11">
                  <c:v>4.8</c:v>
                </c:pt>
                <c:pt idx="12">
                  <c:v>6.1</c:v>
                </c:pt>
                <c:pt idx="13">
                  <c:v>6.2</c:v>
                </c:pt>
                <c:pt idx="14">
                  <c:v>5.7</c:v>
                </c:pt>
                <c:pt idx="15">
                  <c:v>6.7</c:v>
                </c:pt>
                <c:pt idx="16">
                  <c:v>6.5</c:v>
                </c:pt>
                <c:pt idx="17">
                  <c:v>6.7</c:v>
                </c:pt>
                <c:pt idx="18">
                  <c:v>8</c:v>
                </c:pt>
                <c:pt idx="19">
                  <c:v>6.9</c:v>
                </c:pt>
              </c:numCache>
            </c:numRef>
          </c:val>
          <c:smooth val="0"/>
          <c:extLst>
            <c:ext xmlns:c16="http://schemas.microsoft.com/office/drawing/2014/chart" uri="{C3380CC4-5D6E-409C-BE32-E72D297353CC}">
              <c16:uniqueId val="{00000006-6429-4DF6-A8B9-B7DAE33A3DEC}"/>
            </c:ext>
          </c:extLst>
        </c:ser>
        <c:ser>
          <c:idx val="7"/>
          <c:order val="7"/>
          <c:tx>
            <c:strRef>
              <c:f>'job openings'!$A$9</c:f>
              <c:strCache>
                <c:ptCount val="1"/>
                <c:pt idx="0">
                  <c:v>Leisure and hospitality</c:v>
                </c:pt>
              </c:strCache>
            </c:strRef>
          </c:tx>
          <c:spPr>
            <a:ln w="79375" cap="rnd">
              <a:solidFill>
                <a:schemeClr val="accent1">
                  <a:lumMod val="25000"/>
                  <a:lumOff val="75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openings'!$B$9:$U$9</c:f>
              <c:numCache>
                <c:formatCode>General</c:formatCode>
                <c:ptCount val="20"/>
                <c:pt idx="0">
                  <c:v>5.0999999999999996</c:v>
                </c:pt>
                <c:pt idx="1">
                  <c:v>5.4</c:v>
                </c:pt>
                <c:pt idx="2">
                  <c:v>4.2</c:v>
                </c:pt>
                <c:pt idx="3">
                  <c:v>5.8</c:v>
                </c:pt>
                <c:pt idx="4">
                  <c:v>7.1</c:v>
                </c:pt>
                <c:pt idx="5">
                  <c:v>6.9</c:v>
                </c:pt>
                <c:pt idx="6">
                  <c:v>6.4</c:v>
                </c:pt>
                <c:pt idx="7">
                  <c:v>5.8</c:v>
                </c:pt>
                <c:pt idx="8">
                  <c:v>5.8</c:v>
                </c:pt>
                <c:pt idx="9">
                  <c:v>6</c:v>
                </c:pt>
                <c:pt idx="10">
                  <c:v>5.7</c:v>
                </c:pt>
                <c:pt idx="11">
                  <c:v>4.2</c:v>
                </c:pt>
                <c:pt idx="12">
                  <c:v>5</c:v>
                </c:pt>
                <c:pt idx="13">
                  <c:v>6.8</c:v>
                </c:pt>
                <c:pt idx="14">
                  <c:v>8.5</c:v>
                </c:pt>
                <c:pt idx="15">
                  <c:v>10.5</c:v>
                </c:pt>
                <c:pt idx="16">
                  <c:v>10</c:v>
                </c:pt>
                <c:pt idx="17">
                  <c:v>10.3</c:v>
                </c:pt>
                <c:pt idx="18">
                  <c:v>11.3</c:v>
                </c:pt>
                <c:pt idx="19">
                  <c:v>10</c:v>
                </c:pt>
              </c:numCache>
            </c:numRef>
          </c:val>
          <c:smooth val="0"/>
          <c:extLst>
            <c:ext xmlns:c16="http://schemas.microsoft.com/office/drawing/2014/chart" uri="{C3380CC4-5D6E-409C-BE32-E72D297353CC}">
              <c16:uniqueId val="{00000007-6429-4DF6-A8B9-B7DAE33A3DEC}"/>
            </c:ext>
          </c:extLst>
        </c:ser>
        <c:dLbls>
          <c:showLegendKey val="0"/>
          <c:showVal val="0"/>
          <c:showCatName val="0"/>
          <c:showSerName val="0"/>
          <c:showPercent val="0"/>
          <c:showBubbleSize val="0"/>
        </c:dLbls>
        <c:smooth val="0"/>
        <c:axId val="1072726879"/>
        <c:axId val="1072722719"/>
      </c:lineChart>
      <c:catAx>
        <c:axId val="107272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72722719"/>
        <c:crosses val="autoZero"/>
        <c:auto val="1"/>
        <c:lblAlgn val="ctr"/>
        <c:lblOffset val="100"/>
        <c:noMultiLvlLbl val="0"/>
      </c:catAx>
      <c:valAx>
        <c:axId val="1072722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72726879"/>
        <c:crosses val="autoZero"/>
        <c:crossBetween val="between"/>
      </c:valAx>
      <c:spPr>
        <a:noFill/>
        <a:ln>
          <a:noFill/>
        </a:ln>
        <a:effectLst/>
      </c:spPr>
    </c:plotArea>
    <c:legend>
      <c:legendPos val="b"/>
      <c:legendEntry>
        <c:idx val="7"/>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U.S Job Openings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'job openings'!$A$2</c:f>
              <c:strCache>
                <c:ptCount val="1"/>
                <c:pt idx="0">
                  <c:v>Construction</c:v>
                </c:pt>
              </c:strCache>
            </c:strRef>
          </c:tx>
          <c:spPr>
            <a:ln w="28575" cap="rnd">
              <a:solidFill>
                <a:schemeClr val="accent6">
                  <a:lumMod val="40000"/>
                  <a:lumOff val="60000"/>
                  <a:alpha val="25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openings'!$B$2:$U$2</c:f>
              <c:numCache>
                <c:formatCode>General</c:formatCode>
                <c:ptCount val="20"/>
                <c:pt idx="0">
                  <c:v>3.8</c:v>
                </c:pt>
                <c:pt idx="1">
                  <c:v>3.8</c:v>
                </c:pt>
                <c:pt idx="2">
                  <c:v>3.2</c:v>
                </c:pt>
                <c:pt idx="3">
                  <c:v>3.5</c:v>
                </c:pt>
                <c:pt idx="4">
                  <c:v>4.2</c:v>
                </c:pt>
                <c:pt idx="5">
                  <c:v>3.2</c:v>
                </c:pt>
                <c:pt idx="6">
                  <c:v>4.2</c:v>
                </c:pt>
                <c:pt idx="7">
                  <c:v>3.5</c:v>
                </c:pt>
                <c:pt idx="8">
                  <c:v>2.9</c:v>
                </c:pt>
                <c:pt idx="9">
                  <c:v>3.3</c:v>
                </c:pt>
                <c:pt idx="10">
                  <c:v>3</c:v>
                </c:pt>
                <c:pt idx="11">
                  <c:v>2.8</c:v>
                </c:pt>
                <c:pt idx="12">
                  <c:v>4.0999999999999996</c:v>
                </c:pt>
                <c:pt idx="13">
                  <c:v>3.3</c:v>
                </c:pt>
                <c:pt idx="14">
                  <c:v>4.7</c:v>
                </c:pt>
                <c:pt idx="15">
                  <c:v>4.8</c:v>
                </c:pt>
                <c:pt idx="16">
                  <c:v>4.5</c:v>
                </c:pt>
                <c:pt idx="17">
                  <c:v>4.3</c:v>
                </c:pt>
                <c:pt idx="18">
                  <c:v>4.7</c:v>
                </c:pt>
                <c:pt idx="19">
                  <c:v>4.5999999999999996</c:v>
                </c:pt>
              </c:numCache>
            </c:numRef>
          </c:val>
          <c:smooth val="0"/>
          <c:extLst>
            <c:ext xmlns:c16="http://schemas.microsoft.com/office/drawing/2014/chart" uri="{C3380CC4-5D6E-409C-BE32-E72D297353CC}">
              <c16:uniqueId val="{00000000-6429-4DF6-A8B9-B7DAE33A3DEC}"/>
            </c:ext>
          </c:extLst>
        </c:ser>
        <c:ser>
          <c:idx val="1"/>
          <c:order val="1"/>
          <c:tx>
            <c:strRef>
              <c:f>'job openings'!$A$3</c:f>
              <c:strCache>
                <c:ptCount val="1"/>
                <c:pt idx="0">
                  <c:v>Manufacturing</c:v>
                </c:pt>
              </c:strCache>
            </c:strRef>
          </c:tx>
          <c:spPr>
            <a:ln w="28575" cap="rnd">
              <a:solidFill>
                <a:srgbClr val="AE78D6"/>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openings'!$B$3:$U$3</c:f>
              <c:numCache>
                <c:formatCode>General</c:formatCode>
                <c:ptCount val="20"/>
                <c:pt idx="0">
                  <c:v>3.1</c:v>
                </c:pt>
                <c:pt idx="1">
                  <c:v>3</c:v>
                </c:pt>
                <c:pt idx="2">
                  <c:v>2.2999999999999998</c:v>
                </c:pt>
                <c:pt idx="3">
                  <c:v>2.5</c:v>
                </c:pt>
                <c:pt idx="4">
                  <c:v>2.7</c:v>
                </c:pt>
                <c:pt idx="5">
                  <c:v>2.8</c:v>
                </c:pt>
                <c:pt idx="6">
                  <c:v>3.5</c:v>
                </c:pt>
                <c:pt idx="7">
                  <c:v>3.9</c:v>
                </c:pt>
                <c:pt idx="8">
                  <c:v>3.9</c:v>
                </c:pt>
                <c:pt idx="9">
                  <c:v>4.3</c:v>
                </c:pt>
                <c:pt idx="10">
                  <c:v>3.9</c:v>
                </c:pt>
                <c:pt idx="11">
                  <c:v>3.5</c:v>
                </c:pt>
                <c:pt idx="12">
                  <c:v>4.2</c:v>
                </c:pt>
                <c:pt idx="13">
                  <c:v>4.4000000000000004</c:v>
                </c:pt>
                <c:pt idx="14">
                  <c:v>5.8</c:v>
                </c:pt>
                <c:pt idx="15">
                  <c:v>6.6</c:v>
                </c:pt>
                <c:pt idx="16">
                  <c:v>6.8</c:v>
                </c:pt>
                <c:pt idx="17">
                  <c:v>7</c:v>
                </c:pt>
                <c:pt idx="18">
                  <c:v>7.2</c:v>
                </c:pt>
                <c:pt idx="19">
                  <c:v>6.7</c:v>
                </c:pt>
              </c:numCache>
            </c:numRef>
          </c:val>
          <c:smooth val="0"/>
          <c:extLst>
            <c:ext xmlns:c16="http://schemas.microsoft.com/office/drawing/2014/chart" uri="{C3380CC4-5D6E-409C-BE32-E72D297353CC}">
              <c16:uniqueId val="{00000001-6429-4DF6-A8B9-B7DAE33A3DEC}"/>
            </c:ext>
          </c:extLst>
        </c:ser>
        <c:ser>
          <c:idx val="2"/>
          <c:order val="2"/>
          <c:tx>
            <c:strRef>
              <c:f>'job openings'!$A$4</c:f>
              <c:strCache>
                <c:ptCount val="1"/>
                <c:pt idx="0">
                  <c:v>Trade, transportation, and utilities</c:v>
                </c:pt>
              </c:strCache>
            </c:strRef>
          </c:tx>
          <c:spPr>
            <a:ln w="28575" cap="rnd">
              <a:solidFill>
                <a:schemeClr val="accent3"/>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openings'!$B$4:$U$4</c:f>
              <c:numCache>
                <c:formatCode>General</c:formatCode>
                <c:ptCount val="20"/>
                <c:pt idx="0">
                  <c:v>3.8</c:v>
                </c:pt>
                <c:pt idx="1">
                  <c:v>3.9</c:v>
                </c:pt>
                <c:pt idx="2">
                  <c:v>3.5</c:v>
                </c:pt>
                <c:pt idx="3">
                  <c:v>3.4</c:v>
                </c:pt>
                <c:pt idx="4">
                  <c:v>3.8</c:v>
                </c:pt>
                <c:pt idx="5">
                  <c:v>4.0999999999999996</c:v>
                </c:pt>
                <c:pt idx="6">
                  <c:v>5</c:v>
                </c:pt>
                <c:pt idx="7">
                  <c:v>4.7</c:v>
                </c:pt>
                <c:pt idx="8">
                  <c:v>4.5</c:v>
                </c:pt>
                <c:pt idx="9">
                  <c:v>4.8</c:v>
                </c:pt>
                <c:pt idx="10">
                  <c:v>4</c:v>
                </c:pt>
                <c:pt idx="11">
                  <c:v>3.7</c:v>
                </c:pt>
                <c:pt idx="12">
                  <c:v>4.2</c:v>
                </c:pt>
                <c:pt idx="13">
                  <c:v>4.5999999999999996</c:v>
                </c:pt>
                <c:pt idx="14">
                  <c:v>5.3</c:v>
                </c:pt>
                <c:pt idx="15">
                  <c:v>6</c:v>
                </c:pt>
                <c:pt idx="16">
                  <c:v>5.8</c:v>
                </c:pt>
                <c:pt idx="17">
                  <c:v>6.8</c:v>
                </c:pt>
                <c:pt idx="18">
                  <c:v>7</c:v>
                </c:pt>
                <c:pt idx="19">
                  <c:v>7.2</c:v>
                </c:pt>
              </c:numCache>
            </c:numRef>
          </c:val>
          <c:smooth val="0"/>
          <c:extLst>
            <c:ext xmlns:c16="http://schemas.microsoft.com/office/drawing/2014/chart" uri="{C3380CC4-5D6E-409C-BE32-E72D297353CC}">
              <c16:uniqueId val="{00000002-6429-4DF6-A8B9-B7DAE33A3DEC}"/>
            </c:ext>
          </c:extLst>
        </c:ser>
        <c:ser>
          <c:idx val="3"/>
          <c:order val="3"/>
          <c:tx>
            <c:strRef>
              <c:f>'job openings'!$A$5</c:f>
              <c:strCache>
                <c:ptCount val="1"/>
                <c:pt idx="0">
                  <c:v>Information</c:v>
                </c:pt>
              </c:strCache>
            </c:strRef>
          </c:tx>
          <c:spPr>
            <a:ln w="28575" cap="rnd">
              <a:solidFill>
                <a:schemeClr val="accent6">
                  <a:lumMod val="40000"/>
                  <a:lumOff val="60000"/>
                  <a:alpha val="25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openings'!$B$5:$U$5</c:f>
              <c:numCache>
                <c:formatCode>General</c:formatCode>
                <c:ptCount val="20"/>
                <c:pt idx="0">
                  <c:v>4.7</c:v>
                </c:pt>
                <c:pt idx="1">
                  <c:v>4.3</c:v>
                </c:pt>
                <c:pt idx="2">
                  <c:v>3.9</c:v>
                </c:pt>
                <c:pt idx="3">
                  <c:v>4.8</c:v>
                </c:pt>
                <c:pt idx="4">
                  <c:v>2.8</c:v>
                </c:pt>
                <c:pt idx="5">
                  <c:v>3.4</c:v>
                </c:pt>
                <c:pt idx="6">
                  <c:v>3.7</c:v>
                </c:pt>
                <c:pt idx="7">
                  <c:v>3</c:v>
                </c:pt>
                <c:pt idx="8">
                  <c:v>4.4000000000000004</c:v>
                </c:pt>
                <c:pt idx="9">
                  <c:v>4.5</c:v>
                </c:pt>
                <c:pt idx="10">
                  <c:v>3.2</c:v>
                </c:pt>
                <c:pt idx="11">
                  <c:v>3.9</c:v>
                </c:pt>
                <c:pt idx="12">
                  <c:v>4.8</c:v>
                </c:pt>
                <c:pt idx="13">
                  <c:v>3.8</c:v>
                </c:pt>
                <c:pt idx="14">
                  <c:v>3.4</c:v>
                </c:pt>
                <c:pt idx="15">
                  <c:v>4.2</c:v>
                </c:pt>
                <c:pt idx="16">
                  <c:v>4.8</c:v>
                </c:pt>
                <c:pt idx="17">
                  <c:v>5.3</c:v>
                </c:pt>
                <c:pt idx="18">
                  <c:v>6.1</c:v>
                </c:pt>
                <c:pt idx="19">
                  <c:v>5.5</c:v>
                </c:pt>
              </c:numCache>
            </c:numRef>
          </c:val>
          <c:smooth val="0"/>
          <c:extLst>
            <c:ext xmlns:c16="http://schemas.microsoft.com/office/drawing/2014/chart" uri="{C3380CC4-5D6E-409C-BE32-E72D297353CC}">
              <c16:uniqueId val="{00000003-6429-4DF6-A8B9-B7DAE33A3DEC}"/>
            </c:ext>
          </c:extLst>
        </c:ser>
        <c:ser>
          <c:idx val="4"/>
          <c:order val="4"/>
          <c:tx>
            <c:strRef>
              <c:f>'job openings'!$A$6</c:f>
              <c:strCache>
                <c:ptCount val="1"/>
                <c:pt idx="0">
                  <c:v>Financial activities</c:v>
                </c:pt>
              </c:strCache>
            </c:strRef>
          </c:tx>
          <c:spPr>
            <a:ln w="28575" cap="rnd">
              <a:solidFill>
                <a:schemeClr val="accent6">
                  <a:lumMod val="40000"/>
                  <a:lumOff val="60000"/>
                  <a:alpha val="25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openings'!$B$6:$U$6</c:f>
              <c:numCache>
                <c:formatCode>General</c:formatCode>
                <c:ptCount val="20"/>
                <c:pt idx="0">
                  <c:v>5</c:v>
                </c:pt>
                <c:pt idx="1">
                  <c:v>4.2</c:v>
                </c:pt>
                <c:pt idx="2">
                  <c:v>3.7</c:v>
                </c:pt>
                <c:pt idx="3">
                  <c:v>3.4</c:v>
                </c:pt>
                <c:pt idx="4">
                  <c:v>3.1</c:v>
                </c:pt>
                <c:pt idx="5">
                  <c:v>3.5</c:v>
                </c:pt>
                <c:pt idx="6">
                  <c:v>3.6</c:v>
                </c:pt>
                <c:pt idx="7">
                  <c:v>3.1</c:v>
                </c:pt>
                <c:pt idx="8">
                  <c:v>3.3</c:v>
                </c:pt>
                <c:pt idx="9">
                  <c:v>3.7</c:v>
                </c:pt>
                <c:pt idx="10">
                  <c:v>2.8</c:v>
                </c:pt>
                <c:pt idx="11">
                  <c:v>3.1</c:v>
                </c:pt>
                <c:pt idx="12">
                  <c:v>3.9</c:v>
                </c:pt>
                <c:pt idx="13">
                  <c:v>3.1</c:v>
                </c:pt>
                <c:pt idx="14">
                  <c:v>3.7</c:v>
                </c:pt>
                <c:pt idx="15">
                  <c:v>5.2</c:v>
                </c:pt>
                <c:pt idx="16">
                  <c:v>4</c:v>
                </c:pt>
                <c:pt idx="17">
                  <c:v>3.6</c:v>
                </c:pt>
                <c:pt idx="18">
                  <c:v>5.9</c:v>
                </c:pt>
                <c:pt idx="19">
                  <c:v>5.0999999999999996</c:v>
                </c:pt>
              </c:numCache>
            </c:numRef>
          </c:val>
          <c:smooth val="0"/>
          <c:extLst>
            <c:ext xmlns:c16="http://schemas.microsoft.com/office/drawing/2014/chart" uri="{C3380CC4-5D6E-409C-BE32-E72D297353CC}">
              <c16:uniqueId val="{00000004-6429-4DF6-A8B9-B7DAE33A3DEC}"/>
            </c:ext>
          </c:extLst>
        </c:ser>
        <c:ser>
          <c:idx val="5"/>
          <c:order val="5"/>
          <c:tx>
            <c:strRef>
              <c:f>'job openings'!$A$7</c:f>
              <c:strCache>
                <c:ptCount val="1"/>
                <c:pt idx="0">
                  <c:v>Professional and business services</c:v>
                </c:pt>
              </c:strCache>
            </c:strRef>
          </c:tx>
          <c:spPr>
            <a:ln w="28575" cap="rnd">
              <a:solidFill>
                <a:schemeClr val="accent6"/>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openings'!$B$7:$U$7</c:f>
              <c:numCache>
                <c:formatCode>General</c:formatCode>
                <c:ptCount val="20"/>
                <c:pt idx="0">
                  <c:v>5.8</c:v>
                </c:pt>
                <c:pt idx="1">
                  <c:v>5.7</c:v>
                </c:pt>
                <c:pt idx="2">
                  <c:v>4.8</c:v>
                </c:pt>
                <c:pt idx="3">
                  <c:v>4.5</c:v>
                </c:pt>
                <c:pt idx="4">
                  <c:v>4.4000000000000004</c:v>
                </c:pt>
                <c:pt idx="5">
                  <c:v>4.8</c:v>
                </c:pt>
                <c:pt idx="6">
                  <c:v>5.9</c:v>
                </c:pt>
                <c:pt idx="7">
                  <c:v>5.5</c:v>
                </c:pt>
                <c:pt idx="8">
                  <c:v>5.9</c:v>
                </c:pt>
                <c:pt idx="9">
                  <c:v>6.1</c:v>
                </c:pt>
                <c:pt idx="10">
                  <c:v>5.3</c:v>
                </c:pt>
                <c:pt idx="11">
                  <c:v>6</c:v>
                </c:pt>
                <c:pt idx="12">
                  <c:v>6.6</c:v>
                </c:pt>
                <c:pt idx="13">
                  <c:v>6.2</c:v>
                </c:pt>
                <c:pt idx="14">
                  <c:v>6.6</c:v>
                </c:pt>
                <c:pt idx="15">
                  <c:v>7.5</c:v>
                </c:pt>
                <c:pt idx="16">
                  <c:v>7.1</c:v>
                </c:pt>
                <c:pt idx="17">
                  <c:v>7.6</c:v>
                </c:pt>
                <c:pt idx="18">
                  <c:v>8.3000000000000007</c:v>
                </c:pt>
                <c:pt idx="19">
                  <c:v>8</c:v>
                </c:pt>
              </c:numCache>
            </c:numRef>
          </c:val>
          <c:smooth val="0"/>
          <c:extLst>
            <c:ext xmlns:c16="http://schemas.microsoft.com/office/drawing/2014/chart" uri="{C3380CC4-5D6E-409C-BE32-E72D297353CC}">
              <c16:uniqueId val="{00000005-6429-4DF6-A8B9-B7DAE33A3DEC}"/>
            </c:ext>
          </c:extLst>
        </c:ser>
        <c:ser>
          <c:idx val="6"/>
          <c:order val="6"/>
          <c:tx>
            <c:strRef>
              <c:f>'job openings'!$A$8</c:f>
              <c:strCache>
                <c:ptCount val="1"/>
                <c:pt idx="0">
                  <c:v>Education and health services</c:v>
                </c:pt>
              </c:strCache>
            </c:strRef>
          </c:tx>
          <c:spPr>
            <a:ln w="28575" cap="rnd">
              <a:solidFill>
                <a:srgbClr val="FF0000"/>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openings'!$B$8:$U$8</c:f>
              <c:numCache>
                <c:formatCode>General</c:formatCode>
                <c:ptCount val="20"/>
                <c:pt idx="0">
                  <c:v>5.6</c:v>
                </c:pt>
                <c:pt idx="1">
                  <c:v>4.7</c:v>
                </c:pt>
                <c:pt idx="2">
                  <c:v>4.4000000000000004</c:v>
                </c:pt>
                <c:pt idx="3">
                  <c:v>4.8</c:v>
                </c:pt>
                <c:pt idx="4">
                  <c:v>4</c:v>
                </c:pt>
                <c:pt idx="5">
                  <c:v>4.3</c:v>
                </c:pt>
                <c:pt idx="6">
                  <c:v>5.3</c:v>
                </c:pt>
                <c:pt idx="7">
                  <c:v>4.9000000000000004</c:v>
                </c:pt>
                <c:pt idx="8">
                  <c:v>4.8</c:v>
                </c:pt>
                <c:pt idx="9">
                  <c:v>5.8</c:v>
                </c:pt>
                <c:pt idx="10">
                  <c:v>5.0999999999999996</c:v>
                </c:pt>
                <c:pt idx="11">
                  <c:v>4.8</c:v>
                </c:pt>
                <c:pt idx="12">
                  <c:v>6.1</c:v>
                </c:pt>
                <c:pt idx="13">
                  <c:v>6.2</c:v>
                </c:pt>
                <c:pt idx="14">
                  <c:v>5.7</c:v>
                </c:pt>
                <c:pt idx="15">
                  <c:v>6.7</c:v>
                </c:pt>
                <c:pt idx="16">
                  <c:v>6.5</c:v>
                </c:pt>
                <c:pt idx="17">
                  <c:v>6.7</c:v>
                </c:pt>
                <c:pt idx="18">
                  <c:v>8</c:v>
                </c:pt>
                <c:pt idx="19">
                  <c:v>6.9</c:v>
                </c:pt>
              </c:numCache>
            </c:numRef>
          </c:val>
          <c:smooth val="0"/>
          <c:extLst>
            <c:ext xmlns:c16="http://schemas.microsoft.com/office/drawing/2014/chart" uri="{C3380CC4-5D6E-409C-BE32-E72D297353CC}">
              <c16:uniqueId val="{00000006-6429-4DF6-A8B9-B7DAE33A3DEC}"/>
            </c:ext>
          </c:extLst>
        </c:ser>
        <c:ser>
          <c:idx val="7"/>
          <c:order val="7"/>
          <c:tx>
            <c:strRef>
              <c:f>'job openings'!$A$9</c:f>
              <c:strCache>
                <c:ptCount val="1"/>
                <c:pt idx="0">
                  <c:v>Leisure and hospitality</c:v>
                </c:pt>
              </c:strCache>
            </c:strRef>
          </c:tx>
          <c:spPr>
            <a:ln w="28575" cap="rnd">
              <a:solidFill>
                <a:schemeClr val="accent1">
                  <a:lumMod val="25000"/>
                  <a:lumOff val="75000"/>
                  <a:alpha val="25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openings'!$B$9:$U$9</c:f>
              <c:numCache>
                <c:formatCode>General</c:formatCode>
                <c:ptCount val="20"/>
                <c:pt idx="0">
                  <c:v>5.0999999999999996</c:v>
                </c:pt>
                <c:pt idx="1">
                  <c:v>5.4</c:v>
                </c:pt>
                <c:pt idx="2">
                  <c:v>4.2</c:v>
                </c:pt>
                <c:pt idx="3">
                  <c:v>5.8</c:v>
                </c:pt>
                <c:pt idx="4">
                  <c:v>7.1</c:v>
                </c:pt>
                <c:pt idx="5">
                  <c:v>6.9</c:v>
                </c:pt>
                <c:pt idx="6">
                  <c:v>6.4</c:v>
                </c:pt>
                <c:pt idx="7">
                  <c:v>5.8</c:v>
                </c:pt>
                <c:pt idx="8">
                  <c:v>5.8</c:v>
                </c:pt>
                <c:pt idx="9">
                  <c:v>6</c:v>
                </c:pt>
                <c:pt idx="10">
                  <c:v>5.7</c:v>
                </c:pt>
                <c:pt idx="11">
                  <c:v>4.2</c:v>
                </c:pt>
                <c:pt idx="12">
                  <c:v>5</c:v>
                </c:pt>
                <c:pt idx="13">
                  <c:v>6.8</c:v>
                </c:pt>
                <c:pt idx="14">
                  <c:v>8.5</c:v>
                </c:pt>
                <c:pt idx="15">
                  <c:v>10.5</c:v>
                </c:pt>
                <c:pt idx="16">
                  <c:v>10</c:v>
                </c:pt>
                <c:pt idx="17">
                  <c:v>10.3</c:v>
                </c:pt>
                <c:pt idx="18">
                  <c:v>11.3</c:v>
                </c:pt>
                <c:pt idx="19">
                  <c:v>10</c:v>
                </c:pt>
              </c:numCache>
            </c:numRef>
          </c:val>
          <c:smooth val="0"/>
          <c:extLst>
            <c:ext xmlns:c16="http://schemas.microsoft.com/office/drawing/2014/chart" uri="{C3380CC4-5D6E-409C-BE32-E72D297353CC}">
              <c16:uniqueId val="{00000007-6429-4DF6-A8B9-B7DAE33A3DEC}"/>
            </c:ext>
          </c:extLst>
        </c:ser>
        <c:dLbls>
          <c:showLegendKey val="0"/>
          <c:showVal val="0"/>
          <c:showCatName val="0"/>
          <c:showSerName val="0"/>
          <c:showPercent val="0"/>
          <c:showBubbleSize val="0"/>
        </c:dLbls>
        <c:smooth val="0"/>
        <c:axId val="1072726879"/>
        <c:axId val="1072722719"/>
      </c:lineChart>
      <c:catAx>
        <c:axId val="107272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72722719"/>
        <c:crosses val="autoZero"/>
        <c:auto val="1"/>
        <c:lblAlgn val="ctr"/>
        <c:lblOffset val="100"/>
        <c:noMultiLvlLbl val="0"/>
      </c:catAx>
      <c:valAx>
        <c:axId val="1072722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7272687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U.S Job Openings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'job openings'!$A$2</c:f>
              <c:strCache>
                <c:ptCount val="1"/>
                <c:pt idx="0">
                  <c:v>Construction</c:v>
                </c:pt>
              </c:strCache>
            </c:strRef>
          </c:tx>
          <c:spPr>
            <a:ln w="76200" cap="rnd">
              <a:solidFill>
                <a:schemeClr val="accent1"/>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openings'!$B$2:$U$2</c:f>
              <c:numCache>
                <c:formatCode>General</c:formatCode>
                <c:ptCount val="20"/>
                <c:pt idx="0">
                  <c:v>3.8</c:v>
                </c:pt>
                <c:pt idx="1">
                  <c:v>3.8</c:v>
                </c:pt>
                <c:pt idx="2">
                  <c:v>3.2</c:v>
                </c:pt>
                <c:pt idx="3">
                  <c:v>3.5</c:v>
                </c:pt>
                <c:pt idx="4">
                  <c:v>4.2</c:v>
                </c:pt>
                <c:pt idx="5">
                  <c:v>3.2</c:v>
                </c:pt>
                <c:pt idx="6">
                  <c:v>4.2</c:v>
                </c:pt>
                <c:pt idx="7">
                  <c:v>3.5</c:v>
                </c:pt>
                <c:pt idx="8">
                  <c:v>2.9</c:v>
                </c:pt>
                <c:pt idx="9">
                  <c:v>3.3</c:v>
                </c:pt>
                <c:pt idx="10">
                  <c:v>3</c:v>
                </c:pt>
                <c:pt idx="11">
                  <c:v>2.8</c:v>
                </c:pt>
                <c:pt idx="12">
                  <c:v>4.0999999999999996</c:v>
                </c:pt>
                <c:pt idx="13">
                  <c:v>3.3</c:v>
                </c:pt>
                <c:pt idx="14">
                  <c:v>4.7</c:v>
                </c:pt>
                <c:pt idx="15">
                  <c:v>4.8</c:v>
                </c:pt>
                <c:pt idx="16">
                  <c:v>4.5</c:v>
                </c:pt>
                <c:pt idx="17">
                  <c:v>4.3</c:v>
                </c:pt>
                <c:pt idx="18">
                  <c:v>4.7</c:v>
                </c:pt>
                <c:pt idx="19">
                  <c:v>4.5999999999999996</c:v>
                </c:pt>
              </c:numCache>
            </c:numRef>
          </c:val>
          <c:smooth val="0"/>
          <c:extLst>
            <c:ext xmlns:c16="http://schemas.microsoft.com/office/drawing/2014/chart" uri="{C3380CC4-5D6E-409C-BE32-E72D297353CC}">
              <c16:uniqueId val="{00000000-6429-4DF6-A8B9-B7DAE33A3DEC}"/>
            </c:ext>
          </c:extLst>
        </c:ser>
        <c:ser>
          <c:idx val="1"/>
          <c:order val="1"/>
          <c:tx>
            <c:strRef>
              <c:f>'job openings'!$A$3</c:f>
              <c:strCache>
                <c:ptCount val="1"/>
                <c:pt idx="0">
                  <c:v>Manufacturing</c:v>
                </c:pt>
              </c:strCache>
            </c:strRef>
          </c:tx>
          <c:spPr>
            <a:ln w="28575" cap="rnd">
              <a:solidFill>
                <a:srgbClr val="AE78D6">
                  <a:alpha val="25000"/>
                </a:srgb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openings'!$B$3:$U$3</c:f>
              <c:numCache>
                <c:formatCode>General</c:formatCode>
                <c:ptCount val="20"/>
                <c:pt idx="0">
                  <c:v>3.1</c:v>
                </c:pt>
                <c:pt idx="1">
                  <c:v>3</c:v>
                </c:pt>
                <c:pt idx="2">
                  <c:v>2.2999999999999998</c:v>
                </c:pt>
                <c:pt idx="3">
                  <c:v>2.5</c:v>
                </c:pt>
                <c:pt idx="4">
                  <c:v>2.7</c:v>
                </c:pt>
                <c:pt idx="5">
                  <c:v>2.8</c:v>
                </c:pt>
                <c:pt idx="6">
                  <c:v>3.5</c:v>
                </c:pt>
                <c:pt idx="7">
                  <c:v>3.9</c:v>
                </c:pt>
                <c:pt idx="8">
                  <c:v>3.9</c:v>
                </c:pt>
                <c:pt idx="9">
                  <c:v>4.3</c:v>
                </c:pt>
                <c:pt idx="10">
                  <c:v>3.9</c:v>
                </c:pt>
                <c:pt idx="11">
                  <c:v>3.5</c:v>
                </c:pt>
                <c:pt idx="12">
                  <c:v>4.2</c:v>
                </c:pt>
                <c:pt idx="13">
                  <c:v>4.4000000000000004</c:v>
                </c:pt>
                <c:pt idx="14">
                  <c:v>5.8</c:v>
                </c:pt>
                <c:pt idx="15">
                  <c:v>6.6</c:v>
                </c:pt>
                <c:pt idx="16">
                  <c:v>6.8</c:v>
                </c:pt>
                <c:pt idx="17">
                  <c:v>7</c:v>
                </c:pt>
                <c:pt idx="18">
                  <c:v>7.2</c:v>
                </c:pt>
                <c:pt idx="19">
                  <c:v>6.7</c:v>
                </c:pt>
              </c:numCache>
            </c:numRef>
          </c:val>
          <c:smooth val="0"/>
          <c:extLst>
            <c:ext xmlns:c16="http://schemas.microsoft.com/office/drawing/2014/chart" uri="{C3380CC4-5D6E-409C-BE32-E72D297353CC}">
              <c16:uniqueId val="{00000001-6429-4DF6-A8B9-B7DAE33A3DEC}"/>
            </c:ext>
          </c:extLst>
        </c:ser>
        <c:ser>
          <c:idx val="2"/>
          <c:order val="2"/>
          <c:tx>
            <c:strRef>
              <c:f>'job openings'!$A$4</c:f>
              <c:strCache>
                <c:ptCount val="1"/>
                <c:pt idx="0">
                  <c:v>Trade, transportation, and utilities</c:v>
                </c:pt>
              </c:strCache>
            </c:strRef>
          </c:tx>
          <c:spPr>
            <a:ln w="28575" cap="rnd">
              <a:solidFill>
                <a:srgbClr val="AE78D6">
                  <a:alpha val="25000"/>
                </a:srgb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openings'!$B$4:$U$4</c:f>
              <c:numCache>
                <c:formatCode>General</c:formatCode>
                <c:ptCount val="20"/>
                <c:pt idx="0">
                  <c:v>3.8</c:v>
                </c:pt>
                <c:pt idx="1">
                  <c:v>3.9</c:v>
                </c:pt>
                <c:pt idx="2">
                  <c:v>3.5</c:v>
                </c:pt>
                <c:pt idx="3">
                  <c:v>3.4</c:v>
                </c:pt>
                <c:pt idx="4">
                  <c:v>3.8</c:v>
                </c:pt>
                <c:pt idx="5">
                  <c:v>4.0999999999999996</c:v>
                </c:pt>
                <c:pt idx="6">
                  <c:v>5</c:v>
                </c:pt>
                <c:pt idx="7">
                  <c:v>4.7</c:v>
                </c:pt>
                <c:pt idx="8">
                  <c:v>4.5</c:v>
                </c:pt>
                <c:pt idx="9">
                  <c:v>4.8</c:v>
                </c:pt>
                <c:pt idx="10">
                  <c:v>4</c:v>
                </c:pt>
                <c:pt idx="11">
                  <c:v>3.7</c:v>
                </c:pt>
                <c:pt idx="12">
                  <c:v>4.2</c:v>
                </c:pt>
                <c:pt idx="13">
                  <c:v>4.5999999999999996</c:v>
                </c:pt>
                <c:pt idx="14">
                  <c:v>5.3</c:v>
                </c:pt>
                <c:pt idx="15">
                  <c:v>6</c:v>
                </c:pt>
                <c:pt idx="16">
                  <c:v>5.8</c:v>
                </c:pt>
                <c:pt idx="17">
                  <c:v>6.8</c:v>
                </c:pt>
                <c:pt idx="18">
                  <c:v>7</c:v>
                </c:pt>
                <c:pt idx="19">
                  <c:v>7.2</c:v>
                </c:pt>
              </c:numCache>
            </c:numRef>
          </c:val>
          <c:smooth val="0"/>
          <c:extLst>
            <c:ext xmlns:c16="http://schemas.microsoft.com/office/drawing/2014/chart" uri="{C3380CC4-5D6E-409C-BE32-E72D297353CC}">
              <c16:uniqueId val="{00000002-6429-4DF6-A8B9-B7DAE33A3DEC}"/>
            </c:ext>
          </c:extLst>
        </c:ser>
        <c:ser>
          <c:idx val="3"/>
          <c:order val="3"/>
          <c:tx>
            <c:strRef>
              <c:f>'job openings'!$A$5</c:f>
              <c:strCache>
                <c:ptCount val="1"/>
                <c:pt idx="0">
                  <c:v>Information</c:v>
                </c:pt>
              </c:strCache>
            </c:strRef>
          </c:tx>
          <c:spPr>
            <a:ln w="76200" cap="rnd">
              <a:solidFill>
                <a:schemeClr val="accent4"/>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openings'!$B$5:$U$5</c:f>
              <c:numCache>
                <c:formatCode>General</c:formatCode>
                <c:ptCount val="20"/>
                <c:pt idx="0">
                  <c:v>4.7</c:v>
                </c:pt>
                <c:pt idx="1">
                  <c:v>4.3</c:v>
                </c:pt>
                <c:pt idx="2">
                  <c:v>3.9</c:v>
                </c:pt>
                <c:pt idx="3">
                  <c:v>4.8</c:v>
                </c:pt>
                <c:pt idx="4">
                  <c:v>2.8</c:v>
                </c:pt>
                <c:pt idx="5">
                  <c:v>3.4</c:v>
                </c:pt>
                <c:pt idx="6">
                  <c:v>3.7</c:v>
                </c:pt>
                <c:pt idx="7">
                  <c:v>3</c:v>
                </c:pt>
                <c:pt idx="8">
                  <c:v>4.4000000000000004</c:v>
                </c:pt>
                <c:pt idx="9">
                  <c:v>4.5</c:v>
                </c:pt>
                <c:pt idx="10">
                  <c:v>3.2</c:v>
                </c:pt>
                <c:pt idx="11">
                  <c:v>3.9</c:v>
                </c:pt>
                <c:pt idx="12">
                  <c:v>4.8</c:v>
                </c:pt>
                <c:pt idx="13">
                  <c:v>3.8</c:v>
                </c:pt>
                <c:pt idx="14">
                  <c:v>3.4</c:v>
                </c:pt>
                <c:pt idx="15">
                  <c:v>4.2</c:v>
                </c:pt>
                <c:pt idx="16">
                  <c:v>4.8</c:v>
                </c:pt>
                <c:pt idx="17">
                  <c:v>5.3</c:v>
                </c:pt>
                <c:pt idx="18">
                  <c:v>6.1</c:v>
                </c:pt>
                <c:pt idx="19">
                  <c:v>5.5</c:v>
                </c:pt>
              </c:numCache>
            </c:numRef>
          </c:val>
          <c:smooth val="0"/>
          <c:extLst>
            <c:ext xmlns:c16="http://schemas.microsoft.com/office/drawing/2014/chart" uri="{C3380CC4-5D6E-409C-BE32-E72D297353CC}">
              <c16:uniqueId val="{00000003-6429-4DF6-A8B9-B7DAE33A3DEC}"/>
            </c:ext>
          </c:extLst>
        </c:ser>
        <c:ser>
          <c:idx val="4"/>
          <c:order val="4"/>
          <c:tx>
            <c:strRef>
              <c:f>'job openings'!$A$6</c:f>
              <c:strCache>
                <c:ptCount val="1"/>
                <c:pt idx="0">
                  <c:v>Financial activities</c:v>
                </c:pt>
              </c:strCache>
            </c:strRef>
          </c:tx>
          <c:spPr>
            <a:ln w="76200" cap="rnd">
              <a:solidFill>
                <a:schemeClr val="accent6">
                  <a:lumMod val="40000"/>
                  <a:lumOff val="60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openings'!$B$6:$U$6</c:f>
              <c:numCache>
                <c:formatCode>General</c:formatCode>
                <c:ptCount val="20"/>
                <c:pt idx="0">
                  <c:v>5</c:v>
                </c:pt>
                <c:pt idx="1">
                  <c:v>4.2</c:v>
                </c:pt>
                <c:pt idx="2">
                  <c:v>3.7</c:v>
                </c:pt>
                <c:pt idx="3">
                  <c:v>3.4</c:v>
                </c:pt>
                <c:pt idx="4">
                  <c:v>3.1</c:v>
                </c:pt>
                <c:pt idx="5">
                  <c:v>3.5</c:v>
                </c:pt>
                <c:pt idx="6">
                  <c:v>3.6</c:v>
                </c:pt>
                <c:pt idx="7">
                  <c:v>3.1</c:v>
                </c:pt>
                <c:pt idx="8">
                  <c:v>3.3</c:v>
                </c:pt>
                <c:pt idx="9">
                  <c:v>3.7</c:v>
                </c:pt>
                <c:pt idx="10">
                  <c:v>2.8</c:v>
                </c:pt>
                <c:pt idx="11">
                  <c:v>3.1</c:v>
                </c:pt>
                <c:pt idx="12">
                  <c:v>3.9</c:v>
                </c:pt>
                <c:pt idx="13">
                  <c:v>3.1</c:v>
                </c:pt>
                <c:pt idx="14">
                  <c:v>3.7</c:v>
                </c:pt>
                <c:pt idx="15">
                  <c:v>5.2</c:v>
                </c:pt>
                <c:pt idx="16">
                  <c:v>4</c:v>
                </c:pt>
                <c:pt idx="17">
                  <c:v>3.6</c:v>
                </c:pt>
                <c:pt idx="18">
                  <c:v>5.9</c:v>
                </c:pt>
                <c:pt idx="19">
                  <c:v>5.0999999999999996</c:v>
                </c:pt>
              </c:numCache>
            </c:numRef>
          </c:val>
          <c:smooth val="0"/>
          <c:extLst>
            <c:ext xmlns:c16="http://schemas.microsoft.com/office/drawing/2014/chart" uri="{C3380CC4-5D6E-409C-BE32-E72D297353CC}">
              <c16:uniqueId val="{00000004-6429-4DF6-A8B9-B7DAE33A3DEC}"/>
            </c:ext>
          </c:extLst>
        </c:ser>
        <c:ser>
          <c:idx val="5"/>
          <c:order val="5"/>
          <c:tx>
            <c:strRef>
              <c:f>'job openings'!$A$7</c:f>
              <c:strCache>
                <c:ptCount val="1"/>
                <c:pt idx="0">
                  <c:v>Professional and business services</c:v>
                </c:pt>
              </c:strCache>
            </c:strRef>
          </c:tx>
          <c:spPr>
            <a:ln w="28575" cap="rnd">
              <a:solidFill>
                <a:schemeClr val="accent1">
                  <a:lumMod val="25000"/>
                  <a:lumOff val="75000"/>
                  <a:alpha val="25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openings'!$B$7:$U$7</c:f>
              <c:numCache>
                <c:formatCode>General</c:formatCode>
                <c:ptCount val="20"/>
                <c:pt idx="0">
                  <c:v>5.8</c:v>
                </c:pt>
                <c:pt idx="1">
                  <c:v>5.7</c:v>
                </c:pt>
                <c:pt idx="2">
                  <c:v>4.8</c:v>
                </c:pt>
                <c:pt idx="3">
                  <c:v>4.5</c:v>
                </c:pt>
                <c:pt idx="4">
                  <c:v>4.4000000000000004</c:v>
                </c:pt>
                <c:pt idx="5">
                  <c:v>4.8</c:v>
                </c:pt>
                <c:pt idx="6">
                  <c:v>5.9</c:v>
                </c:pt>
                <c:pt idx="7">
                  <c:v>5.5</c:v>
                </c:pt>
                <c:pt idx="8">
                  <c:v>5.9</c:v>
                </c:pt>
                <c:pt idx="9">
                  <c:v>6.1</c:v>
                </c:pt>
                <c:pt idx="10">
                  <c:v>5.3</c:v>
                </c:pt>
                <c:pt idx="11">
                  <c:v>6</c:v>
                </c:pt>
                <c:pt idx="12">
                  <c:v>6.6</c:v>
                </c:pt>
                <c:pt idx="13">
                  <c:v>6.2</c:v>
                </c:pt>
                <c:pt idx="14">
                  <c:v>6.6</c:v>
                </c:pt>
                <c:pt idx="15">
                  <c:v>7.5</c:v>
                </c:pt>
                <c:pt idx="16">
                  <c:v>7.1</c:v>
                </c:pt>
                <c:pt idx="17">
                  <c:v>7.6</c:v>
                </c:pt>
                <c:pt idx="18">
                  <c:v>8.3000000000000007</c:v>
                </c:pt>
                <c:pt idx="19">
                  <c:v>8</c:v>
                </c:pt>
              </c:numCache>
            </c:numRef>
          </c:val>
          <c:smooth val="0"/>
          <c:extLst>
            <c:ext xmlns:c16="http://schemas.microsoft.com/office/drawing/2014/chart" uri="{C3380CC4-5D6E-409C-BE32-E72D297353CC}">
              <c16:uniqueId val="{00000005-6429-4DF6-A8B9-B7DAE33A3DEC}"/>
            </c:ext>
          </c:extLst>
        </c:ser>
        <c:ser>
          <c:idx val="6"/>
          <c:order val="6"/>
          <c:tx>
            <c:strRef>
              <c:f>'job openings'!$A$8</c:f>
              <c:strCache>
                <c:ptCount val="1"/>
                <c:pt idx="0">
                  <c:v>Education and health services</c:v>
                </c:pt>
              </c:strCache>
            </c:strRef>
          </c:tx>
          <c:spPr>
            <a:ln w="28575" cap="rnd">
              <a:solidFill>
                <a:srgbClr val="FF0000">
                  <a:alpha val="25000"/>
                </a:srgb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openings'!$B$8:$U$8</c:f>
              <c:numCache>
                <c:formatCode>General</c:formatCode>
                <c:ptCount val="20"/>
                <c:pt idx="0">
                  <c:v>5.6</c:v>
                </c:pt>
                <c:pt idx="1">
                  <c:v>4.7</c:v>
                </c:pt>
                <c:pt idx="2">
                  <c:v>4.4000000000000004</c:v>
                </c:pt>
                <c:pt idx="3">
                  <c:v>4.8</c:v>
                </c:pt>
                <c:pt idx="4">
                  <c:v>4</c:v>
                </c:pt>
                <c:pt idx="5">
                  <c:v>4.3</c:v>
                </c:pt>
                <c:pt idx="6">
                  <c:v>5.3</c:v>
                </c:pt>
                <c:pt idx="7">
                  <c:v>4.9000000000000004</c:v>
                </c:pt>
                <c:pt idx="8">
                  <c:v>4.8</c:v>
                </c:pt>
                <c:pt idx="9">
                  <c:v>5.8</c:v>
                </c:pt>
                <c:pt idx="10">
                  <c:v>5.0999999999999996</c:v>
                </c:pt>
                <c:pt idx="11">
                  <c:v>4.8</c:v>
                </c:pt>
                <c:pt idx="12">
                  <c:v>6.1</c:v>
                </c:pt>
                <c:pt idx="13">
                  <c:v>6.2</c:v>
                </c:pt>
                <c:pt idx="14">
                  <c:v>5.7</c:v>
                </c:pt>
                <c:pt idx="15">
                  <c:v>6.7</c:v>
                </c:pt>
                <c:pt idx="16">
                  <c:v>6.5</c:v>
                </c:pt>
                <c:pt idx="17">
                  <c:v>6.7</c:v>
                </c:pt>
                <c:pt idx="18">
                  <c:v>8</c:v>
                </c:pt>
                <c:pt idx="19">
                  <c:v>6.9</c:v>
                </c:pt>
              </c:numCache>
            </c:numRef>
          </c:val>
          <c:smooth val="0"/>
          <c:extLst>
            <c:ext xmlns:c16="http://schemas.microsoft.com/office/drawing/2014/chart" uri="{C3380CC4-5D6E-409C-BE32-E72D297353CC}">
              <c16:uniqueId val="{00000006-6429-4DF6-A8B9-B7DAE33A3DEC}"/>
            </c:ext>
          </c:extLst>
        </c:ser>
        <c:ser>
          <c:idx val="7"/>
          <c:order val="7"/>
          <c:tx>
            <c:strRef>
              <c:f>'job openings'!$A$9</c:f>
              <c:strCache>
                <c:ptCount val="1"/>
                <c:pt idx="0">
                  <c:v>Leisure and hospitality</c:v>
                </c:pt>
              </c:strCache>
            </c:strRef>
          </c:tx>
          <c:spPr>
            <a:ln w="28575" cap="rnd">
              <a:solidFill>
                <a:schemeClr val="accent1">
                  <a:lumMod val="25000"/>
                  <a:lumOff val="75000"/>
                  <a:alpha val="50000"/>
                </a:schemeClr>
              </a:solidFill>
              <a:round/>
            </a:ln>
            <a:effectLst/>
          </c:spPr>
          <c:marker>
            <c:symbol val="none"/>
          </c:marker>
          <c:cat>
            <c:strRef>
              <c:f>'job openings'!$B$1:$U$1</c:f>
              <c:strCache>
                <c:ptCount val="2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strCache>
            </c:strRef>
          </c:cat>
          <c:val>
            <c:numRef>
              <c:f>'job openings'!$B$9:$U$9</c:f>
              <c:numCache>
                <c:formatCode>General</c:formatCode>
                <c:ptCount val="20"/>
                <c:pt idx="0">
                  <c:v>5.0999999999999996</c:v>
                </c:pt>
                <c:pt idx="1">
                  <c:v>5.4</c:v>
                </c:pt>
                <c:pt idx="2">
                  <c:v>4.2</c:v>
                </c:pt>
                <c:pt idx="3">
                  <c:v>5.8</c:v>
                </c:pt>
                <c:pt idx="4">
                  <c:v>7.1</c:v>
                </c:pt>
                <c:pt idx="5">
                  <c:v>6.9</c:v>
                </c:pt>
                <c:pt idx="6">
                  <c:v>6.4</c:v>
                </c:pt>
                <c:pt idx="7">
                  <c:v>5.8</c:v>
                </c:pt>
                <c:pt idx="8">
                  <c:v>5.8</c:v>
                </c:pt>
                <c:pt idx="9">
                  <c:v>6</c:v>
                </c:pt>
                <c:pt idx="10">
                  <c:v>5.7</c:v>
                </c:pt>
                <c:pt idx="11">
                  <c:v>4.2</c:v>
                </c:pt>
                <c:pt idx="12">
                  <c:v>5</c:v>
                </c:pt>
                <c:pt idx="13">
                  <c:v>6.8</c:v>
                </c:pt>
                <c:pt idx="14">
                  <c:v>8.5</c:v>
                </c:pt>
                <c:pt idx="15">
                  <c:v>10.5</c:v>
                </c:pt>
                <c:pt idx="16">
                  <c:v>10</c:v>
                </c:pt>
                <c:pt idx="17">
                  <c:v>10.3</c:v>
                </c:pt>
                <c:pt idx="18">
                  <c:v>11.3</c:v>
                </c:pt>
                <c:pt idx="19">
                  <c:v>10</c:v>
                </c:pt>
              </c:numCache>
            </c:numRef>
          </c:val>
          <c:smooth val="0"/>
          <c:extLst>
            <c:ext xmlns:c16="http://schemas.microsoft.com/office/drawing/2014/chart" uri="{C3380CC4-5D6E-409C-BE32-E72D297353CC}">
              <c16:uniqueId val="{00000007-6429-4DF6-A8B9-B7DAE33A3DEC}"/>
            </c:ext>
          </c:extLst>
        </c:ser>
        <c:dLbls>
          <c:showLegendKey val="0"/>
          <c:showVal val="0"/>
          <c:showCatName val="0"/>
          <c:showSerName val="0"/>
          <c:showPercent val="0"/>
          <c:showBubbleSize val="0"/>
        </c:dLbls>
        <c:smooth val="0"/>
        <c:axId val="1072726879"/>
        <c:axId val="1072722719"/>
      </c:lineChart>
      <c:catAx>
        <c:axId val="107272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72722719"/>
        <c:crosses val="autoZero"/>
        <c:auto val="1"/>
        <c:lblAlgn val="ctr"/>
        <c:lblOffset val="100"/>
        <c:noMultiLvlLbl val="0"/>
      </c:catAx>
      <c:valAx>
        <c:axId val="1072722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7272687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Unemployment Rate in South Florida Counties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Sheet6!$AQ$22</c:f>
              <c:strCache>
                <c:ptCount val="1"/>
                <c:pt idx="0">
                  <c:v>Broward County</c:v>
                </c:pt>
              </c:strCache>
            </c:strRef>
          </c:tx>
          <c:spPr>
            <a:ln w="28575" cap="rnd">
              <a:solidFill>
                <a:schemeClr val="accent6">
                  <a:lumMod val="75000"/>
                </a:schemeClr>
              </a:solidFill>
              <a:round/>
            </a:ln>
            <a:effectLst/>
          </c:spPr>
          <c:marker>
            <c:symbol val="none"/>
          </c:marker>
          <c:cat>
            <c:numRef>
              <c:f>Sheet6!$AR$21:$BL$21</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Sheet6!$AR$22:$BL$22</c:f>
              <c:numCache>
                <c:formatCode>General</c:formatCode>
                <c:ptCount val="21"/>
                <c:pt idx="0">
                  <c:v>3.4</c:v>
                </c:pt>
                <c:pt idx="1">
                  <c:v>3.3</c:v>
                </c:pt>
                <c:pt idx="2">
                  <c:v>5.9</c:v>
                </c:pt>
                <c:pt idx="3">
                  <c:v>16.399999999999999</c:v>
                </c:pt>
                <c:pt idx="4">
                  <c:v>17.399999999999999</c:v>
                </c:pt>
                <c:pt idx="5">
                  <c:v>14</c:v>
                </c:pt>
                <c:pt idx="6">
                  <c:v>13.6</c:v>
                </c:pt>
                <c:pt idx="7">
                  <c:v>9.5</c:v>
                </c:pt>
                <c:pt idx="8">
                  <c:v>7.7</c:v>
                </c:pt>
                <c:pt idx="9">
                  <c:v>6.1</c:v>
                </c:pt>
                <c:pt idx="10">
                  <c:v>5.2</c:v>
                </c:pt>
                <c:pt idx="11">
                  <c:v>4.2</c:v>
                </c:pt>
                <c:pt idx="12">
                  <c:v>8.8000000000000007</c:v>
                </c:pt>
                <c:pt idx="13">
                  <c:v>5.8</c:v>
                </c:pt>
                <c:pt idx="14">
                  <c:v>5.0999999999999996</c:v>
                </c:pt>
                <c:pt idx="15">
                  <c:v>5.3</c:v>
                </c:pt>
                <c:pt idx="16">
                  <c:v>5.4</c:v>
                </c:pt>
                <c:pt idx="17">
                  <c:v>5.2</c:v>
                </c:pt>
                <c:pt idx="18">
                  <c:v>5.8</c:v>
                </c:pt>
                <c:pt idx="19">
                  <c:v>5.0999999999999996</c:v>
                </c:pt>
                <c:pt idx="20">
                  <c:v>4.9000000000000004</c:v>
                </c:pt>
              </c:numCache>
            </c:numRef>
          </c:val>
          <c:smooth val="0"/>
          <c:extLst>
            <c:ext xmlns:c16="http://schemas.microsoft.com/office/drawing/2014/chart" uri="{C3380CC4-5D6E-409C-BE32-E72D297353CC}">
              <c16:uniqueId val="{00000000-B6F5-4908-A80F-BFB476183E28}"/>
            </c:ext>
          </c:extLst>
        </c:ser>
        <c:ser>
          <c:idx val="1"/>
          <c:order val="1"/>
          <c:tx>
            <c:strRef>
              <c:f>Sheet6!$AQ$23</c:f>
              <c:strCache>
                <c:ptCount val="1"/>
                <c:pt idx="0">
                  <c:v>Florida</c:v>
                </c:pt>
              </c:strCache>
            </c:strRef>
          </c:tx>
          <c:spPr>
            <a:ln w="28575" cap="rnd">
              <a:solidFill>
                <a:schemeClr val="accent2"/>
              </a:solidFill>
              <a:round/>
            </a:ln>
            <a:effectLst/>
          </c:spPr>
          <c:marker>
            <c:symbol val="none"/>
          </c:marker>
          <c:cat>
            <c:numRef>
              <c:f>Sheet6!$AR$21:$BL$21</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Sheet6!$AR$23:$BL$23</c:f>
              <c:numCache>
                <c:formatCode>General</c:formatCode>
                <c:ptCount val="21"/>
                <c:pt idx="0">
                  <c:v>3.4</c:v>
                </c:pt>
                <c:pt idx="1">
                  <c:v>3.1</c:v>
                </c:pt>
                <c:pt idx="2">
                  <c:v>5</c:v>
                </c:pt>
                <c:pt idx="3">
                  <c:v>13.9</c:v>
                </c:pt>
                <c:pt idx="4">
                  <c:v>14.3</c:v>
                </c:pt>
                <c:pt idx="5">
                  <c:v>11.7</c:v>
                </c:pt>
                <c:pt idx="6">
                  <c:v>11.9</c:v>
                </c:pt>
                <c:pt idx="7">
                  <c:v>8</c:v>
                </c:pt>
                <c:pt idx="8">
                  <c:v>7.3</c:v>
                </c:pt>
                <c:pt idx="9">
                  <c:v>5.6</c:v>
                </c:pt>
                <c:pt idx="10">
                  <c:v>5</c:v>
                </c:pt>
                <c:pt idx="11">
                  <c:v>4.2</c:v>
                </c:pt>
                <c:pt idx="12">
                  <c:v>7.7</c:v>
                </c:pt>
                <c:pt idx="13">
                  <c:v>5.3</c:v>
                </c:pt>
                <c:pt idx="14">
                  <c:v>5.0999999999999996</c:v>
                </c:pt>
                <c:pt idx="15">
                  <c:v>5.3</c:v>
                </c:pt>
                <c:pt idx="16">
                  <c:v>5.2</c:v>
                </c:pt>
                <c:pt idx="17">
                  <c:v>5</c:v>
                </c:pt>
                <c:pt idx="18">
                  <c:v>5.7</c:v>
                </c:pt>
                <c:pt idx="19">
                  <c:v>5.0999999999999996</c:v>
                </c:pt>
                <c:pt idx="20">
                  <c:v>4.9000000000000004</c:v>
                </c:pt>
              </c:numCache>
            </c:numRef>
          </c:val>
          <c:smooth val="0"/>
          <c:extLst>
            <c:ext xmlns:c16="http://schemas.microsoft.com/office/drawing/2014/chart" uri="{C3380CC4-5D6E-409C-BE32-E72D297353CC}">
              <c16:uniqueId val="{00000001-B6F5-4908-A80F-BFB476183E28}"/>
            </c:ext>
          </c:extLst>
        </c:ser>
        <c:ser>
          <c:idx val="2"/>
          <c:order val="2"/>
          <c:tx>
            <c:strRef>
              <c:f>Sheet6!$AQ$24</c:f>
              <c:strCache>
                <c:ptCount val="1"/>
                <c:pt idx="0">
                  <c:v>Miami-Dade County</c:v>
                </c:pt>
              </c:strCache>
            </c:strRef>
          </c:tx>
          <c:spPr>
            <a:ln w="28575" cap="rnd">
              <a:solidFill>
                <a:schemeClr val="accent3"/>
              </a:solidFill>
              <a:round/>
            </a:ln>
            <a:effectLst/>
          </c:spPr>
          <c:marker>
            <c:symbol val="none"/>
          </c:marker>
          <c:cat>
            <c:numRef>
              <c:f>Sheet6!$AR$21:$BL$21</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Sheet6!$AR$24:$BL$24</c:f>
              <c:numCache>
                <c:formatCode>General</c:formatCode>
                <c:ptCount val="21"/>
                <c:pt idx="0">
                  <c:v>1.8</c:v>
                </c:pt>
                <c:pt idx="1">
                  <c:v>1.6</c:v>
                </c:pt>
                <c:pt idx="2">
                  <c:v>2.2000000000000002</c:v>
                </c:pt>
                <c:pt idx="3">
                  <c:v>10.3</c:v>
                </c:pt>
                <c:pt idx="4">
                  <c:v>10.3</c:v>
                </c:pt>
                <c:pt idx="5">
                  <c:v>10.1</c:v>
                </c:pt>
                <c:pt idx="6">
                  <c:v>15.2</c:v>
                </c:pt>
                <c:pt idx="7">
                  <c:v>9.1</c:v>
                </c:pt>
                <c:pt idx="8">
                  <c:v>12.6</c:v>
                </c:pt>
                <c:pt idx="9">
                  <c:v>8.5</c:v>
                </c:pt>
                <c:pt idx="10">
                  <c:v>8.1999999999999993</c:v>
                </c:pt>
                <c:pt idx="11">
                  <c:v>7.9</c:v>
                </c:pt>
                <c:pt idx="12">
                  <c:v>8</c:v>
                </c:pt>
                <c:pt idx="13">
                  <c:v>8.1</c:v>
                </c:pt>
                <c:pt idx="14">
                  <c:v>7.9</c:v>
                </c:pt>
                <c:pt idx="15">
                  <c:v>8.1999999999999993</c:v>
                </c:pt>
                <c:pt idx="16">
                  <c:v>6.9</c:v>
                </c:pt>
                <c:pt idx="17">
                  <c:v>6.7</c:v>
                </c:pt>
                <c:pt idx="18">
                  <c:v>7.1</c:v>
                </c:pt>
                <c:pt idx="19">
                  <c:v>6.5</c:v>
                </c:pt>
                <c:pt idx="20">
                  <c:v>6.7</c:v>
                </c:pt>
              </c:numCache>
            </c:numRef>
          </c:val>
          <c:smooth val="0"/>
          <c:extLst>
            <c:ext xmlns:c16="http://schemas.microsoft.com/office/drawing/2014/chart" uri="{C3380CC4-5D6E-409C-BE32-E72D297353CC}">
              <c16:uniqueId val="{00000002-B6F5-4908-A80F-BFB476183E28}"/>
            </c:ext>
          </c:extLst>
        </c:ser>
        <c:ser>
          <c:idx val="3"/>
          <c:order val="3"/>
          <c:tx>
            <c:strRef>
              <c:f>Sheet6!$AQ$25</c:f>
              <c:strCache>
                <c:ptCount val="1"/>
                <c:pt idx="0">
                  <c:v>Monroe County</c:v>
                </c:pt>
              </c:strCache>
            </c:strRef>
          </c:tx>
          <c:spPr>
            <a:ln w="28575" cap="rnd">
              <a:solidFill>
                <a:schemeClr val="accent4"/>
              </a:solidFill>
              <a:round/>
            </a:ln>
            <a:effectLst/>
          </c:spPr>
          <c:marker>
            <c:symbol val="none"/>
          </c:marker>
          <c:cat>
            <c:numRef>
              <c:f>Sheet6!$AR$21:$BL$21</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Sheet6!$AR$25:$BL$25</c:f>
              <c:numCache>
                <c:formatCode>General</c:formatCode>
                <c:ptCount val="21"/>
                <c:pt idx="0">
                  <c:v>2.2999999999999998</c:v>
                </c:pt>
                <c:pt idx="1">
                  <c:v>2.1</c:v>
                </c:pt>
                <c:pt idx="2">
                  <c:v>3.4</c:v>
                </c:pt>
                <c:pt idx="3">
                  <c:v>22.1</c:v>
                </c:pt>
                <c:pt idx="4">
                  <c:v>20.6</c:v>
                </c:pt>
                <c:pt idx="5">
                  <c:v>12.4</c:v>
                </c:pt>
                <c:pt idx="6">
                  <c:v>10.5</c:v>
                </c:pt>
                <c:pt idx="7">
                  <c:v>6.9</c:v>
                </c:pt>
                <c:pt idx="8">
                  <c:v>5.7</c:v>
                </c:pt>
                <c:pt idx="9">
                  <c:v>4.3</c:v>
                </c:pt>
                <c:pt idx="10">
                  <c:v>3.6</c:v>
                </c:pt>
                <c:pt idx="11">
                  <c:v>2.7</c:v>
                </c:pt>
                <c:pt idx="12">
                  <c:v>7.9</c:v>
                </c:pt>
                <c:pt idx="13">
                  <c:v>3.7</c:v>
                </c:pt>
                <c:pt idx="14">
                  <c:v>3.1</c:v>
                </c:pt>
                <c:pt idx="15">
                  <c:v>3.3</c:v>
                </c:pt>
                <c:pt idx="16">
                  <c:v>3.2</c:v>
                </c:pt>
                <c:pt idx="17">
                  <c:v>3.1</c:v>
                </c:pt>
                <c:pt idx="18">
                  <c:v>3.5</c:v>
                </c:pt>
                <c:pt idx="19">
                  <c:v>3.1</c:v>
                </c:pt>
                <c:pt idx="20">
                  <c:v>3</c:v>
                </c:pt>
              </c:numCache>
            </c:numRef>
          </c:val>
          <c:smooth val="0"/>
          <c:extLst>
            <c:ext xmlns:c16="http://schemas.microsoft.com/office/drawing/2014/chart" uri="{C3380CC4-5D6E-409C-BE32-E72D297353CC}">
              <c16:uniqueId val="{00000003-B6F5-4908-A80F-BFB476183E28}"/>
            </c:ext>
          </c:extLst>
        </c:ser>
        <c:dLbls>
          <c:showLegendKey val="0"/>
          <c:showVal val="0"/>
          <c:showCatName val="0"/>
          <c:showSerName val="0"/>
          <c:showPercent val="0"/>
          <c:showBubbleSize val="0"/>
        </c:dLbls>
        <c:smooth val="0"/>
        <c:axId val="817622240"/>
        <c:axId val="817622656"/>
      </c:lineChart>
      <c:dateAx>
        <c:axId val="817622240"/>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17622656"/>
        <c:crosses val="autoZero"/>
        <c:auto val="1"/>
        <c:lblOffset val="100"/>
        <c:baseTimeUnit val="months"/>
      </c:dateAx>
      <c:valAx>
        <c:axId val="81762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17622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Labor Force Percent Change from January 2020 Baseline</a:t>
            </a:r>
          </a:p>
        </c:rich>
      </c:tx>
      <c:layout>
        <c:manualLayout>
          <c:xMode val="edge"/>
          <c:yMode val="edge"/>
          <c:x val="0.3824133904293941"/>
          <c:y val="1.849527493926782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Sheet6!$A$63</c:f>
              <c:strCache>
                <c:ptCount val="1"/>
                <c:pt idx="0">
                  <c:v>Broward County</c:v>
                </c:pt>
              </c:strCache>
            </c:strRef>
          </c:tx>
          <c:spPr>
            <a:ln w="28575" cap="rnd">
              <a:solidFill>
                <a:schemeClr val="accent1"/>
              </a:solidFill>
              <a:round/>
            </a:ln>
            <a:effectLst/>
          </c:spPr>
          <c:marker>
            <c:symbol val="none"/>
          </c:marker>
          <c:cat>
            <c:numRef>
              <c:f>Sheet6!$B$62:$J$62</c:f>
              <c:numCache>
                <c:formatCode>mmm\-yy</c:formatCode>
                <c:ptCount val="9"/>
                <c:pt idx="0">
                  <c:v>44197</c:v>
                </c:pt>
                <c:pt idx="1">
                  <c:v>44228</c:v>
                </c:pt>
                <c:pt idx="2">
                  <c:v>44256</c:v>
                </c:pt>
                <c:pt idx="3">
                  <c:v>44287</c:v>
                </c:pt>
                <c:pt idx="4">
                  <c:v>44317</c:v>
                </c:pt>
                <c:pt idx="5">
                  <c:v>44348</c:v>
                </c:pt>
                <c:pt idx="6">
                  <c:v>44378</c:v>
                </c:pt>
                <c:pt idx="7">
                  <c:v>44409</c:v>
                </c:pt>
                <c:pt idx="8">
                  <c:v>44440</c:v>
                </c:pt>
              </c:numCache>
            </c:numRef>
          </c:cat>
          <c:val>
            <c:numRef>
              <c:f>Sheet6!$B$63:$J$63</c:f>
              <c:numCache>
                <c:formatCode>General</c:formatCode>
                <c:ptCount val="9"/>
                <c:pt idx="0">
                  <c:v>-1.5867725274693969E-3</c:v>
                </c:pt>
                <c:pt idx="1">
                  <c:v>3.3957501844587455E-3</c:v>
                </c:pt>
                <c:pt idx="2">
                  <c:v>1.4688328818011151E-2</c:v>
                </c:pt>
                <c:pt idx="3">
                  <c:v>-6.4545842152692906E-2</c:v>
                </c:pt>
                <c:pt idx="4">
                  <c:v>-2.8126991181115224E-2</c:v>
                </c:pt>
                <c:pt idx="5">
                  <c:v>-2.9539987902165169E-2</c:v>
                </c:pt>
                <c:pt idx="6">
                  <c:v>-1.7853327521814562E-2</c:v>
                </c:pt>
                <c:pt idx="7">
                  <c:v>-4.2929271347598143E-2</c:v>
                </c:pt>
                <c:pt idx="8">
                  <c:v>-4.2792529729432018E-2</c:v>
                </c:pt>
              </c:numCache>
            </c:numRef>
          </c:val>
          <c:smooth val="0"/>
          <c:extLst>
            <c:ext xmlns:c16="http://schemas.microsoft.com/office/drawing/2014/chart" uri="{C3380CC4-5D6E-409C-BE32-E72D297353CC}">
              <c16:uniqueId val="{00000000-FEEC-4541-80A5-2E640735FD5B}"/>
            </c:ext>
          </c:extLst>
        </c:ser>
        <c:ser>
          <c:idx val="1"/>
          <c:order val="1"/>
          <c:tx>
            <c:strRef>
              <c:f>Sheet6!$A$64</c:f>
              <c:strCache>
                <c:ptCount val="1"/>
                <c:pt idx="0">
                  <c:v>Florida</c:v>
                </c:pt>
              </c:strCache>
            </c:strRef>
          </c:tx>
          <c:spPr>
            <a:ln w="28575" cap="rnd">
              <a:solidFill>
                <a:schemeClr val="accent2"/>
              </a:solidFill>
              <a:round/>
            </a:ln>
            <a:effectLst/>
          </c:spPr>
          <c:marker>
            <c:symbol val="none"/>
          </c:marker>
          <c:cat>
            <c:numRef>
              <c:f>Sheet6!$B$62:$J$62</c:f>
              <c:numCache>
                <c:formatCode>mmm\-yy</c:formatCode>
                <c:ptCount val="9"/>
                <c:pt idx="0">
                  <c:v>44197</c:v>
                </c:pt>
                <c:pt idx="1">
                  <c:v>44228</c:v>
                </c:pt>
                <c:pt idx="2">
                  <c:v>44256</c:v>
                </c:pt>
                <c:pt idx="3">
                  <c:v>44287</c:v>
                </c:pt>
                <c:pt idx="4">
                  <c:v>44317</c:v>
                </c:pt>
                <c:pt idx="5">
                  <c:v>44348</c:v>
                </c:pt>
                <c:pt idx="6">
                  <c:v>44378</c:v>
                </c:pt>
                <c:pt idx="7">
                  <c:v>44409</c:v>
                </c:pt>
                <c:pt idx="8">
                  <c:v>44440</c:v>
                </c:pt>
              </c:numCache>
            </c:numRef>
          </c:cat>
          <c:val>
            <c:numRef>
              <c:f>Sheet6!$B$64:$J$64</c:f>
              <c:numCache>
                <c:formatCode>General</c:formatCode>
                <c:ptCount val="9"/>
                <c:pt idx="0">
                  <c:v>2.9739063699155796E-3</c:v>
                </c:pt>
                <c:pt idx="1">
                  <c:v>7.386799693016117E-3</c:v>
                </c:pt>
                <c:pt idx="2">
                  <c:v>1.3622409823484267E-2</c:v>
                </c:pt>
                <c:pt idx="3">
                  <c:v>-6.7728319263238676E-2</c:v>
                </c:pt>
                <c:pt idx="4">
                  <c:v>-4.3265541059094401E-2</c:v>
                </c:pt>
                <c:pt idx="5">
                  <c:v>-4.863775901765157E-2</c:v>
                </c:pt>
                <c:pt idx="6">
                  <c:v>-2.9834996162701459E-2</c:v>
                </c:pt>
                <c:pt idx="7">
                  <c:v>-4.0387567152724485E-2</c:v>
                </c:pt>
                <c:pt idx="8">
                  <c:v>-3.012279355333845E-2</c:v>
                </c:pt>
              </c:numCache>
            </c:numRef>
          </c:val>
          <c:smooth val="0"/>
          <c:extLst>
            <c:ext xmlns:c16="http://schemas.microsoft.com/office/drawing/2014/chart" uri="{C3380CC4-5D6E-409C-BE32-E72D297353CC}">
              <c16:uniqueId val="{00000001-FEEC-4541-80A5-2E640735FD5B}"/>
            </c:ext>
          </c:extLst>
        </c:ser>
        <c:ser>
          <c:idx val="2"/>
          <c:order val="2"/>
          <c:tx>
            <c:strRef>
              <c:f>Sheet6!$A$65</c:f>
              <c:strCache>
                <c:ptCount val="1"/>
                <c:pt idx="0">
                  <c:v>Miami-Dade County</c:v>
                </c:pt>
              </c:strCache>
            </c:strRef>
          </c:tx>
          <c:spPr>
            <a:ln w="28575" cap="rnd">
              <a:solidFill>
                <a:schemeClr val="accent3"/>
              </a:solidFill>
              <a:round/>
            </a:ln>
            <a:effectLst/>
          </c:spPr>
          <c:marker>
            <c:symbol val="none"/>
          </c:marker>
          <c:cat>
            <c:numRef>
              <c:f>Sheet6!$B$62:$J$62</c:f>
              <c:numCache>
                <c:formatCode>mmm\-yy</c:formatCode>
                <c:ptCount val="9"/>
                <c:pt idx="0">
                  <c:v>44197</c:v>
                </c:pt>
                <c:pt idx="1">
                  <c:v>44228</c:v>
                </c:pt>
                <c:pt idx="2">
                  <c:v>44256</c:v>
                </c:pt>
                <c:pt idx="3">
                  <c:v>44287</c:v>
                </c:pt>
                <c:pt idx="4">
                  <c:v>44317</c:v>
                </c:pt>
                <c:pt idx="5">
                  <c:v>44348</c:v>
                </c:pt>
                <c:pt idx="6">
                  <c:v>44378</c:v>
                </c:pt>
                <c:pt idx="7">
                  <c:v>44409</c:v>
                </c:pt>
                <c:pt idx="8">
                  <c:v>44440</c:v>
                </c:pt>
              </c:numCache>
            </c:numRef>
          </c:cat>
          <c:val>
            <c:numRef>
              <c:f>Sheet6!$B$65:$J$65</c:f>
              <c:numCache>
                <c:formatCode>General</c:formatCode>
                <c:ptCount val="9"/>
                <c:pt idx="0">
                  <c:v>7.0584527894720795E-3</c:v>
                </c:pt>
                <c:pt idx="1">
                  <c:v>5.9191962904820896E-3</c:v>
                </c:pt>
                <c:pt idx="2">
                  <c:v>-3.2951306042488679E-2</c:v>
                </c:pt>
                <c:pt idx="3">
                  <c:v>-0.12814275777039733</c:v>
                </c:pt>
                <c:pt idx="4">
                  <c:v>-0.13549165198727287</c:v>
                </c:pt>
                <c:pt idx="5">
                  <c:v>-0.13907569920143129</c:v>
                </c:pt>
                <c:pt idx="6">
                  <c:v>-8.036514296253161E-2</c:v>
                </c:pt>
                <c:pt idx="7">
                  <c:v>-5.8530482553909559E-2</c:v>
                </c:pt>
                <c:pt idx="8">
                  <c:v>-1.8128627794954159E-2</c:v>
                </c:pt>
              </c:numCache>
            </c:numRef>
          </c:val>
          <c:smooth val="0"/>
          <c:extLst>
            <c:ext xmlns:c16="http://schemas.microsoft.com/office/drawing/2014/chart" uri="{C3380CC4-5D6E-409C-BE32-E72D297353CC}">
              <c16:uniqueId val="{00000002-FEEC-4541-80A5-2E640735FD5B}"/>
            </c:ext>
          </c:extLst>
        </c:ser>
        <c:ser>
          <c:idx val="3"/>
          <c:order val="3"/>
          <c:tx>
            <c:strRef>
              <c:f>Sheet6!$A$66</c:f>
              <c:strCache>
                <c:ptCount val="1"/>
                <c:pt idx="0">
                  <c:v>Monroe County</c:v>
                </c:pt>
              </c:strCache>
            </c:strRef>
          </c:tx>
          <c:spPr>
            <a:ln w="28575" cap="rnd">
              <a:solidFill>
                <a:schemeClr val="accent4"/>
              </a:solidFill>
              <a:round/>
            </a:ln>
            <a:effectLst/>
          </c:spPr>
          <c:marker>
            <c:symbol val="none"/>
          </c:marker>
          <c:cat>
            <c:numRef>
              <c:f>Sheet6!$B$62:$J$62</c:f>
              <c:numCache>
                <c:formatCode>mmm\-yy</c:formatCode>
                <c:ptCount val="9"/>
                <c:pt idx="0">
                  <c:v>44197</c:v>
                </c:pt>
                <c:pt idx="1">
                  <c:v>44228</c:v>
                </c:pt>
                <c:pt idx="2">
                  <c:v>44256</c:v>
                </c:pt>
                <c:pt idx="3">
                  <c:v>44287</c:v>
                </c:pt>
                <c:pt idx="4">
                  <c:v>44317</c:v>
                </c:pt>
                <c:pt idx="5">
                  <c:v>44348</c:v>
                </c:pt>
                <c:pt idx="6">
                  <c:v>44378</c:v>
                </c:pt>
                <c:pt idx="7">
                  <c:v>44409</c:v>
                </c:pt>
                <c:pt idx="8">
                  <c:v>44440</c:v>
                </c:pt>
              </c:numCache>
            </c:numRef>
          </c:cat>
          <c:val>
            <c:numRef>
              <c:f>Sheet6!$B$66:$J$66</c:f>
              <c:numCache>
                <c:formatCode>General</c:formatCode>
                <c:ptCount val="9"/>
                <c:pt idx="0">
                  <c:v>-1.0422541094888986E-2</c:v>
                </c:pt>
                <c:pt idx="1">
                  <c:v>-3.2792363765482384E-3</c:v>
                </c:pt>
                <c:pt idx="2">
                  <c:v>1.6020218476512731E-2</c:v>
                </c:pt>
                <c:pt idx="3">
                  <c:v>-0.11999498715458362</c:v>
                </c:pt>
                <c:pt idx="4">
                  <c:v>-8.4215802995175143E-2</c:v>
                </c:pt>
                <c:pt idx="5">
                  <c:v>-8.02681872297763E-2</c:v>
                </c:pt>
                <c:pt idx="6">
                  <c:v>-7.6696534870605931E-2</c:v>
                </c:pt>
                <c:pt idx="7">
                  <c:v>-8.7181736533199661E-2</c:v>
                </c:pt>
                <c:pt idx="8">
                  <c:v>-9.4868099504981512E-2</c:v>
                </c:pt>
              </c:numCache>
            </c:numRef>
          </c:val>
          <c:smooth val="0"/>
          <c:extLst>
            <c:ext xmlns:c16="http://schemas.microsoft.com/office/drawing/2014/chart" uri="{C3380CC4-5D6E-409C-BE32-E72D297353CC}">
              <c16:uniqueId val="{00000003-FEEC-4541-80A5-2E640735FD5B}"/>
            </c:ext>
          </c:extLst>
        </c:ser>
        <c:dLbls>
          <c:showLegendKey val="0"/>
          <c:showVal val="0"/>
          <c:showCatName val="0"/>
          <c:showSerName val="0"/>
          <c:showPercent val="0"/>
          <c:showBubbleSize val="0"/>
        </c:dLbls>
        <c:smooth val="0"/>
        <c:axId val="762234384"/>
        <c:axId val="762231056"/>
      </c:lineChart>
      <c:dateAx>
        <c:axId val="76223438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2231056"/>
        <c:crosses val="autoZero"/>
        <c:auto val="1"/>
        <c:lblOffset val="100"/>
        <c:baseTimeUnit val="months"/>
      </c:dateAx>
      <c:valAx>
        <c:axId val="76223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223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Percent Change in Population (Actual and Forecasted)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672754905740552E-2"/>
          <c:y val="9.4354468952360354E-2"/>
          <c:w val="0.91764473880383801"/>
          <c:h val="0.75605836459649622"/>
        </c:manualLayout>
      </c:layout>
      <c:lineChart>
        <c:grouping val="standard"/>
        <c:varyColors val="0"/>
        <c:ser>
          <c:idx val="1"/>
          <c:order val="1"/>
          <c:tx>
            <c:strRef>
              <c:f>Sheet1!$J$49</c:f>
              <c:strCache>
                <c:ptCount val="1"/>
                <c:pt idx="0">
                  <c:v>Palm Beach County</c:v>
                </c:pt>
              </c:strCache>
            </c:strRef>
          </c:tx>
          <c:spPr>
            <a:ln w="28575" cap="rnd">
              <a:solidFill>
                <a:schemeClr val="accent2"/>
              </a:solidFill>
              <a:round/>
            </a:ln>
            <a:effectLst/>
          </c:spPr>
          <c:marker>
            <c:symbol val="none"/>
          </c:marker>
          <c:cat>
            <c:numRef>
              <c:f>Sheet1!$K$48:$N$48</c:f>
              <c:numCache>
                <c:formatCode>General</c:formatCode>
                <c:ptCount val="4"/>
                <c:pt idx="0">
                  <c:v>2020</c:v>
                </c:pt>
                <c:pt idx="1">
                  <c:v>2021</c:v>
                </c:pt>
                <c:pt idx="2">
                  <c:v>2022</c:v>
                </c:pt>
                <c:pt idx="3">
                  <c:v>2023</c:v>
                </c:pt>
              </c:numCache>
            </c:numRef>
          </c:cat>
          <c:val>
            <c:numRef>
              <c:f>Sheet1!$K$49:$N$49</c:f>
            </c:numRef>
          </c:val>
          <c:smooth val="0"/>
          <c:extLst>
            <c:ext xmlns:c16="http://schemas.microsoft.com/office/drawing/2014/chart" uri="{C3380CC4-5D6E-409C-BE32-E72D297353CC}">
              <c16:uniqueId val="{00000000-393A-4A88-B9CC-1B198170B08A}"/>
            </c:ext>
          </c:extLst>
        </c:ser>
        <c:ser>
          <c:idx val="2"/>
          <c:order val="2"/>
          <c:tx>
            <c:strRef>
              <c:f>Sheet1!$J$50</c:f>
              <c:strCache>
                <c:ptCount val="1"/>
                <c:pt idx="0">
                  <c:v>Martin County</c:v>
                </c:pt>
              </c:strCache>
            </c:strRef>
          </c:tx>
          <c:spPr>
            <a:ln w="28575" cap="rnd">
              <a:solidFill>
                <a:schemeClr val="accent3"/>
              </a:solidFill>
              <a:round/>
            </a:ln>
            <a:effectLst/>
          </c:spPr>
          <c:marker>
            <c:symbol val="none"/>
          </c:marker>
          <c:cat>
            <c:numRef>
              <c:f>Sheet1!$K$48:$N$48</c:f>
              <c:numCache>
                <c:formatCode>General</c:formatCode>
                <c:ptCount val="4"/>
                <c:pt idx="0">
                  <c:v>2020</c:v>
                </c:pt>
                <c:pt idx="1">
                  <c:v>2021</c:v>
                </c:pt>
                <c:pt idx="2">
                  <c:v>2022</c:v>
                </c:pt>
                <c:pt idx="3">
                  <c:v>2023</c:v>
                </c:pt>
              </c:numCache>
            </c:numRef>
          </c:cat>
          <c:val>
            <c:numRef>
              <c:f>Sheet1!$K$50:$N$50</c:f>
            </c:numRef>
          </c:val>
          <c:smooth val="0"/>
          <c:extLst>
            <c:ext xmlns:c16="http://schemas.microsoft.com/office/drawing/2014/chart" uri="{C3380CC4-5D6E-409C-BE32-E72D297353CC}">
              <c16:uniqueId val="{00000001-393A-4A88-B9CC-1B198170B08A}"/>
            </c:ext>
          </c:extLst>
        </c:ser>
        <c:ser>
          <c:idx val="3"/>
          <c:order val="3"/>
          <c:tx>
            <c:strRef>
              <c:f>Sheet1!$J$51</c:f>
              <c:strCache>
                <c:ptCount val="1"/>
                <c:pt idx="0">
                  <c:v>St. Lucie County</c:v>
                </c:pt>
              </c:strCache>
            </c:strRef>
          </c:tx>
          <c:spPr>
            <a:ln w="28575" cap="rnd">
              <a:solidFill>
                <a:schemeClr val="accent4"/>
              </a:solidFill>
              <a:round/>
            </a:ln>
            <a:effectLst/>
          </c:spPr>
          <c:marker>
            <c:symbol val="none"/>
          </c:marker>
          <c:cat>
            <c:numRef>
              <c:f>Sheet1!$K$48:$N$48</c:f>
              <c:numCache>
                <c:formatCode>General</c:formatCode>
                <c:ptCount val="4"/>
                <c:pt idx="0">
                  <c:v>2020</c:v>
                </c:pt>
                <c:pt idx="1">
                  <c:v>2021</c:v>
                </c:pt>
                <c:pt idx="2">
                  <c:v>2022</c:v>
                </c:pt>
                <c:pt idx="3">
                  <c:v>2023</c:v>
                </c:pt>
              </c:numCache>
            </c:numRef>
          </c:cat>
          <c:val>
            <c:numRef>
              <c:f>Sheet1!$K$51:$N$51</c:f>
            </c:numRef>
          </c:val>
          <c:smooth val="0"/>
          <c:extLst>
            <c:ext xmlns:c16="http://schemas.microsoft.com/office/drawing/2014/chart" uri="{C3380CC4-5D6E-409C-BE32-E72D297353CC}">
              <c16:uniqueId val="{00000002-393A-4A88-B9CC-1B198170B08A}"/>
            </c:ext>
          </c:extLst>
        </c:ser>
        <c:ser>
          <c:idx val="4"/>
          <c:order val="4"/>
          <c:tx>
            <c:strRef>
              <c:f>Sheet1!$J$52</c:f>
              <c:strCache>
                <c:ptCount val="1"/>
                <c:pt idx="0">
                  <c:v>Indian River County</c:v>
                </c:pt>
              </c:strCache>
            </c:strRef>
          </c:tx>
          <c:spPr>
            <a:ln w="28575" cap="rnd">
              <a:solidFill>
                <a:schemeClr val="accent5"/>
              </a:solidFill>
              <a:round/>
            </a:ln>
            <a:effectLst/>
          </c:spPr>
          <c:marker>
            <c:symbol val="none"/>
          </c:marker>
          <c:cat>
            <c:numRef>
              <c:f>Sheet1!$K$48:$N$48</c:f>
              <c:numCache>
                <c:formatCode>General</c:formatCode>
                <c:ptCount val="4"/>
                <c:pt idx="0">
                  <c:v>2020</c:v>
                </c:pt>
                <c:pt idx="1">
                  <c:v>2021</c:v>
                </c:pt>
                <c:pt idx="2">
                  <c:v>2022</c:v>
                </c:pt>
                <c:pt idx="3">
                  <c:v>2023</c:v>
                </c:pt>
              </c:numCache>
            </c:numRef>
          </c:cat>
          <c:val>
            <c:numRef>
              <c:f>Sheet1!$K$52:$N$52</c:f>
            </c:numRef>
          </c:val>
          <c:smooth val="0"/>
          <c:extLst>
            <c:ext xmlns:c16="http://schemas.microsoft.com/office/drawing/2014/chart" uri="{C3380CC4-5D6E-409C-BE32-E72D297353CC}">
              <c16:uniqueId val="{00000003-393A-4A88-B9CC-1B198170B08A}"/>
            </c:ext>
          </c:extLst>
        </c:ser>
        <c:ser>
          <c:idx val="5"/>
          <c:order val="5"/>
          <c:tx>
            <c:strRef>
              <c:f>Sheet1!$J$53</c:f>
              <c:strCache>
                <c:ptCount val="1"/>
                <c:pt idx="0">
                  <c:v>Monroe County</c:v>
                </c:pt>
              </c:strCache>
            </c:strRef>
          </c:tx>
          <c:spPr>
            <a:ln w="28575" cap="rnd">
              <a:solidFill>
                <a:schemeClr val="accent6"/>
              </a:solidFill>
              <a:round/>
            </a:ln>
            <a:effectLst/>
          </c:spPr>
          <c:marker>
            <c:symbol val="none"/>
          </c:marker>
          <c:cat>
            <c:numRef>
              <c:f>Sheet1!$K$48:$N$48</c:f>
              <c:numCache>
                <c:formatCode>General</c:formatCode>
                <c:ptCount val="4"/>
                <c:pt idx="0">
                  <c:v>2020</c:v>
                </c:pt>
                <c:pt idx="1">
                  <c:v>2021</c:v>
                </c:pt>
                <c:pt idx="2">
                  <c:v>2022</c:v>
                </c:pt>
                <c:pt idx="3">
                  <c:v>2023</c:v>
                </c:pt>
              </c:numCache>
            </c:numRef>
          </c:cat>
          <c:val>
            <c:numRef>
              <c:f>Sheet1!$K$53:$N$53</c:f>
              <c:numCache>
                <c:formatCode>0.0%</c:formatCode>
                <c:ptCount val="4"/>
                <c:pt idx="0">
                  <c:v>0.11647895672791939</c:v>
                </c:pt>
                <c:pt idx="1">
                  <c:v>-2.4373405889469603E-2</c:v>
                </c:pt>
                <c:pt idx="2">
                  <c:v>-1.0545613440667612E-2</c:v>
                </c:pt>
                <c:pt idx="3">
                  <c:v>1.5120802078987075E-4</c:v>
                </c:pt>
              </c:numCache>
            </c:numRef>
          </c:val>
          <c:smooth val="0"/>
          <c:extLst>
            <c:ext xmlns:c16="http://schemas.microsoft.com/office/drawing/2014/chart" uri="{C3380CC4-5D6E-409C-BE32-E72D297353CC}">
              <c16:uniqueId val="{00000004-393A-4A88-B9CC-1B198170B08A}"/>
            </c:ext>
          </c:extLst>
        </c:ser>
        <c:ser>
          <c:idx val="6"/>
          <c:order val="6"/>
          <c:tx>
            <c:strRef>
              <c:f>Sheet1!$J$54</c:f>
              <c:strCache>
                <c:ptCount val="1"/>
                <c:pt idx="0">
                  <c:v>Miami-Dade County</c:v>
                </c:pt>
              </c:strCache>
            </c:strRef>
          </c:tx>
          <c:spPr>
            <a:ln w="28575" cap="rnd">
              <a:solidFill>
                <a:schemeClr val="accent1">
                  <a:lumMod val="60000"/>
                </a:schemeClr>
              </a:solidFill>
              <a:round/>
            </a:ln>
            <a:effectLst/>
          </c:spPr>
          <c:marker>
            <c:symbol val="none"/>
          </c:marker>
          <c:cat>
            <c:numRef>
              <c:f>Sheet1!$K$48:$N$48</c:f>
              <c:numCache>
                <c:formatCode>General</c:formatCode>
                <c:ptCount val="4"/>
                <c:pt idx="0">
                  <c:v>2020</c:v>
                </c:pt>
                <c:pt idx="1">
                  <c:v>2021</c:v>
                </c:pt>
                <c:pt idx="2">
                  <c:v>2022</c:v>
                </c:pt>
                <c:pt idx="3">
                  <c:v>2023</c:v>
                </c:pt>
              </c:numCache>
            </c:numRef>
          </c:cat>
          <c:val>
            <c:numRef>
              <c:f>Sheet1!$K$54:$N$54</c:f>
              <c:numCache>
                <c:formatCode>0.0%</c:formatCode>
                <c:ptCount val="4"/>
                <c:pt idx="0">
                  <c:v>-5.5845914889544853E-3</c:v>
                </c:pt>
                <c:pt idx="1">
                  <c:v>9.4021678381011678E-3</c:v>
                </c:pt>
                <c:pt idx="2">
                  <c:v>6.2612075055291138E-3</c:v>
                </c:pt>
                <c:pt idx="3">
                  <c:v>8.3771389556183875E-3</c:v>
                </c:pt>
              </c:numCache>
            </c:numRef>
          </c:val>
          <c:smooth val="0"/>
          <c:extLst>
            <c:ext xmlns:c16="http://schemas.microsoft.com/office/drawing/2014/chart" uri="{C3380CC4-5D6E-409C-BE32-E72D297353CC}">
              <c16:uniqueId val="{00000005-393A-4A88-B9CC-1B198170B08A}"/>
            </c:ext>
          </c:extLst>
        </c:ser>
        <c:ser>
          <c:idx val="7"/>
          <c:order val="7"/>
          <c:tx>
            <c:strRef>
              <c:f>Sheet1!$J$55</c:f>
              <c:strCache>
                <c:ptCount val="1"/>
                <c:pt idx="0">
                  <c:v>Broward County</c:v>
                </c:pt>
              </c:strCache>
            </c:strRef>
          </c:tx>
          <c:spPr>
            <a:ln w="28575" cap="rnd">
              <a:solidFill>
                <a:schemeClr val="accent4"/>
              </a:solidFill>
              <a:round/>
            </a:ln>
            <a:effectLst/>
          </c:spPr>
          <c:marker>
            <c:symbol val="none"/>
          </c:marker>
          <c:cat>
            <c:numRef>
              <c:f>Sheet1!$K$48:$N$48</c:f>
              <c:numCache>
                <c:formatCode>General</c:formatCode>
                <c:ptCount val="4"/>
                <c:pt idx="0">
                  <c:v>2020</c:v>
                </c:pt>
                <c:pt idx="1">
                  <c:v>2021</c:v>
                </c:pt>
                <c:pt idx="2">
                  <c:v>2022</c:v>
                </c:pt>
                <c:pt idx="3">
                  <c:v>2023</c:v>
                </c:pt>
              </c:numCache>
            </c:numRef>
          </c:cat>
          <c:val>
            <c:numRef>
              <c:f>Sheet1!$K$55:$N$55</c:f>
              <c:numCache>
                <c:formatCode>0.0%</c:formatCode>
                <c:ptCount val="4"/>
                <c:pt idx="0">
                  <c:v>-4.3031005060483064E-3</c:v>
                </c:pt>
                <c:pt idx="1">
                  <c:v>8.6571258555548109E-3</c:v>
                </c:pt>
                <c:pt idx="2">
                  <c:v>7.2355548732931539E-3</c:v>
                </c:pt>
                <c:pt idx="3">
                  <c:v>9.8229648369276661E-3</c:v>
                </c:pt>
              </c:numCache>
            </c:numRef>
          </c:val>
          <c:smooth val="0"/>
          <c:extLst>
            <c:ext xmlns:c16="http://schemas.microsoft.com/office/drawing/2014/chart" uri="{C3380CC4-5D6E-409C-BE32-E72D297353CC}">
              <c16:uniqueId val="{00000006-393A-4A88-B9CC-1B198170B08A}"/>
            </c:ext>
          </c:extLst>
        </c:ser>
        <c:dLbls>
          <c:showLegendKey val="0"/>
          <c:showVal val="0"/>
          <c:showCatName val="0"/>
          <c:showSerName val="0"/>
          <c:showPercent val="0"/>
          <c:showBubbleSize val="0"/>
        </c:dLbls>
        <c:smooth val="0"/>
        <c:axId val="1287694560"/>
        <c:axId val="1287672512"/>
        <c:extLst>
          <c:ext xmlns:c15="http://schemas.microsoft.com/office/drawing/2012/chart" uri="{02D57815-91ED-43cb-92C2-25804820EDAC}">
            <c15:filteredLineSeries>
              <c15:ser>
                <c:idx val="0"/>
                <c:order val="0"/>
                <c:tx>
                  <c:strRef>
                    <c:extLst>
                      <c:ext uri="{02D57815-91ED-43cb-92C2-25804820EDAC}">
                        <c15:formulaRef>
                          <c15:sqref>Sheet1!$J$48</c15:sqref>
                        </c15:formulaRef>
                      </c:ext>
                    </c:extLst>
                    <c:strCache>
                      <c:ptCount val="1"/>
                      <c:pt idx="0">
                        <c:v>adjusted population</c:v>
                      </c:pt>
                    </c:strCache>
                  </c:strRef>
                </c:tx>
                <c:spPr>
                  <a:ln w="28575" cap="rnd">
                    <a:solidFill>
                      <a:schemeClr val="accent1"/>
                    </a:solidFill>
                    <a:round/>
                  </a:ln>
                  <a:effectLst/>
                </c:spPr>
                <c:marker>
                  <c:symbol val="none"/>
                </c:marker>
                <c:cat>
                  <c:numRef>
                    <c:extLst>
                      <c:ext uri="{02D57815-91ED-43cb-92C2-25804820EDAC}">
                        <c15:formulaRef>
                          <c15:sqref>Sheet1!$K$48:$N$48</c15:sqref>
                        </c15:formulaRef>
                      </c:ext>
                    </c:extLst>
                    <c:numCache>
                      <c:formatCode>General</c:formatCode>
                      <c:ptCount val="4"/>
                      <c:pt idx="0">
                        <c:v>2020</c:v>
                      </c:pt>
                      <c:pt idx="1">
                        <c:v>2021</c:v>
                      </c:pt>
                      <c:pt idx="2">
                        <c:v>2022</c:v>
                      </c:pt>
                      <c:pt idx="3">
                        <c:v>2023</c:v>
                      </c:pt>
                    </c:numCache>
                  </c:numRef>
                </c:cat>
                <c:val>
                  <c:numRef>
                    <c:extLst>
                      <c:ext uri="{02D57815-91ED-43cb-92C2-25804820EDAC}">
                        <c15:formulaRef>
                          <c15:sqref>Sheet1!$K$48:$N$48</c15:sqref>
                        </c15:formulaRef>
                      </c:ext>
                    </c:extLst>
                    <c:numCache>
                      <c:formatCode>General</c:formatCode>
                      <c:ptCount val="4"/>
                      <c:pt idx="0">
                        <c:v>2020</c:v>
                      </c:pt>
                      <c:pt idx="1">
                        <c:v>2021</c:v>
                      </c:pt>
                      <c:pt idx="2">
                        <c:v>2022</c:v>
                      </c:pt>
                      <c:pt idx="3">
                        <c:v>2023</c:v>
                      </c:pt>
                    </c:numCache>
                  </c:numRef>
                </c:val>
                <c:smooth val="0"/>
                <c:extLst>
                  <c:ext xmlns:c16="http://schemas.microsoft.com/office/drawing/2014/chart" uri="{C3380CC4-5D6E-409C-BE32-E72D297353CC}">
                    <c16:uniqueId val="{00000007-393A-4A88-B9CC-1B198170B08A}"/>
                  </c:ext>
                </c:extLst>
              </c15:ser>
            </c15:filteredLineSeries>
          </c:ext>
        </c:extLst>
      </c:lineChart>
      <c:catAx>
        <c:axId val="12876945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87672512"/>
        <c:crosses val="autoZero"/>
        <c:auto val="1"/>
        <c:lblAlgn val="ctr"/>
        <c:lblOffset val="100"/>
        <c:noMultiLvlLbl val="0"/>
      </c:catAx>
      <c:valAx>
        <c:axId val="1287672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8769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Change in Employment by County in Region - Over Year (March 2021)</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Sheet1!$Y$464</c:f>
              <c:strCache>
                <c:ptCount val="1"/>
                <c:pt idx="0">
                  <c:v>Monroe</c:v>
                </c:pt>
              </c:strCache>
            </c:strRef>
          </c:tx>
          <c:spPr>
            <a:solidFill>
              <a:schemeClr val="accent2"/>
            </a:solidFill>
            <a:ln>
              <a:noFill/>
            </a:ln>
            <a:effectLst/>
          </c:spPr>
          <c:invertIfNegative val="0"/>
          <c:cat>
            <c:strRef>
              <c:f>Sheet1!$X$465:$X$470</c:f>
              <c:strCache>
                <c:ptCount val="6"/>
                <c:pt idx="0">
                  <c:v>All Other Industries</c:v>
                </c:pt>
                <c:pt idx="1">
                  <c:v>Administrative and Waste Services                                </c:v>
                </c:pt>
                <c:pt idx="2">
                  <c:v>Construction                                                     </c:v>
                </c:pt>
                <c:pt idx="3">
                  <c:v>Health Care and Social Assistance                                </c:v>
                </c:pt>
                <c:pt idx="4">
                  <c:v>Professional and Technical Services                              </c:v>
                </c:pt>
                <c:pt idx="5">
                  <c:v>Accommodation and Food Services                                  </c:v>
                </c:pt>
              </c:strCache>
            </c:strRef>
          </c:cat>
          <c:val>
            <c:numRef>
              <c:f>Sheet1!$Y$465:$Y$470</c:f>
              <c:numCache>
                <c:formatCode>General</c:formatCode>
                <c:ptCount val="6"/>
                <c:pt idx="0">
                  <c:v>-87</c:v>
                </c:pt>
                <c:pt idx="1">
                  <c:v>-70</c:v>
                </c:pt>
                <c:pt idx="2">
                  <c:v>-10</c:v>
                </c:pt>
                <c:pt idx="3">
                  <c:v>28</c:v>
                </c:pt>
                <c:pt idx="4">
                  <c:v>-43</c:v>
                </c:pt>
                <c:pt idx="5">
                  <c:v>-1704</c:v>
                </c:pt>
              </c:numCache>
            </c:numRef>
          </c:val>
          <c:extLst>
            <c:ext xmlns:c16="http://schemas.microsoft.com/office/drawing/2014/chart" uri="{C3380CC4-5D6E-409C-BE32-E72D297353CC}">
              <c16:uniqueId val="{00000000-E598-4275-AAC9-CA4B562CBEE2}"/>
            </c:ext>
          </c:extLst>
        </c:ser>
        <c:ser>
          <c:idx val="1"/>
          <c:order val="1"/>
          <c:tx>
            <c:strRef>
              <c:f>Sheet1!$Z$464</c:f>
              <c:strCache>
                <c:ptCount val="1"/>
                <c:pt idx="0">
                  <c:v>Broward</c:v>
                </c:pt>
              </c:strCache>
            </c:strRef>
          </c:tx>
          <c:spPr>
            <a:solidFill>
              <a:schemeClr val="accent4"/>
            </a:solidFill>
            <a:ln>
              <a:noFill/>
            </a:ln>
            <a:effectLst/>
          </c:spPr>
          <c:invertIfNegative val="0"/>
          <c:cat>
            <c:strRef>
              <c:f>Sheet1!$X$465:$X$470</c:f>
              <c:strCache>
                <c:ptCount val="6"/>
                <c:pt idx="0">
                  <c:v>All Other Industries</c:v>
                </c:pt>
                <c:pt idx="1">
                  <c:v>Administrative and Waste Services                                </c:v>
                </c:pt>
                <c:pt idx="2">
                  <c:v>Construction                                                     </c:v>
                </c:pt>
                <c:pt idx="3">
                  <c:v>Health Care and Social Assistance                                </c:v>
                </c:pt>
                <c:pt idx="4">
                  <c:v>Professional and Technical Services                              </c:v>
                </c:pt>
                <c:pt idx="5">
                  <c:v>Accommodation and Food Services                                  </c:v>
                </c:pt>
              </c:strCache>
            </c:strRef>
          </c:cat>
          <c:val>
            <c:numRef>
              <c:f>Sheet1!$Z$465:$Z$470</c:f>
              <c:numCache>
                <c:formatCode>General</c:formatCode>
                <c:ptCount val="6"/>
                <c:pt idx="0">
                  <c:v>-12786</c:v>
                </c:pt>
                <c:pt idx="1">
                  <c:v>-2201</c:v>
                </c:pt>
                <c:pt idx="2">
                  <c:v>-1624</c:v>
                </c:pt>
                <c:pt idx="3">
                  <c:v>-4056</c:v>
                </c:pt>
                <c:pt idx="4">
                  <c:v>1102</c:v>
                </c:pt>
                <c:pt idx="5">
                  <c:v>-15559</c:v>
                </c:pt>
              </c:numCache>
            </c:numRef>
          </c:val>
          <c:extLst>
            <c:ext xmlns:c16="http://schemas.microsoft.com/office/drawing/2014/chart" uri="{C3380CC4-5D6E-409C-BE32-E72D297353CC}">
              <c16:uniqueId val="{00000001-E598-4275-AAC9-CA4B562CBEE2}"/>
            </c:ext>
          </c:extLst>
        </c:ser>
        <c:ser>
          <c:idx val="2"/>
          <c:order val="2"/>
          <c:tx>
            <c:strRef>
              <c:f>Sheet1!$AA$464</c:f>
              <c:strCache>
                <c:ptCount val="1"/>
                <c:pt idx="0">
                  <c:v>Miami-Dade</c:v>
                </c:pt>
              </c:strCache>
            </c:strRef>
          </c:tx>
          <c:spPr>
            <a:solidFill>
              <a:schemeClr val="accent6"/>
            </a:solidFill>
            <a:ln>
              <a:noFill/>
            </a:ln>
            <a:effectLst/>
          </c:spPr>
          <c:invertIfNegative val="0"/>
          <c:cat>
            <c:strRef>
              <c:f>Sheet1!$X$465:$X$470</c:f>
              <c:strCache>
                <c:ptCount val="6"/>
                <c:pt idx="0">
                  <c:v>All Other Industries</c:v>
                </c:pt>
                <c:pt idx="1">
                  <c:v>Administrative and Waste Services                                </c:v>
                </c:pt>
                <c:pt idx="2">
                  <c:v>Construction                                                     </c:v>
                </c:pt>
                <c:pt idx="3">
                  <c:v>Health Care and Social Assistance                                </c:v>
                </c:pt>
                <c:pt idx="4">
                  <c:v>Professional and Technical Services                              </c:v>
                </c:pt>
                <c:pt idx="5">
                  <c:v>Accommodation and Food Services                                  </c:v>
                </c:pt>
              </c:strCache>
            </c:strRef>
          </c:cat>
          <c:val>
            <c:numRef>
              <c:f>Sheet1!$AA$465:$AA$470</c:f>
              <c:numCache>
                <c:formatCode>General</c:formatCode>
                <c:ptCount val="6"/>
                <c:pt idx="0">
                  <c:v>-14739</c:v>
                </c:pt>
                <c:pt idx="1">
                  <c:v>-7731</c:v>
                </c:pt>
                <c:pt idx="2">
                  <c:v>-2494</c:v>
                </c:pt>
                <c:pt idx="3">
                  <c:v>-4137</c:v>
                </c:pt>
                <c:pt idx="4">
                  <c:v>1274</c:v>
                </c:pt>
                <c:pt idx="5">
                  <c:v>-29696</c:v>
                </c:pt>
              </c:numCache>
            </c:numRef>
          </c:val>
          <c:extLst>
            <c:ext xmlns:c16="http://schemas.microsoft.com/office/drawing/2014/chart" uri="{C3380CC4-5D6E-409C-BE32-E72D297353CC}">
              <c16:uniqueId val="{00000002-E598-4275-AAC9-CA4B562CBEE2}"/>
            </c:ext>
          </c:extLst>
        </c:ser>
        <c:dLbls>
          <c:showLegendKey val="0"/>
          <c:showVal val="0"/>
          <c:showCatName val="0"/>
          <c:showSerName val="0"/>
          <c:showPercent val="0"/>
          <c:showBubbleSize val="0"/>
        </c:dLbls>
        <c:gapWidth val="150"/>
        <c:overlap val="100"/>
        <c:axId val="1880830240"/>
        <c:axId val="1880839392"/>
      </c:barChart>
      <c:catAx>
        <c:axId val="18808302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80839392"/>
        <c:crosses val="autoZero"/>
        <c:auto val="1"/>
        <c:lblAlgn val="ctr"/>
        <c:lblOffset val="100"/>
        <c:noMultiLvlLbl val="0"/>
      </c:catAx>
      <c:valAx>
        <c:axId val="1880839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8083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Change in Employment by County in Region - Over Month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Sheet1!$Y$456</c:f>
              <c:strCache>
                <c:ptCount val="1"/>
                <c:pt idx="0">
                  <c:v>Monroe</c:v>
                </c:pt>
              </c:strCache>
            </c:strRef>
          </c:tx>
          <c:spPr>
            <a:solidFill>
              <a:schemeClr val="accent2"/>
            </a:solidFill>
            <a:ln>
              <a:noFill/>
            </a:ln>
            <a:effectLst/>
          </c:spPr>
          <c:invertIfNegative val="0"/>
          <c:cat>
            <c:strRef>
              <c:f>Sheet1!$X$457:$X$462</c:f>
              <c:strCache>
                <c:ptCount val="6"/>
                <c:pt idx="0">
                  <c:v>All Other Industries</c:v>
                </c:pt>
                <c:pt idx="1">
                  <c:v>Administrative and Waste Services                                </c:v>
                </c:pt>
                <c:pt idx="2">
                  <c:v>Construction                                                     </c:v>
                </c:pt>
                <c:pt idx="3">
                  <c:v>Health Care and Social Assistance                                </c:v>
                </c:pt>
                <c:pt idx="4">
                  <c:v>Professional and Technical Services                              </c:v>
                </c:pt>
                <c:pt idx="5">
                  <c:v>Accommodation and Food Services                                  </c:v>
                </c:pt>
              </c:strCache>
            </c:strRef>
          </c:cat>
          <c:val>
            <c:numRef>
              <c:f>Sheet1!$Y$457:$Y$462</c:f>
              <c:numCache>
                <c:formatCode>General</c:formatCode>
                <c:ptCount val="6"/>
                <c:pt idx="0">
                  <c:v>67</c:v>
                </c:pt>
                <c:pt idx="1">
                  <c:v>-10</c:v>
                </c:pt>
                <c:pt idx="2">
                  <c:v>32</c:v>
                </c:pt>
                <c:pt idx="3">
                  <c:v>8</c:v>
                </c:pt>
                <c:pt idx="4">
                  <c:v>3</c:v>
                </c:pt>
                <c:pt idx="5">
                  <c:v>437</c:v>
                </c:pt>
              </c:numCache>
            </c:numRef>
          </c:val>
          <c:extLst>
            <c:ext xmlns:c16="http://schemas.microsoft.com/office/drawing/2014/chart" uri="{C3380CC4-5D6E-409C-BE32-E72D297353CC}">
              <c16:uniqueId val="{00000000-B2ED-4B22-8B69-369CBD5BED7D}"/>
            </c:ext>
          </c:extLst>
        </c:ser>
        <c:ser>
          <c:idx val="1"/>
          <c:order val="1"/>
          <c:tx>
            <c:strRef>
              <c:f>Sheet1!$Z$456</c:f>
              <c:strCache>
                <c:ptCount val="1"/>
                <c:pt idx="0">
                  <c:v>Broward</c:v>
                </c:pt>
              </c:strCache>
            </c:strRef>
          </c:tx>
          <c:spPr>
            <a:solidFill>
              <a:schemeClr val="accent4"/>
            </a:solidFill>
            <a:ln>
              <a:noFill/>
            </a:ln>
            <a:effectLst/>
          </c:spPr>
          <c:invertIfNegative val="0"/>
          <c:cat>
            <c:strRef>
              <c:f>Sheet1!$X$457:$X$462</c:f>
              <c:strCache>
                <c:ptCount val="6"/>
                <c:pt idx="0">
                  <c:v>All Other Industries</c:v>
                </c:pt>
                <c:pt idx="1">
                  <c:v>Administrative and Waste Services                                </c:v>
                </c:pt>
                <c:pt idx="2">
                  <c:v>Construction                                                     </c:v>
                </c:pt>
                <c:pt idx="3">
                  <c:v>Health Care and Social Assistance                                </c:v>
                </c:pt>
                <c:pt idx="4">
                  <c:v>Professional and Technical Services                              </c:v>
                </c:pt>
                <c:pt idx="5">
                  <c:v>Accommodation and Food Services                                  </c:v>
                </c:pt>
              </c:strCache>
            </c:strRef>
          </c:cat>
          <c:val>
            <c:numRef>
              <c:f>Sheet1!$Z$457:$Z$462</c:f>
              <c:numCache>
                <c:formatCode>General</c:formatCode>
                <c:ptCount val="6"/>
                <c:pt idx="0">
                  <c:v>283</c:v>
                </c:pt>
                <c:pt idx="1">
                  <c:v>-378</c:v>
                </c:pt>
                <c:pt idx="2">
                  <c:v>590</c:v>
                </c:pt>
                <c:pt idx="3">
                  <c:v>376</c:v>
                </c:pt>
                <c:pt idx="4">
                  <c:v>330</c:v>
                </c:pt>
                <c:pt idx="5">
                  <c:v>1530</c:v>
                </c:pt>
              </c:numCache>
            </c:numRef>
          </c:val>
          <c:extLst>
            <c:ext xmlns:c16="http://schemas.microsoft.com/office/drawing/2014/chart" uri="{C3380CC4-5D6E-409C-BE32-E72D297353CC}">
              <c16:uniqueId val="{00000001-B2ED-4B22-8B69-369CBD5BED7D}"/>
            </c:ext>
          </c:extLst>
        </c:ser>
        <c:ser>
          <c:idx val="2"/>
          <c:order val="2"/>
          <c:tx>
            <c:strRef>
              <c:f>Sheet1!$AA$456</c:f>
              <c:strCache>
                <c:ptCount val="1"/>
                <c:pt idx="0">
                  <c:v>Miami-Dade</c:v>
                </c:pt>
              </c:strCache>
            </c:strRef>
          </c:tx>
          <c:spPr>
            <a:solidFill>
              <a:schemeClr val="accent6"/>
            </a:solidFill>
            <a:ln>
              <a:noFill/>
            </a:ln>
            <a:effectLst/>
          </c:spPr>
          <c:invertIfNegative val="0"/>
          <c:cat>
            <c:strRef>
              <c:f>Sheet1!$X$457:$X$462</c:f>
              <c:strCache>
                <c:ptCount val="6"/>
                <c:pt idx="0">
                  <c:v>All Other Industries</c:v>
                </c:pt>
                <c:pt idx="1">
                  <c:v>Administrative and Waste Services                                </c:v>
                </c:pt>
                <c:pt idx="2">
                  <c:v>Construction                                                     </c:v>
                </c:pt>
                <c:pt idx="3">
                  <c:v>Health Care and Social Assistance                                </c:v>
                </c:pt>
                <c:pt idx="4">
                  <c:v>Professional and Technical Services                              </c:v>
                </c:pt>
                <c:pt idx="5">
                  <c:v>Accommodation and Food Services                                  </c:v>
                </c:pt>
              </c:strCache>
            </c:strRef>
          </c:cat>
          <c:val>
            <c:numRef>
              <c:f>Sheet1!$AA$457:$AA$462</c:f>
              <c:numCache>
                <c:formatCode>General</c:formatCode>
                <c:ptCount val="6"/>
                <c:pt idx="0">
                  <c:v>1592</c:v>
                </c:pt>
                <c:pt idx="1">
                  <c:v>184</c:v>
                </c:pt>
                <c:pt idx="2">
                  <c:v>-26</c:v>
                </c:pt>
                <c:pt idx="3">
                  <c:v>339</c:v>
                </c:pt>
                <c:pt idx="4">
                  <c:v>463</c:v>
                </c:pt>
                <c:pt idx="5">
                  <c:v>2204</c:v>
                </c:pt>
              </c:numCache>
            </c:numRef>
          </c:val>
          <c:extLst>
            <c:ext xmlns:c16="http://schemas.microsoft.com/office/drawing/2014/chart" uri="{C3380CC4-5D6E-409C-BE32-E72D297353CC}">
              <c16:uniqueId val="{00000002-B2ED-4B22-8B69-369CBD5BED7D}"/>
            </c:ext>
          </c:extLst>
        </c:ser>
        <c:dLbls>
          <c:showLegendKey val="0"/>
          <c:showVal val="0"/>
          <c:showCatName val="0"/>
          <c:showSerName val="0"/>
          <c:showPercent val="0"/>
          <c:showBubbleSize val="0"/>
        </c:dLbls>
        <c:gapWidth val="150"/>
        <c:overlap val="100"/>
        <c:axId val="232057903"/>
        <c:axId val="232060815"/>
      </c:barChart>
      <c:catAx>
        <c:axId val="232057903"/>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2060815"/>
        <c:crosses val="autoZero"/>
        <c:auto val="1"/>
        <c:lblAlgn val="ctr"/>
        <c:lblOffset val="100"/>
        <c:noMultiLvlLbl val="0"/>
      </c:catAx>
      <c:valAx>
        <c:axId val="2320608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2057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14B97-4542-42AD-8C67-1E2B22ACB509}"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A7E8A-B5D2-417A-A38A-18DC02A17AFD}" type="slidenum">
              <a:rPr lang="en-US" smtClean="0"/>
              <a:t>‹#›</a:t>
            </a:fld>
            <a:endParaRPr lang="en-US"/>
          </a:p>
        </p:txBody>
      </p:sp>
    </p:spTree>
    <p:extLst>
      <p:ext uri="{BB962C8B-B14F-4D97-AF65-F5344CB8AC3E}">
        <p14:creationId xmlns:p14="http://schemas.microsoft.com/office/powerpoint/2010/main" val="1046702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ews-journalonline.com/story/opinion/editorials/2021/08/02/florida-should-prepare-changes-labor-force-post-covid/544830300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Welcome Mark. Mark welcomes everyone and starts presentation.</a:t>
            </a:r>
            <a:endParaRPr lang="en-US" sz="1800" dirty="0">
              <a:effectLst/>
              <a:latin typeface="Public Sans"/>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0A7E8A-B5D2-417A-A38A-18DC02A17AFD}" type="slidenum">
              <a:rPr lang="en-US" smtClean="0"/>
              <a:t>1</a:t>
            </a:fld>
            <a:endParaRPr lang="en-US"/>
          </a:p>
        </p:txBody>
      </p:sp>
    </p:spTree>
    <p:extLst>
      <p:ext uri="{BB962C8B-B14F-4D97-AF65-F5344CB8AC3E}">
        <p14:creationId xmlns:p14="http://schemas.microsoft.com/office/powerpoint/2010/main" val="35323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dirty="0"/>
              <a:t>Miami-Dade’s Labor Force took the biggest hit during the pandemic, closely followed by Monroe. Miami-Dade started to see a recovery more recently, nearly reaching pre-pandemic levels. This is not the case in Monroe county, who’s labor force is still 1% below what it was in the beginning of 2020.</a:t>
            </a:r>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Uptick caused by increases in labor force</a:t>
            </a:r>
          </a:p>
          <a:p>
            <a:pPr marL="171450" indent="-171450">
              <a:buFont typeface="Arial" panose="020B0604020202020204" pitchFamily="34" charset="0"/>
              <a:buChar char="•"/>
            </a:pPr>
            <a:r>
              <a:rPr lang="en-US" sz="2000" dirty="0"/>
              <a:t>Miami’s decline is interesting</a:t>
            </a:r>
          </a:p>
          <a:p>
            <a:pPr marL="628650" lvl="1" indent="-171450"/>
            <a:r>
              <a:rPr lang="en-US" sz="2000" dirty="0"/>
              <a:t>Likely caused by decrease in population</a:t>
            </a:r>
          </a:p>
          <a:p>
            <a:pPr marL="628650" lvl="1" indent="-171450"/>
            <a:r>
              <a:rPr lang="en-US" sz="2000" dirty="0"/>
              <a:t>Decrease in international in-migration and continued domestic out-migration</a:t>
            </a:r>
          </a:p>
          <a:p>
            <a:pPr marL="171450" indent="-171450"/>
            <a:r>
              <a:rPr lang="en-US" sz="2000" dirty="0"/>
              <a:t>Contributing to the low-wage labor squeeze?</a:t>
            </a: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Labor Force and unemployment</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The large increases in labor force are contributed to the lagging unemployment numbers. The economy is still recovering, although the recovery is slowing down. </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Miami’s Labor Force decline is interesting, as it contrasts with the other counties, state and us. </a:t>
            </a:r>
          </a:p>
          <a:p>
            <a:r>
              <a:rPr lang="en-US" b="0" i="0" dirty="0">
                <a:solidFill>
                  <a:srgbClr val="000000"/>
                </a:solidFill>
                <a:effectLst/>
                <a:latin typeface="Arial" panose="020B0604020202020204" pitchFamily="34" charset="0"/>
              </a:rPr>
              <a:t>This is interesting because it reflects the actual population  decline of Miami-Dade County, which was reflected in the 2020 Census estimates of components of population change. </a:t>
            </a:r>
          </a:p>
          <a:p>
            <a:r>
              <a:rPr lang="en-US" sz="1200" b="0" i="0" dirty="0">
                <a:solidFill>
                  <a:srgbClr val="000000"/>
                </a:solidFill>
                <a:effectLst/>
                <a:latin typeface="Arial" panose="020B0604020202020204" pitchFamily="34" charset="0"/>
              </a:rPr>
              <a:t>The story is that South Florida’s population is growing like crazy due to domestic migration. domestic migration is on the rise. However, Miami-Dade’s population actually declined last year, because most of the people that move to Miami-Dade County are international. International migration was way down last year. So, Miami-Dade’s population actually declined, because international immigration to Miami-Dade was not able to outpace domestic out-migration from Miami-Dade county like it usually does, hence population decline. Meanwhile, Broward receives most of its population growth domestically, so population growth in that county was less affected. </a:t>
            </a:r>
          </a:p>
          <a:p>
            <a:r>
              <a:rPr lang="en-US" sz="1200" b="0" i="0" dirty="0">
                <a:solidFill>
                  <a:srgbClr val="000000"/>
                </a:solidFill>
                <a:effectLst/>
                <a:latin typeface="Arial" panose="020B0604020202020204" pitchFamily="34" charset="0"/>
              </a:rPr>
              <a:t>In the chart you can also see the large gains that Monroe County has been able to make as its workers in its tourism-dependent economy have been able to return to work. </a:t>
            </a:r>
          </a:p>
          <a:p>
            <a:endParaRPr lang="en-US" sz="1200" dirty="0"/>
          </a:p>
        </p:txBody>
      </p:sp>
      <p:sp>
        <p:nvSpPr>
          <p:cNvPr id="4" name="Slide Number Placeholder 3"/>
          <p:cNvSpPr>
            <a:spLocks noGrp="1"/>
          </p:cNvSpPr>
          <p:nvPr>
            <p:ph type="sldNum" sz="quarter" idx="5"/>
          </p:nvPr>
        </p:nvSpPr>
        <p:spPr/>
        <p:txBody>
          <a:bodyPr/>
          <a:lstStyle/>
          <a:p>
            <a:fld id="{327EC322-301B-4049-AE73-9B1E44C5ABBD}" type="slidenum">
              <a:rPr lang="en-US" smtClean="0"/>
              <a:t>10</a:t>
            </a:fld>
            <a:endParaRPr lang="en-US"/>
          </a:p>
        </p:txBody>
      </p:sp>
    </p:spTree>
    <p:extLst>
      <p:ext uri="{BB962C8B-B14F-4D97-AF65-F5344CB8AC3E}">
        <p14:creationId xmlns:p14="http://schemas.microsoft.com/office/powerpoint/2010/main" val="260636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dirty="0"/>
              <a:t>A Lot of what is driving the unemployment and labor force numbers is simply population growth. international migration makes up a larger portion of population growth in our region that migrants from the us. During the pandemic, international migration was shut down. This actually caused Miami-</a:t>
            </a:r>
            <a:r>
              <a:rPr lang="en-US" sz="2000" dirty="0" err="1"/>
              <a:t>dade’s</a:t>
            </a:r>
            <a:r>
              <a:rPr lang="en-US" sz="2000" dirty="0"/>
              <a:t> and Broward county’s populations to decrease slightly in 2020, but not much as the increase in us migrants nearly offset it. </a:t>
            </a:r>
          </a:p>
          <a:p>
            <a:pPr marL="171450" indent="-171450">
              <a:buFont typeface="Arial" panose="020B0604020202020204" pitchFamily="34" charset="0"/>
              <a:buChar char="•"/>
            </a:pPr>
            <a:r>
              <a:rPr lang="en-US" sz="2000" dirty="0"/>
              <a:t>Monroe county is the interesting data point here. The 2020 census has much more robust counting than the estimates used to develop the 2019 population data. Monroe county is small, so my guess is that the 12% increase in population is actually just a data correction, and it was historically underestimated. Monroe county is unlikely to continue growing at a 12% per year pace. The trend of Monroe county population has been flat or slightly decreasing,  and that is reflected from a population forecasting model from REMI) The 2021 and later data are all forecasted growth rates. You see Miami and Broward returning to 1% growth and Monroe county reaching a balance.</a:t>
            </a:r>
          </a:p>
          <a:p>
            <a:pPr marL="171450" indent="-171450">
              <a:buFont typeface="Arial" panose="020B0604020202020204" pitchFamily="34" charset="0"/>
              <a:buChar char="•"/>
            </a:pPr>
            <a:r>
              <a:rPr lang="en-US" sz="2000" dirty="0"/>
              <a:t>Uptick caused by increases in labor force</a:t>
            </a:r>
          </a:p>
          <a:p>
            <a:pPr marL="171450" indent="-171450">
              <a:buFont typeface="Arial" panose="020B0604020202020204" pitchFamily="34" charset="0"/>
              <a:buChar char="•"/>
            </a:pPr>
            <a:r>
              <a:rPr lang="en-US" sz="2000" dirty="0"/>
              <a:t>Miami’s decline is interesting</a:t>
            </a:r>
          </a:p>
          <a:p>
            <a:pPr marL="628650" lvl="1" indent="-171450"/>
            <a:r>
              <a:rPr lang="en-US" sz="2000" dirty="0"/>
              <a:t>Likely caused by decrease in population</a:t>
            </a:r>
          </a:p>
          <a:p>
            <a:pPr marL="628650" lvl="1" indent="-171450"/>
            <a:r>
              <a:rPr lang="en-US" sz="2000" dirty="0"/>
              <a:t>Decrease in international in-migration and continued domestic out-migration</a:t>
            </a:r>
          </a:p>
          <a:p>
            <a:pPr marL="171450" indent="-171450"/>
            <a:r>
              <a:rPr lang="en-US" sz="2000" dirty="0"/>
              <a:t>Contributing to the low-wage labor squeeze?</a:t>
            </a: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Labor Force and unemployment</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The large increases in labor force are contributed to the lagging unemployment numbers. The economy is still recovering, although the recovery is slowing down. </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Miami’s Labor Force decline is interesting, as it contrasts with the other counties, state and us. </a:t>
            </a:r>
          </a:p>
          <a:p>
            <a:r>
              <a:rPr lang="en-US" b="0" i="0" dirty="0">
                <a:solidFill>
                  <a:srgbClr val="000000"/>
                </a:solidFill>
                <a:effectLst/>
                <a:latin typeface="Arial" panose="020B0604020202020204" pitchFamily="34" charset="0"/>
              </a:rPr>
              <a:t>This is interesting because it reflects the actual population  decline of Miami-Dade County, which was reflected in the 2020 Census estimates of components of population change. </a:t>
            </a:r>
          </a:p>
          <a:p>
            <a:r>
              <a:rPr lang="en-US" sz="1200" b="0" i="0" dirty="0">
                <a:solidFill>
                  <a:srgbClr val="000000"/>
                </a:solidFill>
                <a:effectLst/>
                <a:latin typeface="Arial" panose="020B0604020202020204" pitchFamily="34" charset="0"/>
              </a:rPr>
              <a:t>The story is that South Florida’s population is growing like crazy due to domestic migration. domestic migration is on the rise. However, Miami-Dade’s population actually declined last year, because most of the people that move to Miami-Dade County are international. International migration was way down last year. So, Miami-Dade’s population actually declined, because international immigration to Miami-Dade was not able to outpace domestic out-migration from Miami-Dade county like it usually does, hence population decline. Meanwhile, Broward receives most of its population growth domestically, so population growth in that county was less affected. </a:t>
            </a:r>
          </a:p>
          <a:p>
            <a:r>
              <a:rPr lang="en-US" sz="1200" b="0" i="0" dirty="0">
                <a:solidFill>
                  <a:srgbClr val="000000"/>
                </a:solidFill>
                <a:effectLst/>
                <a:latin typeface="Arial" panose="020B0604020202020204" pitchFamily="34" charset="0"/>
              </a:rPr>
              <a:t>In the chart you can also see the large gains that Monroe County has been able to make as its workers in its tourism-dependent economy have been able to return to work. </a:t>
            </a:r>
          </a:p>
          <a:p>
            <a:endParaRPr lang="en-US" sz="1200" dirty="0"/>
          </a:p>
        </p:txBody>
      </p:sp>
      <p:sp>
        <p:nvSpPr>
          <p:cNvPr id="4" name="Slide Number Placeholder 3"/>
          <p:cNvSpPr>
            <a:spLocks noGrp="1"/>
          </p:cNvSpPr>
          <p:nvPr>
            <p:ph type="sldNum" sz="quarter" idx="5"/>
          </p:nvPr>
        </p:nvSpPr>
        <p:spPr/>
        <p:txBody>
          <a:bodyPr/>
          <a:lstStyle/>
          <a:p>
            <a:fld id="{327EC322-301B-4049-AE73-9B1E44C5ABBD}" type="slidenum">
              <a:rPr lang="en-US" smtClean="0"/>
              <a:t>11</a:t>
            </a:fld>
            <a:endParaRPr lang="en-US"/>
          </a:p>
        </p:txBody>
      </p:sp>
    </p:spTree>
    <p:extLst>
      <p:ext uri="{BB962C8B-B14F-4D97-AF65-F5344CB8AC3E}">
        <p14:creationId xmlns:p14="http://schemas.microsoft.com/office/powerpoint/2010/main" val="31080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Looking at the changes in employment by industry in Miami-Dade and Broward from June 2020 to June 2021,</a:t>
            </a:r>
          </a:p>
          <a:p>
            <a:endParaRPr lang="en-US" sz="1200" dirty="0"/>
          </a:p>
          <a:p>
            <a:r>
              <a:rPr lang="en-US" sz="1200" dirty="0"/>
              <a:t>I organized the industries from top to bottom based on their total employment in the region, so Trade, Transportation, and utilities has the most employees. </a:t>
            </a:r>
          </a:p>
          <a:p>
            <a:r>
              <a:rPr lang="en-US" sz="1200" dirty="0"/>
              <a:t>You can see the strong recovery being made in the region’s strongest sectors, with Leisure and Hospitality leading the gains, but strong growth in trade and professional services as well.  The only decline has been in construction, which only declined in Miami-Dade and not Broward. </a:t>
            </a:r>
          </a:p>
          <a:p>
            <a:endParaRPr lang="en-US" sz="1200" dirty="0"/>
          </a:p>
        </p:txBody>
      </p:sp>
      <p:sp>
        <p:nvSpPr>
          <p:cNvPr id="4" name="Slide Number Placeholder 3"/>
          <p:cNvSpPr>
            <a:spLocks noGrp="1"/>
          </p:cNvSpPr>
          <p:nvPr>
            <p:ph type="sldNum" sz="quarter" idx="5"/>
          </p:nvPr>
        </p:nvSpPr>
        <p:spPr/>
        <p:txBody>
          <a:bodyPr/>
          <a:lstStyle/>
          <a:p>
            <a:fld id="{327EC322-301B-4049-AE73-9B1E44C5ABBD}" type="slidenum">
              <a:rPr lang="en-US" smtClean="0"/>
              <a:t>12</a:t>
            </a:fld>
            <a:endParaRPr lang="en-US"/>
          </a:p>
        </p:txBody>
      </p:sp>
    </p:spTree>
    <p:extLst>
      <p:ext uri="{BB962C8B-B14F-4D97-AF65-F5344CB8AC3E}">
        <p14:creationId xmlns:p14="http://schemas.microsoft.com/office/powerpoint/2010/main" val="240314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Looking at the changes in employment by industry in Miami-Dade and Broward from June 2020 to June 2021,</a:t>
            </a:r>
          </a:p>
          <a:p>
            <a:endParaRPr lang="en-US" sz="1200" dirty="0"/>
          </a:p>
          <a:p>
            <a:r>
              <a:rPr lang="en-US" sz="1200" dirty="0"/>
              <a:t>I organized the industries from top to bottom based on their total employment in the region, so Trade, Transportation, and utilities has the most employees. </a:t>
            </a:r>
          </a:p>
          <a:p>
            <a:r>
              <a:rPr lang="en-US" sz="1200" dirty="0"/>
              <a:t>You can see the strong recovery being made in the region’s strongest sectors, with Leisure and Hospitality leading the gains, but strong growth in trade and professional services as well.  The only decline has been in construction, which only declined in Miami-Dade and not Broward. </a:t>
            </a:r>
          </a:p>
          <a:p>
            <a:endParaRPr lang="en-US" sz="1200" dirty="0"/>
          </a:p>
        </p:txBody>
      </p:sp>
      <p:sp>
        <p:nvSpPr>
          <p:cNvPr id="4" name="Slide Number Placeholder 3"/>
          <p:cNvSpPr>
            <a:spLocks noGrp="1"/>
          </p:cNvSpPr>
          <p:nvPr>
            <p:ph type="sldNum" sz="quarter" idx="5"/>
          </p:nvPr>
        </p:nvSpPr>
        <p:spPr/>
        <p:txBody>
          <a:bodyPr/>
          <a:lstStyle/>
          <a:p>
            <a:fld id="{327EC322-301B-4049-AE73-9B1E44C5ABBD}" type="slidenum">
              <a:rPr lang="en-US" smtClean="0"/>
              <a:t>13</a:t>
            </a:fld>
            <a:endParaRPr lang="en-US"/>
          </a:p>
        </p:txBody>
      </p:sp>
    </p:spTree>
    <p:extLst>
      <p:ext uri="{BB962C8B-B14F-4D97-AF65-F5344CB8AC3E}">
        <p14:creationId xmlns:p14="http://schemas.microsoft.com/office/powerpoint/2010/main" val="295207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Miami-Dade and Broward lead Florida</a:t>
            </a:r>
          </a:p>
          <a:p>
            <a:pPr marL="171450" indent="-171450">
              <a:buFont typeface="Arial" panose="020B0604020202020204" pitchFamily="34" charset="0"/>
              <a:buChar char="•"/>
            </a:pPr>
            <a:r>
              <a:rPr lang="en-US" sz="1200" dirty="0"/>
              <a:t>Florida as a whole made strong increases in Q4 2020 compared to US</a:t>
            </a:r>
          </a:p>
          <a:p>
            <a:pPr marL="171450" indent="-171450">
              <a:buFont typeface="Arial" panose="020B0604020202020204" pitchFamily="34" charset="0"/>
              <a:buChar char="•"/>
            </a:pPr>
            <a:r>
              <a:rPr lang="en-US" sz="1200" dirty="0"/>
              <a:t>Monroe still behind region, state, and U.S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Miami-Dade and Broward lead Florida</a:t>
            </a:r>
          </a:p>
          <a:p>
            <a:pPr marL="171450" indent="-171450">
              <a:buFont typeface="Arial" panose="020B0604020202020204" pitchFamily="34" charset="0"/>
              <a:buChar char="•"/>
            </a:pPr>
            <a:r>
              <a:rPr lang="en-US" sz="1200" dirty="0"/>
              <a:t>Florida as a whole made strong increases in Q4 2020 compared to US, which must not be a coincidence to Florida reopening sooner than the US on average</a:t>
            </a:r>
          </a:p>
          <a:p>
            <a:endParaRPr lang="en-US" sz="1200" dirty="0"/>
          </a:p>
        </p:txBody>
      </p:sp>
      <p:sp>
        <p:nvSpPr>
          <p:cNvPr id="4" name="Slide Number Placeholder 3"/>
          <p:cNvSpPr>
            <a:spLocks noGrp="1"/>
          </p:cNvSpPr>
          <p:nvPr>
            <p:ph type="sldNum" sz="quarter" idx="5"/>
          </p:nvPr>
        </p:nvSpPr>
        <p:spPr/>
        <p:txBody>
          <a:bodyPr/>
          <a:lstStyle/>
          <a:p>
            <a:fld id="{327EC322-301B-4049-AE73-9B1E44C5ABBD}" type="slidenum">
              <a:rPr lang="en-US" smtClean="0"/>
              <a:t>14</a:t>
            </a:fld>
            <a:endParaRPr lang="en-US"/>
          </a:p>
        </p:txBody>
      </p:sp>
    </p:spTree>
    <p:extLst>
      <p:ext uri="{BB962C8B-B14F-4D97-AF65-F5344CB8AC3E}">
        <p14:creationId xmlns:p14="http://schemas.microsoft.com/office/powerpoint/2010/main" val="1773056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Florida should prepare for changes in labor force post-COVID (news-journalonline.com)</a:t>
            </a:r>
            <a:endParaRPr lang="en-US" dirty="0"/>
          </a:p>
          <a:p>
            <a:pPr indent="-228600">
              <a:lnSpc>
                <a:spcPct val="90000"/>
              </a:lnSpc>
              <a:spcAft>
                <a:spcPts val="600"/>
              </a:spcAft>
              <a:buFont typeface="Arial" panose="020B0604020202020204" pitchFamily="34" charset="0"/>
              <a:buChar char="•"/>
            </a:pPr>
            <a:r>
              <a:rPr lang="en-US" dirty="0"/>
              <a:t>Notes – </a:t>
            </a:r>
          </a:p>
          <a:p>
            <a:pPr lvl="1" indent="-228600">
              <a:lnSpc>
                <a:spcPct val="90000"/>
              </a:lnSpc>
              <a:spcAft>
                <a:spcPts val="600"/>
              </a:spcAft>
              <a:buFont typeface="Arial" panose="020B0604020202020204" pitchFamily="34" charset="0"/>
              <a:buChar char="•"/>
            </a:pPr>
            <a:r>
              <a:rPr lang="en-US" dirty="0"/>
              <a:t>State of Florida and South Florida recovery outpacing U.S</a:t>
            </a:r>
          </a:p>
          <a:p>
            <a:pPr lvl="1" indent="-228600">
              <a:lnSpc>
                <a:spcPct val="90000"/>
              </a:lnSpc>
              <a:spcAft>
                <a:spcPts val="600"/>
              </a:spcAft>
              <a:buFont typeface="Arial" panose="020B0604020202020204" pitchFamily="34" charset="0"/>
              <a:buChar char="•"/>
            </a:pPr>
            <a:r>
              <a:rPr lang="en-US" dirty="0"/>
              <a:t>more people are looking for jobs, and many jobs are available, but there are not as many people taking the jobs are largely outweigh the difference</a:t>
            </a:r>
          </a:p>
          <a:p>
            <a:pPr lvl="1" indent="-228600">
              <a:lnSpc>
                <a:spcPct val="90000"/>
              </a:lnSpc>
              <a:spcAft>
                <a:spcPts val="600"/>
              </a:spcAft>
              <a:buFont typeface="Arial" panose="020B0604020202020204" pitchFamily="34" charset="0"/>
              <a:buChar char="•"/>
            </a:pPr>
            <a:r>
              <a:rPr lang="en-US" dirty="0"/>
              <a:t>Growth of past year slowing down. Gains have been made as much as can be and without population replenishment, might be almost as much as we can get </a:t>
            </a:r>
          </a:p>
          <a:p>
            <a:pPr lvl="1" indent="-228600">
              <a:lnSpc>
                <a:spcPct val="90000"/>
              </a:lnSpc>
              <a:spcAft>
                <a:spcPts val="600"/>
              </a:spcAft>
              <a:buFont typeface="Arial" panose="020B0604020202020204" pitchFamily="34" charset="0"/>
              <a:buChar char="•"/>
            </a:pPr>
            <a:r>
              <a:rPr lang="en-US" dirty="0"/>
              <a:t>The recovery is stalling. Leisure and hospitality is leading the recent growth, but that was the most impacted industry with the most room to recover. Other large industries like professional and business services and education are losing jobs recently.  Unemployment is basically flat, and workers are returning to the workforce, but to lower-wage industries. This might not be sustainable considering that population growth in Miami-Dade is actually down due to reduced international immigration. </a:t>
            </a:r>
          </a:p>
          <a:p>
            <a:endParaRPr lang="en-US" dirty="0"/>
          </a:p>
          <a:p>
            <a:r>
              <a:rPr lang="en-US" b="0" i="0" dirty="0">
                <a:solidFill>
                  <a:srgbClr val="303030"/>
                </a:solidFill>
                <a:effectLst/>
                <a:latin typeface="Georgia Pro" panose="02040502050405020303" pitchFamily="18" charset="0"/>
              </a:rPr>
              <a:t>In 2011, 4.2 percent of Floridians worked remotely. In 2021, it's 30 percent.</a:t>
            </a:r>
          </a:p>
          <a:p>
            <a:r>
              <a:rPr lang="en-US" dirty="0">
                <a:solidFill>
                  <a:srgbClr val="303030"/>
                </a:solidFill>
                <a:latin typeface="Georgia Pro" panose="02040502050405020303" pitchFamily="18" charset="0"/>
              </a:rPr>
              <a:t>Long term impacts to hospitality, especially meetings and conferences</a:t>
            </a:r>
          </a:p>
          <a:p>
            <a:r>
              <a:rPr lang="en-US" dirty="0">
                <a:solidFill>
                  <a:srgbClr val="303030"/>
                </a:solidFill>
                <a:latin typeface="Georgia Pro" panose="02040502050405020303" pitchFamily="18" charset="0"/>
              </a:rPr>
              <a:t>Artificial intelligence is accelerating rapidly due to the pandemic and incoming minimum wage increases</a:t>
            </a:r>
          </a:p>
          <a:p>
            <a:endParaRPr lang="en-US" dirty="0"/>
          </a:p>
        </p:txBody>
      </p:sp>
      <p:sp>
        <p:nvSpPr>
          <p:cNvPr id="4" name="Slide Number Placeholder 3"/>
          <p:cNvSpPr>
            <a:spLocks noGrp="1"/>
          </p:cNvSpPr>
          <p:nvPr>
            <p:ph type="sldNum" sz="quarter" idx="5"/>
          </p:nvPr>
        </p:nvSpPr>
        <p:spPr/>
        <p:txBody>
          <a:bodyPr/>
          <a:lstStyle/>
          <a:p>
            <a:fld id="{327EC322-301B-4049-AE73-9B1E44C5ABBD}" type="slidenum">
              <a:rPr lang="en-US" smtClean="0"/>
              <a:t>15</a:t>
            </a:fld>
            <a:endParaRPr lang="en-US"/>
          </a:p>
        </p:txBody>
      </p:sp>
    </p:spTree>
    <p:extLst>
      <p:ext uri="{BB962C8B-B14F-4D97-AF65-F5344CB8AC3E}">
        <p14:creationId xmlns:p14="http://schemas.microsoft.com/office/powerpoint/2010/main" val="4280787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B80A7E8A-B5D2-417A-A38A-18DC02A17AFD}" type="slidenum">
              <a:rPr lang="en-US" smtClean="0"/>
              <a:t>16</a:t>
            </a:fld>
            <a:endParaRPr lang="en-US"/>
          </a:p>
        </p:txBody>
      </p:sp>
    </p:spTree>
    <p:extLst>
      <p:ext uri="{BB962C8B-B14F-4D97-AF65-F5344CB8AC3E}">
        <p14:creationId xmlns:p14="http://schemas.microsoft.com/office/powerpoint/2010/main" val="303233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1334C"/>
                </a:solidFill>
                <a:effectLst/>
                <a:latin typeface="Lucida Sans Unicode" panose="020B0602030504020204" pitchFamily="34" charset="0"/>
                <a:ea typeface="Calibri" panose="020F0502020204030204" pitchFamily="34" charset="0"/>
              </a:rPr>
              <a:t>Now that you’ve been introduced to the council and our services, before</a:t>
            </a:r>
            <a:r>
              <a:rPr lang="en-US" sz="1800" dirty="0"/>
              <a:t> I turn it over to our panelists and moderator, I will set the stage by presenting the latest data that the Florida Department of Economic Opportunity releases each month, and a couple additional sources to give you an update of the labor market in the state, us, and south Florida region. </a:t>
            </a:r>
          </a:p>
          <a:p>
            <a:endParaRPr lang="en-US" dirty="0"/>
          </a:p>
          <a:p>
            <a:r>
              <a:rPr lang="en-US" dirty="0"/>
              <a:t>Looking at the data, I see our region as a recovering economy in urgent need of additional support to not only build the economy back to the level that it was before, but also adapting to the economy of the future to achieve long term economic resiliency. </a:t>
            </a:r>
          </a:p>
        </p:txBody>
      </p:sp>
      <p:sp>
        <p:nvSpPr>
          <p:cNvPr id="4" name="Slide Number Placeholder 3"/>
          <p:cNvSpPr>
            <a:spLocks noGrp="1"/>
          </p:cNvSpPr>
          <p:nvPr>
            <p:ph type="sldNum" sz="quarter" idx="5"/>
          </p:nvPr>
        </p:nvSpPr>
        <p:spPr/>
        <p:txBody>
          <a:bodyPr/>
          <a:lstStyle/>
          <a:p>
            <a:fld id="{B80A7E8A-B5D2-417A-A38A-18DC02A17AFD}" type="slidenum">
              <a:rPr lang="en-US" smtClean="0"/>
              <a:t>2</a:t>
            </a:fld>
            <a:endParaRPr lang="en-US"/>
          </a:p>
        </p:txBody>
      </p:sp>
    </p:spTree>
    <p:extLst>
      <p:ext uri="{BB962C8B-B14F-4D97-AF65-F5344CB8AC3E}">
        <p14:creationId xmlns:p14="http://schemas.microsoft.com/office/powerpoint/2010/main" val="267977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Since peaking above 14% at the height of the pandemic, Florida’s unemployment has dropped consistently and significantly through 2021, with a recent plateau. The united states, which was slower to recover for the past year, is catching up to the point of national unemployment currently being 4.8%, slightly lower than Florida’s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Florida’s unemployment rate is </a:t>
            </a:r>
            <a:r>
              <a:rPr lang="en-US" sz="1200" dirty="0" err="1"/>
              <a:t>is</a:t>
            </a:r>
            <a:r>
              <a:rPr lang="en-US" sz="1200" dirty="0"/>
              <a:t> down 6.6% over the year</a:t>
            </a:r>
          </a:p>
          <a:p>
            <a:pPr marL="171450" indent="-171450">
              <a:buFont typeface="Arial" panose="020B0604020202020204" pitchFamily="34" charset="0"/>
              <a:buChar char="•"/>
            </a:pPr>
            <a:r>
              <a:rPr lang="en-US" sz="1200" dirty="0"/>
              <a:t>Unemployment - 5.0%          (up 0.1% from May) </a:t>
            </a:r>
          </a:p>
          <a:p>
            <a:pPr marL="171450" indent="-171450"/>
            <a:r>
              <a:rPr lang="en-US" sz="1200" dirty="0"/>
              <a:t>Significant increase in the labor force of 83,000 over the month</a:t>
            </a:r>
          </a:p>
          <a:p>
            <a:endParaRPr lang="en-US" sz="1200" dirty="0"/>
          </a:p>
          <a:p>
            <a:endParaRPr lang="en-US" sz="1200" dirty="0"/>
          </a:p>
          <a:p>
            <a:r>
              <a:rPr lang="en-US" sz="1200" dirty="0"/>
              <a:t>We have come a long way in Florida since the height of the pandemic. For 11 consecutive months, Florida’s unemployment rate, currently at 5.1 percent, has remained below the national rate, which is currently at 5.4 percent and decreased by 6.4 percentage points over the past year. However, that recovery is stalling, with unemployment up 0.1 percentage point from May. The is still room to grow -- The change in Florida’s unemployment rate reflects the significant increase in the labor force of 83,000 over the month. More workers are entering the labor force than are taking jobs, yet more and more jobs are available. This tells me that there is a skill and wages gap. That is not the worst problem to have, but is where this needed support comes in via ARPA 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327EC322-301B-4049-AE73-9B1E44C5ABBD}" type="slidenum">
              <a:rPr lang="en-US" smtClean="0"/>
              <a:t>3</a:t>
            </a:fld>
            <a:endParaRPr lang="en-US"/>
          </a:p>
        </p:txBody>
      </p:sp>
    </p:spTree>
    <p:extLst>
      <p:ext uri="{BB962C8B-B14F-4D97-AF65-F5344CB8AC3E}">
        <p14:creationId xmlns:p14="http://schemas.microsoft.com/office/powerpoint/2010/main" val="55607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Taking a look at the total unemployed persons per job opening ratio, the amount of unemployed people per job is actually back to pre-pandemic levels, despite the total number of jobs still being available. This means that people are finally starting take jobs, but that has been slowing down compared to the number of job openings. </a:t>
            </a:r>
          </a:p>
          <a:p>
            <a:r>
              <a:rPr lang="en-US" sz="1200" dirty="0"/>
              <a:t>This tells me that compared to the actual unemployment level, the number of job openings is actually decreasing along with unemployment </a:t>
            </a:r>
          </a:p>
        </p:txBody>
      </p:sp>
      <p:sp>
        <p:nvSpPr>
          <p:cNvPr id="4" name="Slide Number Placeholder 3"/>
          <p:cNvSpPr>
            <a:spLocks noGrp="1"/>
          </p:cNvSpPr>
          <p:nvPr>
            <p:ph type="sldNum" sz="quarter" idx="5"/>
          </p:nvPr>
        </p:nvSpPr>
        <p:spPr/>
        <p:txBody>
          <a:bodyPr/>
          <a:lstStyle/>
          <a:p>
            <a:fld id="{327EC322-301B-4049-AE73-9B1E44C5ABBD}" type="slidenum">
              <a:rPr lang="en-US" smtClean="0"/>
              <a:t>4</a:t>
            </a:fld>
            <a:endParaRPr lang="en-US"/>
          </a:p>
        </p:txBody>
      </p:sp>
    </p:spTree>
    <p:extLst>
      <p:ext uri="{BB962C8B-B14F-4D97-AF65-F5344CB8AC3E}">
        <p14:creationId xmlns:p14="http://schemas.microsoft.com/office/powerpoint/2010/main" val="182256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jobs are available? Leisure and hospitality have been significantly leading the pack </a:t>
            </a:r>
            <a:r>
              <a:rPr lang="en-US" sz="1200" dirty="0" err="1"/>
              <a:t>inrecovery</a:t>
            </a:r>
            <a:r>
              <a:rPr lang="en-US" sz="1200" dirty="0"/>
              <a:t>. </a:t>
            </a:r>
          </a:p>
          <a:p>
            <a:r>
              <a:rPr lang="en-US" sz="1200" dirty="0"/>
              <a:t>Leisure and hospitality job openings lead the nation’s industries as they recover. Starting in 2021 job openings really starting taking off as shutdown orders expired.   The data for hires shows the same patterns, strong job openings = strong hires and same patterns .</a:t>
            </a:r>
          </a:p>
        </p:txBody>
      </p:sp>
      <p:sp>
        <p:nvSpPr>
          <p:cNvPr id="4" name="Slide Number Placeholder 3"/>
          <p:cNvSpPr>
            <a:spLocks noGrp="1"/>
          </p:cNvSpPr>
          <p:nvPr>
            <p:ph type="sldNum" sz="quarter" idx="5"/>
          </p:nvPr>
        </p:nvSpPr>
        <p:spPr/>
        <p:txBody>
          <a:bodyPr/>
          <a:lstStyle/>
          <a:p>
            <a:fld id="{327EC322-301B-4049-AE73-9B1E44C5ABBD}" type="slidenum">
              <a:rPr lang="en-US" smtClean="0"/>
              <a:t>5</a:t>
            </a:fld>
            <a:endParaRPr lang="en-US"/>
          </a:p>
        </p:txBody>
      </p:sp>
    </p:spTree>
    <p:extLst>
      <p:ext uri="{BB962C8B-B14F-4D97-AF65-F5344CB8AC3E}">
        <p14:creationId xmlns:p14="http://schemas.microsoft.com/office/powerpoint/2010/main" val="153166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Strong industries typically requiring on location performance have experienced gradual growth since start of 2020. These are industries that mostly cannot work from home, yet are higher wage</a:t>
            </a:r>
          </a:p>
        </p:txBody>
      </p:sp>
      <p:sp>
        <p:nvSpPr>
          <p:cNvPr id="4" name="Slide Number Placeholder 3"/>
          <p:cNvSpPr>
            <a:spLocks noGrp="1"/>
          </p:cNvSpPr>
          <p:nvPr>
            <p:ph type="sldNum" sz="quarter" idx="5"/>
          </p:nvPr>
        </p:nvSpPr>
        <p:spPr/>
        <p:txBody>
          <a:bodyPr/>
          <a:lstStyle/>
          <a:p>
            <a:fld id="{327EC322-301B-4049-AE73-9B1E44C5ABBD}" type="slidenum">
              <a:rPr lang="en-US" smtClean="0"/>
              <a:t>6</a:t>
            </a:fld>
            <a:endParaRPr lang="en-US"/>
          </a:p>
        </p:txBody>
      </p:sp>
    </p:spTree>
    <p:extLst>
      <p:ext uri="{BB962C8B-B14F-4D97-AF65-F5344CB8AC3E}">
        <p14:creationId xmlns:p14="http://schemas.microsoft.com/office/powerpoint/2010/main" val="155442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Telework-conducive and construction jobs have the least openings growth and lowest growth rate, These were also the least impacted industries in the first place. </a:t>
            </a:r>
          </a:p>
        </p:txBody>
      </p:sp>
      <p:sp>
        <p:nvSpPr>
          <p:cNvPr id="4" name="Slide Number Placeholder 3"/>
          <p:cNvSpPr>
            <a:spLocks noGrp="1"/>
          </p:cNvSpPr>
          <p:nvPr>
            <p:ph type="sldNum" sz="quarter" idx="5"/>
          </p:nvPr>
        </p:nvSpPr>
        <p:spPr/>
        <p:txBody>
          <a:bodyPr/>
          <a:lstStyle/>
          <a:p>
            <a:fld id="{327EC322-301B-4049-AE73-9B1E44C5ABBD}" type="slidenum">
              <a:rPr lang="en-US" smtClean="0"/>
              <a:t>7</a:t>
            </a:fld>
            <a:endParaRPr lang="en-US"/>
          </a:p>
        </p:txBody>
      </p:sp>
    </p:spTree>
    <p:extLst>
      <p:ext uri="{BB962C8B-B14F-4D97-AF65-F5344CB8AC3E}">
        <p14:creationId xmlns:p14="http://schemas.microsoft.com/office/powerpoint/2010/main" val="108212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Across the state at the county level, there is not much of a pattern of distribution or obvious correlation to any one data point that I could see. There are some patterns relevant to cases per capita but the outbreak of the panhandle is not being captured in the labor market data yet.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Miami-Dade county remains one of the most impacted counties in the state</a:t>
            </a:r>
          </a:p>
        </p:txBody>
      </p:sp>
      <p:sp>
        <p:nvSpPr>
          <p:cNvPr id="4" name="Slide Number Placeholder 3"/>
          <p:cNvSpPr>
            <a:spLocks noGrp="1"/>
          </p:cNvSpPr>
          <p:nvPr>
            <p:ph type="sldNum" sz="quarter" idx="5"/>
          </p:nvPr>
        </p:nvSpPr>
        <p:spPr/>
        <p:txBody>
          <a:bodyPr/>
          <a:lstStyle/>
          <a:p>
            <a:fld id="{327EC322-301B-4049-AE73-9B1E44C5ABBD}" type="slidenum">
              <a:rPr lang="en-US" smtClean="0"/>
              <a:t>8</a:t>
            </a:fld>
            <a:endParaRPr lang="en-US"/>
          </a:p>
        </p:txBody>
      </p:sp>
    </p:spTree>
    <p:extLst>
      <p:ext uri="{BB962C8B-B14F-4D97-AF65-F5344CB8AC3E}">
        <p14:creationId xmlns:p14="http://schemas.microsoft.com/office/powerpoint/2010/main" val="165946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chart compares the difference in unemployment compared to a 2019 baseline. When looking at the impacts at the county level over the past almost 2 years, the story is that Monroe County obviously experienced the worst of it, and Miami-Dade County initially faired better than the region and state as a whole. But in mid 2020 Monroe County began to make a recovery while Miami-Dade plateaued and even increased unemployment through the end of 2020, and still has not recovered to the levels that Monroe, Broward, and the rest of the state have. Unemployment </a:t>
            </a:r>
          </a:p>
          <a:p>
            <a:pPr marL="171450" indent="-171450">
              <a:buFont typeface="Arial" panose="020B0604020202020204" pitchFamily="34" charset="0"/>
              <a:buChar char="•"/>
            </a:pPr>
            <a:r>
              <a:rPr lang="en-US" sz="1200" dirty="0"/>
              <a:t>MDC unemployment 9/19—2.6, today its 5.6,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Florida’s unemployment rate is </a:t>
            </a:r>
            <a:r>
              <a:rPr lang="en-US" sz="1200" dirty="0" err="1"/>
              <a:t>is</a:t>
            </a:r>
            <a:r>
              <a:rPr lang="en-US" sz="1200" dirty="0"/>
              <a:t> down 6.6% over the year</a:t>
            </a:r>
          </a:p>
          <a:p>
            <a:pPr marL="171450" indent="-171450">
              <a:buFont typeface="Arial" panose="020B0604020202020204" pitchFamily="34" charset="0"/>
              <a:buChar char="•"/>
            </a:pPr>
            <a:r>
              <a:rPr lang="en-US" sz="1200" dirty="0"/>
              <a:t>Unemployment - 5.0%          (up 0.1% from May) </a:t>
            </a:r>
          </a:p>
          <a:p>
            <a:pPr marL="171450" indent="-171450"/>
            <a:r>
              <a:rPr lang="en-US" sz="1200" dirty="0"/>
              <a:t>Significant increase in the labor force of 83,000 over the month</a:t>
            </a:r>
          </a:p>
          <a:p>
            <a:endParaRPr lang="en-US" sz="1200" dirty="0"/>
          </a:p>
          <a:p>
            <a:endParaRPr lang="en-US" sz="1200" dirty="0"/>
          </a:p>
          <a:p>
            <a:r>
              <a:rPr lang="en-US" sz="1200" dirty="0"/>
              <a:t>We have come a long way in Florida since the height of the pandemic. For 11 consecutive months, Florida’s unemployment rate, currently at 5.1 percent, has remained below the national rate, which is currently at 5.4 percent and decreased by 6.4 percentage points over the past year. However, that recovery is stalling, with unemployment up 0.1 percentage point from May. The is still room to grow -- The change in Florida’s unemployment rate reflects the significant increase in the labor force of 83,000 over the month. More workers are entering the labor force than are taking jobs, yet more and more jobs are available. This tells me that there is a skill and wages gap. That is not the worst problem to have, but is where this needed support comes in via ARPA 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327EC322-301B-4049-AE73-9B1E44C5ABBD}" type="slidenum">
              <a:rPr lang="en-US" smtClean="0"/>
              <a:t>9</a:t>
            </a:fld>
            <a:endParaRPr lang="en-US"/>
          </a:p>
        </p:txBody>
      </p:sp>
    </p:spTree>
    <p:extLst>
      <p:ext uri="{BB962C8B-B14F-4D97-AF65-F5344CB8AC3E}">
        <p14:creationId xmlns:p14="http://schemas.microsoft.com/office/powerpoint/2010/main" val="313024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7A01-7649-49FC-8862-44704D2E55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583355-3A45-4215-8B90-2542DCE32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70D28E-E01C-4B3E-B933-2BFB32D85E55}"/>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5" name="Footer Placeholder 4">
            <a:extLst>
              <a:ext uri="{FF2B5EF4-FFF2-40B4-BE49-F238E27FC236}">
                <a16:creationId xmlns:a16="http://schemas.microsoft.com/office/drawing/2014/main" id="{A9208AB4-9FFB-4AC3-823D-21D208624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08799-8F2C-4DA8-AF6E-B5EFF0D156C8}"/>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66060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1896-85BC-44C5-803A-5B55A881D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1414EE-F464-437A-8924-6B33903AC1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EB187-99C4-4CD0-8895-B9719F569FD0}"/>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5" name="Footer Placeholder 4">
            <a:extLst>
              <a:ext uri="{FF2B5EF4-FFF2-40B4-BE49-F238E27FC236}">
                <a16:creationId xmlns:a16="http://schemas.microsoft.com/office/drawing/2014/main" id="{9FBA3271-D062-4489-9056-995ADBE3A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82ABE-084A-4EA6-A969-FFA71097F51B}"/>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340539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75630-A1F2-46E9-9C36-E94AD1D874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A00D7C-1211-4079-ADBC-87E65D700E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241B0-C4F7-422C-8CE0-A99CD2A57459}"/>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5" name="Footer Placeholder 4">
            <a:extLst>
              <a:ext uri="{FF2B5EF4-FFF2-40B4-BE49-F238E27FC236}">
                <a16:creationId xmlns:a16="http://schemas.microsoft.com/office/drawing/2014/main" id="{96295F34-B824-44FE-B8F9-25BB26342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08A1A-3B19-4C60-BEDC-410968DC8DCB}"/>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278470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3511451"/>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1109755-7D28-45BA-AB45-034519D47B19}"/>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b="22093"/>
          <a:stretch/>
        </p:blipFill>
        <p:spPr>
          <a:xfrm>
            <a:off x="0" y="14068"/>
            <a:ext cx="12192000" cy="6858000"/>
          </a:xfrm>
          <a:prstGeom prst="rect">
            <a:avLst/>
          </a:prstGeom>
        </p:spPr>
      </p:pic>
    </p:spTree>
    <p:extLst>
      <p:ext uri="{BB962C8B-B14F-4D97-AF65-F5344CB8AC3E}">
        <p14:creationId xmlns:p14="http://schemas.microsoft.com/office/powerpoint/2010/main" val="274271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AD00-B4A1-47C8-905F-B66FAB4F3E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4526FF-0337-4518-9CEB-E7276309B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8158E-177A-488A-855F-1D506E27A2D9}"/>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5" name="Footer Placeholder 4">
            <a:extLst>
              <a:ext uri="{FF2B5EF4-FFF2-40B4-BE49-F238E27FC236}">
                <a16:creationId xmlns:a16="http://schemas.microsoft.com/office/drawing/2014/main" id="{C2E30068-8999-405B-8CD5-1696723D9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70E07-B8BA-4DF0-BD88-CB41F8F77A32}"/>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377331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F93F-C367-4694-940C-8688086199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2A7D99-AFBD-48BA-B85A-6478072546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2E400A-9DA7-4529-BE6A-E0EF5E521A50}"/>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5" name="Footer Placeholder 4">
            <a:extLst>
              <a:ext uri="{FF2B5EF4-FFF2-40B4-BE49-F238E27FC236}">
                <a16:creationId xmlns:a16="http://schemas.microsoft.com/office/drawing/2014/main" id="{DC90D28C-2D1D-4D90-996E-AEB62BE8D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E680E-7F10-4BF0-9341-522E6B666E60}"/>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426053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56B8-5320-46F2-A1AF-97DFDAB70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99A64-3824-43E4-AFDA-5DEE2A593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BF7549-0794-48D6-9557-D30C91FF5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08801-6597-4AD9-82AE-51FC2AFAE4E7}"/>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6" name="Footer Placeholder 5">
            <a:extLst>
              <a:ext uri="{FF2B5EF4-FFF2-40B4-BE49-F238E27FC236}">
                <a16:creationId xmlns:a16="http://schemas.microsoft.com/office/drawing/2014/main" id="{2480A8B8-04AB-407C-ADE6-4314E0725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9BF20-DBD9-4177-91C2-F6F4BA131514}"/>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199264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353C-F6C2-42F7-98ED-D7C5396A28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34983-71D1-4F6D-AF42-E50D3FD18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D06AB5-FCF8-4EB3-966D-A75C85BC06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5CDA9F-DD1F-4A46-9FDB-6C0C642A1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49D953-1069-4502-B733-F3E114D28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A2C73-728B-448A-818C-BBDF2AC36923}"/>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8" name="Footer Placeholder 7">
            <a:extLst>
              <a:ext uri="{FF2B5EF4-FFF2-40B4-BE49-F238E27FC236}">
                <a16:creationId xmlns:a16="http://schemas.microsoft.com/office/drawing/2014/main" id="{68FB35B7-EFB8-42A0-836F-33DFAF7FF8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688F1A-7416-4C01-8548-1D1E526A7110}"/>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359058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94B4-02F7-4CA0-ABFB-5915ED5BB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65011F-8F0D-4CFB-B040-99E3366B5BB2}"/>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4" name="Footer Placeholder 3">
            <a:extLst>
              <a:ext uri="{FF2B5EF4-FFF2-40B4-BE49-F238E27FC236}">
                <a16:creationId xmlns:a16="http://schemas.microsoft.com/office/drawing/2014/main" id="{43ACA089-40AF-4A9C-AC77-DCBD8C578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95817F-DFBF-433D-B473-F1A995196EFE}"/>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321304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0E213-A8B3-424C-BDDE-A03BAD1496B3}"/>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3" name="Footer Placeholder 2">
            <a:extLst>
              <a:ext uri="{FF2B5EF4-FFF2-40B4-BE49-F238E27FC236}">
                <a16:creationId xmlns:a16="http://schemas.microsoft.com/office/drawing/2014/main" id="{D61C2C4E-6D44-46BA-8848-02A84856DF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F57FD7-16BB-4221-ADCF-A3FA597C5256}"/>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4897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25DE-B790-4862-B757-179A1048C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B56C29-47A3-47C2-B755-73D5A520C1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23F6C9-5AF1-45D6-A8A6-AF1852AB6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AE0C-2667-4838-9405-EE7EE0991767}"/>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6" name="Footer Placeholder 5">
            <a:extLst>
              <a:ext uri="{FF2B5EF4-FFF2-40B4-BE49-F238E27FC236}">
                <a16:creationId xmlns:a16="http://schemas.microsoft.com/office/drawing/2014/main" id="{74E94D22-845D-4804-B363-0D020BA65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328CA-22FC-4362-9294-3A4203BE2BCF}"/>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202034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7E7D-E003-4DCB-A015-20E2F4FF9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2D5F61-B45D-4A6F-9A9B-DB84E0400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8DC47D-91C6-423A-BD5C-A55C7A0B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4B3E0-43C4-44C5-AF1F-E739C52C29C3}"/>
              </a:ext>
            </a:extLst>
          </p:cNvPr>
          <p:cNvSpPr>
            <a:spLocks noGrp="1"/>
          </p:cNvSpPr>
          <p:nvPr>
            <p:ph type="dt" sz="half" idx="10"/>
          </p:nvPr>
        </p:nvSpPr>
        <p:spPr/>
        <p:txBody>
          <a:bodyPr/>
          <a:lstStyle/>
          <a:p>
            <a:fld id="{ED3813F2-E92F-4548-9E0E-8A5992CD1ED3}" type="datetimeFigureOut">
              <a:rPr lang="en-US" smtClean="0"/>
              <a:t>11/9/2021</a:t>
            </a:fld>
            <a:endParaRPr lang="en-US"/>
          </a:p>
        </p:txBody>
      </p:sp>
      <p:sp>
        <p:nvSpPr>
          <p:cNvPr id="6" name="Footer Placeholder 5">
            <a:extLst>
              <a:ext uri="{FF2B5EF4-FFF2-40B4-BE49-F238E27FC236}">
                <a16:creationId xmlns:a16="http://schemas.microsoft.com/office/drawing/2014/main" id="{6F1A7880-E7B7-4397-9B42-8371DD45B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24C69A-D866-4FD1-8422-D9F88E0FDDCF}"/>
              </a:ext>
            </a:extLst>
          </p:cNvPr>
          <p:cNvSpPr>
            <a:spLocks noGrp="1"/>
          </p:cNvSpPr>
          <p:nvPr>
            <p:ph type="sldNum" sz="quarter" idx="12"/>
          </p:nvPr>
        </p:nvSpPr>
        <p:spPr/>
        <p:txBody>
          <a:bodyPr/>
          <a:lstStyle/>
          <a:p>
            <a:fld id="{E99F9140-8CF5-4225-8F99-1C9728A7B287}" type="slidenum">
              <a:rPr lang="en-US" smtClean="0"/>
              <a:t>‹#›</a:t>
            </a:fld>
            <a:endParaRPr lang="en-US"/>
          </a:p>
        </p:txBody>
      </p:sp>
    </p:spTree>
    <p:extLst>
      <p:ext uri="{BB962C8B-B14F-4D97-AF65-F5344CB8AC3E}">
        <p14:creationId xmlns:p14="http://schemas.microsoft.com/office/powerpoint/2010/main" val="32301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F5147-75F9-4196-AB37-6D0C5788C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0959FA-40BA-4774-94EE-E257DA0D9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2D48BB1-9094-481F-ACFC-FBF600E82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813F2-E92F-4548-9E0E-8A5992CD1ED3}" type="datetimeFigureOut">
              <a:rPr lang="en-US" smtClean="0"/>
              <a:t>11/9/2021</a:t>
            </a:fld>
            <a:endParaRPr lang="en-US"/>
          </a:p>
        </p:txBody>
      </p:sp>
      <p:sp>
        <p:nvSpPr>
          <p:cNvPr id="5" name="Footer Placeholder 4">
            <a:extLst>
              <a:ext uri="{FF2B5EF4-FFF2-40B4-BE49-F238E27FC236}">
                <a16:creationId xmlns:a16="http://schemas.microsoft.com/office/drawing/2014/main" id="{D538D20B-7C31-41D3-A41F-294A6ADDB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BD2E51-4108-4CEE-9C9C-628FC81F9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F9140-8CF5-4225-8F99-1C9728A7B287}" type="slidenum">
              <a:rPr lang="en-US" smtClean="0"/>
              <a:t>‹#›</a:t>
            </a:fld>
            <a:endParaRPr lang="en-US"/>
          </a:p>
        </p:txBody>
      </p:sp>
    </p:spTree>
    <p:extLst>
      <p:ext uri="{BB962C8B-B14F-4D97-AF65-F5344CB8AC3E}">
        <p14:creationId xmlns:p14="http://schemas.microsoft.com/office/powerpoint/2010/main" val="19735790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0"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2E97-860C-4D03-8C8B-E9F3D144C6A8}"/>
              </a:ext>
            </a:extLst>
          </p:cNvPr>
          <p:cNvSpPr txBox="1">
            <a:spLocks/>
          </p:cNvSpPr>
          <p:nvPr/>
        </p:nvSpPr>
        <p:spPr>
          <a:xfrm>
            <a:off x="609754" y="612729"/>
            <a:ext cx="9882399" cy="110642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t>Florida Labor Market November 2021 Update</a:t>
            </a:r>
            <a:endParaRPr lang="en-US" sz="3600" dirty="0"/>
          </a:p>
        </p:txBody>
      </p:sp>
      <p:sp>
        <p:nvSpPr>
          <p:cNvPr id="3" name="Title 1">
            <a:extLst>
              <a:ext uri="{FF2B5EF4-FFF2-40B4-BE49-F238E27FC236}">
                <a16:creationId xmlns:a16="http://schemas.microsoft.com/office/drawing/2014/main" id="{AE2E04F9-2F4B-41FE-B5CA-EC36C5B83D1B}"/>
              </a:ext>
            </a:extLst>
          </p:cNvPr>
          <p:cNvSpPr txBox="1">
            <a:spLocks/>
          </p:cNvSpPr>
          <p:nvPr/>
        </p:nvSpPr>
        <p:spPr>
          <a:xfrm>
            <a:off x="3472542" y="5298085"/>
            <a:ext cx="5246915" cy="1456086"/>
          </a:xfrm>
          <a:prstGeom prst="rect">
            <a:avLst/>
          </a:prstGeom>
        </p:spPr>
        <p:txBody>
          <a:bodyPr vert="horz" lIns="91440" tIns="45720" rIns="91440" bIns="45720" rtlCol="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9600" b="1" dirty="0">
                <a:latin typeface="+mn-lt"/>
                <a:ea typeface="+mn-ea"/>
                <a:cs typeface="+mn-cs"/>
              </a:rPr>
              <a:t>Mark Cassidy, AICP</a:t>
            </a:r>
            <a:endParaRPr lang="en-US" sz="4200" b="1" dirty="0">
              <a:latin typeface="+mn-lt"/>
              <a:ea typeface="+mn-ea"/>
              <a:cs typeface="+mn-cs"/>
            </a:endParaRPr>
          </a:p>
          <a:p>
            <a:pPr algn="ctr">
              <a:lnSpc>
                <a:spcPct val="120000"/>
              </a:lnSpc>
              <a:spcAft>
                <a:spcPts val="600"/>
              </a:spcAft>
            </a:pPr>
            <a:r>
              <a:rPr lang="en-US" sz="8000" dirty="0">
                <a:latin typeface="+mn-lt"/>
                <a:ea typeface="+mn-ea"/>
                <a:cs typeface="+mn-cs"/>
              </a:rPr>
              <a:t>Economic Development &amp; Research Manager</a:t>
            </a:r>
            <a:br>
              <a:rPr lang="en-US" sz="8000" dirty="0">
                <a:latin typeface="+mn-lt"/>
                <a:ea typeface="+mn-ea"/>
                <a:cs typeface="+mn-cs"/>
              </a:rPr>
            </a:br>
            <a:r>
              <a:rPr lang="en-US" sz="8000" dirty="0">
                <a:latin typeface="+mn-lt"/>
                <a:ea typeface="+mn-ea"/>
                <a:cs typeface="+mn-cs"/>
              </a:rPr>
              <a:t>South Florida Regional Planning Council</a:t>
            </a:r>
          </a:p>
        </p:txBody>
      </p:sp>
      <p:pic>
        <p:nvPicPr>
          <p:cNvPr id="6" name="Picture 5" descr="A picture containing person, person, wall, necktie&#10;&#10;Description automatically generated">
            <a:extLst>
              <a:ext uri="{FF2B5EF4-FFF2-40B4-BE49-F238E27FC236}">
                <a16:creationId xmlns:a16="http://schemas.microsoft.com/office/drawing/2014/main" id="{C81DE13E-3F06-42A6-A11D-5FFFF17F30B9}"/>
              </a:ext>
            </a:extLst>
          </p:cNvPr>
          <p:cNvPicPr>
            <a:picLocks noChangeAspect="1"/>
          </p:cNvPicPr>
          <p:nvPr/>
        </p:nvPicPr>
        <p:blipFill rotWithShape="1">
          <a:blip r:embed="rId3">
            <a:extLst>
              <a:ext uri="{28A0092B-C50C-407E-A947-70E740481C1C}">
                <a14:useLocalDpi xmlns:a14="http://schemas.microsoft.com/office/drawing/2010/main" val="0"/>
              </a:ext>
            </a:extLst>
          </a:blip>
          <a:srcRect l="-214" t="8233" r="214" b="19123"/>
          <a:stretch/>
        </p:blipFill>
        <p:spPr>
          <a:xfrm>
            <a:off x="4495800" y="1845330"/>
            <a:ext cx="3200400" cy="32004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7" name="Picture 6" descr="Logo&#10;&#10;Description automatically generated">
            <a:extLst>
              <a:ext uri="{FF2B5EF4-FFF2-40B4-BE49-F238E27FC236}">
                <a16:creationId xmlns:a16="http://schemas.microsoft.com/office/drawing/2014/main" id="{C19958E2-89EA-4A9C-ABA1-9DF7BAD1C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70" y="6296971"/>
            <a:ext cx="1162373" cy="457200"/>
          </a:xfrm>
          <a:prstGeom prst="rect">
            <a:avLst/>
          </a:prstGeom>
        </p:spPr>
      </p:pic>
    </p:spTree>
    <p:extLst>
      <p:ext uri="{BB962C8B-B14F-4D97-AF65-F5344CB8AC3E}">
        <p14:creationId xmlns:p14="http://schemas.microsoft.com/office/powerpoint/2010/main" val="328512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2925C425-0649-4E17-86A3-5928B5C7BF40}"/>
              </a:ext>
            </a:extLst>
          </p:cNvPr>
          <p:cNvGraphicFramePr>
            <a:graphicFrameLocks/>
          </p:cNvGraphicFramePr>
          <p:nvPr/>
        </p:nvGraphicFramePr>
        <p:xfrm>
          <a:off x="-1" y="0"/>
          <a:ext cx="11917681" cy="65810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5DC6AE-10D8-474A-86E2-560B11B363DE}"/>
              </a:ext>
            </a:extLst>
          </p:cNvPr>
          <p:cNvSpPr txBox="1"/>
          <p:nvPr/>
        </p:nvSpPr>
        <p:spPr>
          <a:xfrm>
            <a:off x="123545" y="6581001"/>
            <a:ext cx="11302671" cy="276999"/>
          </a:xfrm>
          <a:prstGeom prst="rect">
            <a:avLst/>
          </a:prstGeom>
          <a:solidFill>
            <a:schemeClr val="bg1"/>
          </a:solidFill>
        </p:spPr>
        <p:txBody>
          <a:bodyPr wrap="square">
            <a:spAutoFit/>
          </a:bodyPr>
          <a:lstStyle/>
          <a:p>
            <a:r>
              <a:rPr lang="en-US" sz="1200" dirty="0">
                <a:latin typeface="Calibri "/>
              </a:rPr>
              <a:t>Source: Florida Department of Economic Opportunity; STATE OF FLORIDA, LOCAL AREA UNEMPLOYMENT STATISTICS BY WORKFORCE REGION</a:t>
            </a:r>
          </a:p>
        </p:txBody>
      </p:sp>
      <p:cxnSp>
        <p:nvCxnSpPr>
          <p:cNvPr id="8" name="Straight Connector 7">
            <a:extLst>
              <a:ext uri="{FF2B5EF4-FFF2-40B4-BE49-F238E27FC236}">
                <a16:creationId xmlns:a16="http://schemas.microsoft.com/office/drawing/2014/main" id="{DCEAD67A-8CDB-4B70-B17B-044CD5173FEA}"/>
              </a:ext>
            </a:extLst>
          </p:cNvPr>
          <p:cNvCxnSpPr>
            <a:cxnSpLocks/>
          </p:cNvCxnSpPr>
          <p:nvPr/>
        </p:nvCxnSpPr>
        <p:spPr>
          <a:xfrm>
            <a:off x="601440" y="1553784"/>
            <a:ext cx="1131624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03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2329F05-2DAC-4C66-94E9-3CD7CFEC2832}"/>
              </a:ext>
            </a:extLst>
          </p:cNvPr>
          <p:cNvGraphicFramePr>
            <a:graphicFrameLocks/>
          </p:cNvGraphicFramePr>
          <p:nvPr/>
        </p:nvGraphicFramePr>
        <p:xfrm>
          <a:off x="11575" y="0"/>
          <a:ext cx="12180424" cy="65081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5DC6AE-10D8-474A-86E2-560B11B363DE}"/>
              </a:ext>
            </a:extLst>
          </p:cNvPr>
          <p:cNvSpPr txBox="1"/>
          <p:nvPr/>
        </p:nvSpPr>
        <p:spPr>
          <a:xfrm>
            <a:off x="11575" y="6508192"/>
            <a:ext cx="11963328" cy="276999"/>
          </a:xfrm>
          <a:prstGeom prst="rect">
            <a:avLst/>
          </a:prstGeom>
          <a:solidFill>
            <a:schemeClr val="bg1"/>
          </a:solidFill>
        </p:spPr>
        <p:txBody>
          <a:bodyPr wrap="square">
            <a:spAutoFit/>
          </a:bodyPr>
          <a:lstStyle/>
          <a:p>
            <a:r>
              <a:rPr lang="en-US" sz="1200" dirty="0">
                <a:latin typeface="Calibri "/>
              </a:rPr>
              <a:t>Source: U.S. Census – 2019 ACS 1-year Estimation, Decennial 2020 Count, REMI May 2021 Population Forecasted Percent Change</a:t>
            </a:r>
          </a:p>
        </p:txBody>
      </p:sp>
      <p:cxnSp>
        <p:nvCxnSpPr>
          <p:cNvPr id="5" name="Straight Connector 4">
            <a:extLst>
              <a:ext uri="{FF2B5EF4-FFF2-40B4-BE49-F238E27FC236}">
                <a16:creationId xmlns:a16="http://schemas.microsoft.com/office/drawing/2014/main" id="{D861C978-7F4E-4C7A-BAEE-FF6A660F0871}"/>
              </a:ext>
            </a:extLst>
          </p:cNvPr>
          <p:cNvCxnSpPr>
            <a:cxnSpLocks/>
          </p:cNvCxnSpPr>
          <p:nvPr/>
        </p:nvCxnSpPr>
        <p:spPr>
          <a:xfrm>
            <a:off x="1099595" y="4398382"/>
            <a:ext cx="1108083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2714CD3-C4F0-4976-94C3-93C6052E5310}"/>
              </a:ext>
            </a:extLst>
          </p:cNvPr>
          <p:cNvSpPr txBox="1"/>
          <p:nvPr/>
        </p:nvSpPr>
        <p:spPr>
          <a:xfrm>
            <a:off x="1776713" y="862842"/>
            <a:ext cx="6099858" cy="369332"/>
          </a:xfrm>
          <a:prstGeom prst="rect">
            <a:avLst/>
          </a:prstGeom>
          <a:noFill/>
        </p:spPr>
        <p:txBody>
          <a:bodyPr wrap="square">
            <a:spAutoFit/>
          </a:bodyPr>
          <a:lstStyle/>
          <a:p>
            <a:r>
              <a:rPr lang="en-US" b="0" i="0" dirty="0">
                <a:solidFill>
                  <a:srgbClr val="202124"/>
                </a:solidFill>
                <a:effectLst/>
                <a:latin typeface="Roboto" panose="02000000000000000000" pitchFamily="2" charset="0"/>
              </a:rPr>
              <a:t>82,874</a:t>
            </a:r>
            <a:endParaRPr lang="en-US" dirty="0"/>
          </a:p>
        </p:txBody>
      </p:sp>
    </p:spTree>
    <p:extLst>
      <p:ext uri="{BB962C8B-B14F-4D97-AF65-F5344CB8AC3E}">
        <p14:creationId xmlns:p14="http://schemas.microsoft.com/office/powerpoint/2010/main" val="274085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DB051FF-95CD-41FE-9F12-0AADE1F0CAE2}"/>
              </a:ext>
            </a:extLst>
          </p:cNvPr>
          <p:cNvSpPr txBox="1"/>
          <p:nvPr/>
        </p:nvSpPr>
        <p:spPr>
          <a:xfrm>
            <a:off x="4293088" y="6253652"/>
            <a:ext cx="10644033" cy="461665"/>
          </a:xfrm>
          <a:prstGeom prst="rect">
            <a:avLst/>
          </a:prstGeom>
          <a:solidFill>
            <a:schemeClr val="bg1"/>
          </a:solidFill>
        </p:spPr>
        <p:txBody>
          <a:bodyPr wrap="square">
            <a:spAutoFit/>
          </a:bodyPr>
          <a:lstStyle/>
          <a:p>
            <a:br>
              <a:rPr lang="en-US" sz="1200" dirty="0">
                <a:latin typeface="Calibri "/>
              </a:rPr>
            </a:br>
            <a:r>
              <a:rPr lang="en-US" sz="1200" dirty="0">
                <a:latin typeface="Calibri "/>
              </a:rPr>
              <a:t>Source: Florida Department of Economic Opportunity; NONAGRICULTURAL EMPLOYMENT IN FLORIDA</a:t>
            </a:r>
          </a:p>
        </p:txBody>
      </p:sp>
      <p:graphicFrame>
        <p:nvGraphicFramePr>
          <p:cNvPr id="4" name="Chart 3">
            <a:extLst>
              <a:ext uri="{FF2B5EF4-FFF2-40B4-BE49-F238E27FC236}">
                <a16:creationId xmlns:a16="http://schemas.microsoft.com/office/drawing/2014/main" id="{89E6CC6E-5586-4686-89BD-0C9BC9C1E038}"/>
              </a:ext>
            </a:extLst>
          </p:cNvPr>
          <p:cNvGraphicFramePr>
            <a:graphicFrameLocks/>
          </p:cNvGraphicFramePr>
          <p:nvPr>
            <p:extLst>
              <p:ext uri="{D42A27DB-BD31-4B8C-83A1-F6EECF244321}">
                <p14:modId xmlns:p14="http://schemas.microsoft.com/office/powerpoint/2010/main" val="2680096890"/>
              </p:ext>
            </p:extLst>
          </p:nvPr>
        </p:nvGraphicFramePr>
        <p:xfrm>
          <a:off x="231421" y="142682"/>
          <a:ext cx="11441289" cy="6201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613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5AA6-F5EB-468F-A52B-BDD100D37572}"/>
              </a:ext>
            </a:extLst>
          </p:cNvPr>
          <p:cNvSpPr>
            <a:spLocks noGrp="1"/>
          </p:cNvSpPr>
          <p:nvPr>
            <p:ph type="title"/>
          </p:nvPr>
        </p:nvSpPr>
        <p:spPr>
          <a:xfrm>
            <a:off x="1288064" y="338328"/>
            <a:ext cx="9637776" cy="929046"/>
          </a:xfrm>
        </p:spPr>
        <p:txBody>
          <a:bodyPr>
            <a:normAutofit fontScale="90000"/>
          </a:bodyPr>
          <a:lstStyle/>
          <a:p>
            <a:pPr algn="ctr"/>
            <a:r>
              <a:rPr lang="en-US" dirty="0"/>
              <a:t>Industry Employment Changes Over Month (March 2021)</a:t>
            </a:r>
          </a:p>
        </p:txBody>
      </p:sp>
      <p:sp>
        <p:nvSpPr>
          <p:cNvPr id="10" name="TextBox 9">
            <a:extLst>
              <a:ext uri="{FF2B5EF4-FFF2-40B4-BE49-F238E27FC236}">
                <a16:creationId xmlns:a16="http://schemas.microsoft.com/office/drawing/2014/main" id="{DDB051FF-95CD-41FE-9F12-0AADE1F0CAE2}"/>
              </a:ext>
            </a:extLst>
          </p:cNvPr>
          <p:cNvSpPr txBox="1"/>
          <p:nvPr/>
        </p:nvSpPr>
        <p:spPr>
          <a:xfrm>
            <a:off x="281807" y="6368464"/>
            <a:ext cx="10644033" cy="461665"/>
          </a:xfrm>
          <a:prstGeom prst="rect">
            <a:avLst/>
          </a:prstGeom>
          <a:solidFill>
            <a:schemeClr val="bg1"/>
          </a:solidFill>
        </p:spPr>
        <p:txBody>
          <a:bodyPr wrap="square">
            <a:spAutoFit/>
          </a:bodyPr>
          <a:lstStyle/>
          <a:p>
            <a:br>
              <a:rPr lang="en-US" sz="1200" dirty="0">
                <a:latin typeface="Calibri "/>
              </a:rPr>
            </a:br>
            <a:r>
              <a:rPr lang="en-US" sz="1200" dirty="0">
                <a:latin typeface="Calibri "/>
              </a:rPr>
              <a:t>Source: Florida Department of Economic Opportunity; NONAGRICULTURAL EMPLOYMENT IN FLORIDA</a:t>
            </a:r>
          </a:p>
        </p:txBody>
      </p:sp>
      <p:graphicFrame>
        <p:nvGraphicFramePr>
          <p:cNvPr id="7" name="Chart 6">
            <a:extLst>
              <a:ext uri="{FF2B5EF4-FFF2-40B4-BE49-F238E27FC236}">
                <a16:creationId xmlns:a16="http://schemas.microsoft.com/office/drawing/2014/main" id="{60B31E31-5E91-411E-8DE2-D8972230A443}"/>
              </a:ext>
            </a:extLst>
          </p:cNvPr>
          <p:cNvGraphicFramePr>
            <a:graphicFrameLocks/>
          </p:cNvGraphicFramePr>
          <p:nvPr>
            <p:extLst>
              <p:ext uri="{D42A27DB-BD31-4B8C-83A1-F6EECF244321}">
                <p14:modId xmlns:p14="http://schemas.microsoft.com/office/powerpoint/2010/main" val="1013843677"/>
              </p:ext>
            </p:extLst>
          </p:nvPr>
        </p:nvGraphicFramePr>
        <p:xfrm>
          <a:off x="0" y="1720515"/>
          <a:ext cx="12192000" cy="4647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53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554785E-58D6-47A5-99CA-1451A2D3F318}"/>
              </a:ext>
            </a:extLst>
          </p:cNvPr>
          <p:cNvSpPr txBox="1"/>
          <p:nvPr/>
        </p:nvSpPr>
        <p:spPr>
          <a:xfrm>
            <a:off x="0" y="6435524"/>
            <a:ext cx="11192719" cy="461665"/>
          </a:xfrm>
          <a:prstGeom prst="rect">
            <a:avLst/>
          </a:prstGeom>
          <a:solidFill>
            <a:schemeClr val="bg1"/>
          </a:solidFill>
        </p:spPr>
        <p:txBody>
          <a:bodyPr wrap="square">
            <a:spAutoFit/>
          </a:bodyPr>
          <a:lstStyle/>
          <a:p>
            <a:br>
              <a:rPr lang="en-US" sz="1200" dirty="0">
                <a:latin typeface="Calibri "/>
              </a:rPr>
            </a:br>
            <a:r>
              <a:rPr lang="en-US" sz="1200" dirty="0">
                <a:latin typeface="Calibri "/>
              </a:rPr>
              <a:t>Source: U.S. </a:t>
            </a:r>
            <a:r>
              <a:rPr lang="en-US" sz="1200" i="0" dirty="0">
                <a:effectLst/>
                <a:latin typeface="Calibri "/>
              </a:rPr>
              <a:t>Bureau of Labor Statistics- State and County Wages; Employment, Hours, and Earnings - National </a:t>
            </a:r>
            <a:endParaRPr lang="en-US" sz="1200" dirty="0">
              <a:latin typeface="Calibri "/>
            </a:endParaRPr>
          </a:p>
        </p:txBody>
      </p:sp>
      <p:graphicFrame>
        <p:nvGraphicFramePr>
          <p:cNvPr id="12" name="Chart 11">
            <a:extLst>
              <a:ext uri="{FF2B5EF4-FFF2-40B4-BE49-F238E27FC236}">
                <a16:creationId xmlns:a16="http://schemas.microsoft.com/office/drawing/2014/main" id="{B5EFF1E1-51E0-43A0-9175-45F73F839A7D}"/>
              </a:ext>
            </a:extLst>
          </p:cNvPr>
          <p:cNvGraphicFramePr>
            <a:graphicFrameLocks/>
          </p:cNvGraphicFramePr>
          <p:nvPr/>
        </p:nvGraphicFramePr>
        <p:xfrm>
          <a:off x="0" y="0"/>
          <a:ext cx="12192000" cy="65396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396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83A68-D725-4847-AE00-995138955F4C}"/>
              </a:ext>
            </a:extLst>
          </p:cNvPr>
          <p:cNvSpPr>
            <a:spLocks noGrp="1"/>
          </p:cNvSpPr>
          <p:nvPr>
            <p:ph type="title"/>
          </p:nvPr>
        </p:nvSpPr>
        <p:spPr/>
        <p:txBody>
          <a:bodyPr/>
          <a:lstStyle/>
          <a:p>
            <a:r>
              <a:rPr lang="en-US" dirty="0"/>
              <a:t>Making connections</a:t>
            </a:r>
          </a:p>
        </p:txBody>
      </p:sp>
      <p:sp>
        <p:nvSpPr>
          <p:cNvPr id="3" name="Content Placeholder 2">
            <a:extLst>
              <a:ext uri="{FF2B5EF4-FFF2-40B4-BE49-F238E27FC236}">
                <a16:creationId xmlns:a16="http://schemas.microsoft.com/office/drawing/2014/main" id="{5DED0008-8DC2-46C3-A757-6F6D559A4D28}"/>
              </a:ext>
            </a:extLst>
          </p:cNvPr>
          <p:cNvSpPr>
            <a:spLocks noGrp="1"/>
          </p:cNvSpPr>
          <p:nvPr>
            <p:ph idx="1"/>
          </p:nvPr>
        </p:nvSpPr>
        <p:spPr/>
        <p:txBody>
          <a:bodyPr>
            <a:normAutofit/>
          </a:bodyPr>
          <a:lstStyle/>
          <a:p>
            <a:r>
              <a:rPr lang="en-US" b="0" i="0" dirty="0">
                <a:solidFill>
                  <a:srgbClr val="303030"/>
                </a:solidFill>
                <a:effectLst/>
                <a:latin typeface="Georgia Pro" panose="02040502050405020303" pitchFamily="18" charset="0"/>
              </a:rPr>
              <a:t>Growth of past year slowing down</a:t>
            </a:r>
          </a:p>
          <a:p>
            <a:r>
              <a:rPr lang="en-US" dirty="0">
                <a:solidFill>
                  <a:srgbClr val="303030"/>
                </a:solidFill>
                <a:latin typeface="Georgia Pro" panose="02040502050405020303" pitchFamily="18" charset="0"/>
              </a:rPr>
              <a:t>More looking for work, more job openings, more working</a:t>
            </a:r>
          </a:p>
          <a:p>
            <a:r>
              <a:rPr lang="en-US" dirty="0">
                <a:solidFill>
                  <a:srgbClr val="303030"/>
                </a:solidFill>
                <a:latin typeface="Georgia Pro" panose="02040502050405020303" pitchFamily="18" charset="0"/>
              </a:rPr>
              <a:t>Driven by hospitality’s resurgence</a:t>
            </a:r>
          </a:p>
          <a:p>
            <a:r>
              <a:rPr lang="en-US" dirty="0">
                <a:solidFill>
                  <a:srgbClr val="303030"/>
                </a:solidFill>
                <a:latin typeface="Georgia Pro" panose="02040502050405020303" pitchFamily="18" charset="0"/>
              </a:rPr>
              <a:t>Long term impacts to hospitality, especially meetings and conferences</a:t>
            </a:r>
          </a:p>
          <a:p>
            <a:r>
              <a:rPr lang="en-US" b="0" i="0" dirty="0">
                <a:solidFill>
                  <a:srgbClr val="303030"/>
                </a:solidFill>
                <a:effectLst/>
                <a:latin typeface="Georgia Pro" panose="02040502050405020303" pitchFamily="18" charset="0"/>
              </a:rPr>
              <a:t>Remote work up over 7x in ten years</a:t>
            </a:r>
          </a:p>
          <a:p>
            <a:r>
              <a:rPr lang="en-US" dirty="0">
                <a:solidFill>
                  <a:srgbClr val="303030"/>
                </a:solidFill>
                <a:latin typeface="Georgia Pro" panose="02040502050405020303" pitchFamily="18" charset="0"/>
              </a:rPr>
              <a:t>Technology replacing human work</a:t>
            </a:r>
          </a:p>
          <a:p>
            <a:r>
              <a:rPr lang="en-US" dirty="0">
                <a:solidFill>
                  <a:srgbClr val="303030"/>
                </a:solidFill>
                <a:latin typeface="Georgia Pro" panose="02040502050405020303" pitchFamily="18" charset="0"/>
              </a:rPr>
              <a:t>Need innovative jobs to move to next level</a:t>
            </a:r>
          </a:p>
          <a:p>
            <a:pPr marL="0" indent="0">
              <a:buNone/>
            </a:pPr>
            <a:endParaRPr lang="en-US" dirty="0">
              <a:solidFill>
                <a:srgbClr val="303030"/>
              </a:solidFill>
              <a:latin typeface="Georgia Pro" panose="02040502050405020303" pitchFamily="18" charset="0"/>
            </a:endParaRPr>
          </a:p>
          <a:p>
            <a:pPr lvl="1"/>
            <a:endParaRPr lang="en-US" dirty="0"/>
          </a:p>
        </p:txBody>
      </p:sp>
      <p:pic>
        <p:nvPicPr>
          <p:cNvPr id="4" name="Picture 3" descr="Logo&#10;&#10;Description automatically generated">
            <a:extLst>
              <a:ext uri="{FF2B5EF4-FFF2-40B4-BE49-F238E27FC236}">
                <a16:creationId xmlns:a16="http://schemas.microsoft.com/office/drawing/2014/main" id="{2014CD6B-EFD8-480A-8F38-0EEB4C4B1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70" y="6296971"/>
            <a:ext cx="1162373" cy="457200"/>
          </a:xfrm>
          <a:prstGeom prst="rect">
            <a:avLst/>
          </a:prstGeom>
        </p:spPr>
      </p:pic>
    </p:spTree>
    <p:extLst>
      <p:ext uri="{BB962C8B-B14F-4D97-AF65-F5344CB8AC3E}">
        <p14:creationId xmlns:p14="http://schemas.microsoft.com/office/powerpoint/2010/main" val="338462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3788-3D11-4ADF-9807-D7C7D09CA9DF}"/>
              </a:ext>
            </a:extLst>
          </p:cNvPr>
          <p:cNvSpPr>
            <a:spLocks noGrp="1"/>
          </p:cNvSpPr>
          <p:nvPr>
            <p:ph type="title"/>
          </p:nvPr>
        </p:nvSpPr>
        <p:spPr>
          <a:xfrm>
            <a:off x="838199" y="1093788"/>
            <a:ext cx="10506455" cy="2967208"/>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Questions</a:t>
            </a:r>
            <a:r>
              <a:rPr lang="en-US" sz="5000" dirty="0"/>
              <a:t> </a:t>
            </a:r>
            <a:r>
              <a:rPr lang="en-US" sz="5000" kern="1200" dirty="0">
                <a:solidFill>
                  <a:schemeClr val="tx1"/>
                </a:solidFill>
                <a:latin typeface="+mj-lt"/>
                <a:ea typeface="+mj-ea"/>
                <a:cs typeface="+mj-cs"/>
              </a:rPr>
              <a:t>/ Thoughts / Feedback</a:t>
            </a: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endParaRPr lang="en-US" sz="5000" kern="1200" dirty="0">
              <a:solidFill>
                <a:schemeClr val="tx1"/>
              </a:solidFill>
              <a:latin typeface="+mj-lt"/>
              <a:ea typeface="+mj-ea"/>
              <a:cs typeface="+mj-cs"/>
            </a:endParaRPr>
          </a:p>
        </p:txBody>
      </p:sp>
    </p:spTree>
    <p:extLst>
      <p:ext uri="{BB962C8B-B14F-4D97-AF65-F5344CB8AC3E}">
        <p14:creationId xmlns:p14="http://schemas.microsoft.com/office/powerpoint/2010/main" val="56253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AC53-5A28-411A-87E5-8EC3EF79B3E0}"/>
              </a:ext>
            </a:extLst>
          </p:cNvPr>
          <p:cNvSpPr>
            <a:spLocks noGrp="1"/>
          </p:cNvSpPr>
          <p:nvPr>
            <p:ph type="ctrTitle"/>
          </p:nvPr>
        </p:nvSpPr>
        <p:spPr>
          <a:xfrm>
            <a:off x="638882" y="3577456"/>
            <a:ext cx="10909640" cy="1687814"/>
          </a:xfrm>
        </p:spPr>
        <p:txBody>
          <a:bodyPr anchor="b">
            <a:normAutofit fontScale="90000"/>
          </a:bodyPr>
          <a:lstStyle/>
          <a:p>
            <a:r>
              <a:rPr lang="en-US" sz="6100" dirty="0"/>
              <a:t>South Florida </a:t>
            </a:r>
            <a:br>
              <a:rPr lang="en-US" sz="6100" dirty="0"/>
            </a:br>
            <a:r>
              <a:rPr lang="en-US" sz="6100" dirty="0"/>
              <a:t>Labor Market Update</a:t>
            </a:r>
          </a:p>
        </p:txBody>
      </p:sp>
      <p:sp>
        <p:nvSpPr>
          <p:cNvPr id="3" name="Subtitle 2">
            <a:extLst>
              <a:ext uri="{FF2B5EF4-FFF2-40B4-BE49-F238E27FC236}">
                <a16:creationId xmlns:a16="http://schemas.microsoft.com/office/drawing/2014/main" id="{069FA32E-E67E-4AD0-B330-BE7767EA22E8}"/>
              </a:ext>
            </a:extLst>
          </p:cNvPr>
          <p:cNvSpPr>
            <a:spLocks noGrp="1"/>
          </p:cNvSpPr>
          <p:nvPr>
            <p:ph type="subTitle" idx="1"/>
          </p:nvPr>
        </p:nvSpPr>
        <p:spPr>
          <a:xfrm>
            <a:off x="638881" y="5660607"/>
            <a:ext cx="10909643" cy="552659"/>
          </a:xfrm>
        </p:spPr>
        <p:txBody>
          <a:bodyPr anchor="t">
            <a:normAutofit/>
          </a:bodyPr>
          <a:lstStyle/>
          <a:p>
            <a:r>
              <a:rPr lang="en-US" dirty="0"/>
              <a:t>A stalling recovery at a crossroads</a:t>
            </a:r>
          </a:p>
        </p:txBody>
      </p:sp>
      <p:pic>
        <p:nvPicPr>
          <p:cNvPr id="4" name="Picture 4" descr="Florida Department of Economic Opportunity - Posts | Facebook">
            <a:extLst>
              <a:ext uri="{FF2B5EF4-FFF2-40B4-BE49-F238E27FC236}">
                <a16:creationId xmlns:a16="http://schemas.microsoft.com/office/drawing/2014/main" id="{A4AB8C1E-4A1D-426F-9A21-BB6AD8342A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87566" y="591670"/>
            <a:ext cx="4612272" cy="2742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9999693A-F215-4D6F-A443-FF1BCDD50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7900" y="6318304"/>
            <a:ext cx="1162373" cy="457200"/>
          </a:xfrm>
          <a:prstGeom prst="rect">
            <a:avLst/>
          </a:prstGeom>
        </p:spPr>
      </p:pic>
    </p:spTree>
    <p:extLst>
      <p:ext uri="{BB962C8B-B14F-4D97-AF65-F5344CB8AC3E}">
        <p14:creationId xmlns:p14="http://schemas.microsoft.com/office/powerpoint/2010/main" val="294580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659C36-9C7E-4CF8-AEB1-81DD3819B958}"/>
              </a:ext>
            </a:extLst>
          </p:cNvPr>
          <p:cNvPicPr>
            <a:picLocks noChangeAspect="1"/>
          </p:cNvPicPr>
          <p:nvPr/>
        </p:nvPicPr>
        <p:blipFill rotWithShape="1">
          <a:blip r:embed="rId3"/>
          <a:srcRect l="10155" r="6002" b="12642"/>
          <a:stretch/>
        </p:blipFill>
        <p:spPr>
          <a:xfrm>
            <a:off x="0" y="0"/>
            <a:ext cx="12192000" cy="6204030"/>
          </a:xfrm>
          <a:prstGeom prst="rect">
            <a:avLst/>
          </a:prstGeom>
        </p:spPr>
      </p:pic>
      <p:sp>
        <p:nvSpPr>
          <p:cNvPr id="4" name="TextBox 3">
            <a:extLst>
              <a:ext uri="{FF2B5EF4-FFF2-40B4-BE49-F238E27FC236}">
                <a16:creationId xmlns:a16="http://schemas.microsoft.com/office/drawing/2014/main" id="{A2DC81E1-9520-45BE-8E8F-D0BACCB5697C}"/>
              </a:ext>
            </a:extLst>
          </p:cNvPr>
          <p:cNvSpPr txBox="1"/>
          <p:nvPr/>
        </p:nvSpPr>
        <p:spPr>
          <a:xfrm>
            <a:off x="0" y="6379772"/>
            <a:ext cx="12192000" cy="461665"/>
          </a:xfrm>
          <a:prstGeom prst="rect">
            <a:avLst/>
          </a:prstGeom>
          <a:noFill/>
        </p:spPr>
        <p:txBody>
          <a:bodyPr wrap="square" rtlCol="0">
            <a:spAutoFit/>
          </a:bodyPr>
          <a:lstStyle/>
          <a:p>
            <a:r>
              <a:rPr lang="en-US" sz="1200" dirty="0"/>
              <a:t>Source: U.S. Department of Labor, Bureau of Labor Statistics, Local Area Unemployment Statistics Program, in cooperation with the Florida Department of Economic Opportunity, Bureau of Workforce Statistic and Economic Research</a:t>
            </a:r>
          </a:p>
        </p:txBody>
      </p:sp>
      <p:sp>
        <p:nvSpPr>
          <p:cNvPr id="10" name="TextBox 9">
            <a:extLst>
              <a:ext uri="{FF2B5EF4-FFF2-40B4-BE49-F238E27FC236}">
                <a16:creationId xmlns:a16="http://schemas.microsoft.com/office/drawing/2014/main" id="{B862585B-4A1E-4C19-91A5-9FB2F33B9170}"/>
              </a:ext>
            </a:extLst>
          </p:cNvPr>
          <p:cNvSpPr txBox="1"/>
          <p:nvPr/>
        </p:nvSpPr>
        <p:spPr>
          <a:xfrm>
            <a:off x="962626" y="5638190"/>
            <a:ext cx="11113625" cy="646331"/>
          </a:xfrm>
          <a:prstGeom prst="rect">
            <a:avLst/>
          </a:prstGeom>
          <a:solidFill>
            <a:schemeClr val="bg1"/>
          </a:solidFill>
        </p:spPr>
        <p:txBody>
          <a:bodyPr wrap="square" rtlCol="0">
            <a:spAutoFit/>
          </a:bodyPr>
          <a:lstStyle/>
          <a:p>
            <a:r>
              <a:rPr lang="en-US" sz="1200" dirty="0"/>
              <a:t>Sep-11              Sep-12                 Sep-13                  Sep-14               Sep-15                   Sep-16                   Sep-17                  Sep-18                 Sep-19                   Sep-20              Sep-21</a:t>
            </a:r>
          </a:p>
          <a:p>
            <a:endParaRPr lang="en-US" sz="1200" dirty="0"/>
          </a:p>
          <a:p>
            <a:endParaRPr lang="en-US" sz="1200" dirty="0"/>
          </a:p>
        </p:txBody>
      </p:sp>
    </p:spTree>
    <p:extLst>
      <p:ext uri="{BB962C8B-B14F-4D97-AF65-F5344CB8AC3E}">
        <p14:creationId xmlns:p14="http://schemas.microsoft.com/office/powerpoint/2010/main" val="216391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0DD3F4E-1CE4-454D-9B95-E97B77CDCA76}"/>
              </a:ext>
            </a:extLst>
          </p:cNvPr>
          <p:cNvSpPr txBox="1"/>
          <p:nvPr/>
        </p:nvSpPr>
        <p:spPr>
          <a:xfrm>
            <a:off x="0" y="6357960"/>
            <a:ext cx="10629522" cy="461665"/>
          </a:xfrm>
          <a:prstGeom prst="rect">
            <a:avLst/>
          </a:prstGeom>
          <a:solidFill>
            <a:schemeClr val="bg1"/>
          </a:solidFill>
        </p:spPr>
        <p:txBody>
          <a:bodyPr wrap="square">
            <a:spAutoFit/>
          </a:bodyPr>
          <a:lstStyle/>
          <a:p>
            <a:br>
              <a:rPr lang="en-US" sz="1200" dirty="0">
                <a:latin typeface="Calibri "/>
              </a:rPr>
            </a:br>
            <a:r>
              <a:rPr lang="en-US" sz="1200" dirty="0">
                <a:latin typeface="Calibri "/>
              </a:rPr>
              <a:t>Source: U.S. BUREAU OF LABOR STATISTICS; Job openings rates, seasonally adjusted</a:t>
            </a:r>
          </a:p>
        </p:txBody>
      </p:sp>
      <p:graphicFrame>
        <p:nvGraphicFramePr>
          <p:cNvPr id="6" name="Chart 5">
            <a:extLst>
              <a:ext uri="{FF2B5EF4-FFF2-40B4-BE49-F238E27FC236}">
                <a16:creationId xmlns:a16="http://schemas.microsoft.com/office/drawing/2014/main" id="{42695349-5E24-46CA-8DA9-16843DDE126C}"/>
              </a:ext>
            </a:extLst>
          </p:cNvPr>
          <p:cNvGraphicFramePr>
            <a:graphicFrameLocks/>
          </p:cNvGraphicFramePr>
          <p:nvPr>
            <p:extLst>
              <p:ext uri="{D42A27DB-BD31-4B8C-83A1-F6EECF244321}">
                <p14:modId xmlns:p14="http://schemas.microsoft.com/office/powerpoint/2010/main" val="3193311042"/>
              </p:ext>
            </p:extLst>
          </p:nvPr>
        </p:nvGraphicFramePr>
        <p:xfrm>
          <a:off x="0" y="0"/>
          <a:ext cx="12192000" cy="6357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3583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0DD3F4E-1CE4-454D-9B95-E97B77CDCA76}"/>
              </a:ext>
            </a:extLst>
          </p:cNvPr>
          <p:cNvSpPr txBox="1"/>
          <p:nvPr/>
        </p:nvSpPr>
        <p:spPr>
          <a:xfrm>
            <a:off x="0" y="6304552"/>
            <a:ext cx="10629522" cy="461665"/>
          </a:xfrm>
          <a:prstGeom prst="rect">
            <a:avLst/>
          </a:prstGeom>
          <a:solidFill>
            <a:schemeClr val="bg1"/>
          </a:solidFill>
        </p:spPr>
        <p:txBody>
          <a:bodyPr wrap="square">
            <a:spAutoFit/>
          </a:bodyPr>
          <a:lstStyle/>
          <a:p>
            <a:br>
              <a:rPr lang="en-US" sz="1200" dirty="0">
                <a:latin typeface="Calibri "/>
              </a:rPr>
            </a:br>
            <a:r>
              <a:rPr lang="en-US" sz="1200" dirty="0">
                <a:latin typeface="Calibri "/>
              </a:rPr>
              <a:t>Source: U.S. BUREAU OF LABOR STATISTICS; Job openings rates by industry, seasonally adjusted</a:t>
            </a:r>
          </a:p>
        </p:txBody>
      </p:sp>
      <p:graphicFrame>
        <p:nvGraphicFramePr>
          <p:cNvPr id="5" name="Chart 4">
            <a:extLst>
              <a:ext uri="{FF2B5EF4-FFF2-40B4-BE49-F238E27FC236}">
                <a16:creationId xmlns:a16="http://schemas.microsoft.com/office/drawing/2014/main" id="{E17A3E1D-579B-452D-9CE1-6B5654419FC7}"/>
              </a:ext>
            </a:extLst>
          </p:cNvPr>
          <p:cNvGraphicFramePr>
            <a:graphicFrameLocks/>
          </p:cNvGraphicFramePr>
          <p:nvPr>
            <p:extLst>
              <p:ext uri="{D42A27DB-BD31-4B8C-83A1-F6EECF244321}">
                <p14:modId xmlns:p14="http://schemas.microsoft.com/office/powerpoint/2010/main" val="1604293483"/>
              </p:ext>
            </p:extLst>
          </p:nvPr>
        </p:nvGraphicFramePr>
        <p:xfrm>
          <a:off x="0" y="0"/>
          <a:ext cx="12192000" cy="6304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979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0DD3F4E-1CE4-454D-9B95-E97B77CDCA76}"/>
              </a:ext>
            </a:extLst>
          </p:cNvPr>
          <p:cNvSpPr txBox="1"/>
          <p:nvPr/>
        </p:nvSpPr>
        <p:spPr>
          <a:xfrm>
            <a:off x="0" y="6396335"/>
            <a:ext cx="10629522" cy="461665"/>
          </a:xfrm>
          <a:prstGeom prst="rect">
            <a:avLst/>
          </a:prstGeom>
          <a:solidFill>
            <a:schemeClr val="bg1"/>
          </a:solidFill>
        </p:spPr>
        <p:txBody>
          <a:bodyPr wrap="square">
            <a:spAutoFit/>
          </a:bodyPr>
          <a:lstStyle/>
          <a:p>
            <a:br>
              <a:rPr lang="en-US" sz="1200" dirty="0">
                <a:latin typeface="Calibri "/>
              </a:rPr>
            </a:br>
            <a:r>
              <a:rPr lang="en-US" sz="1200" dirty="0">
                <a:latin typeface="Calibri "/>
              </a:rPr>
              <a:t>Source: U.S. BUREAU OF LABOR STATISTICS; Job openings rates by industry, seasonally adjusted</a:t>
            </a:r>
          </a:p>
        </p:txBody>
      </p:sp>
      <p:graphicFrame>
        <p:nvGraphicFramePr>
          <p:cNvPr id="5" name="Chart 4">
            <a:extLst>
              <a:ext uri="{FF2B5EF4-FFF2-40B4-BE49-F238E27FC236}">
                <a16:creationId xmlns:a16="http://schemas.microsoft.com/office/drawing/2014/main" id="{E17A3E1D-579B-452D-9CE1-6B5654419FC7}"/>
              </a:ext>
            </a:extLst>
          </p:cNvPr>
          <p:cNvGraphicFramePr>
            <a:graphicFrameLocks/>
          </p:cNvGraphicFramePr>
          <p:nvPr>
            <p:extLst>
              <p:ext uri="{D42A27DB-BD31-4B8C-83A1-F6EECF244321}">
                <p14:modId xmlns:p14="http://schemas.microsoft.com/office/powerpoint/2010/main" val="830897852"/>
              </p:ext>
            </p:extLst>
          </p:nvPr>
        </p:nvGraphicFramePr>
        <p:xfrm>
          <a:off x="0" y="-1"/>
          <a:ext cx="12192000" cy="6396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220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0DD3F4E-1CE4-454D-9B95-E97B77CDCA76}"/>
              </a:ext>
            </a:extLst>
          </p:cNvPr>
          <p:cNvSpPr txBox="1"/>
          <p:nvPr/>
        </p:nvSpPr>
        <p:spPr>
          <a:xfrm>
            <a:off x="0" y="6396335"/>
            <a:ext cx="10629522" cy="461665"/>
          </a:xfrm>
          <a:prstGeom prst="rect">
            <a:avLst/>
          </a:prstGeom>
          <a:solidFill>
            <a:schemeClr val="bg1"/>
          </a:solidFill>
        </p:spPr>
        <p:txBody>
          <a:bodyPr wrap="square">
            <a:spAutoFit/>
          </a:bodyPr>
          <a:lstStyle/>
          <a:p>
            <a:br>
              <a:rPr lang="en-US" sz="1200" dirty="0">
                <a:latin typeface="Calibri "/>
              </a:rPr>
            </a:br>
            <a:r>
              <a:rPr lang="en-US" sz="1200" dirty="0">
                <a:latin typeface="Calibri "/>
              </a:rPr>
              <a:t>Source: U.S. BUREAU OF LABOR STATISTICS; Job openings rates by industry, seasonally adjusted</a:t>
            </a:r>
          </a:p>
        </p:txBody>
      </p:sp>
      <p:graphicFrame>
        <p:nvGraphicFramePr>
          <p:cNvPr id="5" name="Chart 4">
            <a:extLst>
              <a:ext uri="{FF2B5EF4-FFF2-40B4-BE49-F238E27FC236}">
                <a16:creationId xmlns:a16="http://schemas.microsoft.com/office/drawing/2014/main" id="{E17A3E1D-579B-452D-9CE1-6B5654419FC7}"/>
              </a:ext>
            </a:extLst>
          </p:cNvPr>
          <p:cNvGraphicFramePr>
            <a:graphicFrameLocks/>
          </p:cNvGraphicFramePr>
          <p:nvPr>
            <p:extLst>
              <p:ext uri="{D42A27DB-BD31-4B8C-83A1-F6EECF244321}">
                <p14:modId xmlns:p14="http://schemas.microsoft.com/office/powerpoint/2010/main" val="2538229744"/>
              </p:ext>
            </p:extLst>
          </p:nvPr>
        </p:nvGraphicFramePr>
        <p:xfrm>
          <a:off x="0" y="-1"/>
          <a:ext cx="12192000" cy="6396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05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666DD5CD-18B1-4328-A0D9-8D72CE9DA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70" y="6296971"/>
            <a:ext cx="1162373" cy="457200"/>
          </a:xfrm>
          <a:prstGeom prst="rect">
            <a:avLst/>
          </a:prstGeom>
        </p:spPr>
      </p:pic>
      <p:sp>
        <p:nvSpPr>
          <p:cNvPr id="11" name="TextBox 10">
            <a:extLst>
              <a:ext uri="{FF2B5EF4-FFF2-40B4-BE49-F238E27FC236}">
                <a16:creationId xmlns:a16="http://schemas.microsoft.com/office/drawing/2014/main" id="{891B4019-28C2-413F-A22B-2D3927B613BD}"/>
              </a:ext>
            </a:extLst>
          </p:cNvPr>
          <p:cNvSpPr txBox="1"/>
          <p:nvPr/>
        </p:nvSpPr>
        <p:spPr>
          <a:xfrm>
            <a:off x="2401675" y="5764363"/>
            <a:ext cx="5272340" cy="646331"/>
          </a:xfrm>
          <a:prstGeom prst="rect">
            <a:avLst/>
          </a:prstGeom>
          <a:solidFill>
            <a:schemeClr val="bg1"/>
          </a:solidFill>
        </p:spPr>
        <p:txBody>
          <a:bodyPr wrap="square">
            <a:spAutoFit/>
          </a:bodyPr>
          <a:lstStyle/>
          <a:p>
            <a:br>
              <a:rPr lang="en-US" sz="1200" dirty="0">
                <a:latin typeface="Calibri "/>
              </a:rPr>
            </a:br>
            <a:r>
              <a:rPr lang="en-US" sz="1200" dirty="0">
                <a:latin typeface="Calibri "/>
              </a:rPr>
              <a:t>Source: </a:t>
            </a:r>
            <a:r>
              <a:rPr lang="en-US" sz="1200" i="0" dirty="0">
                <a:effectLst/>
                <a:latin typeface="Calibri "/>
              </a:rPr>
              <a:t>U.S. BUREAU OF LABOR STATISTICS Local Area Unemployment Statistics Map LAU LAU Program Links</a:t>
            </a:r>
            <a:endParaRPr lang="en-US" sz="1200" dirty="0">
              <a:latin typeface="Calibri "/>
            </a:endParaRPr>
          </a:p>
        </p:txBody>
      </p:sp>
      <p:pic>
        <p:nvPicPr>
          <p:cNvPr id="5" name="Picture 4">
            <a:extLst>
              <a:ext uri="{FF2B5EF4-FFF2-40B4-BE49-F238E27FC236}">
                <a16:creationId xmlns:a16="http://schemas.microsoft.com/office/drawing/2014/main" id="{C3750BDF-9F00-4465-BDAA-123C43819147}"/>
              </a:ext>
            </a:extLst>
          </p:cNvPr>
          <p:cNvPicPr>
            <a:picLocks noChangeAspect="1"/>
          </p:cNvPicPr>
          <p:nvPr/>
        </p:nvPicPr>
        <p:blipFill rotWithShape="1">
          <a:blip r:embed="rId4"/>
          <a:srcRect l="2156"/>
          <a:stretch/>
        </p:blipFill>
        <p:spPr>
          <a:xfrm>
            <a:off x="2129742" y="0"/>
            <a:ext cx="10062258" cy="6858000"/>
          </a:xfrm>
          <a:prstGeom prst="rect">
            <a:avLst/>
          </a:prstGeom>
        </p:spPr>
      </p:pic>
      <p:sp>
        <p:nvSpPr>
          <p:cNvPr id="3" name="Content Placeholder 2">
            <a:extLst>
              <a:ext uri="{FF2B5EF4-FFF2-40B4-BE49-F238E27FC236}">
                <a16:creationId xmlns:a16="http://schemas.microsoft.com/office/drawing/2014/main" id="{84B7218E-6940-43F8-87F5-5FFA462EF341}"/>
              </a:ext>
            </a:extLst>
          </p:cNvPr>
          <p:cNvSpPr>
            <a:spLocks noGrp="1"/>
          </p:cNvSpPr>
          <p:nvPr>
            <p:ph idx="1"/>
          </p:nvPr>
        </p:nvSpPr>
        <p:spPr>
          <a:xfrm>
            <a:off x="648931" y="2438400"/>
            <a:ext cx="3505494" cy="3785419"/>
          </a:xfrm>
          <a:solidFill>
            <a:schemeClr val="bg1"/>
          </a:solidFill>
        </p:spPr>
        <p:txBody>
          <a:bodyPr>
            <a:normAutofit/>
          </a:bodyPr>
          <a:lstStyle/>
          <a:p>
            <a:pPr marL="171450" indent="-171450">
              <a:buFont typeface="Arial" panose="020B0604020202020204" pitchFamily="34" charset="0"/>
              <a:buChar char="•"/>
            </a:pPr>
            <a:r>
              <a:rPr lang="en-US" sz="2000" dirty="0"/>
              <a:t>Counties mixed across state</a:t>
            </a:r>
          </a:p>
          <a:p>
            <a:pPr marL="171450" indent="-171450">
              <a:buFont typeface="Arial" panose="020B0604020202020204" pitchFamily="34" charset="0"/>
              <a:buChar char="•"/>
            </a:pPr>
            <a:r>
              <a:rPr lang="en-US" sz="2000" dirty="0"/>
              <a:t>Miami-Dade still among most impacted </a:t>
            </a:r>
          </a:p>
        </p:txBody>
      </p:sp>
    </p:spTree>
    <p:extLst>
      <p:ext uri="{BB962C8B-B14F-4D97-AF65-F5344CB8AC3E}">
        <p14:creationId xmlns:p14="http://schemas.microsoft.com/office/powerpoint/2010/main" val="114818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61AB28D-E2B8-4226-AE9D-AEE966A6F010}"/>
              </a:ext>
            </a:extLst>
          </p:cNvPr>
          <p:cNvGraphicFramePr>
            <a:graphicFrameLocks/>
          </p:cNvGraphicFramePr>
          <p:nvPr>
            <p:extLst>
              <p:ext uri="{D42A27DB-BD31-4B8C-83A1-F6EECF244321}">
                <p14:modId xmlns:p14="http://schemas.microsoft.com/office/powerpoint/2010/main" val="2987291027"/>
              </p:ext>
            </p:extLst>
          </p:nvPr>
        </p:nvGraphicFramePr>
        <p:xfrm>
          <a:off x="0" y="0"/>
          <a:ext cx="12192001" cy="658100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F318C07-2934-4BD9-9206-992C31DB9B6D}"/>
              </a:ext>
            </a:extLst>
          </p:cNvPr>
          <p:cNvSpPr txBox="1"/>
          <p:nvPr/>
        </p:nvSpPr>
        <p:spPr>
          <a:xfrm>
            <a:off x="92597" y="6581001"/>
            <a:ext cx="11615188" cy="276999"/>
          </a:xfrm>
          <a:prstGeom prst="rect">
            <a:avLst/>
          </a:prstGeom>
          <a:solidFill>
            <a:schemeClr val="bg1"/>
          </a:solidFill>
        </p:spPr>
        <p:txBody>
          <a:bodyPr wrap="square">
            <a:spAutoFit/>
          </a:bodyPr>
          <a:lstStyle/>
          <a:p>
            <a:r>
              <a:rPr lang="en-US" sz="1200" dirty="0">
                <a:latin typeface="Calibri "/>
              </a:rPr>
              <a:t>Source: Florida Department of Economic Opportunity; STATE OF FLORIDA, LOCAL AREA UNEMPLOYMENT STATISTICS BY WORKFORCE REGION</a:t>
            </a:r>
          </a:p>
        </p:txBody>
      </p:sp>
    </p:spTree>
    <p:extLst>
      <p:ext uri="{BB962C8B-B14F-4D97-AF65-F5344CB8AC3E}">
        <p14:creationId xmlns:p14="http://schemas.microsoft.com/office/powerpoint/2010/main" val="83356442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1334C"/>
      </a:accent1>
      <a:accent2>
        <a:srgbClr val="01334C"/>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B607F4DD717440A496CF332F640B4D" ma:contentTypeVersion="4" ma:contentTypeDescription="Create a new document." ma:contentTypeScope="" ma:versionID="c44b315ba3305435acd9eda6ec96fdd4">
  <xsd:schema xmlns:xsd="http://www.w3.org/2001/XMLSchema" xmlns:xs="http://www.w3.org/2001/XMLSchema" xmlns:p="http://schemas.microsoft.com/office/2006/metadata/properties" xmlns:ns3="e3872611-d664-4f5b-9a7e-75d63064d76a" targetNamespace="http://schemas.microsoft.com/office/2006/metadata/properties" ma:root="true" ma:fieldsID="1f2543e8ad3201c8aea8ad2da5a54de9" ns3:_="">
    <xsd:import namespace="e3872611-d664-4f5b-9a7e-75d63064d76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72611-d664-4f5b-9a7e-75d63064d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48581C-C0A5-4104-B767-2FA0BCC9BEE3}">
  <ds:schemaRefs>
    <ds:schemaRef ds:uri="http://schemas.microsoft.com/sharepoint/v3/contenttype/forms"/>
  </ds:schemaRefs>
</ds:datastoreItem>
</file>

<file path=customXml/itemProps2.xml><?xml version="1.0" encoding="utf-8"?>
<ds:datastoreItem xmlns:ds="http://schemas.openxmlformats.org/officeDocument/2006/customXml" ds:itemID="{F8DB9BEA-BD25-426B-9B29-D6C984E87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72611-d664-4f5b-9a7e-75d63064d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E1217C-EFDE-4664-A2F2-8B04ECBC0D6A}">
  <ds:schemaRefs>
    <ds:schemaRef ds:uri="http://purl.org/dc/terms/"/>
    <ds:schemaRef ds:uri="http://schemas.openxmlformats.org/package/2006/metadata/core-properties"/>
    <ds:schemaRef ds:uri="http://schemas.microsoft.com/office/2006/documentManagement/types"/>
    <ds:schemaRef ds:uri="http://purl.org/dc/dcmitype/"/>
    <ds:schemaRef ds:uri="e3872611-d664-4f5b-9a7e-75d63064d76a"/>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22183</TotalTime>
  <Words>2605</Words>
  <Application>Microsoft Office PowerPoint</Application>
  <PresentationFormat>Widescreen</PresentationFormat>
  <Paragraphs>148</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vt:lpstr>
      <vt:lpstr>Calibri Light</vt:lpstr>
      <vt:lpstr>Georgia Pro</vt:lpstr>
      <vt:lpstr>Lucida Sans Unicode</vt:lpstr>
      <vt:lpstr>Public Sans</vt:lpstr>
      <vt:lpstr>Roboto</vt:lpstr>
      <vt:lpstr>Times New Roman</vt:lpstr>
      <vt:lpstr>Office Theme</vt:lpstr>
      <vt:lpstr>PowerPoint Presentation</vt:lpstr>
      <vt:lpstr>South Florida  Labor Market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Industry Employment Changes Over Month (March 2021)</vt:lpstr>
      <vt:lpstr>PowerPoint Presentation</vt:lpstr>
      <vt:lpstr>Making connections</vt:lpstr>
      <vt:lpstr>Questions / Thoughts /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CARES ACT GRANT</dc:title>
  <dc:creator>Eralda Agolli</dc:creator>
  <cp:lastModifiedBy>Kathe Lerch</cp:lastModifiedBy>
  <cp:revision>141</cp:revision>
  <dcterms:created xsi:type="dcterms:W3CDTF">2020-11-10T22:01:50Z</dcterms:created>
  <dcterms:modified xsi:type="dcterms:W3CDTF">2021-11-09T19:56:10Z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0x01010015B607F4DD717440A496CF332F640B4D</vt:lpwstr>
  </property>
</Properties>
</file>