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40"/>
  </p:notesMasterIdLst>
  <p:sldIdLst>
    <p:sldId id="257" r:id="rId3"/>
    <p:sldId id="275" r:id="rId4"/>
    <p:sldId id="443" r:id="rId5"/>
    <p:sldId id="423" r:id="rId6"/>
    <p:sldId id="412" r:id="rId7"/>
    <p:sldId id="429" r:id="rId8"/>
    <p:sldId id="285" r:id="rId9"/>
    <p:sldId id="260" r:id="rId10"/>
    <p:sldId id="433" r:id="rId11"/>
    <p:sldId id="413" r:id="rId12"/>
    <p:sldId id="277" r:id="rId13"/>
    <p:sldId id="434" r:id="rId14"/>
    <p:sldId id="278" r:id="rId15"/>
    <p:sldId id="290" r:id="rId16"/>
    <p:sldId id="416" r:id="rId17"/>
    <p:sldId id="421" r:id="rId18"/>
    <p:sldId id="269" r:id="rId19"/>
    <p:sldId id="419" r:id="rId20"/>
    <p:sldId id="418" r:id="rId21"/>
    <p:sldId id="462" r:id="rId22"/>
    <p:sldId id="463" r:id="rId23"/>
    <p:sldId id="464" r:id="rId24"/>
    <p:sldId id="445" r:id="rId25"/>
    <p:sldId id="424" r:id="rId26"/>
    <p:sldId id="439" r:id="rId27"/>
    <p:sldId id="465" r:id="rId28"/>
    <p:sldId id="428" r:id="rId29"/>
    <p:sldId id="452" r:id="rId30"/>
    <p:sldId id="450" r:id="rId31"/>
    <p:sldId id="448" r:id="rId32"/>
    <p:sldId id="454" r:id="rId33"/>
    <p:sldId id="449" r:id="rId34"/>
    <p:sldId id="466" r:id="rId35"/>
    <p:sldId id="468" r:id="rId36"/>
    <p:sldId id="458" r:id="rId37"/>
    <p:sldId id="460" r:id="rId38"/>
    <p:sldId id="44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34C"/>
    <a:srgbClr val="0032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0729" autoAdjust="0"/>
  </p:normalViewPr>
  <p:slideViewPr>
    <p:cSldViewPr snapToGrid="0">
      <p:cViewPr varScale="1">
        <p:scale>
          <a:sx n="92" d="100"/>
          <a:sy n="92" d="100"/>
        </p:scale>
        <p:origin x="12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ago\OneDrive\Documents\SFRPC\Research\COVID-19%20Survey%20Resul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'Top Issues Graph'!$B$1</c:f>
              <c:strCache>
                <c:ptCount val="1"/>
                <c:pt idx="0">
                  <c:v>Responses</c:v>
                </c:pt>
              </c:strCache>
            </c:strRef>
          </c:tx>
          <c:spPr>
            <a:solidFill>
              <a:schemeClr val="accent1"/>
            </a:solidFill>
            <a:ln>
              <a:noFill/>
            </a:ln>
            <a:effectLst/>
          </c:spPr>
          <c:invertIfNegative val="0"/>
          <c:cat>
            <c:strRef>
              <c:f>'Top Issues Graph'!$A$2:$A$8</c:f>
              <c:strCache>
                <c:ptCount val="7"/>
                <c:pt idx="0">
                  <c:v>Loss of Income/revenue/business</c:v>
                </c:pt>
                <c:pt idx="1">
                  <c:v>Lack of financial support </c:v>
                </c:pt>
                <c:pt idx="2">
                  <c:v>Lack of communication/misinformation</c:v>
                </c:pt>
                <c:pt idx="3">
                  <c:v>Staffing</c:v>
                </c:pt>
                <c:pt idx="4">
                  <c:v>Lack of Rule Enforcements</c:v>
                </c:pt>
                <c:pt idx="5">
                  <c:v>Uncertainty/Fear for the Future</c:v>
                </c:pt>
                <c:pt idx="6">
                  <c:v>Stress/Mental Health</c:v>
                </c:pt>
              </c:strCache>
            </c:strRef>
          </c:cat>
          <c:val>
            <c:numRef>
              <c:f>'Top Issues Graph'!$B$2:$B$8</c:f>
              <c:numCache>
                <c:formatCode>General</c:formatCode>
                <c:ptCount val="7"/>
                <c:pt idx="0">
                  <c:v>53</c:v>
                </c:pt>
                <c:pt idx="1">
                  <c:v>12</c:v>
                </c:pt>
                <c:pt idx="2">
                  <c:v>10</c:v>
                </c:pt>
                <c:pt idx="3">
                  <c:v>10</c:v>
                </c:pt>
                <c:pt idx="4">
                  <c:v>8</c:v>
                </c:pt>
                <c:pt idx="5">
                  <c:v>6</c:v>
                </c:pt>
                <c:pt idx="6">
                  <c:v>5</c:v>
                </c:pt>
              </c:numCache>
            </c:numRef>
          </c:val>
          <c:extLst>
            <c:ext xmlns:c16="http://schemas.microsoft.com/office/drawing/2014/chart" uri="{C3380CC4-5D6E-409C-BE32-E72D297353CC}">
              <c16:uniqueId val="{00000000-8366-4506-9D66-0382EB5DFCFF}"/>
            </c:ext>
          </c:extLst>
        </c:ser>
        <c:dLbls>
          <c:showLegendKey val="0"/>
          <c:showVal val="0"/>
          <c:showCatName val="0"/>
          <c:showSerName val="0"/>
          <c:showPercent val="0"/>
          <c:showBubbleSize val="0"/>
        </c:dLbls>
        <c:gapWidth val="182"/>
        <c:axId val="761003944"/>
        <c:axId val="761005256"/>
      </c:barChart>
      <c:catAx>
        <c:axId val="761003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1005256"/>
        <c:crosses val="autoZero"/>
        <c:auto val="1"/>
        <c:lblAlgn val="ctr"/>
        <c:lblOffset val="100"/>
        <c:noMultiLvlLbl val="0"/>
      </c:catAx>
      <c:valAx>
        <c:axId val="761005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1003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custT="1"/>
      <dgm:spPr>
        <a:noFill/>
        <a:ln w="9525">
          <a:solidFill>
            <a:schemeClr val="accent6">
              <a:lumMod val="40000"/>
              <a:lumOff val="60000"/>
            </a:schemeClr>
          </a:solidFill>
        </a:ln>
      </dgm:spPr>
      <dgm:t>
        <a:bodyPr/>
        <a:lstStyle/>
        <a:p>
          <a:r>
            <a:rPr lang="en-US" sz="1800" b="0" i="0" dirty="0">
              <a:latin typeface="+mj-lt"/>
              <a:ea typeface="Roboto Light" charset="0"/>
              <a:cs typeface="Roboto Light" charset="0"/>
            </a:rPr>
            <a:t>Business Attraction / Workforce Development</a:t>
          </a:r>
        </a:p>
      </dgm:t>
    </dgm:pt>
    <dgm:pt modelId="{B3CA2410-994F-9648-B4DF-7F88B3CE4BDA}" type="parTrans" cxnId="{65416FD0-EC8F-D54D-BE27-D0589D5C06F3}">
      <dgm:prSet/>
      <dgm:spPr/>
      <dgm:t>
        <a:bodyPr/>
        <a:lstStyle/>
        <a:p>
          <a:endParaRPr lang="en-US" sz="1800"/>
        </a:p>
      </dgm:t>
    </dgm:pt>
    <dgm:pt modelId="{77AE6B2B-97EC-FA43-91EE-4A12B03B3694}" type="sibTrans" cxnId="{65416FD0-EC8F-D54D-BE27-D0589D5C06F3}">
      <dgm:prSet/>
      <dgm:spPr/>
      <dgm:t>
        <a:bodyPr/>
        <a:lstStyle/>
        <a:p>
          <a:endParaRPr lang="en-US" sz="1800"/>
        </a:p>
      </dgm:t>
    </dgm:pt>
    <dgm:pt modelId="{0F7A9DF5-698B-9148-9B8A-634A7FAB4442}">
      <dgm:prSet custT="1"/>
      <dgm:spPr>
        <a:noFill/>
        <a:ln w="3175">
          <a:solidFill>
            <a:schemeClr val="accent2"/>
          </a:solidFill>
        </a:ln>
      </dgm:spPr>
      <dgm:t>
        <a:bodyPr/>
        <a:lstStyle/>
        <a:p>
          <a:r>
            <a:rPr lang="en-US" sz="1800" b="0" i="0" dirty="0">
              <a:latin typeface="+mj-lt"/>
              <a:ea typeface="Roboto Light" charset="0"/>
              <a:cs typeface="Roboto Light" charset="0"/>
            </a:rPr>
            <a:t>Transit-Oriented Development</a:t>
          </a:r>
          <a:endParaRPr lang="en-US" sz="1800" dirty="0">
            <a:latin typeface="+mj-lt"/>
          </a:endParaRPr>
        </a:p>
      </dgm:t>
    </dgm:pt>
    <dgm:pt modelId="{D6001FD8-B5D6-FF4D-918A-4B9027D70FF8}" type="parTrans" cxnId="{445838CF-75A1-9043-BC6A-BD7C7351B293}">
      <dgm:prSet/>
      <dgm:spPr/>
      <dgm:t>
        <a:bodyPr/>
        <a:lstStyle/>
        <a:p>
          <a:endParaRPr lang="en-US" sz="1800"/>
        </a:p>
      </dgm:t>
    </dgm:pt>
    <dgm:pt modelId="{724C5C8B-BCAE-9F44-8007-851B0DCB89C7}" type="sibTrans" cxnId="{445838CF-75A1-9043-BC6A-BD7C7351B293}">
      <dgm:prSet/>
      <dgm:spPr/>
      <dgm:t>
        <a:bodyPr/>
        <a:lstStyle/>
        <a:p>
          <a:endParaRPr lang="en-US" sz="1800"/>
        </a:p>
      </dgm:t>
    </dgm:pt>
    <dgm:pt modelId="{B5334F4B-7C13-2543-98C4-3F54FCB202CD}">
      <dgm:prSet custT="1"/>
      <dgm:spPr>
        <a:noFill/>
        <a:ln w="57150">
          <a:solidFill>
            <a:schemeClr val="accent2"/>
          </a:solidFill>
        </a:ln>
      </dgm:spPr>
      <dgm:t>
        <a:bodyPr/>
        <a:lstStyle/>
        <a:p>
          <a:r>
            <a:rPr lang="en-US" sz="1800" b="0" i="0" dirty="0">
              <a:latin typeface="+mj-lt"/>
              <a:ea typeface="Roboto Light" charset="0"/>
              <a:cs typeface="Roboto Light" charset="0"/>
            </a:rPr>
            <a:t>Economic Diversification</a:t>
          </a:r>
          <a:endParaRPr lang="en-US" sz="1800" dirty="0">
            <a:latin typeface="+mj-lt"/>
          </a:endParaRPr>
        </a:p>
      </dgm:t>
    </dgm:pt>
    <dgm:pt modelId="{EF5AC42C-F216-8D4E-9B2F-35524B03DA1C}" type="parTrans" cxnId="{835D960E-843A-0E45-B1F0-3A3AEFD170F8}">
      <dgm:prSet/>
      <dgm:spPr/>
      <dgm:t>
        <a:bodyPr/>
        <a:lstStyle/>
        <a:p>
          <a:endParaRPr lang="en-US" sz="1800"/>
        </a:p>
      </dgm:t>
    </dgm:pt>
    <dgm:pt modelId="{D2F50E18-FD37-994F-922F-1276F1A84E64}" type="sibTrans" cxnId="{835D960E-843A-0E45-B1F0-3A3AEFD170F8}">
      <dgm:prSet/>
      <dgm:spPr/>
      <dgm:t>
        <a:bodyPr/>
        <a:lstStyle/>
        <a:p>
          <a:endParaRPr lang="en-US" sz="1800"/>
        </a:p>
      </dgm:t>
    </dgm:pt>
    <dgm:pt modelId="{5BAFE8A1-DD16-5445-ABAD-7D88BEE2B244}">
      <dgm:prSet custT="1"/>
      <dgm:spPr>
        <a:noFill/>
        <a:ln w="57150">
          <a:solidFill>
            <a:schemeClr val="accent2"/>
          </a:solidFill>
        </a:ln>
      </dgm:spPr>
      <dgm:t>
        <a:bodyPr/>
        <a:lstStyle/>
        <a:p>
          <a:r>
            <a:rPr lang="en-US" sz="1800" b="0" i="0" dirty="0">
              <a:latin typeface="+mj-lt"/>
              <a:ea typeface="Roboto Light" charset="0"/>
              <a:cs typeface="Roboto Light" charset="0"/>
            </a:rPr>
            <a:t>Environment and Resilient Infrastructure</a:t>
          </a:r>
          <a:endParaRPr lang="en-US" sz="1800" dirty="0">
            <a:latin typeface="+mj-lt"/>
          </a:endParaRPr>
        </a:p>
      </dgm:t>
    </dgm:pt>
    <dgm:pt modelId="{A63F1ECC-1AFD-5546-AD90-D10B44B07637}" type="parTrans" cxnId="{02362FB2-EBCD-014A-A023-64337509A721}">
      <dgm:prSet/>
      <dgm:spPr/>
      <dgm:t>
        <a:bodyPr/>
        <a:lstStyle/>
        <a:p>
          <a:endParaRPr lang="en-US" sz="1800"/>
        </a:p>
      </dgm:t>
    </dgm:pt>
    <dgm:pt modelId="{3652CFAD-D1D6-A544-9C02-E4282A00F006}" type="sibTrans" cxnId="{02362FB2-EBCD-014A-A023-64337509A721}">
      <dgm:prSet/>
      <dgm:spPr/>
      <dgm:t>
        <a:bodyPr/>
        <a:lstStyle/>
        <a:p>
          <a:endParaRPr lang="en-US" sz="1800"/>
        </a:p>
      </dgm:t>
    </dgm:pt>
    <dgm:pt modelId="{42CBA77B-FFE8-4F44-AD06-40E810736BE3}" type="pres">
      <dgm:prSet presAssocID="{2A421D52-03B8-5642-A4A3-926D0A841990}" presName="Name0" presStyleCnt="0">
        <dgm:presLayoutVars>
          <dgm:dir/>
          <dgm:animLvl val="lvl"/>
          <dgm:resizeHandles val="exact"/>
        </dgm:presLayoutVars>
      </dgm:prSet>
      <dgm:spPr/>
    </dgm:pt>
    <dgm:pt modelId="{1F118AE7-F529-1D42-842A-F21D24BBDA59}" type="pres">
      <dgm:prSet presAssocID="{656C9489-E68A-E649-90A3-1CF956483CEA}" presName="parTxOnly" presStyleLbl="node1" presStyleIdx="0" presStyleCnt="4"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4A906D0E-CD22-3B44-B6F3-978F40BE0237}" type="pres">
      <dgm:prSet presAssocID="{0F7A9DF5-698B-9148-9B8A-634A7FAB4442}" presName="parTxOnly" presStyleLbl="node1" presStyleIdx="1" presStyleCnt="4"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2" presStyleCnt="4"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3" presStyleCnt="4" custScaleY="129291">
        <dgm:presLayoutVars>
          <dgm:chMax val="0"/>
          <dgm:chPref val="0"/>
          <dgm:bulletEnabled val="1"/>
        </dgm:presLayoutVars>
      </dgm:prSet>
      <dgm:spPr/>
    </dgm:pt>
  </dgm:ptLst>
  <dgm:cxnLst>
    <dgm:cxn modelId="{835D960E-843A-0E45-B1F0-3A3AEFD170F8}" srcId="{2A421D52-03B8-5642-A4A3-926D0A841990}" destId="{B5334F4B-7C13-2543-98C4-3F54FCB202CD}" srcOrd="2" destOrd="0" parTransId="{EF5AC42C-F216-8D4E-9B2F-35524B03DA1C}" sibTransId="{D2F50E18-FD37-994F-922F-1276F1A84E64}"/>
    <dgm:cxn modelId="{5221FE32-9075-2D4F-88CC-61394C8ADE3B}" type="presOf" srcId="{0F7A9DF5-698B-9148-9B8A-634A7FAB4442}" destId="{4A906D0E-CD22-3B44-B6F3-978F40BE0237}" srcOrd="0" destOrd="0" presId="urn:microsoft.com/office/officeart/2005/8/layout/chevron1"/>
    <dgm:cxn modelId="{CDD63768-BCFB-E846-BE0D-B51B7E6DEA16}" type="presOf" srcId="{2A421D52-03B8-5642-A4A3-926D0A841990}" destId="{42CBA77B-FFE8-4F44-AD06-40E810736BE3}" srcOrd="0" destOrd="0" presId="urn:microsoft.com/office/officeart/2005/8/layout/chevron1"/>
    <dgm:cxn modelId="{B06DBE4A-59AA-3440-91D5-9CA8C83601A7}" type="presOf" srcId="{5BAFE8A1-DD16-5445-ABAD-7D88BEE2B244}" destId="{AB29635D-2EE7-B647-A87B-5D05FF5EAB2C}" srcOrd="0" destOrd="0" presId="urn:microsoft.com/office/officeart/2005/8/layout/chevron1"/>
    <dgm:cxn modelId="{02362FB2-EBCD-014A-A023-64337509A721}" srcId="{2A421D52-03B8-5642-A4A3-926D0A841990}" destId="{5BAFE8A1-DD16-5445-ABAD-7D88BEE2B244}" srcOrd="3" destOrd="0" parTransId="{A63F1ECC-1AFD-5546-AD90-D10B44B07637}" sibTransId="{3652CFAD-D1D6-A544-9C02-E4282A00F006}"/>
    <dgm:cxn modelId="{445838CF-75A1-9043-BC6A-BD7C7351B293}" srcId="{2A421D52-03B8-5642-A4A3-926D0A841990}" destId="{0F7A9DF5-698B-9148-9B8A-634A7FAB4442}" srcOrd="1" destOrd="0" parTransId="{D6001FD8-B5D6-FF4D-918A-4B9027D70FF8}" sibTransId="{724C5C8B-BCAE-9F44-8007-851B0DCB89C7}"/>
    <dgm:cxn modelId="{65416FD0-EC8F-D54D-BE27-D0589D5C06F3}" srcId="{2A421D52-03B8-5642-A4A3-926D0A841990}" destId="{656C9489-E68A-E649-90A3-1CF956483CEA}" srcOrd="0" destOrd="0" parTransId="{B3CA2410-994F-9648-B4DF-7F88B3CE4BDA}" sibTransId="{77AE6B2B-97EC-FA43-91EE-4A12B03B3694}"/>
    <dgm:cxn modelId="{0BDD21D1-F417-4E44-90FD-C483D2149E6A}" type="presOf" srcId="{B5334F4B-7C13-2543-98C4-3F54FCB202CD}" destId="{8DC50C44-FD6A-664F-B4F3-D358BDA4A63F}" srcOrd="0" destOrd="0" presId="urn:microsoft.com/office/officeart/2005/8/layout/chevron1"/>
    <dgm:cxn modelId="{2ACD6FD8-7A88-D242-A7F7-86739742974A}" type="presOf" srcId="{656C9489-E68A-E649-90A3-1CF956483CEA}" destId="{1F118AE7-F529-1D42-842A-F21D24BBDA59}" srcOrd="0" destOrd="0" presId="urn:microsoft.com/office/officeart/2005/8/layout/chevron1"/>
    <dgm:cxn modelId="{55B6BE34-DBAC-CA40-B409-9763841A568C}" type="presParOf" srcId="{42CBA77B-FFE8-4F44-AD06-40E810736BE3}" destId="{1F118AE7-F529-1D42-842A-F21D24BBDA59}" srcOrd="0" destOrd="0" presId="urn:microsoft.com/office/officeart/2005/8/layout/chevron1"/>
    <dgm:cxn modelId="{5DF31695-BC15-B541-906F-6F32849788F6}" type="presParOf" srcId="{42CBA77B-FFE8-4F44-AD06-40E810736BE3}" destId="{373F0826-D21E-0B4E-A36E-5545BD950493}" srcOrd="1" destOrd="0" presId="urn:microsoft.com/office/officeart/2005/8/layout/chevron1"/>
    <dgm:cxn modelId="{40B7C989-523A-724B-BFC7-C8F937B267E5}" type="presParOf" srcId="{42CBA77B-FFE8-4F44-AD06-40E810736BE3}" destId="{4A906D0E-CD22-3B44-B6F3-978F40BE0237}" srcOrd="2" destOrd="0" presId="urn:microsoft.com/office/officeart/2005/8/layout/chevron1"/>
    <dgm:cxn modelId="{E0BE7D02-AA77-344C-BF2A-A082759298C3}" type="presParOf" srcId="{42CBA77B-FFE8-4F44-AD06-40E810736BE3}" destId="{6799B522-828C-A84E-853D-DF667199CECB}" srcOrd="3" destOrd="0" presId="urn:microsoft.com/office/officeart/2005/8/layout/chevron1"/>
    <dgm:cxn modelId="{F2EAB290-C61D-E04B-8BD7-1A0004F619F5}" type="presParOf" srcId="{42CBA77B-FFE8-4F44-AD06-40E810736BE3}" destId="{8DC50C44-FD6A-664F-B4F3-D358BDA4A63F}" srcOrd="4" destOrd="0" presId="urn:microsoft.com/office/officeart/2005/8/layout/chevron1"/>
    <dgm:cxn modelId="{C135DAFF-765A-5E45-891A-7304B6F7383B}" type="presParOf" srcId="{42CBA77B-FFE8-4F44-AD06-40E810736BE3}" destId="{23EC3D37-E91B-664B-9E92-798800833024}" srcOrd="5" destOrd="0" presId="urn:microsoft.com/office/officeart/2005/8/layout/chevron1"/>
    <dgm:cxn modelId="{3670F3B4-831E-2349-B9E1-9A0FC257916A}" type="presParOf" srcId="{42CBA77B-FFE8-4F44-AD06-40E810736BE3}" destId="{AB29635D-2EE7-B647-A87B-5D05FF5EAB2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custT="1"/>
      <dgm:spPr>
        <a:noFill/>
        <a:ln>
          <a:solidFill>
            <a:schemeClr val="accent2"/>
          </a:solidFill>
        </a:ln>
      </dgm:spPr>
      <dgm:t>
        <a:bodyPr/>
        <a:lstStyle/>
        <a:p>
          <a:r>
            <a:rPr lang="en-US" sz="2600" b="0" i="0" dirty="0">
              <a:latin typeface="+mj-lt"/>
              <a:ea typeface="Roboto Light" charset="0"/>
              <a:cs typeface="Roboto Light" charset="0"/>
            </a:rPr>
            <a:t>Assess</a:t>
          </a:r>
        </a:p>
      </dgm:t>
    </dgm:pt>
    <dgm:pt modelId="{B3CA2410-994F-9648-B4DF-7F88B3CE4BDA}" type="parTrans" cxnId="{65416FD0-EC8F-D54D-BE27-D0589D5C06F3}">
      <dgm:prSet/>
      <dgm:spPr/>
      <dgm:t>
        <a:bodyPr/>
        <a:lstStyle/>
        <a:p>
          <a:endParaRPr lang="en-US"/>
        </a:p>
      </dgm:t>
    </dgm:pt>
    <dgm:pt modelId="{77AE6B2B-97EC-FA43-91EE-4A12B03B3694}" type="sibTrans" cxnId="{65416FD0-EC8F-D54D-BE27-D0589D5C06F3}">
      <dgm:prSet/>
      <dgm:spPr/>
      <dgm:t>
        <a:bodyPr/>
        <a:lstStyle/>
        <a:p>
          <a:endParaRPr lang="en-US"/>
        </a:p>
      </dgm:t>
    </dgm:pt>
    <dgm:pt modelId="{0F7A9DF5-698B-9148-9B8A-634A7FAB4442}">
      <dgm:prSet custT="1"/>
      <dgm:spPr>
        <a:noFill/>
        <a:ln>
          <a:solidFill>
            <a:schemeClr val="accent2"/>
          </a:solidFill>
        </a:ln>
      </dgm:spPr>
      <dgm:t>
        <a:bodyPr/>
        <a:lstStyle/>
        <a:p>
          <a:r>
            <a:rPr lang="en-US" sz="2600" b="0" i="0" dirty="0">
              <a:latin typeface="+mj-lt"/>
              <a:ea typeface="Roboto Light" charset="0"/>
              <a:cs typeface="Roboto Light" charset="0"/>
            </a:rPr>
            <a:t>Recommend</a:t>
          </a:r>
          <a:endParaRPr lang="en-US" sz="2600" dirty="0">
            <a:latin typeface="+mj-lt"/>
          </a:endParaRPr>
        </a:p>
      </dgm:t>
    </dgm:pt>
    <dgm:pt modelId="{D6001FD8-B5D6-FF4D-918A-4B9027D70FF8}" type="parTrans" cxnId="{445838CF-75A1-9043-BC6A-BD7C7351B293}">
      <dgm:prSet/>
      <dgm:spPr/>
      <dgm:t>
        <a:bodyPr/>
        <a:lstStyle/>
        <a:p>
          <a:endParaRPr lang="en-US"/>
        </a:p>
      </dgm:t>
    </dgm:pt>
    <dgm:pt modelId="{724C5C8B-BCAE-9F44-8007-851B0DCB89C7}" type="sibTrans" cxnId="{445838CF-75A1-9043-BC6A-BD7C7351B293}">
      <dgm:prSet/>
      <dgm:spPr/>
      <dgm:t>
        <a:bodyPr/>
        <a:lstStyle/>
        <a:p>
          <a:endParaRPr lang="en-US"/>
        </a:p>
      </dgm:t>
    </dgm:pt>
    <dgm:pt modelId="{B5334F4B-7C13-2543-98C4-3F54FCB202CD}">
      <dgm:prSet custT="1"/>
      <dgm:spPr>
        <a:noFill/>
        <a:ln>
          <a:solidFill>
            <a:schemeClr val="accent2"/>
          </a:solidFill>
        </a:ln>
      </dgm:spPr>
      <dgm:t>
        <a:bodyPr/>
        <a:lstStyle/>
        <a:p>
          <a:r>
            <a:rPr lang="en-US" sz="2600" b="0" i="0" dirty="0">
              <a:latin typeface="+mj-lt"/>
              <a:ea typeface="Roboto Light" charset="0"/>
              <a:cs typeface="Roboto Light" charset="0"/>
            </a:rPr>
            <a:t>Identify</a:t>
          </a:r>
          <a:endParaRPr lang="en-US" sz="2600" dirty="0">
            <a:latin typeface="+mj-lt"/>
          </a:endParaRPr>
        </a:p>
      </dgm:t>
    </dgm:pt>
    <dgm:pt modelId="{EF5AC42C-F216-8D4E-9B2F-35524B03DA1C}" type="parTrans" cxnId="{835D960E-843A-0E45-B1F0-3A3AEFD170F8}">
      <dgm:prSet/>
      <dgm:spPr/>
      <dgm:t>
        <a:bodyPr/>
        <a:lstStyle/>
        <a:p>
          <a:endParaRPr lang="en-US"/>
        </a:p>
      </dgm:t>
    </dgm:pt>
    <dgm:pt modelId="{D2F50E18-FD37-994F-922F-1276F1A84E64}" type="sibTrans" cxnId="{835D960E-843A-0E45-B1F0-3A3AEFD170F8}">
      <dgm:prSet/>
      <dgm:spPr/>
      <dgm:t>
        <a:bodyPr/>
        <a:lstStyle/>
        <a:p>
          <a:endParaRPr lang="en-US"/>
        </a:p>
      </dgm:t>
    </dgm:pt>
    <dgm:pt modelId="{5BAFE8A1-DD16-5445-ABAD-7D88BEE2B244}">
      <dgm:prSet custT="1"/>
      <dgm:spPr>
        <a:noFill/>
        <a:ln>
          <a:solidFill>
            <a:schemeClr val="accent2"/>
          </a:solidFill>
        </a:ln>
      </dgm:spPr>
      <dgm:t>
        <a:bodyPr/>
        <a:lstStyle/>
        <a:p>
          <a:r>
            <a:rPr lang="en-US" sz="2600" b="0" i="0" dirty="0">
              <a:latin typeface="+mj-lt"/>
              <a:ea typeface="Roboto Light" charset="0"/>
              <a:cs typeface="Roboto Light" charset="0"/>
            </a:rPr>
            <a:t>Develop</a:t>
          </a:r>
          <a:endParaRPr lang="en-US" sz="2600" dirty="0">
            <a:latin typeface="+mj-lt"/>
          </a:endParaRPr>
        </a:p>
      </dgm:t>
    </dgm:pt>
    <dgm:pt modelId="{A63F1ECC-1AFD-5546-AD90-D10B44B07637}" type="parTrans" cxnId="{02362FB2-EBCD-014A-A023-64337509A721}">
      <dgm:prSet/>
      <dgm:spPr/>
      <dgm:t>
        <a:bodyPr/>
        <a:lstStyle/>
        <a:p>
          <a:endParaRPr lang="en-US"/>
        </a:p>
      </dgm:t>
    </dgm:pt>
    <dgm:pt modelId="{3652CFAD-D1D6-A544-9C02-E4282A00F006}" type="sibTrans" cxnId="{02362FB2-EBCD-014A-A023-64337509A721}">
      <dgm:prSet/>
      <dgm:spPr/>
      <dgm:t>
        <a:bodyPr/>
        <a:lstStyle/>
        <a:p>
          <a:endParaRPr lang="en-US"/>
        </a:p>
      </dgm:t>
    </dgm:pt>
    <dgm:pt modelId="{42CBA77B-FFE8-4F44-AD06-40E810736BE3}" type="pres">
      <dgm:prSet presAssocID="{2A421D52-03B8-5642-A4A3-926D0A841990}" presName="Name0" presStyleCnt="0">
        <dgm:presLayoutVars>
          <dgm:dir/>
          <dgm:animLvl val="lvl"/>
          <dgm:resizeHandles val="exact"/>
        </dgm:presLayoutVars>
      </dgm:prSet>
      <dgm:spPr/>
    </dgm:pt>
    <dgm:pt modelId="{1F118AE7-F529-1D42-842A-F21D24BBDA59}" type="pres">
      <dgm:prSet presAssocID="{656C9489-E68A-E649-90A3-1CF956483CEA}" presName="parTxOnly" presStyleLbl="node1" presStyleIdx="0" presStyleCnt="4"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4A906D0E-CD22-3B44-B6F3-978F40BE0237}" type="pres">
      <dgm:prSet presAssocID="{0F7A9DF5-698B-9148-9B8A-634A7FAB4442}" presName="parTxOnly" presStyleLbl="node1" presStyleIdx="1" presStyleCnt="4" custScaleX="121521"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2" presStyleCnt="4"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3" presStyleCnt="4" custScaleY="129291">
        <dgm:presLayoutVars>
          <dgm:chMax val="0"/>
          <dgm:chPref val="0"/>
          <dgm:bulletEnabled val="1"/>
        </dgm:presLayoutVars>
      </dgm:prSet>
      <dgm:spPr/>
    </dgm:pt>
  </dgm:ptLst>
  <dgm:cxnLst>
    <dgm:cxn modelId="{835D960E-843A-0E45-B1F0-3A3AEFD170F8}" srcId="{2A421D52-03B8-5642-A4A3-926D0A841990}" destId="{B5334F4B-7C13-2543-98C4-3F54FCB202CD}" srcOrd="2" destOrd="0" parTransId="{EF5AC42C-F216-8D4E-9B2F-35524B03DA1C}" sibTransId="{D2F50E18-FD37-994F-922F-1276F1A84E64}"/>
    <dgm:cxn modelId="{5221FE32-9075-2D4F-88CC-61394C8ADE3B}" type="presOf" srcId="{0F7A9DF5-698B-9148-9B8A-634A7FAB4442}" destId="{4A906D0E-CD22-3B44-B6F3-978F40BE0237}" srcOrd="0" destOrd="0" presId="urn:microsoft.com/office/officeart/2005/8/layout/chevron1"/>
    <dgm:cxn modelId="{CDD63768-BCFB-E846-BE0D-B51B7E6DEA16}" type="presOf" srcId="{2A421D52-03B8-5642-A4A3-926D0A841990}" destId="{42CBA77B-FFE8-4F44-AD06-40E810736BE3}" srcOrd="0" destOrd="0" presId="urn:microsoft.com/office/officeart/2005/8/layout/chevron1"/>
    <dgm:cxn modelId="{B06DBE4A-59AA-3440-91D5-9CA8C83601A7}" type="presOf" srcId="{5BAFE8A1-DD16-5445-ABAD-7D88BEE2B244}" destId="{AB29635D-2EE7-B647-A87B-5D05FF5EAB2C}" srcOrd="0" destOrd="0" presId="urn:microsoft.com/office/officeart/2005/8/layout/chevron1"/>
    <dgm:cxn modelId="{02362FB2-EBCD-014A-A023-64337509A721}" srcId="{2A421D52-03B8-5642-A4A3-926D0A841990}" destId="{5BAFE8A1-DD16-5445-ABAD-7D88BEE2B244}" srcOrd="3" destOrd="0" parTransId="{A63F1ECC-1AFD-5546-AD90-D10B44B07637}" sibTransId="{3652CFAD-D1D6-A544-9C02-E4282A00F006}"/>
    <dgm:cxn modelId="{445838CF-75A1-9043-BC6A-BD7C7351B293}" srcId="{2A421D52-03B8-5642-A4A3-926D0A841990}" destId="{0F7A9DF5-698B-9148-9B8A-634A7FAB4442}" srcOrd="1" destOrd="0" parTransId="{D6001FD8-B5D6-FF4D-918A-4B9027D70FF8}" sibTransId="{724C5C8B-BCAE-9F44-8007-851B0DCB89C7}"/>
    <dgm:cxn modelId="{65416FD0-EC8F-D54D-BE27-D0589D5C06F3}" srcId="{2A421D52-03B8-5642-A4A3-926D0A841990}" destId="{656C9489-E68A-E649-90A3-1CF956483CEA}" srcOrd="0" destOrd="0" parTransId="{B3CA2410-994F-9648-B4DF-7F88B3CE4BDA}" sibTransId="{77AE6B2B-97EC-FA43-91EE-4A12B03B3694}"/>
    <dgm:cxn modelId="{0BDD21D1-F417-4E44-90FD-C483D2149E6A}" type="presOf" srcId="{B5334F4B-7C13-2543-98C4-3F54FCB202CD}" destId="{8DC50C44-FD6A-664F-B4F3-D358BDA4A63F}" srcOrd="0" destOrd="0" presId="urn:microsoft.com/office/officeart/2005/8/layout/chevron1"/>
    <dgm:cxn modelId="{2ACD6FD8-7A88-D242-A7F7-86739742974A}" type="presOf" srcId="{656C9489-E68A-E649-90A3-1CF956483CEA}" destId="{1F118AE7-F529-1D42-842A-F21D24BBDA59}" srcOrd="0" destOrd="0" presId="urn:microsoft.com/office/officeart/2005/8/layout/chevron1"/>
    <dgm:cxn modelId="{55B6BE34-DBAC-CA40-B409-9763841A568C}" type="presParOf" srcId="{42CBA77B-FFE8-4F44-AD06-40E810736BE3}" destId="{1F118AE7-F529-1D42-842A-F21D24BBDA59}" srcOrd="0" destOrd="0" presId="urn:microsoft.com/office/officeart/2005/8/layout/chevron1"/>
    <dgm:cxn modelId="{5DF31695-BC15-B541-906F-6F32849788F6}" type="presParOf" srcId="{42CBA77B-FFE8-4F44-AD06-40E810736BE3}" destId="{373F0826-D21E-0B4E-A36E-5545BD950493}" srcOrd="1" destOrd="0" presId="urn:microsoft.com/office/officeart/2005/8/layout/chevron1"/>
    <dgm:cxn modelId="{40B7C989-523A-724B-BFC7-C8F937B267E5}" type="presParOf" srcId="{42CBA77B-FFE8-4F44-AD06-40E810736BE3}" destId="{4A906D0E-CD22-3B44-B6F3-978F40BE0237}" srcOrd="2" destOrd="0" presId="urn:microsoft.com/office/officeart/2005/8/layout/chevron1"/>
    <dgm:cxn modelId="{E0BE7D02-AA77-344C-BF2A-A082759298C3}" type="presParOf" srcId="{42CBA77B-FFE8-4F44-AD06-40E810736BE3}" destId="{6799B522-828C-A84E-853D-DF667199CECB}" srcOrd="3" destOrd="0" presId="urn:microsoft.com/office/officeart/2005/8/layout/chevron1"/>
    <dgm:cxn modelId="{F2EAB290-C61D-E04B-8BD7-1A0004F619F5}" type="presParOf" srcId="{42CBA77B-FFE8-4F44-AD06-40E810736BE3}" destId="{8DC50C44-FD6A-664F-B4F3-D358BDA4A63F}" srcOrd="4" destOrd="0" presId="urn:microsoft.com/office/officeart/2005/8/layout/chevron1"/>
    <dgm:cxn modelId="{C135DAFF-765A-5E45-891A-7304B6F7383B}" type="presParOf" srcId="{42CBA77B-FFE8-4F44-AD06-40E810736BE3}" destId="{23EC3D37-E91B-664B-9E92-798800833024}" srcOrd="5" destOrd="0" presId="urn:microsoft.com/office/officeart/2005/8/layout/chevron1"/>
    <dgm:cxn modelId="{3670F3B4-831E-2349-B9E1-9A0FC257916A}" type="presParOf" srcId="{42CBA77B-FFE8-4F44-AD06-40E810736BE3}" destId="{AB29635D-2EE7-B647-A87B-5D05FF5EAB2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BE38295-278E-426D-95C4-6A496B58ED9E}">
      <dgm:prSet custT="1"/>
      <dgm:spPr/>
      <dgm:t>
        <a:bodyPr/>
        <a:lstStyle/>
        <a:p>
          <a:r>
            <a:rPr lang="en-US" sz="3200" dirty="0"/>
            <a:t>Strengths </a:t>
          </a:r>
        </a:p>
      </dgm:t>
    </dgm:pt>
    <dgm:pt modelId="{7E4F2E7E-8FFF-423D-A1FD-F2D5BB54D5F5}" type="parTrans" cxnId="{29E3E0DC-307A-4030-9191-A99E393A1100}">
      <dgm:prSet/>
      <dgm:spPr/>
      <dgm:t>
        <a:bodyPr/>
        <a:lstStyle/>
        <a:p>
          <a:endParaRPr lang="en-US"/>
        </a:p>
      </dgm:t>
    </dgm:pt>
    <dgm:pt modelId="{4B010D00-0C9F-48D7-805A-EC7E760EB3C8}" type="sibTrans" cxnId="{29E3E0DC-307A-4030-9191-A99E393A1100}">
      <dgm:prSet/>
      <dgm:spPr/>
      <dgm:t>
        <a:bodyPr/>
        <a:lstStyle/>
        <a:p>
          <a:endParaRPr lang="en-US"/>
        </a:p>
      </dgm:t>
    </dgm:pt>
    <dgm:pt modelId="{9337901F-C379-4225-A506-0A859ECA18D5}">
      <dgm:prSet custT="1"/>
      <dgm:spPr/>
      <dgm:t>
        <a:bodyPr/>
        <a:lstStyle/>
        <a:p>
          <a:r>
            <a:rPr lang="en-US" sz="1800" b="0" i="0" dirty="0"/>
            <a:t>Environmental</a:t>
          </a:r>
          <a:endParaRPr lang="en-US" sz="1800" dirty="0"/>
        </a:p>
      </dgm:t>
    </dgm:pt>
    <dgm:pt modelId="{359B7E59-434A-4B8E-BD9B-59219D1C8644}" type="parTrans" cxnId="{CD258DF3-4918-4130-AE2C-756892B79871}">
      <dgm:prSet/>
      <dgm:spPr/>
      <dgm:t>
        <a:bodyPr/>
        <a:lstStyle/>
        <a:p>
          <a:endParaRPr lang="en-US"/>
        </a:p>
      </dgm:t>
    </dgm:pt>
    <dgm:pt modelId="{2A7545CE-CAFF-4C1D-8F06-BF2F768B6F50}" type="sibTrans" cxnId="{CD258DF3-4918-4130-AE2C-756892B79871}">
      <dgm:prSet/>
      <dgm:spPr/>
      <dgm:t>
        <a:bodyPr/>
        <a:lstStyle/>
        <a:p>
          <a:endParaRPr lang="en-US"/>
        </a:p>
      </dgm:t>
    </dgm:pt>
    <dgm:pt modelId="{A9451C45-6FD4-4F46-968F-37F2722BE41D}">
      <dgm:prSet custT="1"/>
      <dgm:spPr/>
      <dgm:t>
        <a:bodyPr/>
        <a:lstStyle/>
        <a:p>
          <a:r>
            <a:rPr lang="en-US" sz="1800" b="0" i="0" dirty="0"/>
            <a:t>Costs/Wages gap</a:t>
          </a:r>
          <a:endParaRPr lang="en-US" sz="1800" dirty="0"/>
        </a:p>
      </dgm:t>
    </dgm:pt>
    <dgm:pt modelId="{7A2D2A8B-B8C6-4E47-AFAC-00C52BDE6A03}" type="parTrans" cxnId="{95159D99-B788-440C-9861-7184C22618DC}">
      <dgm:prSet/>
      <dgm:spPr/>
      <dgm:t>
        <a:bodyPr/>
        <a:lstStyle/>
        <a:p>
          <a:endParaRPr lang="en-US"/>
        </a:p>
      </dgm:t>
    </dgm:pt>
    <dgm:pt modelId="{CFC9E5AA-28D9-4EB3-8606-52853BEB2321}" type="sibTrans" cxnId="{95159D99-B788-440C-9861-7184C22618DC}">
      <dgm:prSet/>
      <dgm:spPr/>
      <dgm:t>
        <a:bodyPr/>
        <a:lstStyle/>
        <a:p>
          <a:endParaRPr lang="en-US"/>
        </a:p>
      </dgm:t>
    </dgm:pt>
    <dgm:pt modelId="{E9AB9F27-2066-4E27-99DC-8DD840E04E44}">
      <dgm:prSet custT="1"/>
      <dgm:spPr/>
      <dgm:t>
        <a:bodyPr/>
        <a:lstStyle/>
        <a:p>
          <a:r>
            <a:rPr lang="en-US" sz="1800" b="0" i="0" dirty="0"/>
            <a:t>Public Transportation</a:t>
          </a:r>
          <a:endParaRPr lang="en-US" sz="1800" dirty="0"/>
        </a:p>
      </dgm:t>
    </dgm:pt>
    <dgm:pt modelId="{5BAB45C6-DFAD-48A4-BFBA-42A39AC88812}" type="parTrans" cxnId="{56A18D58-5C0C-40F6-896A-381FEF99E3A7}">
      <dgm:prSet/>
      <dgm:spPr/>
      <dgm:t>
        <a:bodyPr/>
        <a:lstStyle/>
        <a:p>
          <a:endParaRPr lang="en-US"/>
        </a:p>
      </dgm:t>
    </dgm:pt>
    <dgm:pt modelId="{5BC74A84-5DC4-4C45-90BA-7B37F50A6EBB}" type="sibTrans" cxnId="{56A18D58-5C0C-40F6-896A-381FEF99E3A7}">
      <dgm:prSet/>
      <dgm:spPr/>
      <dgm:t>
        <a:bodyPr/>
        <a:lstStyle/>
        <a:p>
          <a:endParaRPr lang="en-US"/>
        </a:p>
      </dgm:t>
    </dgm:pt>
    <dgm:pt modelId="{B6D14C41-C4CE-4F88-8F93-504EBF9BBAB4}">
      <dgm:prSet custT="1"/>
      <dgm:spPr/>
      <dgm:t>
        <a:bodyPr/>
        <a:lstStyle/>
        <a:p>
          <a:r>
            <a:rPr lang="en-US" sz="1800" b="0" i="0" dirty="0"/>
            <a:t>Racism			</a:t>
          </a:r>
          <a:endParaRPr lang="en-US" sz="1800" dirty="0"/>
        </a:p>
      </dgm:t>
    </dgm:pt>
    <dgm:pt modelId="{6363126D-4DD7-44E3-A9E3-FC224036214C}" type="parTrans" cxnId="{69363B83-F052-427E-A3C2-41149EFEA437}">
      <dgm:prSet/>
      <dgm:spPr/>
      <dgm:t>
        <a:bodyPr/>
        <a:lstStyle/>
        <a:p>
          <a:endParaRPr lang="en-US"/>
        </a:p>
      </dgm:t>
    </dgm:pt>
    <dgm:pt modelId="{167ED4C6-1583-494B-A1CC-876A1ECD6F0C}" type="sibTrans" cxnId="{69363B83-F052-427E-A3C2-41149EFEA437}">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1250662A-5F37-4940-B835-ACB6CBEDE2F9}" type="pres">
      <dgm:prSet presAssocID="{DBE38295-278E-426D-95C4-6A496B58ED9E}" presName="linNode" presStyleCnt="0"/>
      <dgm:spPr/>
    </dgm:pt>
    <dgm:pt modelId="{FD4119B1-A7C3-4095-8213-0F8EEB08A4C0}" type="pres">
      <dgm:prSet presAssocID="{DBE38295-278E-426D-95C4-6A496B58ED9E}" presName="parentText" presStyleLbl="node1" presStyleIdx="0" presStyleCnt="1" custLinFactNeighborY="811">
        <dgm:presLayoutVars>
          <dgm:chMax val="1"/>
          <dgm:bulletEnabled val="1"/>
        </dgm:presLayoutVars>
      </dgm:prSet>
      <dgm:spPr/>
    </dgm:pt>
    <dgm:pt modelId="{A6CCF32C-D33F-431D-85E2-720E3C34EFE3}" type="pres">
      <dgm:prSet presAssocID="{DBE38295-278E-426D-95C4-6A496B58ED9E}" presName="descendantText" presStyleLbl="alignAccFollowNode1" presStyleIdx="0" presStyleCnt="1" custScaleY="123709">
        <dgm:presLayoutVars>
          <dgm:bulletEnabled val="1"/>
        </dgm:presLayoutVars>
      </dgm:prSet>
      <dgm:spPr/>
    </dgm:pt>
  </dgm:ptLst>
  <dgm:cxnLst>
    <dgm:cxn modelId="{ADAB8806-5DBB-43C3-8CE0-CFFACC32DE47}" type="presOf" srcId="{9337901F-C379-4225-A506-0A859ECA18D5}" destId="{A6CCF32C-D33F-431D-85E2-720E3C34EFE3}" srcOrd="0" destOrd="0" presId="urn:microsoft.com/office/officeart/2005/8/layout/vList5"/>
    <dgm:cxn modelId="{A0A98B0B-6A10-4612-B73A-32E7EABD50AF}" type="presOf" srcId="{B6D14C41-C4CE-4F88-8F93-504EBF9BBAB4}" destId="{A6CCF32C-D33F-431D-85E2-720E3C34EFE3}" srcOrd="0" destOrd="3" presId="urn:microsoft.com/office/officeart/2005/8/layout/vList5"/>
    <dgm:cxn modelId="{D1DA7C39-A1CE-45F1-BA03-7622DD221A7A}" type="presOf" srcId="{E9AB9F27-2066-4E27-99DC-8DD840E04E44}" destId="{A6CCF32C-D33F-431D-85E2-720E3C34EFE3}" srcOrd="0" destOrd="2" presId="urn:microsoft.com/office/officeart/2005/8/layout/vList5"/>
    <dgm:cxn modelId="{A817514E-4C05-4E11-976E-243D7FC139AE}" type="presOf" srcId="{A9451C45-6FD4-4F46-968F-37F2722BE41D}" destId="{A6CCF32C-D33F-431D-85E2-720E3C34EFE3}" srcOrd="0" destOrd="1" presId="urn:microsoft.com/office/officeart/2005/8/layout/vList5"/>
    <dgm:cxn modelId="{56A18D58-5C0C-40F6-896A-381FEF99E3A7}" srcId="{DBE38295-278E-426D-95C4-6A496B58ED9E}" destId="{E9AB9F27-2066-4E27-99DC-8DD840E04E44}" srcOrd="2" destOrd="0" parTransId="{5BAB45C6-DFAD-48A4-BFBA-42A39AC88812}" sibTransId="{5BC74A84-5DC4-4C45-90BA-7B37F50A6EBB}"/>
    <dgm:cxn modelId="{69363B83-F052-427E-A3C2-41149EFEA437}" srcId="{DBE38295-278E-426D-95C4-6A496B58ED9E}" destId="{B6D14C41-C4CE-4F88-8F93-504EBF9BBAB4}" srcOrd="3" destOrd="0" parTransId="{6363126D-4DD7-44E3-A9E3-FC224036214C}" sibTransId="{167ED4C6-1583-494B-A1CC-876A1ECD6F0C}"/>
    <dgm:cxn modelId="{95159D99-B788-440C-9861-7184C22618DC}" srcId="{DBE38295-278E-426D-95C4-6A496B58ED9E}" destId="{A9451C45-6FD4-4F46-968F-37F2722BE41D}" srcOrd="1" destOrd="0" parTransId="{7A2D2A8B-B8C6-4E47-AFAC-00C52BDE6A03}" sibTransId="{CFC9E5AA-28D9-4EB3-8606-52853BEB2321}"/>
    <dgm:cxn modelId="{E90711CA-B79C-4638-B851-3F8D782C2C43}" type="presOf" srcId="{F4A7A1B8-2B80-4833-9F36-158A3E2C473B}" destId="{A44E0439-12F6-45FE-9765-97B2CA85F25A}" srcOrd="0" destOrd="0" presId="urn:microsoft.com/office/officeart/2005/8/layout/vList5"/>
    <dgm:cxn modelId="{8946E2D3-80FD-428B-941F-B76EBEDD7FD7}" type="presOf" srcId="{DBE38295-278E-426D-95C4-6A496B58ED9E}" destId="{FD4119B1-A7C3-4095-8213-0F8EEB08A4C0}" srcOrd="0" destOrd="0" presId="urn:microsoft.com/office/officeart/2005/8/layout/vList5"/>
    <dgm:cxn modelId="{29E3E0DC-307A-4030-9191-A99E393A1100}" srcId="{F4A7A1B8-2B80-4833-9F36-158A3E2C473B}" destId="{DBE38295-278E-426D-95C4-6A496B58ED9E}" srcOrd="0" destOrd="0" parTransId="{7E4F2E7E-8FFF-423D-A1FD-F2D5BB54D5F5}" sibTransId="{4B010D00-0C9F-48D7-805A-EC7E760EB3C8}"/>
    <dgm:cxn modelId="{CD258DF3-4918-4130-AE2C-756892B79871}" srcId="{DBE38295-278E-426D-95C4-6A496B58ED9E}" destId="{9337901F-C379-4225-A506-0A859ECA18D5}" srcOrd="0" destOrd="0" parTransId="{359B7E59-434A-4B8E-BD9B-59219D1C8644}" sibTransId="{2A7545CE-CAFF-4C1D-8F06-BF2F768B6F50}"/>
    <dgm:cxn modelId="{9FBB9EB6-0E74-43DA-9C73-7EE2068D3678}" type="presParOf" srcId="{A44E0439-12F6-45FE-9765-97B2CA85F25A}" destId="{1250662A-5F37-4940-B835-ACB6CBEDE2F9}" srcOrd="0" destOrd="0" presId="urn:microsoft.com/office/officeart/2005/8/layout/vList5"/>
    <dgm:cxn modelId="{52CCC02F-17DC-4032-87B9-1FC050F39A6F}" type="presParOf" srcId="{1250662A-5F37-4940-B835-ACB6CBEDE2F9}" destId="{FD4119B1-A7C3-4095-8213-0F8EEB08A4C0}" srcOrd="0" destOrd="0" presId="urn:microsoft.com/office/officeart/2005/8/layout/vList5"/>
    <dgm:cxn modelId="{CF38AB16-FA82-42A1-AB41-587AA08DE0F8}" type="presParOf" srcId="{1250662A-5F37-4940-B835-ACB6CBEDE2F9}" destId="{A6CCF32C-D33F-431D-85E2-720E3C34EFE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BE38295-278E-426D-95C4-6A496B58ED9E}">
      <dgm:prSet custT="1"/>
      <dgm:spPr/>
      <dgm:t>
        <a:bodyPr/>
        <a:lstStyle/>
        <a:p>
          <a:r>
            <a:rPr lang="en-US" sz="3200" dirty="0"/>
            <a:t>Weaknesses</a:t>
          </a:r>
        </a:p>
      </dgm:t>
    </dgm:pt>
    <dgm:pt modelId="{7E4F2E7E-8FFF-423D-A1FD-F2D5BB54D5F5}" type="parTrans" cxnId="{29E3E0DC-307A-4030-9191-A99E393A1100}">
      <dgm:prSet/>
      <dgm:spPr/>
      <dgm:t>
        <a:bodyPr/>
        <a:lstStyle/>
        <a:p>
          <a:endParaRPr lang="en-US"/>
        </a:p>
      </dgm:t>
    </dgm:pt>
    <dgm:pt modelId="{4B010D00-0C9F-48D7-805A-EC7E760EB3C8}" type="sibTrans" cxnId="{29E3E0DC-307A-4030-9191-A99E393A1100}">
      <dgm:prSet/>
      <dgm:spPr/>
      <dgm:t>
        <a:bodyPr/>
        <a:lstStyle/>
        <a:p>
          <a:endParaRPr lang="en-US"/>
        </a:p>
      </dgm:t>
    </dgm:pt>
    <dgm:pt modelId="{9337901F-C379-4225-A506-0A859ECA18D5}">
      <dgm:prSet custT="1"/>
      <dgm:spPr/>
      <dgm:t>
        <a:bodyPr/>
        <a:lstStyle/>
        <a:p>
          <a:r>
            <a:rPr lang="en-US" sz="1800" b="0" i="0" dirty="0"/>
            <a:t>Environmental</a:t>
          </a:r>
          <a:endParaRPr lang="en-US" sz="1800" dirty="0"/>
        </a:p>
      </dgm:t>
    </dgm:pt>
    <dgm:pt modelId="{359B7E59-434A-4B8E-BD9B-59219D1C8644}" type="parTrans" cxnId="{CD258DF3-4918-4130-AE2C-756892B79871}">
      <dgm:prSet/>
      <dgm:spPr/>
      <dgm:t>
        <a:bodyPr/>
        <a:lstStyle/>
        <a:p>
          <a:endParaRPr lang="en-US"/>
        </a:p>
      </dgm:t>
    </dgm:pt>
    <dgm:pt modelId="{2A7545CE-CAFF-4C1D-8F06-BF2F768B6F50}" type="sibTrans" cxnId="{CD258DF3-4918-4130-AE2C-756892B79871}">
      <dgm:prSet/>
      <dgm:spPr/>
      <dgm:t>
        <a:bodyPr/>
        <a:lstStyle/>
        <a:p>
          <a:endParaRPr lang="en-US"/>
        </a:p>
      </dgm:t>
    </dgm:pt>
    <dgm:pt modelId="{A9451C45-6FD4-4F46-968F-37F2722BE41D}">
      <dgm:prSet custT="1"/>
      <dgm:spPr/>
      <dgm:t>
        <a:bodyPr/>
        <a:lstStyle/>
        <a:p>
          <a:r>
            <a:rPr lang="en-US" sz="1800" b="0" i="0" dirty="0"/>
            <a:t>Costs/Wages gap</a:t>
          </a:r>
          <a:endParaRPr lang="en-US" sz="1800" dirty="0"/>
        </a:p>
      </dgm:t>
    </dgm:pt>
    <dgm:pt modelId="{7A2D2A8B-B8C6-4E47-AFAC-00C52BDE6A03}" type="parTrans" cxnId="{95159D99-B788-440C-9861-7184C22618DC}">
      <dgm:prSet/>
      <dgm:spPr/>
      <dgm:t>
        <a:bodyPr/>
        <a:lstStyle/>
        <a:p>
          <a:endParaRPr lang="en-US"/>
        </a:p>
      </dgm:t>
    </dgm:pt>
    <dgm:pt modelId="{CFC9E5AA-28D9-4EB3-8606-52853BEB2321}" type="sibTrans" cxnId="{95159D99-B788-440C-9861-7184C22618DC}">
      <dgm:prSet/>
      <dgm:spPr/>
      <dgm:t>
        <a:bodyPr/>
        <a:lstStyle/>
        <a:p>
          <a:endParaRPr lang="en-US"/>
        </a:p>
      </dgm:t>
    </dgm:pt>
    <dgm:pt modelId="{E9AB9F27-2066-4E27-99DC-8DD840E04E44}">
      <dgm:prSet custT="1"/>
      <dgm:spPr/>
      <dgm:t>
        <a:bodyPr/>
        <a:lstStyle/>
        <a:p>
          <a:r>
            <a:rPr lang="en-US" sz="1800" b="0" i="0" dirty="0"/>
            <a:t>Public Transportation</a:t>
          </a:r>
          <a:endParaRPr lang="en-US" sz="1800" dirty="0"/>
        </a:p>
      </dgm:t>
    </dgm:pt>
    <dgm:pt modelId="{5BAB45C6-DFAD-48A4-BFBA-42A39AC88812}" type="parTrans" cxnId="{56A18D58-5C0C-40F6-896A-381FEF99E3A7}">
      <dgm:prSet/>
      <dgm:spPr/>
      <dgm:t>
        <a:bodyPr/>
        <a:lstStyle/>
        <a:p>
          <a:endParaRPr lang="en-US"/>
        </a:p>
      </dgm:t>
    </dgm:pt>
    <dgm:pt modelId="{5BC74A84-5DC4-4C45-90BA-7B37F50A6EBB}" type="sibTrans" cxnId="{56A18D58-5C0C-40F6-896A-381FEF99E3A7}">
      <dgm:prSet/>
      <dgm:spPr/>
      <dgm:t>
        <a:bodyPr/>
        <a:lstStyle/>
        <a:p>
          <a:endParaRPr lang="en-US"/>
        </a:p>
      </dgm:t>
    </dgm:pt>
    <dgm:pt modelId="{B6D14C41-C4CE-4F88-8F93-504EBF9BBAB4}">
      <dgm:prSet custT="1"/>
      <dgm:spPr/>
      <dgm:t>
        <a:bodyPr/>
        <a:lstStyle/>
        <a:p>
          <a:r>
            <a:rPr lang="en-US" sz="1800" b="0" i="0" dirty="0"/>
            <a:t>Racism			</a:t>
          </a:r>
          <a:endParaRPr lang="en-US" sz="1800" dirty="0"/>
        </a:p>
      </dgm:t>
    </dgm:pt>
    <dgm:pt modelId="{6363126D-4DD7-44E3-A9E3-FC224036214C}" type="parTrans" cxnId="{69363B83-F052-427E-A3C2-41149EFEA437}">
      <dgm:prSet/>
      <dgm:spPr/>
      <dgm:t>
        <a:bodyPr/>
        <a:lstStyle/>
        <a:p>
          <a:endParaRPr lang="en-US"/>
        </a:p>
      </dgm:t>
    </dgm:pt>
    <dgm:pt modelId="{167ED4C6-1583-494B-A1CC-876A1ECD6F0C}" type="sibTrans" cxnId="{69363B83-F052-427E-A3C2-41149EFEA437}">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1250662A-5F37-4940-B835-ACB6CBEDE2F9}" type="pres">
      <dgm:prSet presAssocID="{DBE38295-278E-426D-95C4-6A496B58ED9E}" presName="linNode" presStyleCnt="0"/>
      <dgm:spPr/>
    </dgm:pt>
    <dgm:pt modelId="{FD4119B1-A7C3-4095-8213-0F8EEB08A4C0}" type="pres">
      <dgm:prSet presAssocID="{DBE38295-278E-426D-95C4-6A496B58ED9E}" presName="parentText" presStyleLbl="node1" presStyleIdx="0" presStyleCnt="1">
        <dgm:presLayoutVars>
          <dgm:chMax val="1"/>
          <dgm:bulletEnabled val="1"/>
        </dgm:presLayoutVars>
      </dgm:prSet>
      <dgm:spPr/>
    </dgm:pt>
    <dgm:pt modelId="{A6CCF32C-D33F-431D-85E2-720E3C34EFE3}" type="pres">
      <dgm:prSet presAssocID="{DBE38295-278E-426D-95C4-6A496B58ED9E}" presName="descendantText" presStyleLbl="alignAccFollowNode1" presStyleIdx="0" presStyleCnt="1" custScaleY="123709">
        <dgm:presLayoutVars>
          <dgm:bulletEnabled val="1"/>
        </dgm:presLayoutVars>
      </dgm:prSet>
      <dgm:spPr/>
    </dgm:pt>
  </dgm:ptLst>
  <dgm:cxnLst>
    <dgm:cxn modelId="{ADAB8806-5DBB-43C3-8CE0-CFFACC32DE47}" type="presOf" srcId="{9337901F-C379-4225-A506-0A859ECA18D5}" destId="{A6CCF32C-D33F-431D-85E2-720E3C34EFE3}" srcOrd="0" destOrd="0" presId="urn:microsoft.com/office/officeart/2005/8/layout/vList5"/>
    <dgm:cxn modelId="{A0A98B0B-6A10-4612-B73A-32E7EABD50AF}" type="presOf" srcId="{B6D14C41-C4CE-4F88-8F93-504EBF9BBAB4}" destId="{A6CCF32C-D33F-431D-85E2-720E3C34EFE3}" srcOrd="0" destOrd="3" presId="urn:microsoft.com/office/officeart/2005/8/layout/vList5"/>
    <dgm:cxn modelId="{D1DA7C39-A1CE-45F1-BA03-7622DD221A7A}" type="presOf" srcId="{E9AB9F27-2066-4E27-99DC-8DD840E04E44}" destId="{A6CCF32C-D33F-431D-85E2-720E3C34EFE3}" srcOrd="0" destOrd="2" presId="urn:microsoft.com/office/officeart/2005/8/layout/vList5"/>
    <dgm:cxn modelId="{A817514E-4C05-4E11-976E-243D7FC139AE}" type="presOf" srcId="{A9451C45-6FD4-4F46-968F-37F2722BE41D}" destId="{A6CCF32C-D33F-431D-85E2-720E3C34EFE3}" srcOrd="0" destOrd="1" presId="urn:microsoft.com/office/officeart/2005/8/layout/vList5"/>
    <dgm:cxn modelId="{56A18D58-5C0C-40F6-896A-381FEF99E3A7}" srcId="{DBE38295-278E-426D-95C4-6A496B58ED9E}" destId="{E9AB9F27-2066-4E27-99DC-8DD840E04E44}" srcOrd="2" destOrd="0" parTransId="{5BAB45C6-DFAD-48A4-BFBA-42A39AC88812}" sibTransId="{5BC74A84-5DC4-4C45-90BA-7B37F50A6EBB}"/>
    <dgm:cxn modelId="{69363B83-F052-427E-A3C2-41149EFEA437}" srcId="{DBE38295-278E-426D-95C4-6A496B58ED9E}" destId="{B6D14C41-C4CE-4F88-8F93-504EBF9BBAB4}" srcOrd="3" destOrd="0" parTransId="{6363126D-4DD7-44E3-A9E3-FC224036214C}" sibTransId="{167ED4C6-1583-494B-A1CC-876A1ECD6F0C}"/>
    <dgm:cxn modelId="{95159D99-B788-440C-9861-7184C22618DC}" srcId="{DBE38295-278E-426D-95C4-6A496B58ED9E}" destId="{A9451C45-6FD4-4F46-968F-37F2722BE41D}" srcOrd="1" destOrd="0" parTransId="{7A2D2A8B-B8C6-4E47-AFAC-00C52BDE6A03}" sibTransId="{CFC9E5AA-28D9-4EB3-8606-52853BEB2321}"/>
    <dgm:cxn modelId="{E90711CA-B79C-4638-B851-3F8D782C2C43}" type="presOf" srcId="{F4A7A1B8-2B80-4833-9F36-158A3E2C473B}" destId="{A44E0439-12F6-45FE-9765-97B2CA85F25A}" srcOrd="0" destOrd="0" presId="urn:microsoft.com/office/officeart/2005/8/layout/vList5"/>
    <dgm:cxn modelId="{8946E2D3-80FD-428B-941F-B76EBEDD7FD7}" type="presOf" srcId="{DBE38295-278E-426D-95C4-6A496B58ED9E}" destId="{FD4119B1-A7C3-4095-8213-0F8EEB08A4C0}" srcOrd="0" destOrd="0" presId="urn:microsoft.com/office/officeart/2005/8/layout/vList5"/>
    <dgm:cxn modelId="{29E3E0DC-307A-4030-9191-A99E393A1100}" srcId="{F4A7A1B8-2B80-4833-9F36-158A3E2C473B}" destId="{DBE38295-278E-426D-95C4-6A496B58ED9E}" srcOrd="0" destOrd="0" parTransId="{7E4F2E7E-8FFF-423D-A1FD-F2D5BB54D5F5}" sibTransId="{4B010D00-0C9F-48D7-805A-EC7E760EB3C8}"/>
    <dgm:cxn modelId="{CD258DF3-4918-4130-AE2C-756892B79871}" srcId="{DBE38295-278E-426D-95C4-6A496B58ED9E}" destId="{9337901F-C379-4225-A506-0A859ECA18D5}" srcOrd="0" destOrd="0" parTransId="{359B7E59-434A-4B8E-BD9B-59219D1C8644}" sibTransId="{2A7545CE-CAFF-4C1D-8F06-BF2F768B6F50}"/>
    <dgm:cxn modelId="{9FBB9EB6-0E74-43DA-9C73-7EE2068D3678}" type="presParOf" srcId="{A44E0439-12F6-45FE-9765-97B2CA85F25A}" destId="{1250662A-5F37-4940-B835-ACB6CBEDE2F9}" srcOrd="0" destOrd="0" presId="urn:microsoft.com/office/officeart/2005/8/layout/vList5"/>
    <dgm:cxn modelId="{52CCC02F-17DC-4032-87B9-1FC050F39A6F}" type="presParOf" srcId="{1250662A-5F37-4940-B835-ACB6CBEDE2F9}" destId="{FD4119B1-A7C3-4095-8213-0F8EEB08A4C0}" srcOrd="0" destOrd="0" presId="urn:microsoft.com/office/officeart/2005/8/layout/vList5"/>
    <dgm:cxn modelId="{CF38AB16-FA82-42A1-AB41-587AA08DE0F8}" type="presParOf" srcId="{1250662A-5F37-4940-B835-ACB6CBEDE2F9}" destId="{A6CCF32C-D33F-431D-85E2-720E3C34EFE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C9C2DB1-58A6-4D79-8AEE-30EB6ADCA38F}">
      <dgm:prSet custT="1"/>
      <dgm:spPr/>
      <dgm:t>
        <a:bodyPr/>
        <a:lstStyle/>
        <a:p>
          <a:r>
            <a:rPr lang="en-US" sz="3200" dirty="0"/>
            <a:t>Opportunities</a:t>
          </a:r>
        </a:p>
      </dgm:t>
    </dgm:pt>
    <dgm:pt modelId="{2B03C631-12F5-4054-8E53-A1F982D8B093}" type="parTrans" cxnId="{24D7CF94-DB59-4406-A408-454FE9866023}">
      <dgm:prSet/>
      <dgm:spPr/>
      <dgm:t>
        <a:bodyPr/>
        <a:lstStyle/>
        <a:p>
          <a:endParaRPr lang="en-US"/>
        </a:p>
      </dgm:t>
    </dgm:pt>
    <dgm:pt modelId="{04A5949D-DEDB-45C3-88B9-23FBAA78DEA9}" type="sibTrans" cxnId="{24D7CF94-DB59-4406-A408-454FE9866023}">
      <dgm:prSet/>
      <dgm:spPr/>
      <dgm:t>
        <a:bodyPr/>
        <a:lstStyle/>
        <a:p>
          <a:endParaRPr lang="en-US"/>
        </a:p>
      </dgm:t>
    </dgm:pt>
    <dgm:pt modelId="{1E810CE3-704D-435F-BBCC-B50498FDC75E}">
      <dgm:prSet custT="1"/>
      <dgm:spPr/>
      <dgm:t>
        <a:bodyPr/>
        <a:lstStyle/>
        <a:p>
          <a:endParaRPr lang="en-US" sz="3200" dirty="0"/>
        </a:p>
      </dgm:t>
    </dgm:pt>
    <dgm:pt modelId="{1D0E3CF2-1A59-4923-93F1-CDBFA4655AEC}" type="parTrans" cxnId="{6CF67461-D8EE-4F04-8302-A4463468CC95}">
      <dgm:prSet/>
      <dgm:spPr/>
      <dgm:t>
        <a:bodyPr/>
        <a:lstStyle/>
        <a:p>
          <a:endParaRPr lang="en-US"/>
        </a:p>
      </dgm:t>
    </dgm:pt>
    <dgm:pt modelId="{77F7B8BA-96FD-4E6F-9365-5E29E440F68A}" type="sibTrans" cxnId="{6CF67461-D8EE-4F04-8302-A4463468CC95}">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5D2627C3-CDE8-4843-AAD9-8F7C2FAE15A3}" type="pres">
      <dgm:prSet presAssocID="{7C9C2DB1-58A6-4D79-8AEE-30EB6ADCA38F}" presName="linNode" presStyleCnt="0"/>
      <dgm:spPr/>
    </dgm:pt>
    <dgm:pt modelId="{7CAFB581-9967-4BCD-AEEA-05B0ECE07891}" type="pres">
      <dgm:prSet presAssocID="{7C9C2DB1-58A6-4D79-8AEE-30EB6ADCA38F}" presName="parentText" presStyleLbl="node1" presStyleIdx="0" presStyleCnt="1" custLinFactNeighborX="2999" custLinFactNeighborY="-225">
        <dgm:presLayoutVars>
          <dgm:chMax val="1"/>
          <dgm:bulletEnabled val="1"/>
        </dgm:presLayoutVars>
      </dgm:prSet>
      <dgm:spPr/>
    </dgm:pt>
    <dgm:pt modelId="{9F06196A-498A-4E61-8C7F-36F034842C81}" type="pres">
      <dgm:prSet presAssocID="{7C9C2DB1-58A6-4D79-8AEE-30EB6ADCA38F}" presName="descendantText" presStyleLbl="alignAccFollowNode1" presStyleIdx="0" presStyleCnt="1" custScaleY="120818">
        <dgm:presLayoutVars>
          <dgm:bulletEnabled val="1"/>
        </dgm:presLayoutVars>
      </dgm:prSet>
      <dgm:spPr/>
    </dgm:pt>
  </dgm:ptLst>
  <dgm:cxnLst>
    <dgm:cxn modelId="{DFB76F10-234B-4034-B9BA-0F860027D43D}" type="presOf" srcId="{7C9C2DB1-58A6-4D79-8AEE-30EB6ADCA38F}" destId="{7CAFB581-9967-4BCD-AEEA-05B0ECE07891}" srcOrd="0" destOrd="0" presId="urn:microsoft.com/office/officeart/2005/8/layout/vList5"/>
    <dgm:cxn modelId="{6CF67461-D8EE-4F04-8302-A4463468CC95}" srcId="{7C9C2DB1-58A6-4D79-8AEE-30EB6ADCA38F}" destId="{1E810CE3-704D-435F-BBCC-B50498FDC75E}" srcOrd="0" destOrd="0" parTransId="{1D0E3CF2-1A59-4923-93F1-CDBFA4655AEC}" sibTransId="{77F7B8BA-96FD-4E6F-9365-5E29E440F68A}"/>
    <dgm:cxn modelId="{24D7CF94-DB59-4406-A408-454FE9866023}" srcId="{F4A7A1B8-2B80-4833-9F36-158A3E2C473B}" destId="{7C9C2DB1-58A6-4D79-8AEE-30EB6ADCA38F}" srcOrd="0" destOrd="0" parTransId="{2B03C631-12F5-4054-8E53-A1F982D8B093}" sibTransId="{04A5949D-DEDB-45C3-88B9-23FBAA78DEA9}"/>
    <dgm:cxn modelId="{E90711CA-B79C-4638-B851-3F8D782C2C43}" type="presOf" srcId="{F4A7A1B8-2B80-4833-9F36-158A3E2C473B}" destId="{A44E0439-12F6-45FE-9765-97B2CA85F25A}" srcOrd="0" destOrd="0" presId="urn:microsoft.com/office/officeart/2005/8/layout/vList5"/>
    <dgm:cxn modelId="{304E45D1-1D07-470D-BBCA-89F739A645BD}" type="presOf" srcId="{1E810CE3-704D-435F-BBCC-B50498FDC75E}" destId="{9F06196A-498A-4E61-8C7F-36F034842C81}" srcOrd="0" destOrd="0" presId="urn:microsoft.com/office/officeart/2005/8/layout/vList5"/>
    <dgm:cxn modelId="{947C1B15-D4F0-42F5-A41B-124DB1346CF3}" type="presParOf" srcId="{A44E0439-12F6-45FE-9765-97B2CA85F25A}" destId="{5D2627C3-CDE8-4843-AAD9-8F7C2FAE15A3}" srcOrd="0" destOrd="0" presId="urn:microsoft.com/office/officeart/2005/8/layout/vList5"/>
    <dgm:cxn modelId="{B56AF259-A2C9-41A3-910C-87A67E611D11}" type="presParOf" srcId="{5D2627C3-CDE8-4843-AAD9-8F7C2FAE15A3}" destId="{7CAFB581-9967-4BCD-AEEA-05B0ECE07891}" srcOrd="0" destOrd="0" presId="urn:microsoft.com/office/officeart/2005/8/layout/vList5"/>
    <dgm:cxn modelId="{362947C2-5002-4FE2-935A-52B531F5F797}" type="presParOf" srcId="{5D2627C3-CDE8-4843-AAD9-8F7C2FAE15A3}" destId="{9F06196A-498A-4E61-8C7F-36F034842C8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BE38295-278E-426D-95C4-6A496B58ED9E}">
      <dgm:prSet custT="1"/>
      <dgm:spPr/>
      <dgm:t>
        <a:bodyPr/>
        <a:lstStyle/>
        <a:p>
          <a:r>
            <a:rPr lang="en-US" sz="3200" dirty="0"/>
            <a:t>Threats</a:t>
          </a:r>
        </a:p>
      </dgm:t>
    </dgm:pt>
    <dgm:pt modelId="{7E4F2E7E-8FFF-423D-A1FD-F2D5BB54D5F5}" type="parTrans" cxnId="{29E3E0DC-307A-4030-9191-A99E393A1100}">
      <dgm:prSet/>
      <dgm:spPr/>
      <dgm:t>
        <a:bodyPr/>
        <a:lstStyle/>
        <a:p>
          <a:endParaRPr lang="en-US"/>
        </a:p>
      </dgm:t>
    </dgm:pt>
    <dgm:pt modelId="{4B010D00-0C9F-48D7-805A-EC7E760EB3C8}" type="sibTrans" cxnId="{29E3E0DC-307A-4030-9191-A99E393A1100}">
      <dgm:prSet/>
      <dgm:spPr/>
      <dgm:t>
        <a:bodyPr/>
        <a:lstStyle/>
        <a:p>
          <a:endParaRPr lang="en-US"/>
        </a:p>
      </dgm:t>
    </dgm:pt>
    <dgm:pt modelId="{9337901F-C379-4225-A506-0A859ECA18D5}">
      <dgm:prSet custT="1"/>
      <dgm:spPr/>
      <dgm:t>
        <a:bodyPr/>
        <a:lstStyle/>
        <a:p>
          <a:r>
            <a:rPr lang="en-US" sz="1800" b="0" i="0" dirty="0"/>
            <a:t>Environmental</a:t>
          </a:r>
          <a:endParaRPr lang="en-US" sz="1800" dirty="0"/>
        </a:p>
      </dgm:t>
    </dgm:pt>
    <dgm:pt modelId="{359B7E59-434A-4B8E-BD9B-59219D1C8644}" type="parTrans" cxnId="{CD258DF3-4918-4130-AE2C-756892B79871}">
      <dgm:prSet/>
      <dgm:spPr/>
      <dgm:t>
        <a:bodyPr/>
        <a:lstStyle/>
        <a:p>
          <a:endParaRPr lang="en-US"/>
        </a:p>
      </dgm:t>
    </dgm:pt>
    <dgm:pt modelId="{2A7545CE-CAFF-4C1D-8F06-BF2F768B6F50}" type="sibTrans" cxnId="{CD258DF3-4918-4130-AE2C-756892B79871}">
      <dgm:prSet/>
      <dgm:spPr/>
      <dgm:t>
        <a:bodyPr/>
        <a:lstStyle/>
        <a:p>
          <a:endParaRPr lang="en-US"/>
        </a:p>
      </dgm:t>
    </dgm:pt>
    <dgm:pt modelId="{A9451C45-6FD4-4F46-968F-37F2722BE41D}">
      <dgm:prSet custT="1"/>
      <dgm:spPr/>
      <dgm:t>
        <a:bodyPr/>
        <a:lstStyle/>
        <a:p>
          <a:r>
            <a:rPr lang="en-US" sz="1800" b="0" i="0" dirty="0"/>
            <a:t>Costs/Wages gap</a:t>
          </a:r>
          <a:endParaRPr lang="en-US" sz="1800" dirty="0"/>
        </a:p>
      </dgm:t>
    </dgm:pt>
    <dgm:pt modelId="{7A2D2A8B-B8C6-4E47-AFAC-00C52BDE6A03}" type="parTrans" cxnId="{95159D99-B788-440C-9861-7184C22618DC}">
      <dgm:prSet/>
      <dgm:spPr/>
      <dgm:t>
        <a:bodyPr/>
        <a:lstStyle/>
        <a:p>
          <a:endParaRPr lang="en-US"/>
        </a:p>
      </dgm:t>
    </dgm:pt>
    <dgm:pt modelId="{CFC9E5AA-28D9-4EB3-8606-52853BEB2321}" type="sibTrans" cxnId="{95159D99-B788-440C-9861-7184C22618DC}">
      <dgm:prSet/>
      <dgm:spPr/>
      <dgm:t>
        <a:bodyPr/>
        <a:lstStyle/>
        <a:p>
          <a:endParaRPr lang="en-US"/>
        </a:p>
      </dgm:t>
    </dgm:pt>
    <dgm:pt modelId="{E9AB9F27-2066-4E27-99DC-8DD840E04E44}">
      <dgm:prSet custT="1"/>
      <dgm:spPr/>
      <dgm:t>
        <a:bodyPr/>
        <a:lstStyle/>
        <a:p>
          <a:r>
            <a:rPr lang="en-US" sz="1800" b="0" i="0" dirty="0"/>
            <a:t>Public Transportation</a:t>
          </a:r>
          <a:endParaRPr lang="en-US" sz="1800" dirty="0"/>
        </a:p>
      </dgm:t>
    </dgm:pt>
    <dgm:pt modelId="{5BAB45C6-DFAD-48A4-BFBA-42A39AC88812}" type="parTrans" cxnId="{56A18D58-5C0C-40F6-896A-381FEF99E3A7}">
      <dgm:prSet/>
      <dgm:spPr/>
      <dgm:t>
        <a:bodyPr/>
        <a:lstStyle/>
        <a:p>
          <a:endParaRPr lang="en-US"/>
        </a:p>
      </dgm:t>
    </dgm:pt>
    <dgm:pt modelId="{5BC74A84-5DC4-4C45-90BA-7B37F50A6EBB}" type="sibTrans" cxnId="{56A18D58-5C0C-40F6-896A-381FEF99E3A7}">
      <dgm:prSet/>
      <dgm:spPr/>
      <dgm:t>
        <a:bodyPr/>
        <a:lstStyle/>
        <a:p>
          <a:endParaRPr lang="en-US"/>
        </a:p>
      </dgm:t>
    </dgm:pt>
    <dgm:pt modelId="{B6D14C41-C4CE-4F88-8F93-504EBF9BBAB4}">
      <dgm:prSet custT="1"/>
      <dgm:spPr/>
      <dgm:t>
        <a:bodyPr/>
        <a:lstStyle/>
        <a:p>
          <a:r>
            <a:rPr lang="en-US" sz="1800" b="0" i="0" dirty="0"/>
            <a:t>Racism			</a:t>
          </a:r>
          <a:endParaRPr lang="en-US" sz="1800" dirty="0"/>
        </a:p>
      </dgm:t>
    </dgm:pt>
    <dgm:pt modelId="{6363126D-4DD7-44E3-A9E3-FC224036214C}" type="parTrans" cxnId="{69363B83-F052-427E-A3C2-41149EFEA437}">
      <dgm:prSet/>
      <dgm:spPr/>
      <dgm:t>
        <a:bodyPr/>
        <a:lstStyle/>
        <a:p>
          <a:endParaRPr lang="en-US"/>
        </a:p>
      </dgm:t>
    </dgm:pt>
    <dgm:pt modelId="{167ED4C6-1583-494B-A1CC-876A1ECD6F0C}" type="sibTrans" cxnId="{69363B83-F052-427E-A3C2-41149EFEA437}">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1250662A-5F37-4940-B835-ACB6CBEDE2F9}" type="pres">
      <dgm:prSet presAssocID="{DBE38295-278E-426D-95C4-6A496B58ED9E}" presName="linNode" presStyleCnt="0"/>
      <dgm:spPr/>
    </dgm:pt>
    <dgm:pt modelId="{FD4119B1-A7C3-4095-8213-0F8EEB08A4C0}" type="pres">
      <dgm:prSet presAssocID="{DBE38295-278E-426D-95C4-6A496B58ED9E}" presName="parentText" presStyleLbl="node1" presStyleIdx="0" presStyleCnt="1">
        <dgm:presLayoutVars>
          <dgm:chMax val="1"/>
          <dgm:bulletEnabled val="1"/>
        </dgm:presLayoutVars>
      </dgm:prSet>
      <dgm:spPr/>
    </dgm:pt>
    <dgm:pt modelId="{A6CCF32C-D33F-431D-85E2-720E3C34EFE3}" type="pres">
      <dgm:prSet presAssocID="{DBE38295-278E-426D-95C4-6A496B58ED9E}" presName="descendantText" presStyleLbl="alignAccFollowNode1" presStyleIdx="0" presStyleCnt="1" custScaleY="123709">
        <dgm:presLayoutVars>
          <dgm:bulletEnabled val="1"/>
        </dgm:presLayoutVars>
      </dgm:prSet>
      <dgm:spPr/>
    </dgm:pt>
  </dgm:ptLst>
  <dgm:cxnLst>
    <dgm:cxn modelId="{ADAB8806-5DBB-43C3-8CE0-CFFACC32DE47}" type="presOf" srcId="{9337901F-C379-4225-A506-0A859ECA18D5}" destId="{A6CCF32C-D33F-431D-85E2-720E3C34EFE3}" srcOrd="0" destOrd="0" presId="urn:microsoft.com/office/officeart/2005/8/layout/vList5"/>
    <dgm:cxn modelId="{A0A98B0B-6A10-4612-B73A-32E7EABD50AF}" type="presOf" srcId="{B6D14C41-C4CE-4F88-8F93-504EBF9BBAB4}" destId="{A6CCF32C-D33F-431D-85E2-720E3C34EFE3}" srcOrd="0" destOrd="3" presId="urn:microsoft.com/office/officeart/2005/8/layout/vList5"/>
    <dgm:cxn modelId="{D1DA7C39-A1CE-45F1-BA03-7622DD221A7A}" type="presOf" srcId="{E9AB9F27-2066-4E27-99DC-8DD840E04E44}" destId="{A6CCF32C-D33F-431D-85E2-720E3C34EFE3}" srcOrd="0" destOrd="2" presId="urn:microsoft.com/office/officeart/2005/8/layout/vList5"/>
    <dgm:cxn modelId="{A817514E-4C05-4E11-976E-243D7FC139AE}" type="presOf" srcId="{A9451C45-6FD4-4F46-968F-37F2722BE41D}" destId="{A6CCF32C-D33F-431D-85E2-720E3C34EFE3}" srcOrd="0" destOrd="1" presId="urn:microsoft.com/office/officeart/2005/8/layout/vList5"/>
    <dgm:cxn modelId="{56A18D58-5C0C-40F6-896A-381FEF99E3A7}" srcId="{DBE38295-278E-426D-95C4-6A496B58ED9E}" destId="{E9AB9F27-2066-4E27-99DC-8DD840E04E44}" srcOrd="2" destOrd="0" parTransId="{5BAB45C6-DFAD-48A4-BFBA-42A39AC88812}" sibTransId="{5BC74A84-5DC4-4C45-90BA-7B37F50A6EBB}"/>
    <dgm:cxn modelId="{69363B83-F052-427E-A3C2-41149EFEA437}" srcId="{DBE38295-278E-426D-95C4-6A496B58ED9E}" destId="{B6D14C41-C4CE-4F88-8F93-504EBF9BBAB4}" srcOrd="3" destOrd="0" parTransId="{6363126D-4DD7-44E3-A9E3-FC224036214C}" sibTransId="{167ED4C6-1583-494B-A1CC-876A1ECD6F0C}"/>
    <dgm:cxn modelId="{95159D99-B788-440C-9861-7184C22618DC}" srcId="{DBE38295-278E-426D-95C4-6A496B58ED9E}" destId="{A9451C45-6FD4-4F46-968F-37F2722BE41D}" srcOrd="1" destOrd="0" parTransId="{7A2D2A8B-B8C6-4E47-AFAC-00C52BDE6A03}" sibTransId="{CFC9E5AA-28D9-4EB3-8606-52853BEB2321}"/>
    <dgm:cxn modelId="{E90711CA-B79C-4638-B851-3F8D782C2C43}" type="presOf" srcId="{F4A7A1B8-2B80-4833-9F36-158A3E2C473B}" destId="{A44E0439-12F6-45FE-9765-97B2CA85F25A}" srcOrd="0" destOrd="0" presId="urn:microsoft.com/office/officeart/2005/8/layout/vList5"/>
    <dgm:cxn modelId="{8946E2D3-80FD-428B-941F-B76EBEDD7FD7}" type="presOf" srcId="{DBE38295-278E-426D-95C4-6A496B58ED9E}" destId="{FD4119B1-A7C3-4095-8213-0F8EEB08A4C0}" srcOrd="0" destOrd="0" presId="urn:microsoft.com/office/officeart/2005/8/layout/vList5"/>
    <dgm:cxn modelId="{29E3E0DC-307A-4030-9191-A99E393A1100}" srcId="{F4A7A1B8-2B80-4833-9F36-158A3E2C473B}" destId="{DBE38295-278E-426D-95C4-6A496B58ED9E}" srcOrd="0" destOrd="0" parTransId="{7E4F2E7E-8FFF-423D-A1FD-F2D5BB54D5F5}" sibTransId="{4B010D00-0C9F-48D7-805A-EC7E760EB3C8}"/>
    <dgm:cxn modelId="{CD258DF3-4918-4130-AE2C-756892B79871}" srcId="{DBE38295-278E-426D-95C4-6A496B58ED9E}" destId="{9337901F-C379-4225-A506-0A859ECA18D5}" srcOrd="0" destOrd="0" parTransId="{359B7E59-434A-4B8E-BD9B-59219D1C8644}" sibTransId="{2A7545CE-CAFF-4C1D-8F06-BF2F768B6F50}"/>
    <dgm:cxn modelId="{9FBB9EB6-0E74-43DA-9C73-7EE2068D3678}" type="presParOf" srcId="{A44E0439-12F6-45FE-9765-97B2CA85F25A}" destId="{1250662A-5F37-4940-B835-ACB6CBEDE2F9}" srcOrd="0" destOrd="0" presId="urn:microsoft.com/office/officeart/2005/8/layout/vList5"/>
    <dgm:cxn modelId="{52CCC02F-17DC-4032-87B9-1FC050F39A6F}" type="presParOf" srcId="{1250662A-5F37-4940-B835-ACB6CBEDE2F9}" destId="{FD4119B1-A7C3-4095-8213-0F8EEB08A4C0}" srcOrd="0" destOrd="0" presId="urn:microsoft.com/office/officeart/2005/8/layout/vList5"/>
    <dgm:cxn modelId="{CF38AB16-FA82-42A1-AB41-587AA08DE0F8}" type="presParOf" srcId="{1250662A-5F37-4940-B835-ACB6CBEDE2F9}" destId="{A6CCF32C-D33F-431D-85E2-720E3C34EFE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8AE7-F529-1D42-842A-F21D24BBDA59}">
      <dsp:nvSpPr>
        <dsp:cNvPr id="0" name=""/>
        <dsp:cNvSpPr/>
      </dsp:nvSpPr>
      <dsp:spPr>
        <a:xfrm>
          <a:off x="5122" y="399505"/>
          <a:ext cx="2981731" cy="1542044"/>
        </a:xfrm>
        <a:prstGeom prst="chevron">
          <a:avLst/>
        </a:prstGeom>
        <a:noFill/>
        <a:ln w="9525">
          <a:solidFill>
            <a:schemeClr val="accent6">
              <a:lumMod val="40000"/>
              <a:lumOff val="6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Business Attraction / Workforce Development</a:t>
          </a:r>
        </a:p>
      </dsp:txBody>
      <dsp:txXfrm>
        <a:off x="776144" y="399505"/>
        <a:ext cx="1439687" cy="1542044"/>
      </dsp:txXfrm>
    </dsp:sp>
    <dsp:sp modelId="{4A906D0E-CD22-3B44-B6F3-978F40BE0237}">
      <dsp:nvSpPr>
        <dsp:cNvPr id="0" name=""/>
        <dsp:cNvSpPr/>
      </dsp:nvSpPr>
      <dsp:spPr>
        <a:xfrm>
          <a:off x="2688680" y="399505"/>
          <a:ext cx="2981731" cy="1542044"/>
        </a:xfrm>
        <a:prstGeom prst="chevron">
          <a:avLst/>
        </a:prstGeom>
        <a:noFill/>
        <a:ln w="3175">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Transit-Oriented Development</a:t>
          </a:r>
          <a:endParaRPr lang="en-US" sz="1800" kern="1200" dirty="0">
            <a:latin typeface="+mj-lt"/>
          </a:endParaRPr>
        </a:p>
      </dsp:txBody>
      <dsp:txXfrm>
        <a:off x="3459702" y="399505"/>
        <a:ext cx="1439687" cy="1542044"/>
      </dsp:txXfrm>
    </dsp:sp>
    <dsp:sp modelId="{8DC50C44-FD6A-664F-B4F3-D358BDA4A63F}">
      <dsp:nvSpPr>
        <dsp:cNvPr id="0" name=""/>
        <dsp:cNvSpPr/>
      </dsp:nvSpPr>
      <dsp:spPr>
        <a:xfrm>
          <a:off x="5372238" y="399505"/>
          <a:ext cx="2981731" cy="1542044"/>
        </a:xfrm>
        <a:prstGeom prst="chevron">
          <a:avLst/>
        </a:prstGeom>
        <a:noFill/>
        <a:ln w="57150">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Economic Diversification</a:t>
          </a:r>
          <a:endParaRPr lang="en-US" sz="1800" kern="1200" dirty="0">
            <a:latin typeface="+mj-lt"/>
          </a:endParaRPr>
        </a:p>
      </dsp:txBody>
      <dsp:txXfrm>
        <a:off x="6143260" y="399505"/>
        <a:ext cx="1439687" cy="1542044"/>
      </dsp:txXfrm>
    </dsp:sp>
    <dsp:sp modelId="{AB29635D-2EE7-B647-A87B-5D05FF5EAB2C}">
      <dsp:nvSpPr>
        <dsp:cNvPr id="0" name=""/>
        <dsp:cNvSpPr/>
      </dsp:nvSpPr>
      <dsp:spPr>
        <a:xfrm>
          <a:off x="8055796" y="399505"/>
          <a:ext cx="2981731" cy="1542044"/>
        </a:xfrm>
        <a:prstGeom prst="chevron">
          <a:avLst/>
        </a:prstGeom>
        <a:noFill/>
        <a:ln w="57150">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Environment and Resilient Infrastructure</a:t>
          </a:r>
          <a:endParaRPr lang="en-US" sz="1800" kern="1200" dirty="0">
            <a:latin typeface="+mj-lt"/>
          </a:endParaRPr>
        </a:p>
      </dsp:txBody>
      <dsp:txXfrm>
        <a:off x="8826818" y="399505"/>
        <a:ext cx="1439687" cy="1542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8AE7-F529-1D42-842A-F21D24BBDA59}">
      <dsp:nvSpPr>
        <dsp:cNvPr id="0" name=""/>
        <dsp:cNvSpPr/>
      </dsp:nvSpPr>
      <dsp:spPr>
        <a:xfrm>
          <a:off x="930" y="441333"/>
          <a:ext cx="2819973"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Assess</a:t>
          </a:r>
        </a:p>
      </dsp:txBody>
      <dsp:txXfrm>
        <a:off x="730124" y="441333"/>
        <a:ext cx="1361585" cy="1458388"/>
      </dsp:txXfrm>
    </dsp:sp>
    <dsp:sp modelId="{4A906D0E-CD22-3B44-B6F3-978F40BE0237}">
      <dsp:nvSpPr>
        <dsp:cNvPr id="0" name=""/>
        <dsp:cNvSpPr/>
      </dsp:nvSpPr>
      <dsp:spPr>
        <a:xfrm>
          <a:off x="2538906" y="441333"/>
          <a:ext cx="3426860"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Recommend</a:t>
          </a:r>
          <a:endParaRPr lang="en-US" sz="2600" kern="1200" dirty="0">
            <a:latin typeface="+mj-lt"/>
          </a:endParaRPr>
        </a:p>
      </dsp:txBody>
      <dsp:txXfrm>
        <a:off x="3268100" y="441333"/>
        <a:ext cx="1968472" cy="1458388"/>
      </dsp:txXfrm>
    </dsp:sp>
    <dsp:sp modelId="{8DC50C44-FD6A-664F-B4F3-D358BDA4A63F}">
      <dsp:nvSpPr>
        <dsp:cNvPr id="0" name=""/>
        <dsp:cNvSpPr/>
      </dsp:nvSpPr>
      <dsp:spPr>
        <a:xfrm>
          <a:off x="5683769" y="441333"/>
          <a:ext cx="2819973"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Identify</a:t>
          </a:r>
          <a:endParaRPr lang="en-US" sz="2600" kern="1200" dirty="0">
            <a:latin typeface="+mj-lt"/>
          </a:endParaRPr>
        </a:p>
      </dsp:txBody>
      <dsp:txXfrm>
        <a:off x="6412963" y="441333"/>
        <a:ext cx="1361585" cy="1458388"/>
      </dsp:txXfrm>
    </dsp:sp>
    <dsp:sp modelId="{AB29635D-2EE7-B647-A87B-5D05FF5EAB2C}">
      <dsp:nvSpPr>
        <dsp:cNvPr id="0" name=""/>
        <dsp:cNvSpPr/>
      </dsp:nvSpPr>
      <dsp:spPr>
        <a:xfrm>
          <a:off x="8221745" y="441333"/>
          <a:ext cx="2819973"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Develop</a:t>
          </a:r>
          <a:endParaRPr lang="en-US" sz="2600" kern="1200" dirty="0">
            <a:latin typeface="+mj-lt"/>
          </a:endParaRPr>
        </a:p>
      </dsp:txBody>
      <dsp:txXfrm>
        <a:off x="8950939" y="441333"/>
        <a:ext cx="1361585" cy="1458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CF32C-D33F-431D-85E2-720E3C34EFE3}">
      <dsp:nvSpPr>
        <dsp:cNvPr id="0" name=""/>
        <dsp:cNvSpPr/>
      </dsp:nvSpPr>
      <dsp:spPr>
        <a:xfrm rot="5400000">
          <a:off x="5082569" y="-847890"/>
          <a:ext cx="5719786"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Environmental</a:t>
          </a:r>
          <a:endParaRPr lang="en-US" sz="1800" kern="1200" dirty="0"/>
        </a:p>
        <a:p>
          <a:pPr marL="171450" lvl="1" indent="-171450" algn="l" defTabSz="800100">
            <a:lnSpc>
              <a:spcPct val="90000"/>
            </a:lnSpc>
            <a:spcBef>
              <a:spcPct val="0"/>
            </a:spcBef>
            <a:spcAft>
              <a:spcPct val="15000"/>
            </a:spcAft>
            <a:buChar char="•"/>
          </a:pPr>
          <a:r>
            <a:rPr lang="en-US" sz="1800" b="0" i="0" kern="1200" dirty="0"/>
            <a:t>Costs/Wages gap</a:t>
          </a:r>
          <a:endParaRPr lang="en-US" sz="1800" kern="1200" dirty="0"/>
        </a:p>
        <a:p>
          <a:pPr marL="171450" lvl="1" indent="-171450" algn="l" defTabSz="800100">
            <a:lnSpc>
              <a:spcPct val="90000"/>
            </a:lnSpc>
            <a:spcBef>
              <a:spcPct val="0"/>
            </a:spcBef>
            <a:spcAft>
              <a:spcPct val="15000"/>
            </a:spcAft>
            <a:buChar char="•"/>
          </a:pPr>
          <a:r>
            <a:rPr lang="en-US" sz="1800" b="0" i="0" kern="1200" dirty="0"/>
            <a:t>Public Transportation</a:t>
          </a:r>
          <a:endParaRPr lang="en-US" sz="1800" kern="1200" dirty="0"/>
        </a:p>
        <a:p>
          <a:pPr marL="171450" lvl="1" indent="-171450" algn="l" defTabSz="800100">
            <a:lnSpc>
              <a:spcPct val="90000"/>
            </a:lnSpc>
            <a:spcBef>
              <a:spcPct val="0"/>
            </a:spcBef>
            <a:spcAft>
              <a:spcPct val="15000"/>
            </a:spcAft>
            <a:buChar char="•"/>
          </a:pPr>
          <a:r>
            <a:rPr lang="en-US" sz="1800" b="0" i="0" kern="1200" dirty="0"/>
            <a:t>Racism			</a:t>
          </a:r>
          <a:endParaRPr lang="en-US" sz="1800" kern="1200" dirty="0"/>
        </a:p>
      </dsp:txBody>
      <dsp:txXfrm rot="-5400000">
        <a:off x="4204834" y="309063"/>
        <a:ext cx="7196041" cy="5161352"/>
      </dsp:txXfrm>
    </dsp:sp>
    <dsp:sp modelId="{FD4119B1-A7C3-4095-8213-0F8EEB08A4C0}">
      <dsp:nvSpPr>
        <dsp:cNvPr id="0" name=""/>
        <dsp:cNvSpPr/>
      </dsp:nvSpPr>
      <dsp:spPr>
        <a:xfrm>
          <a:off x="0" y="0"/>
          <a:ext cx="4204833" cy="57794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Strengths </a:t>
          </a:r>
        </a:p>
      </dsp:txBody>
      <dsp:txXfrm>
        <a:off x="205263" y="205263"/>
        <a:ext cx="3794307" cy="53689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CF32C-D33F-431D-85E2-720E3C34EFE3}">
      <dsp:nvSpPr>
        <dsp:cNvPr id="0" name=""/>
        <dsp:cNvSpPr/>
      </dsp:nvSpPr>
      <dsp:spPr>
        <a:xfrm rot="5400000">
          <a:off x="5164629" y="-930807"/>
          <a:ext cx="5555665"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Environmental</a:t>
          </a:r>
          <a:endParaRPr lang="en-US" sz="1800" kern="1200" dirty="0"/>
        </a:p>
        <a:p>
          <a:pPr marL="171450" lvl="1" indent="-171450" algn="l" defTabSz="800100">
            <a:lnSpc>
              <a:spcPct val="90000"/>
            </a:lnSpc>
            <a:spcBef>
              <a:spcPct val="0"/>
            </a:spcBef>
            <a:spcAft>
              <a:spcPct val="15000"/>
            </a:spcAft>
            <a:buChar char="•"/>
          </a:pPr>
          <a:r>
            <a:rPr lang="en-US" sz="1800" b="0" i="0" kern="1200" dirty="0"/>
            <a:t>Costs/Wages gap</a:t>
          </a:r>
          <a:endParaRPr lang="en-US" sz="1800" kern="1200" dirty="0"/>
        </a:p>
        <a:p>
          <a:pPr marL="171450" lvl="1" indent="-171450" algn="l" defTabSz="800100">
            <a:lnSpc>
              <a:spcPct val="90000"/>
            </a:lnSpc>
            <a:spcBef>
              <a:spcPct val="0"/>
            </a:spcBef>
            <a:spcAft>
              <a:spcPct val="15000"/>
            </a:spcAft>
            <a:buChar char="•"/>
          </a:pPr>
          <a:r>
            <a:rPr lang="en-US" sz="1800" b="0" i="0" kern="1200" dirty="0"/>
            <a:t>Public Transportation</a:t>
          </a:r>
          <a:endParaRPr lang="en-US" sz="1800" kern="1200" dirty="0"/>
        </a:p>
        <a:p>
          <a:pPr marL="171450" lvl="1" indent="-171450" algn="l" defTabSz="800100">
            <a:lnSpc>
              <a:spcPct val="90000"/>
            </a:lnSpc>
            <a:spcBef>
              <a:spcPct val="0"/>
            </a:spcBef>
            <a:spcAft>
              <a:spcPct val="15000"/>
            </a:spcAft>
            <a:buChar char="•"/>
          </a:pPr>
          <a:r>
            <a:rPr lang="en-US" sz="1800" b="0" i="0" kern="1200" dirty="0"/>
            <a:t>Racism			</a:t>
          </a:r>
          <a:endParaRPr lang="en-US" sz="1800" kern="1200" dirty="0"/>
        </a:p>
      </dsp:txBody>
      <dsp:txXfrm rot="-5400000">
        <a:off x="4204833" y="300195"/>
        <a:ext cx="7204053" cy="5013255"/>
      </dsp:txXfrm>
    </dsp:sp>
    <dsp:sp modelId="{FD4119B1-A7C3-4095-8213-0F8EEB08A4C0}">
      <dsp:nvSpPr>
        <dsp:cNvPr id="0" name=""/>
        <dsp:cNvSpPr/>
      </dsp:nvSpPr>
      <dsp:spPr>
        <a:xfrm>
          <a:off x="0" y="0"/>
          <a:ext cx="4204833" cy="56136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Weaknesses</a:t>
          </a:r>
        </a:p>
      </dsp:txBody>
      <dsp:txXfrm>
        <a:off x="205263" y="205263"/>
        <a:ext cx="3794307" cy="52031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6196A-498A-4E61-8C7F-36F034842C81}">
      <dsp:nvSpPr>
        <dsp:cNvPr id="0" name=""/>
        <dsp:cNvSpPr/>
      </dsp:nvSpPr>
      <dsp:spPr>
        <a:xfrm rot="5400000">
          <a:off x="5183396" y="-883060"/>
          <a:ext cx="5518133"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endParaRPr lang="en-US" sz="3200" kern="1200" dirty="0"/>
        </a:p>
      </dsp:txBody>
      <dsp:txXfrm rot="-5400000">
        <a:off x="4204834" y="364876"/>
        <a:ext cx="7205885" cy="4979387"/>
      </dsp:txXfrm>
    </dsp:sp>
    <dsp:sp modelId="{7CAFB581-9967-4BCD-AEEA-05B0ECE07891}">
      <dsp:nvSpPr>
        <dsp:cNvPr id="0" name=""/>
        <dsp:cNvSpPr/>
      </dsp:nvSpPr>
      <dsp:spPr>
        <a:xfrm>
          <a:off x="224183" y="0"/>
          <a:ext cx="4204833" cy="57091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Opportunities</a:t>
          </a:r>
        </a:p>
      </dsp:txBody>
      <dsp:txXfrm>
        <a:off x="429446" y="205263"/>
        <a:ext cx="3794307" cy="52986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CF32C-D33F-431D-85E2-720E3C34EFE3}">
      <dsp:nvSpPr>
        <dsp:cNvPr id="0" name=""/>
        <dsp:cNvSpPr/>
      </dsp:nvSpPr>
      <dsp:spPr>
        <a:xfrm rot="5400000">
          <a:off x="5164629" y="-930807"/>
          <a:ext cx="5555665"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Environmental</a:t>
          </a:r>
          <a:endParaRPr lang="en-US" sz="1800" kern="1200" dirty="0"/>
        </a:p>
        <a:p>
          <a:pPr marL="171450" lvl="1" indent="-171450" algn="l" defTabSz="800100">
            <a:lnSpc>
              <a:spcPct val="90000"/>
            </a:lnSpc>
            <a:spcBef>
              <a:spcPct val="0"/>
            </a:spcBef>
            <a:spcAft>
              <a:spcPct val="15000"/>
            </a:spcAft>
            <a:buChar char="•"/>
          </a:pPr>
          <a:r>
            <a:rPr lang="en-US" sz="1800" b="0" i="0" kern="1200" dirty="0"/>
            <a:t>Costs/Wages gap</a:t>
          </a:r>
          <a:endParaRPr lang="en-US" sz="1800" kern="1200" dirty="0"/>
        </a:p>
        <a:p>
          <a:pPr marL="171450" lvl="1" indent="-171450" algn="l" defTabSz="800100">
            <a:lnSpc>
              <a:spcPct val="90000"/>
            </a:lnSpc>
            <a:spcBef>
              <a:spcPct val="0"/>
            </a:spcBef>
            <a:spcAft>
              <a:spcPct val="15000"/>
            </a:spcAft>
            <a:buChar char="•"/>
          </a:pPr>
          <a:r>
            <a:rPr lang="en-US" sz="1800" b="0" i="0" kern="1200" dirty="0"/>
            <a:t>Public Transportation</a:t>
          </a:r>
          <a:endParaRPr lang="en-US" sz="1800" kern="1200" dirty="0"/>
        </a:p>
        <a:p>
          <a:pPr marL="171450" lvl="1" indent="-171450" algn="l" defTabSz="800100">
            <a:lnSpc>
              <a:spcPct val="90000"/>
            </a:lnSpc>
            <a:spcBef>
              <a:spcPct val="0"/>
            </a:spcBef>
            <a:spcAft>
              <a:spcPct val="15000"/>
            </a:spcAft>
            <a:buChar char="•"/>
          </a:pPr>
          <a:r>
            <a:rPr lang="en-US" sz="1800" b="0" i="0" kern="1200" dirty="0"/>
            <a:t>Racism			</a:t>
          </a:r>
          <a:endParaRPr lang="en-US" sz="1800" kern="1200" dirty="0"/>
        </a:p>
      </dsp:txBody>
      <dsp:txXfrm rot="-5400000">
        <a:off x="4204833" y="300195"/>
        <a:ext cx="7204053" cy="5013255"/>
      </dsp:txXfrm>
    </dsp:sp>
    <dsp:sp modelId="{FD4119B1-A7C3-4095-8213-0F8EEB08A4C0}">
      <dsp:nvSpPr>
        <dsp:cNvPr id="0" name=""/>
        <dsp:cNvSpPr/>
      </dsp:nvSpPr>
      <dsp:spPr>
        <a:xfrm>
          <a:off x="0" y="0"/>
          <a:ext cx="4204833" cy="56136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Threats</a:t>
          </a:r>
        </a:p>
      </dsp:txBody>
      <dsp:txXfrm>
        <a:off x="205263" y="205263"/>
        <a:ext cx="3794307" cy="52031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30BC8-D2C3-4392-8A61-CA5FA5EBF820}"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4FCD1-0567-4E31-93C0-F2A818F4DF07}" type="slidenum">
              <a:rPr lang="en-US" smtClean="0"/>
              <a:t>‹#›</a:t>
            </a:fld>
            <a:endParaRPr lang="en-US"/>
          </a:p>
        </p:txBody>
      </p:sp>
    </p:spTree>
    <p:extLst>
      <p:ext uri="{BB962C8B-B14F-4D97-AF65-F5344CB8AC3E}">
        <p14:creationId xmlns:p14="http://schemas.microsoft.com/office/powerpoint/2010/main" val="211415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89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957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j-lt"/>
                <a:ea typeface="+mj-ea"/>
                <a:cs typeface="+mj-cs"/>
              </a:rPr>
              <a:t>Survey was done Dec-Jan 2020 and was sent to all Ec. Dev. Reps in the region. We asked What are the top three issues reported to you by the small businesses and the community as a result of COVID-19 pandemic? </a:t>
            </a:r>
            <a:endParaRPr lang="en-US" sz="1200" b="0" i="0" u="none" strike="noStrike" baseline="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mn-lt"/>
              <a:ea typeface="+mn-ea"/>
              <a:cs typeface="+mn-cs"/>
            </a:endParaRPr>
          </a:p>
          <a:p>
            <a:pPr marL="342900" marR="0" lvl="0" indent="-342900">
              <a:spcBef>
                <a:spcPts val="0"/>
              </a:spcBef>
              <a:spcAft>
                <a:spcPts val="0"/>
              </a:spcAft>
              <a:buFont typeface="+mj-lt"/>
              <a:buAutoNum type="arabicPeriod"/>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Loss of income/revenue/business. </a:t>
            </a:r>
            <a:endParaRPr lang="en-US" sz="1200" dirty="0">
              <a:effectLst/>
              <a:latin typeface="Public Sans"/>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Lack of Financial Support – be that no available governmental assistance, funding, grants, not knowing how to navigate PPP loans and/or losing out to big corporations.</a:t>
            </a:r>
            <a:endParaRPr lang="en-US" sz="1200" dirty="0">
              <a:effectLst/>
              <a:latin typeface="Public Sans"/>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Lack of Communication/Miscommunication from the local, state and federal government on how businesses should operate, open/closing hours, confusing regulations, Miscommunication or lack of communication of programs/services being offered by the government to small businesses, Lack of aggressive education from the government.</a:t>
            </a:r>
            <a:endParaRPr lang="en-US" sz="1200" dirty="0">
              <a:effectLst/>
              <a:latin typeface="Public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mn-lt"/>
              <a:ea typeface="+mn-ea"/>
              <a:cs typeface="+mn-cs"/>
            </a:endParaRPr>
          </a:p>
          <a:p>
            <a:pPr marL="228600" indent="0">
              <a:spcAft>
                <a:spcPts val="600"/>
              </a:spcAft>
              <a:buFont typeface="Arial" panose="020B0604020202020204" pitchFamily="34" charset="0"/>
              <a:buNone/>
            </a:pPr>
            <a:endParaRPr lang="en-US" sz="1200" b="0" i="0" u="none" strike="noStrike" baseline="0" dirty="0">
              <a:latin typeface="+mn-lt"/>
              <a:ea typeface="+mn-ea"/>
              <a:cs typeface="+mn-cs"/>
            </a:endParaRPr>
          </a:p>
          <a:p>
            <a:pPr marL="228600" indent="0">
              <a:spcAft>
                <a:spcPts val="600"/>
              </a:spcAft>
              <a:buFont typeface="Arial" panose="020B0604020202020204" pitchFamily="34" charset="0"/>
              <a:buNone/>
            </a:pPr>
            <a:endParaRPr lang="en-US" sz="1200" b="0" i="0" u="none" strike="noStrike" baseline="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37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This is just the graph to show all the answers and surprisingly Staffing had the same number of answers as communication – be that no staff available, staff working remotely reluctant to come in person, staff not reporting that they have covid, unable to schedule staff during peak hours because of the unpredictable flow of foot traffic.</a:t>
            </a:r>
            <a:endParaRPr lang="en-US" sz="1200" dirty="0">
              <a:effectLst/>
              <a:latin typeface="Public Sans"/>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A4FCD1-0567-4E31-93C0-F2A818F4DF07}" type="slidenum">
              <a:rPr lang="en-US" smtClean="0"/>
              <a:t>14</a:t>
            </a:fld>
            <a:endParaRPr lang="en-US"/>
          </a:p>
        </p:txBody>
      </p:sp>
    </p:spTree>
    <p:extLst>
      <p:ext uri="{BB962C8B-B14F-4D97-AF65-F5344CB8AC3E}">
        <p14:creationId xmlns:p14="http://schemas.microsoft.com/office/powerpoint/2010/main" val="1086716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0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updated forecast for the expected economic impact in 2021. It shows overall increases in employment and labor force, particularly in Miami </a:t>
            </a:r>
            <a:r>
              <a:rPr lang="en-US" dirty="0" err="1"/>
              <a:t>dade</a:t>
            </a:r>
            <a:r>
              <a:rPr lang="en-US" dirty="0"/>
              <a:t>, but still not at full recovery.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889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situation was evolving so quickly that monitoring actual data was worthless by the time it was released, because conditions had changed. SFRPC used Economic Impact Modeling software and data from May 2020 to forecast the impacts to the economy in by the end of 2020. We found that there would likely be losses across the board in all major economic indicators throughout the region with worse impacts to </a:t>
            </a:r>
            <a:r>
              <a:rPr lang="en-US" dirty="0" err="1"/>
              <a:t>florida</a:t>
            </a:r>
            <a:r>
              <a:rPr lang="en-US" dirty="0"/>
              <a:t> than the nation, south </a:t>
            </a:r>
            <a:r>
              <a:rPr lang="en-US" dirty="0" err="1"/>
              <a:t>florida</a:t>
            </a:r>
            <a:r>
              <a:rPr lang="en-US" dirty="0"/>
              <a:t> worse than the rest of state, and the largest impacts to Monroe county.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152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staff updated this effort when new forecast model data was released. SFRPC worked with a statewide economic analyst to conduct a similar analysis using May 2021 data. </a:t>
            </a:r>
          </a:p>
          <a:p>
            <a:endParaRPr lang="en-US" dirty="0"/>
          </a:p>
          <a:p>
            <a:r>
              <a:rPr lang="en-US" dirty="0"/>
              <a:t>This chart shows that the previous forecast was relatively close, accurately forecasting the employment and GDP losses in Broward and Miami-</a:t>
            </a:r>
            <a:r>
              <a:rPr lang="en-US" dirty="0" err="1"/>
              <a:t>dade</a:t>
            </a:r>
            <a:r>
              <a:rPr lang="en-US" dirty="0"/>
              <a:t>, but underestimating the negative impact in Monroe county.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168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updated forecast for the expected economic impact in 2021. It shows overall increases in employment and labor force, particularly in Miami </a:t>
            </a:r>
            <a:r>
              <a:rPr lang="en-US" dirty="0" err="1"/>
              <a:t>dade</a:t>
            </a:r>
            <a:r>
              <a:rPr lang="en-US" dirty="0"/>
              <a:t>, but still not at full recovery. </a:t>
            </a:r>
          </a:p>
          <a:p>
            <a:endParaRPr lang="en-US" dirty="0"/>
          </a:p>
          <a:p>
            <a:r>
              <a:rPr lang="en-US" dirty="0"/>
              <a:t>Not so much of a drop in retail sales despite less travel to the stores, much more shopping from home in addition to working from home’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607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move to Community Outreach which is a big part of this program and the outcomes we achieved </a:t>
            </a:r>
            <a:r>
              <a:rPr lang="en-US"/>
              <a:t>from them.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22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A4FCD1-0567-4E31-93C0-F2A818F4DF07}" type="slidenum">
              <a:rPr lang="en-US" smtClean="0"/>
              <a:t>3</a:t>
            </a:fld>
            <a:endParaRPr lang="en-US"/>
          </a:p>
        </p:txBody>
      </p:sp>
    </p:spTree>
    <p:extLst>
      <p:ext uri="{BB962C8B-B14F-4D97-AF65-F5344CB8AC3E}">
        <p14:creationId xmlns:p14="http://schemas.microsoft.com/office/powerpoint/2010/main" val="2898166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68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35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636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You heard what we have accomplished in detail up until now. What are we asking you to help us with?</a:t>
            </a:r>
          </a:p>
          <a:p>
            <a:pPr marL="0" indent="0">
              <a:buFont typeface="+mj-lt"/>
              <a:buNone/>
            </a:pPr>
            <a:endParaRPr lang="en-US" dirty="0"/>
          </a:p>
          <a:p>
            <a:pPr marL="228600" indent="-228600">
              <a:buFont typeface="+mj-lt"/>
              <a:buAutoNum type="arabicPeriod"/>
            </a:pPr>
            <a:r>
              <a:rPr lang="en-US" dirty="0"/>
              <a:t>Comprehensively assess the conditions that local communities in South Florida are dealing with. Staff will share COVID-19 report, survey results, and other available data. Do we need any other data?</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j-ea"/>
                <a:cs typeface="+mj-cs"/>
              </a:rPr>
              <a:t>Recommend strategies that will assist member governments and communities in meeting short-term economic recovery objectives relating to the coronavirus or other pandemics. In developing these recommendations, committee members will review existing economic damage surveys, data, and reports; and will make inventory of available strategies that can increase the region’s resilience to disruptions moving forward. </a:t>
            </a:r>
          </a:p>
          <a:p>
            <a:pPr marL="228600" indent="-228600">
              <a:buFont typeface="+mj-lt"/>
              <a:buAutoNum type="arabicPeriod"/>
            </a:pPr>
            <a:r>
              <a:rPr lang="en-US" dirty="0"/>
              <a:t>Through support from SFRPC staff, the committee will identify performance measures and long-term objectives and strategies that will protect South Florida from a broad range of future shocks and stresses.</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j-ea"/>
                <a:cs typeface="+mj-cs"/>
              </a:rPr>
              <a:t>Lastly, the committee will develop a “Regional Economic Resilience Plan,” for South Florida, that is holistic, action-oriented, equitable, and capable of being executed.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855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You now have an understanding of the program. Are there any questions about the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Do you have any general comments/feedback on business attraction and workforce development as it relates to this program?</a:t>
            </a:r>
          </a:p>
          <a:p>
            <a:endParaRPr lang="en-US" dirty="0"/>
          </a:p>
          <a:p>
            <a:r>
              <a:rPr lang="en-US" dirty="0"/>
              <a:t>Next step – Discuss OZs. EDA changed their OZ investment priority to Equity. What strategy should region take to achieve equity? Developers are still pursuing OZs since the program ends in 2022. Do you know of any successful projects in the region?</a:t>
            </a:r>
          </a:p>
          <a:p>
            <a:endParaRPr lang="en-US" dirty="0"/>
          </a:p>
          <a:p>
            <a:r>
              <a:rPr lang="en-US" dirty="0"/>
              <a:t>Multiple racial and ethnic groups have been disproportionately impacted by unemployment in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765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979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682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043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413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86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70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903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Mark Lack of Communication from survey with Leadership as a threat.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559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Mark Lack of Communication from survey with Leadership as a threat.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48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My name is Eralda Agolli and I am the program manager for the </a:t>
            </a:r>
            <a:r>
              <a:rPr kumimoji="0" lang="en-US" sz="1200" b="0" i="0" u="none" strike="noStrike" kern="1200" cap="none" spc="0" normalizeH="0" baseline="0" noProof="0" dirty="0">
                <a:ln>
                  <a:noFill/>
                </a:ln>
                <a:solidFill>
                  <a:srgbClr val="000000"/>
                </a:solidFill>
                <a:effectLst/>
                <a:uLnTx/>
                <a:uFillTx/>
                <a:latin typeface="Calibri"/>
                <a:ea typeface="+mj-ea"/>
                <a:cs typeface="+mj-cs"/>
              </a:rPr>
              <a:t>CARES Act Economic Disaster Recovery program.</a:t>
            </a:r>
            <a:r>
              <a:rPr lang="en-US" dirty="0"/>
              <a:t> My role at the council is to:</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Serve as a liaison between local, state, and federal partners to assist the South Florida region prepare for, prevent, and respond to existing and future impacts by expanding economic development COVID-response activities.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Assist with researching federal, state and philanthropic grants and other funding opportunities</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Develop an appropriate venue for communicating with the most impacted communities and stakeholders in the region.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And Implement economic recovery and resilience plans with the goal of rebuilding resilient and sustainable communities throughout South Florida.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B96D-8ED8-4A67-91BD-95B8BDA3E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242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so you can visualize this presentation the outline will be the following:</a:t>
            </a:r>
          </a:p>
          <a:p>
            <a:pPr marL="228600" indent="-228600">
              <a:buAutoNum type="arabicPeriod"/>
            </a:pPr>
            <a:r>
              <a:rPr lang="en-US" dirty="0"/>
              <a:t>Set the stage and Define Economic Resilience per EDA guidelines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Give an overview of the grant</a:t>
            </a:r>
          </a:p>
          <a:p>
            <a:pPr marL="228600" indent="-228600">
              <a:buAutoNum type="arabicPeriod"/>
            </a:pPr>
            <a:r>
              <a:rPr lang="en-US" dirty="0"/>
              <a:t>Grant roadmap of what we have accomplished so far and where we are now</a:t>
            </a:r>
          </a:p>
          <a:p>
            <a:pPr marL="228600" indent="-228600">
              <a:buAutoNum type="arabicPeriod"/>
            </a:pPr>
            <a:r>
              <a:rPr lang="en-US" dirty="0"/>
              <a:t>Go a step further and explain the EDA activities needed to meet the grant goal</a:t>
            </a:r>
          </a:p>
          <a:p>
            <a:pPr marL="228600" indent="-228600">
              <a:buAutoNum type="arabicPeriod"/>
            </a:pPr>
            <a:r>
              <a:rPr lang="en-US" dirty="0"/>
              <a:t>Show data, and/or accomplishments if you will, of what we have achieved for each of the goals</a:t>
            </a:r>
          </a:p>
          <a:p>
            <a:pPr marL="228600" indent="-228600">
              <a:buAutoNum type="arabicPeriod"/>
            </a:pPr>
            <a:r>
              <a:rPr lang="en-US" dirty="0"/>
              <a:t>Explain Your role in this process</a:t>
            </a:r>
          </a:p>
          <a:p>
            <a:pPr marL="228600" indent="-228600">
              <a:buAutoNum type="arabicPeriod"/>
            </a:pPr>
            <a:r>
              <a:rPr lang="en-US" dirty="0"/>
              <a:t>And lastly your feedback/advice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54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Economic Resiliency as defined by EDA? </a:t>
            </a:r>
          </a:p>
          <a:p>
            <a:endParaRPr lang="en-US" dirty="0"/>
          </a:p>
          <a:p>
            <a:r>
              <a:rPr lang="en-US" dirty="0"/>
              <a:t>From a long-term perspective, resilient economies find ways to adapt to changing conditions, such as disruptions to major supply chains, so that future losses are minimized, and continuing stresses are adequately managed.</a:t>
            </a:r>
          </a:p>
          <a:p>
            <a:endParaRPr lang="en-US" dirty="0"/>
          </a:p>
          <a:p>
            <a:r>
              <a:rPr lang="en-US" dirty="0"/>
              <a:t>In addition to a built capacity to withstand shocks, resilient economies take necessary measures to prevent and avoid major disruptions.</a:t>
            </a:r>
          </a:p>
          <a:p>
            <a:endParaRPr lang="en-US" dirty="0"/>
          </a:p>
          <a:p>
            <a:r>
              <a:rPr lang="en-US" dirty="0"/>
              <a:t>For economic resilience strategies to be successful, equity must be an integrated component of long-range plans ensuring that ALL who live and work, within a given community, have access to a good education, affordable housing and transportation and can prosper.</a:t>
            </a:r>
          </a:p>
          <a:p>
            <a:endParaRPr lang="en-US" dirty="0"/>
          </a:p>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866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August of 2020 SFRPC was awarded the CARES grant to help the region to prepare for, prevent, and respond to existing and future impacts by expanding its economic development COVID-response activities including technical assistance, enhancing regional planning, collaboration, and intergovernmental coordination among local governments, economic development organizations, the business community, and other key stakeholders.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78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the grant roadmap to show you what we have done and what needs to be done until June of 2022. Amongst the activities that we have accomplished have been outreach through educational webinars, development of available list of funding sources and grants at specific agencies, survey and Covid economic impact. Further down this presentation you will see the data we have collected from the survey, economic impact report, and the outreach programs.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B96D-8ED8-4A67-91BD-95B8BDA3E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16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 – Dec 2021, In the upcoming quarters staff will Work with the Strategy Committee and the workgroups to develop Long-Term Economic Resilience Plan that supports economic diversification, job creation, capital investment, and workforce development and opportunities. We are hoping that you will help us identify these strategies that </a:t>
            </a:r>
            <a:r>
              <a:rPr lang="en-US" sz="1200" dirty="0">
                <a:effectLst/>
                <a:latin typeface="Calibri" panose="020F0502020204030204" pitchFamily="34" charset="0"/>
              </a:rPr>
              <a:t>will serve as a roadmap to Economic Development representatives of the region for future pandemic related  events. Draft report/toolkit is due March 2022 and the final due June of 2022.</a:t>
            </a:r>
          </a:p>
          <a:p>
            <a:endParaRPr lang="en-US" sz="1200" dirty="0">
              <a:effectLst/>
              <a:latin typeface="Calibri" panose="020F0502020204030204" pitchFamily="34" charset="0"/>
            </a:endParaRPr>
          </a:p>
          <a:p>
            <a:endParaRPr lang="en-US"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B96D-8ED8-4A67-91BD-95B8BDA3E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03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1.png"/><Relationship Id="rId18" Type="http://schemas.openxmlformats.org/officeDocument/2006/relationships/image" Target="../media/image31.png"/><Relationship Id="rId26" Type="http://schemas.openxmlformats.org/officeDocument/2006/relationships/image" Target="../media/image9.png"/><Relationship Id="rId3" Type="http://schemas.openxmlformats.org/officeDocument/2006/relationships/image" Target="../media/image15.png"/><Relationship Id="rId21" Type="http://schemas.openxmlformats.org/officeDocument/2006/relationships/image" Target="../media/image28.png"/><Relationship Id="rId7" Type="http://schemas.openxmlformats.org/officeDocument/2006/relationships/image" Target="../media/image27.png"/><Relationship Id="rId12" Type="http://schemas.openxmlformats.org/officeDocument/2006/relationships/image" Target="../media/image22.png"/><Relationship Id="rId17" Type="http://schemas.openxmlformats.org/officeDocument/2006/relationships/image" Target="../media/image32.png"/><Relationship Id="rId25" Type="http://schemas.openxmlformats.org/officeDocument/2006/relationships/image" Target="../media/image8.png"/><Relationship Id="rId2" Type="http://schemas.openxmlformats.org/officeDocument/2006/relationships/image" Target="../media/image17.png"/><Relationship Id="rId16" Type="http://schemas.openxmlformats.org/officeDocument/2006/relationships/image" Target="../media/image18.png"/><Relationship Id="rId20"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3.png"/><Relationship Id="rId24"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19.png"/><Relationship Id="rId23" Type="http://schemas.openxmlformats.org/officeDocument/2006/relationships/image" Target="../media/image12.pn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6.png"/><Relationship Id="rId14" Type="http://schemas.openxmlformats.org/officeDocument/2006/relationships/image" Target="../media/image20.png"/><Relationship Id="rId2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 Image">
    <p:spTree>
      <p:nvGrpSpPr>
        <p:cNvPr id="1" name=""/>
        <p:cNvGrpSpPr/>
        <p:nvPr/>
      </p:nvGrpSpPr>
      <p:grpSpPr>
        <a:xfrm>
          <a:off x="0" y="0"/>
          <a:ext cx="0" cy="0"/>
          <a:chOff x="0" y="0"/>
          <a:chExt cx="0" cy="0"/>
        </a:xfrm>
      </p:grpSpPr>
      <p:sp>
        <p:nvSpPr>
          <p:cNvPr id="19" name="Picture Placeholder 18"/>
          <p:cNvSpPr>
            <a:spLocks noGrp="1"/>
          </p:cNvSpPr>
          <p:nvPr>
            <p:ph type="pic" sz="quarter" idx="13" hasCustomPrompt="1"/>
          </p:nvPr>
        </p:nvSpPr>
        <p:spPr>
          <a:xfrm>
            <a:off x="0" y="2406650"/>
            <a:ext cx="12205274" cy="4451350"/>
          </a:xfrm>
        </p:spPr>
        <p:txBody>
          <a:bodyPr/>
          <a:lstStyle>
            <a:lvl1pPr marL="0" indent="0" algn="l">
              <a:buNone/>
              <a:defRPr baseline="0"/>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17" name="Text Placeholder 16"/>
          <p:cNvSpPr>
            <a:spLocks noGrp="1"/>
          </p:cNvSpPr>
          <p:nvPr>
            <p:ph type="body" sz="quarter" idx="12" hasCustomPrompt="1"/>
          </p:nvPr>
        </p:nvSpPr>
        <p:spPr>
          <a:xfrm>
            <a:off x="0" y="2406650"/>
            <a:ext cx="12198350" cy="4451350"/>
          </a:xfrm>
          <a:solidFill>
            <a:schemeClr val="tx1">
              <a:alpha val="50000"/>
            </a:schemeClr>
          </a:solidFill>
        </p:spPr>
        <p:txBody>
          <a:bodyPr/>
          <a:lstStyle>
            <a:lvl1pPr marL="0" indent="0">
              <a:buNone/>
              <a:defRPr baseline="0"/>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dirty="0"/>
              <a:t> </a:t>
            </a:r>
          </a:p>
        </p:txBody>
      </p:sp>
      <p:sp>
        <p:nvSpPr>
          <p:cNvPr id="20" name="Title 1"/>
          <p:cNvSpPr>
            <a:spLocks noGrp="1"/>
          </p:cNvSpPr>
          <p:nvPr>
            <p:ph type="title" hasCustomPrompt="1"/>
          </p:nvPr>
        </p:nvSpPr>
        <p:spPr>
          <a:xfrm>
            <a:off x="574675" y="3587750"/>
            <a:ext cx="11042559" cy="1047750"/>
          </a:xfrm>
        </p:spPr>
        <p:txBody>
          <a:bodyPr anchor="b">
            <a:normAutofit/>
          </a:bodyPr>
          <a:lstStyle>
            <a:lvl1pPr marL="0" indent="0">
              <a:buFont typeface="Arial" charset="0"/>
              <a:buNone/>
              <a:defRPr sz="4400" b="0" i="0">
                <a:solidFill>
                  <a:schemeClr val="bg1"/>
                </a:solidFill>
                <a:latin typeface="Calibri Light" panose="020F0302020204030204" pitchFamily="34" charset="0"/>
                <a:ea typeface="Roboto Light" charset="0"/>
                <a:cs typeface="Calibri Light" panose="020F0302020204030204" pitchFamily="34" charset="0"/>
              </a:defRPr>
            </a:lvl1pPr>
          </a:lstStyle>
          <a:p>
            <a:r>
              <a:rPr lang="en-US" dirty="0"/>
              <a:t>Presentation Title</a:t>
            </a:r>
          </a:p>
        </p:txBody>
      </p:sp>
      <p:sp>
        <p:nvSpPr>
          <p:cNvPr id="24" name="Text Placeholder 8"/>
          <p:cNvSpPr>
            <a:spLocks noGrp="1"/>
          </p:cNvSpPr>
          <p:nvPr>
            <p:ph type="body" sz="quarter" idx="14" hasCustomPrompt="1"/>
          </p:nvPr>
        </p:nvSpPr>
        <p:spPr>
          <a:xfrm>
            <a:off x="574671" y="5056461"/>
            <a:ext cx="11042654" cy="337964"/>
          </a:xfrm>
        </p:spPr>
        <p:txBody>
          <a:bodyPr/>
          <a:lstStyle>
            <a:lvl1pPr marL="0" indent="0">
              <a:buFont typeface="Arial" charset="0"/>
              <a:buNone/>
              <a:defRPr b="1" i="0" cap="all" baseline="0">
                <a:solidFill>
                  <a:schemeClr val="bg1"/>
                </a:solidFill>
                <a:latin typeface="+mn-lt"/>
                <a:ea typeface="Roboto" charset="0"/>
                <a:cs typeface="Roboto" charset="0"/>
              </a:defRPr>
            </a:lvl1pPr>
          </a:lstStyle>
          <a:p>
            <a:pPr lvl="0"/>
            <a:r>
              <a:rPr lang="en-US" dirty="0"/>
              <a:t>PRESENTER NAME</a:t>
            </a:r>
          </a:p>
        </p:txBody>
      </p:sp>
      <p:sp>
        <p:nvSpPr>
          <p:cNvPr id="25" name="Text Placeholder 8"/>
          <p:cNvSpPr>
            <a:spLocks noGrp="1"/>
          </p:cNvSpPr>
          <p:nvPr>
            <p:ph type="body" sz="quarter" idx="15" hasCustomPrompt="1"/>
          </p:nvPr>
        </p:nvSpPr>
        <p:spPr>
          <a:xfrm>
            <a:off x="574671" y="5411519"/>
            <a:ext cx="11042654" cy="337964"/>
          </a:xfrm>
        </p:spPr>
        <p:txBody>
          <a:bodyPr>
            <a:noAutofit/>
          </a:bodyPr>
          <a:lstStyle>
            <a:lvl1pPr marL="0" indent="0">
              <a:buFont typeface="Arial" charset="0"/>
              <a:buNone/>
              <a:defRPr sz="1800" b="0" i="0" cap="all" baseline="0">
                <a:solidFill>
                  <a:schemeClr val="bg1"/>
                </a:solidFill>
                <a:latin typeface="+mj-lt"/>
                <a:ea typeface="Roboto Light" charset="0"/>
                <a:cs typeface="Roboto Light" charset="0"/>
              </a:defRPr>
            </a:lvl1pPr>
          </a:lstStyle>
          <a:p>
            <a:pPr lvl="0"/>
            <a:r>
              <a:rPr lang="en-US" dirty="0"/>
              <a:t>Presenter title</a:t>
            </a:r>
          </a:p>
        </p:txBody>
      </p:sp>
      <p:sp>
        <p:nvSpPr>
          <p:cNvPr id="12" name="Rectangle 11"/>
          <p:cNvSpPr/>
          <p:nvPr userDrawn="1"/>
        </p:nvSpPr>
        <p:spPr>
          <a:xfrm>
            <a:off x="0" y="0"/>
            <a:ext cx="12192000" cy="2421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charset="0"/>
              <a:buNone/>
            </a:pPr>
            <a:endParaRPr lang="en-US"/>
          </a:p>
        </p:txBody>
      </p:sp>
      <p:sp>
        <p:nvSpPr>
          <p:cNvPr id="2" name="Rectangle 1"/>
          <p:cNvSpPr/>
          <p:nvPr userDrawn="1"/>
        </p:nvSpPr>
        <p:spPr>
          <a:xfrm>
            <a:off x="-2095130" y="222081"/>
            <a:ext cx="2095130" cy="43317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309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Triangle 2"/>
          <p:cNvSpPr/>
          <p:nvPr userDrawn="1"/>
        </p:nvSpPr>
        <p:spPr>
          <a:xfrm>
            <a:off x="0" y="-2309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userDrawn="1"/>
        </p:nvSpPr>
        <p:spPr>
          <a:xfrm>
            <a:off x="-1641987" y="-1405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3" name="TextBox 12"/>
          <p:cNvSpPr txBox="1"/>
          <p:nvPr userDrawn="1"/>
        </p:nvSpPr>
        <p:spPr>
          <a:xfrm>
            <a:off x="-1935333" y="4250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logo, drag an image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is cut off, please use crop options and select “Fit”.</a:t>
            </a:r>
          </a:p>
          <a:p>
            <a:pPr marL="96838" indent="-96838">
              <a:buClr>
                <a:schemeClr val="accent1"/>
              </a:buClr>
              <a:buFont typeface="Wingdings" charset="2"/>
              <a:buChar char="§"/>
            </a:pPr>
            <a:endParaRPr lang="en-GB" sz="1000">
              <a:solidFill>
                <a:schemeClr val="tx1">
                  <a:lumMod val="75000"/>
                  <a:lumOff val="25000"/>
                </a:schemeClr>
              </a:solidFill>
              <a:latin typeface="Roboto" charset="0"/>
              <a:ea typeface="Roboto" charset="0"/>
              <a:cs typeface="Roboto" charset="0"/>
            </a:endParaRP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background 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covers your text, right click the image, and select “Arrange - &gt; Send to back”.</a:t>
            </a:r>
          </a:p>
        </p:txBody>
      </p:sp>
      <p:sp>
        <p:nvSpPr>
          <p:cNvPr id="15" name="Text Placeholder 8"/>
          <p:cNvSpPr>
            <a:spLocks noGrp="1"/>
          </p:cNvSpPr>
          <p:nvPr>
            <p:ph type="body" sz="quarter" idx="17" hasCustomPrompt="1"/>
          </p:nvPr>
        </p:nvSpPr>
        <p:spPr>
          <a:xfrm>
            <a:off x="574671" y="5894845"/>
            <a:ext cx="11042654" cy="337964"/>
          </a:xfrm>
        </p:spPr>
        <p:txBody>
          <a:bodyPr anchor="b">
            <a:noAutofit/>
          </a:bodyPr>
          <a:lstStyle>
            <a:lvl1pPr marL="0" indent="0">
              <a:buFont typeface="Arial" charset="0"/>
              <a:buNone/>
              <a:defRPr sz="1400" b="1" i="0" cap="all" baseline="0">
                <a:solidFill>
                  <a:schemeClr val="bg1"/>
                </a:solidFill>
                <a:latin typeface="+mn-lt"/>
                <a:ea typeface="Roboto" charset="0"/>
                <a:cs typeface="Roboto" charset="0"/>
              </a:defRPr>
            </a:lvl1pPr>
          </a:lstStyle>
          <a:p>
            <a:pPr lvl="0"/>
            <a:r>
              <a:rPr lang="en-US" dirty="0"/>
              <a:t>Presentation date</a:t>
            </a:r>
          </a:p>
        </p:txBody>
      </p:sp>
      <p:pic>
        <p:nvPicPr>
          <p:cNvPr id="6" name="Picture 5" descr="Text&#10;&#10;Description automatically generated with medium confidence">
            <a:extLst>
              <a:ext uri="{FF2B5EF4-FFF2-40B4-BE49-F238E27FC236}">
                <a16:creationId xmlns:a16="http://schemas.microsoft.com/office/drawing/2014/main" id="{C56706E7-6F9B-48A4-8840-176CFF8DBF65}"/>
              </a:ext>
            </a:extLst>
          </p:cNvPr>
          <p:cNvPicPr>
            <a:picLocks noChangeAspect="1"/>
          </p:cNvPicPr>
          <p:nvPr userDrawn="1"/>
        </p:nvPicPr>
        <p:blipFill>
          <a:blip r:embed="rId2"/>
          <a:stretch>
            <a:fillRect/>
          </a:stretch>
        </p:blipFill>
        <p:spPr>
          <a:xfrm>
            <a:off x="574671" y="167210"/>
            <a:ext cx="4156630" cy="1634941"/>
          </a:xfrm>
          <a:prstGeom prst="rect">
            <a:avLst/>
          </a:prstGeom>
        </p:spPr>
      </p:pic>
    </p:spTree>
    <p:extLst>
      <p:ext uri="{BB962C8B-B14F-4D97-AF65-F5344CB8AC3E}">
        <p14:creationId xmlns:p14="http://schemas.microsoft.com/office/powerpoint/2010/main" val="1763362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Content Placeholder 2"/>
          <p:cNvSpPr>
            <a:spLocks noGrp="1"/>
          </p:cNvSpPr>
          <p:nvPr>
            <p:ph idx="1" hasCustomPrompt="1"/>
          </p:nvPr>
        </p:nvSpPr>
        <p:spPr>
          <a:xfrm>
            <a:off x="682051" y="1808618"/>
            <a:ext cx="5410747" cy="1911948"/>
          </a:xfrm>
          <a:solidFill>
            <a:schemeClr val="accent1"/>
          </a:solidFill>
        </p:spPr>
        <p:txBody>
          <a:bodyPr anchor="ctr"/>
          <a:lstStyle>
            <a:lvl1pPr marL="0" indent="0" algn="ctr">
              <a:buClr>
                <a:schemeClr val="bg1"/>
              </a:buClr>
              <a:buNone/>
              <a:defRPr baseline="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Text Here</a:t>
            </a:r>
          </a:p>
        </p:txBody>
      </p:sp>
      <p:sp>
        <p:nvSpPr>
          <p:cNvPr id="7"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a:solidFill>
                  <a:schemeClr val="bg2"/>
                </a:solidFill>
                <a:latin typeface="+mj-lt"/>
              </a:defRPr>
            </a:lvl1pPr>
          </a:lstStyle>
          <a:p>
            <a:pPr lvl="0"/>
            <a:r>
              <a:rPr lang="en-US" dirty="0"/>
              <a:t>Click to edit subtitle</a:t>
            </a:r>
          </a:p>
        </p:txBody>
      </p:sp>
      <p:sp>
        <p:nvSpPr>
          <p:cNvPr id="8" name="Content Placeholder 2"/>
          <p:cNvSpPr>
            <a:spLocks noGrp="1"/>
          </p:cNvSpPr>
          <p:nvPr>
            <p:ph idx="14" hasCustomPrompt="1"/>
          </p:nvPr>
        </p:nvSpPr>
        <p:spPr>
          <a:xfrm>
            <a:off x="682051" y="3814628"/>
            <a:ext cx="5410747" cy="1911948"/>
          </a:xfrm>
          <a:solidFill>
            <a:srgbClr val="979797"/>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Text Here</a:t>
            </a:r>
          </a:p>
        </p:txBody>
      </p:sp>
      <p:sp>
        <p:nvSpPr>
          <p:cNvPr id="10" name="Content Placeholder 2"/>
          <p:cNvSpPr>
            <a:spLocks noGrp="1"/>
          </p:cNvSpPr>
          <p:nvPr>
            <p:ph idx="16" hasCustomPrompt="1"/>
          </p:nvPr>
        </p:nvSpPr>
        <p:spPr>
          <a:xfrm>
            <a:off x="6206487" y="1808618"/>
            <a:ext cx="5410747" cy="1911948"/>
          </a:xfrm>
          <a:solidFill>
            <a:srgbClr val="4E5366"/>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Text Here</a:t>
            </a:r>
          </a:p>
        </p:txBody>
      </p:sp>
      <p:sp>
        <p:nvSpPr>
          <p:cNvPr id="11" name="Content Placeholder 2"/>
          <p:cNvSpPr>
            <a:spLocks noGrp="1"/>
          </p:cNvSpPr>
          <p:nvPr>
            <p:ph idx="17" hasCustomPrompt="1"/>
          </p:nvPr>
        </p:nvSpPr>
        <p:spPr>
          <a:xfrm>
            <a:off x="6206487" y="3815082"/>
            <a:ext cx="5410747" cy="1911948"/>
          </a:xfrm>
          <a:solidFill>
            <a:srgbClr val="285CA5"/>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Text Here</a:t>
            </a:r>
          </a:p>
        </p:txBody>
      </p:sp>
      <p:grpSp>
        <p:nvGrpSpPr>
          <p:cNvPr id="20" name="Group 19"/>
          <p:cNvGrpSpPr/>
          <p:nvPr userDrawn="1"/>
        </p:nvGrpSpPr>
        <p:grpSpPr>
          <a:xfrm>
            <a:off x="574675" y="1808164"/>
            <a:ext cx="11168592" cy="4054194"/>
            <a:chOff x="574675" y="1777049"/>
            <a:chExt cx="11079149" cy="4197518"/>
          </a:xfrm>
        </p:grpSpPr>
        <p:cxnSp>
          <p:nvCxnSpPr>
            <p:cNvPr id="13" name="Straight Arrow Connector 12"/>
            <p:cNvCxnSpPr/>
            <p:nvPr userDrawn="1"/>
          </p:nvCxnSpPr>
          <p:spPr>
            <a:xfrm flipV="1">
              <a:off x="580938" y="1777049"/>
              <a:ext cx="0" cy="417139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userDrawn="1"/>
          </p:nvCxnSpPr>
          <p:spPr>
            <a:xfrm>
              <a:off x="574675" y="5942184"/>
              <a:ext cx="11079149" cy="3238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 Placeholder 26"/>
          <p:cNvSpPr>
            <a:spLocks noGrp="1"/>
          </p:cNvSpPr>
          <p:nvPr>
            <p:ph type="body" sz="quarter" idx="18" hasCustomPrompt="1"/>
          </p:nvPr>
        </p:nvSpPr>
        <p:spPr>
          <a:xfrm rot="16200000">
            <a:off x="-1595538" y="3692145"/>
            <a:ext cx="4054194" cy="286232"/>
          </a:xfrm>
        </p:spPr>
        <p:txBody>
          <a:bodyPr anchor="ct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this text</a:t>
            </a:r>
          </a:p>
        </p:txBody>
      </p:sp>
      <p:sp>
        <p:nvSpPr>
          <p:cNvPr id="28" name="Text Placeholder 26"/>
          <p:cNvSpPr>
            <a:spLocks noGrp="1"/>
          </p:cNvSpPr>
          <p:nvPr>
            <p:ph type="body" sz="quarter" idx="19" hasCustomPrompt="1"/>
          </p:nvPr>
        </p:nvSpPr>
        <p:spPr>
          <a:xfrm>
            <a:off x="574676" y="5852789"/>
            <a:ext cx="11042558" cy="286232"/>
          </a:xfrm>
        </p:spPr>
        <p:txBody>
          <a:bodyPr anchor="ct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this text</a:t>
            </a:r>
          </a:p>
        </p:txBody>
      </p:sp>
    </p:spTree>
    <p:extLst>
      <p:ext uri="{BB962C8B-B14F-4D97-AF65-F5344CB8AC3E}">
        <p14:creationId xmlns:p14="http://schemas.microsoft.com/office/powerpoint/2010/main" val="2098467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12192000" cy="685800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
                <a:schemeClr val="accent1"/>
              </a:buClr>
              <a:buSzTx/>
              <a:buFont typeface="Wingdings" charset="2"/>
              <a:buNone/>
              <a:tabLs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Rectangle 4"/>
          <p:cNvSpPr/>
          <p:nvPr userDrawn="1"/>
        </p:nvSpPr>
        <p:spPr>
          <a:xfrm>
            <a:off x="-2095130" y="234781"/>
            <a:ext cx="2095130" cy="20893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Triangle 7"/>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0" name="TextBox 9"/>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p:txBody>
      </p:sp>
    </p:spTree>
    <p:extLst>
      <p:ext uri="{BB962C8B-B14F-4D97-AF65-F5344CB8AC3E}">
        <p14:creationId xmlns:p14="http://schemas.microsoft.com/office/powerpoint/2010/main" val="1687680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584" y="0"/>
            <a:ext cx="12203168" cy="6858000"/>
          </a:xfrm>
          <a:prstGeom prst="rect">
            <a:avLst/>
          </a:prstGeom>
        </p:spPr>
      </p:pic>
      <p:sp>
        <p:nvSpPr>
          <p:cNvPr id="7" name="Rectangle 6"/>
          <p:cNvSpPr/>
          <p:nvPr userDrawn="1"/>
        </p:nvSpPr>
        <p:spPr>
          <a:xfrm>
            <a:off x="0" y="-1925"/>
            <a:ext cx="12197583" cy="6858000"/>
          </a:xfrm>
          <a:prstGeom prst="rect">
            <a:avLst/>
          </a:prstGeom>
          <a:solidFill>
            <a:srgbClr val="01334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9" name="Rectangle 8"/>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6" name="TextBox 15"/>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Please keep divider titles short and to the point</a:t>
            </a:r>
            <a:r>
              <a:rPr lang="en-GB" sz="1000" baseline="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divider slides in “Layout”.</a:t>
            </a:r>
            <a:endParaRPr lang="en-GB" sz="1000">
              <a:solidFill>
                <a:schemeClr val="tx1">
                  <a:lumMod val="75000"/>
                  <a:lumOff val="25000"/>
                </a:schemeClr>
              </a:solidFill>
              <a:latin typeface="Roboto" charset="0"/>
              <a:ea typeface="Roboto" charset="0"/>
              <a:cs typeface="Roboto" charset="0"/>
            </a:endParaRPr>
          </a:p>
        </p:txBody>
      </p:sp>
      <p:pic>
        <p:nvPicPr>
          <p:cNvPr id="3" name="Picture 2" descr="Text&#10;&#10;Description automatically generated with medium confidence">
            <a:extLst>
              <a:ext uri="{FF2B5EF4-FFF2-40B4-BE49-F238E27FC236}">
                <a16:creationId xmlns:a16="http://schemas.microsoft.com/office/drawing/2014/main" id="{57784776-343D-4259-9F54-AAB32B2FD30E}"/>
              </a:ext>
            </a:extLst>
          </p:cNvPr>
          <p:cNvPicPr>
            <a:picLocks noChangeAspect="1"/>
          </p:cNvPicPr>
          <p:nvPr userDrawn="1"/>
        </p:nvPicPr>
        <p:blipFill>
          <a:blip r:embed="rId3"/>
          <a:stretch>
            <a:fillRect/>
          </a:stretch>
        </p:blipFill>
        <p:spPr>
          <a:xfrm>
            <a:off x="341744" y="5854707"/>
            <a:ext cx="1893455" cy="744759"/>
          </a:xfrm>
          <a:prstGeom prst="rect">
            <a:avLst/>
          </a:prstGeom>
        </p:spPr>
      </p:pic>
    </p:spTree>
    <p:extLst>
      <p:ext uri="{BB962C8B-B14F-4D97-AF65-F5344CB8AC3E}">
        <p14:creationId xmlns:p14="http://schemas.microsoft.com/office/powerpoint/2010/main" val="3264586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584" y="0"/>
            <a:ext cx="12203168" cy="6858000"/>
          </a:xfrm>
          <a:prstGeom prst="rect">
            <a:avLst/>
          </a:prstGeom>
        </p:spPr>
      </p:pic>
      <p:sp>
        <p:nvSpPr>
          <p:cNvPr id="7" name="Rectangle 6"/>
          <p:cNvSpPr/>
          <p:nvPr userDrawn="1"/>
        </p:nvSpPr>
        <p:spPr>
          <a:xfrm>
            <a:off x="0" y="0"/>
            <a:ext cx="12191999" cy="6858000"/>
          </a:xfrm>
          <a:prstGeom prst="rect">
            <a:avLst/>
          </a:prstGeom>
          <a:solidFill>
            <a:srgbClr val="0133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9" name="Rectangle 8"/>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4" name="TextBox 13"/>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dirty="0">
                <a:solidFill>
                  <a:schemeClr val="tx1">
                    <a:lumMod val="75000"/>
                    <a:lumOff val="25000"/>
                  </a:schemeClr>
                </a:solidFill>
                <a:latin typeface="Roboto" charset="0"/>
                <a:ea typeface="Roboto" charset="0"/>
                <a:cs typeface="Roboto" charset="0"/>
              </a:rPr>
              <a:t>Please keep divider titles short and to the point</a:t>
            </a:r>
            <a:r>
              <a:rPr lang="en-GB" sz="1000" baseline="0" dirty="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dirty="0">
                <a:solidFill>
                  <a:schemeClr val="tx1">
                    <a:lumMod val="75000"/>
                    <a:lumOff val="25000"/>
                  </a:schemeClr>
                </a:solidFill>
                <a:latin typeface="Roboto" charset="0"/>
                <a:ea typeface="Roboto" charset="0"/>
                <a:cs typeface="Roboto" charset="0"/>
              </a:rPr>
              <a:t>There are two other photo options for divider slides in “Layout”.</a:t>
            </a:r>
            <a:endParaRPr lang="en-GB" sz="1000" dirty="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304358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t="15145" r="15425" b="13503"/>
          <a:stretch/>
        </p:blipFill>
        <p:spPr>
          <a:xfrm>
            <a:off x="1" y="0"/>
            <a:ext cx="12191998" cy="6858000"/>
          </a:xfrm>
          <a:prstGeom prst="rect">
            <a:avLst/>
          </a:prstGeom>
        </p:spPr>
      </p:pic>
      <p:sp>
        <p:nvSpPr>
          <p:cNvPr id="7" name="Rectangle 6"/>
          <p:cNvSpPr/>
          <p:nvPr userDrawn="1"/>
        </p:nvSpPr>
        <p:spPr>
          <a:xfrm>
            <a:off x="0" y="0"/>
            <a:ext cx="12191999" cy="6858000"/>
          </a:xfrm>
          <a:prstGeom prst="rect">
            <a:avLst/>
          </a:prstGeom>
          <a:solidFill>
            <a:srgbClr val="0133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10" name="Rectangle 9"/>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6" name="TextBox 15"/>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Please keep divider titles short and to the point</a:t>
            </a:r>
            <a:r>
              <a:rPr lang="en-GB" sz="1000" baseline="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divider slides in “Layout”.</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216121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mp;A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grayscl/>
            <a:extLst>
              <a:ext uri="{28A0092B-C50C-407E-A947-70E740481C1C}">
                <a14:useLocalDpi xmlns:a14="http://schemas.microsoft.com/office/drawing/2010/main" val="0"/>
              </a:ext>
            </a:extLst>
          </a:blip>
          <a:srcRect l="10580" t="19939" r="15389" b="17597"/>
          <a:stretch/>
        </p:blipFill>
        <p:spPr>
          <a:xfrm>
            <a:off x="1" y="0"/>
            <a:ext cx="12191998" cy="6858000"/>
          </a:xfrm>
          <a:prstGeom prst="rect">
            <a:avLst/>
          </a:prstGeom>
        </p:spPr>
      </p:pic>
      <p:sp>
        <p:nvSpPr>
          <p:cNvPr id="7" name="Rectangle 6"/>
          <p:cNvSpPr/>
          <p:nvPr userDrawn="1"/>
        </p:nvSpPr>
        <p:spPr>
          <a:xfrm>
            <a:off x="0" y="0"/>
            <a:ext cx="12191999" cy="6858000"/>
          </a:xfrm>
          <a:prstGeom prst="rect">
            <a:avLst/>
          </a:prstGeom>
          <a:solidFill>
            <a:srgbClr val="0133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1056546" y="1988048"/>
            <a:ext cx="3284634" cy="2881904"/>
            <a:chOff x="1278488" y="2037840"/>
            <a:chExt cx="2022230" cy="1774284"/>
          </a:xfrm>
        </p:grpSpPr>
        <p:sp>
          <p:nvSpPr>
            <p:cNvPr id="18" name="Freeform 17"/>
            <p:cNvSpPr/>
            <p:nvPr userDrawn="1"/>
          </p:nvSpPr>
          <p:spPr>
            <a:xfrm>
              <a:off x="1278488" y="2037840"/>
              <a:ext cx="917944" cy="1218233"/>
            </a:xfrm>
            <a:custGeom>
              <a:avLst/>
              <a:gdLst/>
              <a:ahLst/>
              <a:cxnLst/>
              <a:rect l="l" t="t" r="r" b="b"/>
              <a:pathLst>
                <a:path w="917944" h="1218233">
                  <a:moveTo>
                    <a:pt x="429797" y="162241"/>
                  </a:moveTo>
                  <a:cubicBezTo>
                    <a:pt x="359113" y="162241"/>
                    <a:pt x="304321" y="187977"/>
                    <a:pt x="265421" y="239448"/>
                  </a:cubicBezTo>
                  <a:cubicBezTo>
                    <a:pt x="226521" y="290919"/>
                    <a:pt x="207071" y="357215"/>
                    <a:pt x="207071" y="438336"/>
                  </a:cubicBezTo>
                  <a:lnTo>
                    <a:pt x="207071" y="626194"/>
                  </a:lnTo>
                  <a:cubicBezTo>
                    <a:pt x="207071" y="708264"/>
                    <a:pt x="226758" y="775153"/>
                    <a:pt x="266132" y="826861"/>
                  </a:cubicBezTo>
                  <a:cubicBezTo>
                    <a:pt x="305507" y="878570"/>
                    <a:pt x="360299" y="904424"/>
                    <a:pt x="430508" y="904424"/>
                  </a:cubicBezTo>
                  <a:cubicBezTo>
                    <a:pt x="501667" y="904424"/>
                    <a:pt x="557170" y="878570"/>
                    <a:pt x="597019" y="826861"/>
                  </a:cubicBezTo>
                  <a:cubicBezTo>
                    <a:pt x="636868" y="775153"/>
                    <a:pt x="656792" y="708264"/>
                    <a:pt x="656792" y="626194"/>
                  </a:cubicBezTo>
                  <a:lnTo>
                    <a:pt x="656792" y="438336"/>
                  </a:lnTo>
                  <a:cubicBezTo>
                    <a:pt x="656792" y="357690"/>
                    <a:pt x="636631" y="291512"/>
                    <a:pt x="596308" y="239804"/>
                  </a:cubicBezTo>
                  <a:cubicBezTo>
                    <a:pt x="555985" y="188095"/>
                    <a:pt x="500481" y="162241"/>
                    <a:pt x="429797" y="162241"/>
                  </a:cubicBezTo>
                  <a:close/>
                  <a:moveTo>
                    <a:pt x="429797" y="0"/>
                  </a:moveTo>
                  <a:cubicBezTo>
                    <a:pt x="558356" y="0"/>
                    <a:pt x="662959" y="41627"/>
                    <a:pt x="743606" y="124883"/>
                  </a:cubicBezTo>
                  <a:cubicBezTo>
                    <a:pt x="824252" y="208138"/>
                    <a:pt x="864575" y="313097"/>
                    <a:pt x="864575" y="439759"/>
                  </a:cubicBezTo>
                  <a:lnTo>
                    <a:pt x="864575" y="626194"/>
                  </a:lnTo>
                  <a:cubicBezTo>
                    <a:pt x="864575" y="688814"/>
                    <a:pt x="854376" y="746808"/>
                    <a:pt x="833977" y="800177"/>
                  </a:cubicBezTo>
                  <a:cubicBezTo>
                    <a:pt x="813578" y="853546"/>
                    <a:pt x="784403" y="899917"/>
                    <a:pt x="746452" y="939291"/>
                  </a:cubicBezTo>
                  <a:lnTo>
                    <a:pt x="917944" y="1107225"/>
                  </a:lnTo>
                  <a:lnTo>
                    <a:pt x="782031" y="1218233"/>
                  </a:lnTo>
                  <a:lnTo>
                    <a:pt x="595596" y="1037490"/>
                  </a:lnTo>
                  <a:cubicBezTo>
                    <a:pt x="569979" y="1046504"/>
                    <a:pt x="543413" y="1053501"/>
                    <a:pt x="515899" y="1058482"/>
                  </a:cubicBezTo>
                  <a:cubicBezTo>
                    <a:pt x="488384" y="1063463"/>
                    <a:pt x="459921" y="1065953"/>
                    <a:pt x="430508" y="1065953"/>
                  </a:cubicBezTo>
                  <a:cubicBezTo>
                    <a:pt x="302898" y="1065953"/>
                    <a:pt x="199244" y="1024444"/>
                    <a:pt x="119546" y="941426"/>
                  </a:cubicBezTo>
                  <a:cubicBezTo>
                    <a:pt x="39849" y="858408"/>
                    <a:pt x="0" y="753331"/>
                    <a:pt x="0" y="626194"/>
                  </a:cubicBezTo>
                  <a:lnTo>
                    <a:pt x="0" y="439759"/>
                  </a:lnTo>
                  <a:cubicBezTo>
                    <a:pt x="0" y="313097"/>
                    <a:pt x="39730" y="208138"/>
                    <a:pt x="119190" y="124883"/>
                  </a:cubicBezTo>
                  <a:cubicBezTo>
                    <a:pt x="198651" y="41627"/>
                    <a:pt x="302186" y="0"/>
                    <a:pt x="4297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userDrawn="1"/>
          </p:nvSpPr>
          <p:spPr>
            <a:xfrm>
              <a:off x="2376370" y="2776057"/>
              <a:ext cx="924348" cy="1036067"/>
            </a:xfrm>
            <a:custGeom>
              <a:avLst/>
              <a:gdLst/>
              <a:ahLst/>
              <a:cxnLst/>
              <a:rect l="l" t="t" r="r" b="b"/>
              <a:pathLst>
                <a:path w="924348" h="1036067">
                  <a:moveTo>
                    <a:pt x="460395" y="242650"/>
                  </a:moveTo>
                  <a:lnTo>
                    <a:pt x="331599" y="649677"/>
                  </a:lnTo>
                  <a:lnTo>
                    <a:pt x="592750" y="649677"/>
                  </a:lnTo>
                  <a:lnTo>
                    <a:pt x="464665" y="242650"/>
                  </a:lnTo>
                  <a:close/>
                  <a:moveTo>
                    <a:pt x="356504" y="0"/>
                  </a:moveTo>
                  <a:lnTo>
                    <a:pt x="569268" y="0"/>
                  </a:lnTo>
                  <a:lnTo>
                    <a:pt x="924348" y="1036067"/>
                  </a:lnTo>
                  <a:lnTo>
                    <a:pt x="714431" y="1036067"/>
                  </a:lnTo>
                  <a:lnTo>
                    <a:pt x="643984" y="812630"/>
                  </a:lnTo>
                  <a:lnTo>
                    <a:pt x="280364" y="812630"/>
                  </a:lnTo>
                  <a:lnTo>
                    <a:pt x="209918" y="1036067"/>
                  </a:lnTo>
                  <a:lnTo>
                    <a:pt x="0" y="1036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userDrawn="1"/>
          </p:nvSpPr>
          <p:spPr>
            <a:xfrm>
              <a:off x="2153570" y="2718936"/>
              <a:ext cx="415974" cy="557362"/>
            </a:xfrm>
            <a:custGeom>
              <a:avLst/>
              <a:gdLst/>
              <a:ahLst/>
              <a:cxnLst/>
              <a:rect l="l" t="t" r="r" b="b"/>
              <a:pathLst>
                <a:path w="415974" h="557362">
                  <a:moveTo>
                    <a:pt x="134689" y="282774"/>
                  </a:moveTo>
                  <a:lnTo>
                    <a:pt x="117202" y="296168"/>
                  </a:lnTo>
                  <a:cubicBezTo>
                    <a:pt x="88428" y="319485"/>
                    <a:pt x="69143" y="340569"/>
                    <a:pt x="59345" y="359420"/>
                  </a:cubicBezTo>
                  <a:cubicBezTo>
                    <a:pt x="49547" y="378272"/>
                    <a:pt x="44648" y="395635"/>
                    <a:pt x="44648" y="411510"/>
                  </a:cubicBezTo>
                  <a:cubicBezTo>
                    <a:pt x="44648" y="442268"/>
                    <a:pt x="55252" y="468003"/>
                    <a:pt x="76460" y="488715"/>
                  </a:cubicBezTo>
                  <a:cubicBezTo>
                    <a:pt x="97668" y="509427"/>
                    <a:pt x="128364" y="519783"/>
                    <a:pt x="168547" y="519783"/>
                  </a:cubicBezTo>
                  <a:cubicBezTo>
                    <a:pt x="191368" y="519783"/>
                    <a:pt x="213630" y="515318"/>
                    <a:pt x="235334" y="506388"/>
                  </a:cubicBezTo>
                  <a:cubicBezTo>
                    <a:pt x="257038" y="497458"/>
                    <a:pt x="276572" y="484684"/>
                    <a:pt x="293935" y="468065"/>
                  </a:cubicBezTo>
                  <a:lnTo>
                    <a:pt x="139898" y="288727"/>
                  </a:lnTo>
                  <a:cubicBezTo>
                    <a:pt x="138658" y="287487"/>
                    <a:pt x="137604" y="286432"/>
                    <a:pt x="136735" y="285564"/>
                  </a:cubicBezTo>
                  <a:cubicBezTo>
                    <a:pt x="135867" y="284696"/>
                    <a:pt x="135185" y="283766"/>
                    <a:pt x="134689" y="282774"/>
                  </a:cubicBezTo>
                  <a:close/>
                  <a:moveTo>
                    <a:pt x="175245" y="37951"/>
                  </a:moveTo>
                  <a:cubicBezTo>
                    <a:pt x="149944" y="37951"/>
                    <a:pt x="130410" y="46013"/>
                    <a:pt x="116644" y="62136"/>
                  </a:cubicBezTo>
                  <a:cubicBezTo>
                    <a:pt x="102877" y="78259"/>
                    <a:pt x="95994" y="98227"/>
                    <a:pt x="95994" y="122039"/>
                  </a:cubicBezTo>
                  <a:cubicBezTo>
                    <a:pt x="95994" y="138410"/>
                    <a:pt x="99900" y="155402"/>
                    <a:pt x="107714" y="173013"/>
                  </a:cubicBezTo>
                  <a:cubicBezTo>
                    <a:pt x="115527" y="190624"/>
                    <a:pt x="127496" y="209352"/>
                    <a:pt x="143619" y="229196"/>
                  </a:cubicBezTo>
                  <a:lnTo>
                    <a:pt x="209475" y="180082"/>
                  </a:lnTo>
                  <a:cubicBezTo>
                    <a:pt x="223862" y="168920"/>
                    <a:pt x="234094" y="157262"/>
                    <a:pt x="240171" y="145108"/>
                  </a:cubicBezTo>
                  <a:cubicBezTo>
                    <a:pt x="246248" y="132953"/>
                    <a:pt x="249287" y="119931"/>
                    <a:pt x="249287" y="106040"/>
                  </a:cubicBezTo>
                  <a:cubicBezTo>
                    <a:pt x="249287" y="86445"/>
                    <a:pt x="242775" y="70198"/>
                    <a:pt x="229753" y="57299"/>
                  </a:cubicBezTo>
                  <a:cubicBezTo>
                    <a:pt x="216730" y="44401"/>
                    <a:pt x="198561" y="37951"/>
                    <a:pt x="175245" y="37951"/>
                  </a:cubicBezTo>
                  <a:close/>
                  <a:moveTo>
                    <a:pt x="175245" y="0"/>
                  </a:moveTo>
                  <a:cubicBezTo>
                    <a:pt x="210963" y="0"/>
                    <a:pt x="239303" y="10046"/>
                    <a:pt x="260263" y="30138"/>
                  </a:cubicBezTo>
                  <a:cubicBezTo>
                    <a:pt x="281223" y="50230"/>
                    <a:pt x="291703" y="75531"/>
                    <a:pt x="291703" y="106040"/>
                  </a:cubicBezTo>
                  <a:cubicBezTo>
                    <a:pt x="291703" y="128365"/>
                    <a:pt x="286122" y="147588"/>
                    <a:pt x="274959" y="163711"/>
                  </a:cubicBezTo>
                  <a:cubicBezTo>
                    <a:pt x="263797" y="179834"/>
                    <a:pt x="247674" y="195957"/>
                    <a:pt x="226590" y="212080"/>
                  </a:cubicBezTo>
                  <a:lnTo>
                    <a:pt x="167431" y="257473"/>
                  </a:lnTo>
                  <a:lnTo>
                    <a:pt x="320724" y="436439"/>
                  </a:lnTo>
                  <a:cubicBezTo>
                    <a:pt x="332878" y="418827"/>
                    <a:pt x="342304" y="399108"/>
                    <a:pt x="349001" y="377280"/>
                  </a:cubicBezTo>
                  <a:cubicBezTo>
                    <a:pt x="355699" y="355451"/>
                    <a:pt x="359047" y="332135"/>
                    <a:pt x="359047" y="307330"/>
                  </a:cubicBezTo>
                  <a:lnTo>
                    <a:pt x="399975" y="307330"/>
                  </a:lnTo>
                  <a:cubicBezTo>
                    <a:pt x="399975" y="339080"/>
                    <a:pt x="395448" y="368288"/>
                    <a:pt x="386395" y="394953"/>
                  </a:cubicBezTo>
                  <a:cubicBezTo>
                    <a:pt x="377341" y="421618"/>
                    <a:pt x="364256" y="445741"/>
                    <a:pt x="347141" y="467321"/>
                  </a:cubicBezTo>
                  <a:lnTo>
                    <a:pt x="415974" y="547688"/>
                  </a:lnTo>
                  <a:lnTo>
                    <a:pt x="415230" y="549548"/>
                  </a:lnTo>
                  <a:lnTo>
                    <a:pt x="364256" y="549548"/>
                  </a:lnTo>
                  <a:lnTo>
                    <a:pt x="318864" y="497086"/>
                  </a:lnTo>
                  <a:cubicBezTo>
                    <a:pt x="297780" y="516434"/>
                    <a:pt x="274711" y="531317"/>
                    <a:pt x="249659" y="541735"/>
                  </a:cubicBezTo>
                  <a:cubicBezTo>
                    <a:pt x="224606" y="552153"/>
                    <a:pt x="197569" y="557362"/>
                    <a:pt x="168547" y="557362"/>
                  </a:cubicBezTo>
                  <a:cubicBezTo>
                    <a:pt x="116706" y="557362"/>
                    <a:pt x="75654" y="544091"/>
                    <a:pt x="45392" y="517550"/>
                  </a:cubicBezTo>
                  <a:cubicBezTo>
                    <a:pt x="15130" y="491009"/>
                    <a:pt x="0" y="455662"/>
                    <a:pt x="0" y="411510"/>
                  </a:cubicBezTo>
                  <a:cubicBezTo>
                    <a:pt x="0" y="381744"/>
                    <a:pt x="8991" y="354893"/>
                    <a:pt x="26975" y="330957"/>
                  </a:cubicBezTo>
                  <a:cubicBezTo>
                    <a:pt x="44958" y="307020"/>
                    <a:pt x="70941" y="282650"/>
                    <a:pt x="104923" y="257845"/>
                  </a:cubicBezTo>
                  <a:lnTo>
                    <a:pt x="110504" y="253752"/>
                  </a:lnTo>
                  <a:cubicBezTo>
                    <a:pt x="90413" y="228948"/>
                    <a:pt x="75530" y="206313"/>
                    <a:pt x="65856" y="185849"/>
                  </a:cubicBezTo>
                  <a:cubicBezTo>
                    <a:pt x="56182" y="165386"/>
                    <a:pt x="51345" y="144364"/>
                    <a:pt x="51345" y="122783"/>
                  </a:cubicBezTo>
                  <a:cubicBezTo>
                    <a:pt x="51345" y="83592"/>
                    <a:pt x="62383" y="53330"/>
                    <a:pt x="84459" y="31998"/>
                  </a:cubicBezTo>
                  <a:cubicBezTo>
                    <a:pt x="106536" y="10666"/>
                    <a:pt x="136797" y="0"/>
                    <a:pt x="175245" y="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a:off x="5009670" y="1820750"/>
            <a:ext cx="0" cy="3216501"/>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p:cNvSpPr>
            <a:spLocks noGrp="1"/>
          </p:cNvSpPr>
          <p:nvPr>
            <p:ph type="body" sz="quarter" idx="12" hasCustomPrompt="1"/>
          </p:nvPr>
        </p:nvSpPr>
        <p:spPr>
          <a:xfrm>
            <a:off x="5524500" y="1988048"/>
            <a:ext cx="5583238" cy="1702568"/>
          </a:xfrm>
        </p:spPr>
        <p:txBody>
          <a:bodyPr anchor="b">
            <a:normAutofit/>
          </a:bodyPr>
          <a:lstStyle>
            <a:lvl1pPr marL="0" indent="0">
              <a:buFont typeface="Arial" charset="0"/>
              <a:buNone/>
              <a:defRPr sz="4800" b="0" i="0" baseline="0">
                <a:solidFill>
                  <a:schemeClr val="bg1"/>
                </a:solidFill>
                <a:latin typeface="Roboto Medium" charset="0"/>
                <a:ea typeface="Roboto Medium" charset="0"/>
                <a:cs typeface="Roboto Medium" charset="0"/>
              </a:defRPr>
            </a:lvl1pPr>
            <a:lvl2pPr marL="457200" indent="0">
              <a:buFont typeface="Arial" charset="0"/>
              <a:buNone/>
              <a:defRPr/>
            </a:lvl2pPr>
            <a:lvl3pPr marL="914400" indent="0">
              <a:buFont typeface="Arial" charset="0"/>
              <a:buNone/>
              <a:defRPr/>
            </a:lvl3pPr>
            <a:lvl4pPr marL="1371600" indent="0">
              <a:buFont typeface="Arial" charset="0"/>
              <a:buNone/>
              <a:defRPr/>
            </a:lvl4pPr>
            <a:lvl5pPr marL="1828800" indent="0">
              <a:buFont typeface="Arial" charset="0"/>
              <a:buNone/>
              <a:defRPr/>
            </a:lvl5pPr>
          </a:lstStyle>
          <a:p>
            <a:pPr lvl="0"/>
            <a:r>
              <a:rPr lang="en-US"/>
              <a:t>Insert full name</a:t>
            </a:r>
          </a:p>
        </p:txBody>
      </p:sp>
      <p:sp>
        <p:nvSpPr>
          <p:cNvPr id="29" name="Text Placeholder 28"/>
          <p:cNvSpPr>
            <a:spLocks noGrp="1"/>
          </p:cNvSpPr>
          <p:nvPr>
            <p:ph type="body" sz="quarter" idx="13" hasCustomPrompt="1"/>
          </p:nvPr>
        </p:nvSpPr>
        <p:spPr>
          <a:xfrm>
            <a:off x="5524500" y="3690617"/>
            <a:ext cx="5583238" cy="1178744"/>
          </a:xfrm>
        </p:spPr>
        <p:txBody>
          <a:bodyPr>
            <a:normAutofit/>
          </a:bodyPr>
          <a:lstStyle>
            <a:lvl1pPr marL="0" indent="0">
              <a:buFont typeface="Arial" charset="0"/>
              <a:buNone/>
              <a:defRPr sz="2400">
                <a:solidFill>
                  <a:schemeClr val="bg1"/>
                </a:solidFill>
              </a:defRPr>
            </a:lvl1pPr>
            <a:lvl2pPr marL="457200" indent="0">
              <a:buFont typeface="Arial" charset="0"/>
              <a:buNone/>
              <a:defRPr>
                <a:solidFill>
                  <a:schemeClr val="bg1"/>
                </a:solidFill>
              </a:defRPr>
            </a:lvl2pPr>
            <a:lvl3pPr marL="914400" indent="0">
              <a:buFont typeface="Arial" charset="0"/>
              <a:buNone/>
              <a:defRPr>
                <a:solidFill>
                  <a:schemeClr val="bg1"/>
                </a:solidFill>
              </a:defRPr>
            </a:lvl3pPr>
            <a:lvl4pPr marL="1371600" indent="0">
              <a:buFont typeface="Arial" charset="0"/>
              <a:buNone/>
              <a:defRPr>
                <a:solidFill>
                  <a:schemeClr val="bg1"/>
                </a:solidFill>
              </a:defRPr>
            </a:lvl4pPr>
            <a:lvl5pPr marL="1828800" indent="0">
              <a:buFont typeface="Arial" charset="0"/>
              <a:buNone/>
              <a:defRPr>
                <a:solidFill>
                  <a:schemeClr val="bg1"/>
                </a:solidFill>
              </a:defRPr>
            </a:lvl5pPr>
          </a:lstStyle>
          <a:p>
            <a:pPr lvl="0"/>
            <a:r>
              <a:rPr lang="en-US"/>
              <a:t>Contact information</a:t>
            </a:r>
          </a:p>
        </p:txBody>
      </p:sp>
      <p:sp>
        <p:nvSpPr>
          <p:cNvPr id="13" name="Rectangle 12"/>
          <p:cNvSpPr/>
          <p:nvPr userDrawn="1"/>
        </p:nvSpPr>
        <p:spPr>
          <a:xfrm>
            <a:off x="-2095130" y="234781"/>
            <a:ext cx="2095130" cy="903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7" name="TextBox 16"/>
          <p:cNvSpPr txBox="1"/>
          <p:nvPr userDrawn="1"/>
        </p:nvSpPr>
        <p:spPr>
          <a:xfrm>
            <a:off x="-1935333" y="437735"/>
            <a:ext cx="1695636" cy="603666"/>
          </a:xfrm>
          <a:prstGeom prst="rect">
            <a:avLst/>
          </a:prstGeom>
          <a:noFill/>
        </p:spPr>
        <p:txBody>
          <a:bodyPr wrap="square" rtlCol="0">
            <a:noAutofit/>
          </a:bodyPr>
          <a:lstStyle/>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Q&amp;A slides in “Layout”.</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918363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
        <p:nvSpPr>
          <p:cNvPr id="6" name="Title 1"/>
          <p:cNvSpPr>
            <a:spLocks noGrp="1"/>
          </p:cNvSpPr>
          <p:nvPr>
            <p:ph type="title"/>
          </p:nvPr>
        </p:nvSpPr>
        <p:spPr>
          <a:xfrm>
            <a:off x="574766" y="365126"/>
            <a:ext cx="11042468" cy="749572"/>
          </a:xfrm>
        </p:spPr>
        <p:txBody>
          <a:bodyPr>
            <a:normAutofit/>
          </a:bodyPr>
          <a:lstStyle>
            <a:lvl1pPr>
              <a:defRPr sz="3400">
                <a:latin typeface="+mj-lt"/>
              </a:defRPr>
            </a:lvl1pPr>
          </a:lstStyle>
          <a:p>
            <a:r>
              <a:rPr lang="en-US" dirty="0"/>
              <a:t>Click to edit Master title style</a:t>
            </a:r>
          </a:p>
        </p:txBody>
      </p:sp>
      <p:sp>
        <p:nvSpPr>
          <p:cNvPr id="8"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Tree>
    <p:extLst>
      <p:ext uri="{BB962C8B-B14F-4D97-AF65-F5344CB8AC3E}">
        <p14:creationId xmlns:p14="http://schemas.microsoft.com/office/powerpoint/2010/main" val="1063739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p:nvPr userDrawn="1"/>
        </p:nvSpPr>
        <p:spPr>
          <a:xfrm>
            <a:off x="6491977" y="-162984"/>
            <a:ext cx="5308600" cy="635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
        <p:nvSpPr>
          <p:cNvPr id="67" name="Rectangle 66"/>
          <p:cNvSpPr/>
          <p:nvPr userDrawn="1"/>
        </p:nvSpPr>
        <p:spPr>
          <a:xfrm>
            <a:off x="574675" y="540763"/>
            <a:ext cx="300877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mj-lt"/>
                <a:ea typeface="Roboto Light" charset="0"/>
                <a:cs typeface="Roboto Light" charset="0"/>
              </a:rPr>
              <a:t>Additional Assets</a:t>
            </a:r>
            <a:endParaRPr lang="en-US" dirty="0">
              <a:solidFill>
                <a:srgbClr val="01334C"/>
              </a:solidFill>
              <a:latin typeface="+mj-lt"/>
            </a:endParaRPr>
          </a:p>
        </p:txBody>
      </p:sp>
      <p:sp>
        <p:nvSpPr>
          <p:cNvPr id="69" name="TextBox 68"/>
          <p:cNvSpPr txBox="1"/>
          <p:nvPr userDrawn="1"/>
        </p:nvSpPr>
        <p:spPr>
          <a:xfrm>
            <a:off x="574675" y="1149350"/>
            <a:ext cx="11034502" cy="484173"/>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dirty="0">
                <a:latin typeface="+mn-lt"/>
              </a:rPr>
              <a:t>Copy and Paste these elements to use on other slides.</a:t>
            </a:r>
          </a:p>
        </p:txBody>
      </p:sp>
      <p:sp>
        <p:nvSpPr>
          <p:cNvPr id="100" name="TextBox 99"/>
          <p:cNvSpPr txBox="1"/>
          <p:nvPr userDrawn="1"/>
        </p:nvSpPr>
        <p:spPr>
          <a:xfrm>
            <a:off x="6491977" y="-1500201"/>
            <a:ext cx="5308600" cy="1341372"/>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err="1">
                <a:latin typeface="Roboto" charset="0"/>
                <a:ea typeface="Roboto" charset="0"/>
                <a:cs typeface="Roboto" charset="0"/>
              </a:rPr>
              <a:t>Wayfinder</a:t>
            </a:r>
            <a:endParaRPr lang="en-US" sz="1400" b="1" i="0">
              <a:latin typeface="Roboto" charset="0"/>
              <a:ea typeface="Roboto" charset="0"/>
              <a:cs typeface="Roboto" charset="0"/>
            </a:endParaRPr>
          </a:p>
          <a:p>
            <a:pPr lvl="0"/>
            <a:r>
              <a:rPr lang="en-US" sz="1100"/>
              <a:t>This</a:t>
            </a:r>
            <a:r>
              <a:rPr lang="en-US" sz="1100" baseline="0"/>
              <a:t> object is created with SmartArt. To use, drag and select the entire object, then copy and paste it onto every slide. Then, highlight the sections by clicking into the object and using “Shape Fill”.</a:t>
            </a:r>
          </a:p>
          <a:p>
            <a:pPr lvl="0"/>
            <a:r>
              <a:rPr lang="en-US" sz="1100" baseline="0"/>
              <a:t>To add more sections, simply use SmartArt to add more numbers in the list. To delete, select the appropriate shape and hit “delete”.</a:t>
            </a:r>
            <a:endParaRPr lang="en-US" sz="1100"/>
          </a:p>
        </p:txBody>
      </p:sp>
      <p:sp>
        <p:nvSpPr>
          <p:cNvPr id="101" name="Rectangle 100"/>
          <p:cNvSpPr/>
          <p:nvPr userDrawn="1"/>
        </p:nvSpPr>
        <p:spPr>
          <a:xfrm>
            <a:off x="574675" y="1871143"/>
            <a:ext cx="3882930" cy="4221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userDrawn="1"/>
        </p:nvSpPr>
        <p:spPr>
          <a:xfrm>
            <a:off x="-1333501" y="3587750"/>
            <a:ext cx="1908175" cy="2522018"/>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a:latin typeface="Roboto" charset="0"/>
                <a:ea typeface="Roboto" charset="0"/>
                <a:cs typeface="Roboto" charset="0"/>
              </a:rPr>
              <a:t>Highlight Elements</a:t>
            </a:r>
          </a:p>
          <a:p>
            <a:pPr lvl="0"/>
            <a:r>
              <a:rPr lang="en-US" sz="1100"/>
              <a:t>These callout elements are made to be copied onto other slides.</a:t>
            </a:r>
          </a:p>
          <a:p>
            <a:pPr lvl="0"/>
            <a:r>
              <a:rPr lang="en-US" sz="1100"/>
              <a:t>Use them to highlight relevant info on photos, diagrams, graphics.</a:t>
            </a:r>
          </a:p>
          <a:p>
            <a:pPr lvl="0"/>
            <a:r>
              <a:rPr lang="en-US" sz="1100"/>
              <a:t>They can be resized.</a:t>
            </a:r>
            <a:r>
              <a:rPr lang="en-US" sz="1100" baseline="0"/>
              <a:t> The text can also be deleted to act as a background for a highlighted object. (Such as on the map slide.)</a:t>
            </a:r>
            <a:endParaRPr lang="en-US" sz="1100"/>
          </a:p>
        </p:txBody>
      </p:sp>
      <p:sp>
        <p:nvSpPr>
          <p:cNvPr id="104" name="Rectangle 103"/>
          <p:cNvSpPr/>
          <p:nvPr userDrawn="1"/>
        </p:nvSpPr>
        <p:spPr>
          <a:xfrm>
            <a:off x="4602044" y="1871143"/>
            <a:ext cx="3614856" cy="4221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userDrawn="1"/>
        </p:nvSpPr>
        <p:spPr>
          <a:xfrm>
            <a:off x="4602044" y="6092825"/>
            <a:ext cx="3614856" cy="1971675"/>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dirty="0">
                <a:latin typeface="Roboto" charset="0"/>
                <a:ea typeface="Roboto" charset="0"/>
                <a:cs typeface="Roboto" charset="0"/>
              </a:rPr>
              <a:t>Highlight Elements</a:t>
            </a:r>
          </a:p>
          <a:p>
            <a:pPr lvl="0"/>
            <a:r>
              <a:rPr lang="en-US" sz="1100" dirty="0"/>
              <a:t>These callout elements are made to be copied onto other slides.</a:t>
            </a:r>
          </a:p>
          <a:p>
            <a:pPr lvl="0"/>
            <a:r>
              <a:rPr lang="en-US" sz="1100" dirty="0"/>
              <a:t>Use them to highlight relevant info on photos, diagrams, graphics.</a:t>
            </a:r>
          </a:p>
          <a:p>
            <a:pPr lvl="0"/>
            <a:r>
              <a:rPr lang="en-US" sz="1100" dirty="0"/>
              <a:t>They can be resized and rotated.</a:t>
            </a:r>
            <a:r>
              <a:rPr lang="en-US" sz="1100" baseline="0" dirty="0"/>
              <a:t> The text can also be deleted to act as a background for a highlighted object. (Such as on the map slide.)</a:t>
            </a:r>
            <a:endParaRPr lang="en-US" sz="1100" dirty="0"/>
          </a:p>
        </p:txBody>
      </p:sp>
      <p:sp>
        <p:nvSpPr>
          <p:cNvPr id="14" name="TextBox 13"/>
          <p:cNvSpPr txBox="1"/>
          <p:nvPr userDrawn="1"/>
        </p:nvSpPr>
        <p:spPr>
          <a:xfrm>
            <a:off x="11617325" y="1854200"/>
            <a:ext cx="4194175" cy="1854200"/>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dirty="0">
                <a:latin typeface="Roboto" charset="0"/>
                <a:ea typeface="Roboto" charset="0"/>
                <a:cs typeface="Roboto" charset="0"/>
              </a:rPr>
              <a:t>Line Styles</a:t>
            </a:r>
          </a:p>
          <a:p>
            <a:pPr lvl="0"/>
            <a:r>
              <a:rPr lang="en-US" sz="1100" b="0" i="0" dirty="0">
                <a:latin typeface="Roboto Light" charset="0"/>
                <a:ea typeface="Roboto Light" charset="0"/>
                <a:cs typeface="Roboto Light" charset="0"/>
              </a:rPr>
              <a:t>These lines can be copied and pasted to be used on other slides.</a:t>
            </a:r>
          </a:p>
          <a:p>
            <a:pPr lvl="0"/>
            <a:r>
              <a:rPr lang="en-US" sz="1100" b="0" i="0" dirty="0">
                <a:latin typeface="Roboto Light" charset="0"/>
                <a:ea typeface="Roboto Light" charset="0"/>
                <a:cs typeface="Roboto Light" charset="0"/>
              </a:rPr>
              <a:t>The line styles can also be copied and pasted onto other objects.</a:t>
            </a:r>
          </a:p>
          <a:p>
            <a:pPr lvl="0"/>
            <a:r>
              <a:rPr lang="en-US" sz="1100" b="0" i="0" dirty="0">
                <a:latin typeface="Roboto Light" charset="0"/>
                <a:ea typeface="Roboto Light" charset="0"/>
                <a:cs typeface="Roboto Light" charset="0"/>
              </a:rPr>
              <a:t>Click to select the line style you’d like to use, then click on “Format Painter” in the Home Tab. Then, navigate to the object you’d like to apply the style on, select the object and press ”Format Painter” again.</a:t>
            </a:r>
          </a:p>
        </p:txBody>
      </p:sp>
      <p:sp>
        <p:nvSpPr>
          <p:cNvPr id="15" name="Rectangle 14"/>
          <p:cNvSpPr/>
          <p:nvPr userDrawn="1"/>
        </p:nvSpPr>
        <p:spPr>
          <a:xfrm>
            <a:off x="8361338" y="1871143"/>
            <a:ext cx="3247839" cy="183725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11617325" y="4837083"/>
            <a:ext cx="4194175" cy="1247234"/>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dirty="0">
                <a:latin typeface="Roboto" charset="0"/>
                <a:ea typeface="Roboto" charset="0"/>
                <a:cs typeface="Roboto" charset="0"/>
              </a:rPr>
              <a:t>Logos</a:t>
            </a:r>
          </a:p>
          <a:p>
            <a:pPr lvl="0"/>
            <a:r>
              <a:rPr lang="en-US" sz="1100" b="0" i="0" dirty="0">
                <a:latin typeface="Roboto Light" charset="0"/>
                <a:ea typeface="Roboto Light" charset="0"/>
                <a:cs typeface="Roboto Light" charset="0"/>
              </a:rPr>
              <a:t>There are</a:t>
            </a:r>
            <a:r>
              <a:rPr lang="en-US" sz="1100" b="0" i="0" baseline="0" dirty="0">
                <a:latin typeface="Roboto Light" charset="0"/>
                <a:ea typeface="Roboto Light" charset="0"/>
                <a:cs typeface="Roboto Light" charset="0"/>
              </a:rPr>
              <a:t> a few cases in which you may need to add the SFRPC logo on top of an image. Please select the appropriate logo with the appropriate color lockup, and right click to “Copy”, then navigate to the slide you wish to paste it on and right click to ”Paste”.</a:t>
            </a:r>
            <a:endParaRPr lang="en-US" sz="1100" b="0" i="0" dirty="0">
              <a:latin typeface="Roboto Light" charset="0"/>
              <a:ea typeface="Roboto Light" charset="0"/>
              <a:cs typeface="Roboto Light" charset="0"/>
            </a:endParaRPr>
          </a:p>
        </p:txBody>
      </p:sp>
      <p:sp>
        <p:nvSpPr>
          <p:cNvPr id="17" name="Rectangle 16"/>
          <p:cNvSpPr/>
          <p:nvPr userDrawn="1"/>
        </p:nvSpPr>
        <p:spPr>
          <a:xfrm>
            <a:off x="8361338" y="3804177"/>
            <a:ext cx="3247839" cy="22886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8509000" y="4927600"/>
            <a:ext cx="2959100" cy="1066800"/>
          </a:xfrm>
          <a:prstGeom prst="rect">
            <a:avLst/>
          </a:prstGeom>
          <a:solidFill>
            <a:srgbClr val="DC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33">
            <a:extLst>
              <a:ext uri="{FF2B5EF4-FFF2-40B4-BE49-F238E27FC236}">
                <a16:creationId xmlns:a16="http://schemas.microsoft.com/office/drawing/2014/main" id="{45F56786-2DDB-490A-8F1A-104EF8C3C074}"/>
              </a:ext>
            </a:extLst>
          </p:cNvPr>
          <p:cNvSpPr/>
          <p:nvPr userDrawn="1"/>
        </p:nvSpPr>
        <p:spPr>
          <a:xfrm>
            <a:off x="880390" y="2252513"/>
            <a:ext cx="1451289" cy="758750"/>
          </a:xfrm>
          <a:custGeom>
            <a:avLst/>
            <a:gdLst>
              <a:gd name="connsiteX0" fmla="*/ 0 w 2477760"/>
              <a:gd name="connsiteY0" fmla="*/ 0 h 1295400"/>
              <a:gd name="connsiteX1" fmla="*/ 2477760 w 2477760"/>
              <a:gd name="connsiteY1" fmla="*/ 0 h 1295400"/>
              <a:gd name="connsiteX2" fmla="*/ 2477760 w 2477760"/>
              <a:gd name="connsiteY2" fmla="*/ 1041400 h 1295400"/>
              <a:gd name="connsiteX3" fmla="*/ 1456053 w 2477760"/>
              <a:gd name="connsiteY3" fmla="*/ 1041400 h 1295400"/>
              <a:gd name="connsiteX4" fmla="*/ 1238880 w 2477760"/>
              <a:gd name="connsiteY4" fmla="*/ 1295400 h 1295400"/>
              <a:gd name="connsiteX5" fmla="*/ 1021708 w 2477760"/>
              <a:gd name="connsiteY5" fmla="*/ 1041400 h 1295400"/>
              <a:gd name="connsiteX6" fmla="*/ 0 w 2477760"/>
              <a:gd name="connsiteY6" fmla="*/ 1041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0" y="0"/>
                </a:moveTo>
                <a:lnTo>
                  <a:pt x="2477760" y="0"/>
                </a:lnTo>
                <a:lnTo>
                  <a:pt x="2477760" y="1041400"/>
                </a:lnTo>
                <a:lnTo>
                  <a:pt x="1456053" y="1041400"/>
                </a:lnTo>
                <a:lnTo>
                  <a:pt x="1238880" y="1295400"/>
                </a:lnTo>
                <a:lnTo>
                  <a:pt x="1021708" y="1041400"/>
                </a:lnTo>
                <a:lnTo>
                  <a:pt x="0" y="1041400"/>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bIns="288000" rtlCol="0" anchor="t"/>
          <a:lstStyle/>
          <a:p>
            <a:pPr algn="ctr"/>
            <a:r>
              <a:rPr lang="en-US" sz="1600">
                <a:solidFill>
                  <a:srgbClr val="7C7A7A"/>
                </a:solidFill>
                <a:latin typeface="Roboto Light" charset="0"/>
                <a:ea typeface="Roboto Light" charset="0"/>
                <a:cs typeface="Roboto Light" charset="0"/>
              </a:rPr>
              <a:t>Text</a:t>
            </a:r>
          </a:p>
        </p:txBody>
      </p:sp>
      <p:sp>
        <p:nvSpPr>
          <p:cNvPr id="19" name="Freeform 43">
            <a:extLst>
              <a:ext uri="{FF2B5EF4-FFF2-40B4-BE49-F238E27FC236}">
                <a16:creationId xmlns:a16="http://schemas.microsoft.com/office/drawing/2014/main" id="{76E01EFC-CFE6-4083-BD4B-0BC3BD7F7AAB}"/>
              </a:ext>
            </a:extLst>
          </p:cNvPr>
          <p:cNvSpPr/>
          <p:nvPr userDrawn="1"/>
        </p:nvSpPr>
        <p:spPr>
          <a:xfrm>
            <a:off x="2755941" y="2103739"/>
            <a:ext cx="1451289" cy="758750"/>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algn="ctr"/>
            <a:r>
              <a:rPr lang="en-US" sz="1600">
                <a:solidFill>
                  <a:srgbClr val="7C7A7A"/>
                </a:solidFill>
                <a:latin typeface="Roboto Light" charset="0"/>
                <a:ea typeface="Roboto Light" charset="0"/>
                <a:cs typeface="Roboto Light" charset="0"/>
              </a:rPr>
              <a:t>Text</a:t>
            </a:r>
          </a:p>
        </p:txBody>
      </p:sp>
      <p:sp>
        <p:nvSpPr>
          <p:cNvPr id="20" name="Freeform 41">
            <a:extLst>
              <a:ext uri="{FF2B5EF4-FFF2-40B4-BE49-F238E27FC236}">
                <a16:creationId xmlns:a16="http://schemas.microsoft.com/office/drawing/2014/main" id="{D87A7298-B0E1-4391-946E-EFD8E6FC2B71}"/>
              </a:ext>
            </a:extLst>
          </p:cNvPr>
          <p:cNvSpPr/>
          <p:nvPr userDrawn="1"/>
        </p:nvSpPr>
        <p:spPr>
          <a:xfrm>
            <a:off x="724177" y="3236763"/>
            <a:ext cx="1607502" cy="609975"/>
          </a:xfrm>
          <a:custGeom>
            <a:avLst/>
            <a:gdLst>
              <a:gd name="connsiteX0" fmla="*/ 266700 w 2744460"/>
              <a:gd name="connsiteY0" fmla="*/ 0 h 1041400"/>
              <a:gd name="connsiteX1" fmla="*/ 2744460 w 2744460"/>
              <a:gd name="connsiteY1" fmla="*/ 0 h 1041400"/>
              <a:gd name="connsiteX2" fmla="*/ 2744460 w 2744460"/>
              <a:gd name="connsiteY2" fmla="*/ 1041400 h 1041400"/>
              <a:gd name="connsiteX3" fmla="*/ 266700 w 2744460"/>
              <a:gd name="connsiteY3" fmla="*/ 1041400 h 1041400"/>
              <a:gd name="connsiteX4" fmla="*/ 266700 w 2744460"/>
              <a:gd name="connsiteY4" fmla="*/ 748731 h 1041400"/>
              <a:gd name="connsiteX5" fmla="*/ 0 w 2744460"/>
              <a:gd name="connsiteY5" fmla="*/ 520700 h 1041400"/>
              <a:gd name="connsiteX6" fmla="*/ 266700 w 2744460"/>
              <a:gd name="connsiteY6" fmla="*/ 292669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460" h="1041400">
                <a:moveTo>
                  <a:pt x="266700" y="0"/>
                </a:moveTo>
                <a:lnTo>
                  <a:pt x="2744460" y="0"/>
                </a:lnTo>
                <a:lnTo>
                  <a:pt x="2744460" y="1041400"/>
                </a:lnTo>
                <a:lnTo>
                  <a:pt x="266700" y="1041400"/>
                </a:lnTo>
                <a:lnTo>
                  <a:pt x="266700" y="748731"/>
                </a:lnTo>
                <a:lnTo>
                  <a:pt x="0" y="520700"/>
                </a:lnTo>
                <a:lnTo>
                  <a:pt x="266700" y="292669"/>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bIns="288000" rtlCol="0" anchor="b"/>
          <a:lstStyle/>
          <a:p>
            <a:pPr algn="ctr"/>
            <a:r>
              <a:rPr lang="en-US" sz="1600">
                <a:solidFill>
                  <a:srgbClr val="7C7A7A"/>
                </a:solidFill>
                <a:latin typeface="Roboto Light" charset="0"/>
                <a:ea typeface="Roboto Light" charset="0"/>
                <a:cs typeface="Roboto Light" charset="0"/>
              </a:rPr>
              <a:t>Text</a:t>
            </a:r>
          </a:p>
        </p:txBody>
      </p:sp>
      <p:sp>
        <p:nvSpPr>
          <p:cNvPr id="21" name="Freeform 42">
            <a:extLst>
              <a:ext uri="{FF2B5EF4-FFF2-40B4-BE49-F238E27FC236}">
                <a16:creationId xmlns:a16="http://schemas.microsoft.com/office/drawing/2014/main" id="{B2967ADA-0152-4FA7-A66F-A97957779CFC}"/>
              </a:ext>
            </a:extLst>
          </p:cNvPr>
          <p:cNvSpPr/>
          <p:nvPr userDrawn="1"/>
        </p:nvSpPr>
        <p:spPr>
          <a:xfrm>
            <a:off x="2755941" y="3236763"/>
            <a:ext cx="1600064" cy="609975"/>
          </a:xfrm>
          <a:custGeom>
            <a:avLst/>
            <a:gdLst>
              <a:gd name="connsiteX0" fmla="*/ 0 w 2731760"/>
              <a:gd name="connsiteY0" fmla="*/ 0 h 1041400"/>
              <a:gd name="connsiteX1" fmla="*/ 2477760 w 2731760"/>
              <a:gd name="connsiteY1" fmla="*/ 0 h 1041400"/>
              <a:gd name="connsiteX2" fmla="*/ 2477760 w 2731760"/>
              <a:gd name="connsiteY2" fmla="*/ 303528 h 1041400"/>
              <a:gd name="connsiteX3" fmla="*/ 2731760 w 2731760"/>
              <a:gd name="connsiteY3" fmla="*/ 520700 h 1041400"/>
              <a:gd name="connsiteX4" fmla="*/ 2477760 w 2731760"/>
              <a:gd name="connsiteY4" fmla="*/ 737873 h 1041400"/>
              <a:gd name="connsiteX5" fmla="*/ 2477760 w 2731760"/>
              <a:gd name="connsiteY5" fmla="*/ 1041400 h 1041400"/>
              <a:gd name="connsiteX6" fmla="*/ 0 w 2731760"/>
              <a:gd name="connsiteY6" fmla="*/ 10414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1760" h="1041400">
                <a:moveTo>
                  <a:pt x="0" y="0"/>
                </a:moveTo>
                <a:lnTo>
                  <a:pt x="2477760" y="0"/>
                </a:lnTo>
                <a:lnTo>
                  <a:pt x="2477760" y="303528"/>
                </a:lnTo>
                <a:lnTo>
                  <a:pt x="2731760" y="520700"/>
                </a:lnTo>
                <a:lnTo>
                  <a:pt x="2477760" y="737873"/>
                </a:lnTo>
                <a:lnTo>
                  <a:pt x="2477760" y="1041400"/>
                </a:lnTo>
                <a:lnTo>
                  <a:pt x="0" y="1041400"/>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Ins="288000" bIns="288000" rtlCol="0" anchor="b"/>
          <a:lstStyle/>
          <a:p>
            <a:pPr algn="ctr"/>
            <a:r>
              <a:rPr lang="en-US" sz="1600">
                <a:solidFill>
                  <a:srgbClr val="7C7A7A"/>
                </a:solidFill>
                <a:latin typeface="Roboto Light" charset="0"/>
                <a:ea typeface="Roboto Light" charset="0"/>
                <a:cs typeface="Roboto Light" charset="0"/>
              </a:rPr>
              <a:t>Text</a:t>
            </a:r>
          </a:p>
        </p:txBody>
      </p:sp>
      <p:sp>
        <p:nvSpPr>
          <p:cNvPr id="22" name="Freeform 45">
            <a:extLst>
              <a:ext uri="{FF2B5EF4-FFF2-40B4-BE49-F238E27FC236}">
                <a16:creationId xmlns:a16="http://schemas.microsoft.com/office/drawing/2014/main" id="{4B8FED0A-EDDB-4888-8DD1-FE69E492F58B}"/>
              </a:ext>
            </a:extLst>
          </p:cNvPr>
          <p:cNvSpPr/>
          <p:nvPr userDrawn="1"/>
        </p:nvSpPr>
        <p:spPr>
          <a:xfrm>
            <a:off x="880390" y="4348618"/>
            <a:ext cx="1451289" cy="758750"/>
          </a:xfrm>
          <a:custGeom>
            <a:avLst/>
            <a:gdLst>
              <a:gd name="connsiteX0" fmla="*/ 0 w 2477760"/>
              <a:gd name="connsiteY0" fmla="*/ 0 h 1295400"/>
              <a:gd name="connsiteX1" fmla="*/ 2477760 w 2477760"/>
              <a:gd name="connsiteY1" fmla="*/ 0 h 1295400"/>
              <a:gd name="connsiteX2" fmla="*/ 2477760 w 2477760"/>
              <a:gd name="connsiteY2" fmla="*/ 1041400 h 1295400"/>
              <a:gd name="connsiteX3" fmla="*/ 1456053 w 2477760"/>
              <a:gd name="connsiteY3" fmla="*/ 1041400 h 1295400"/>
              <a:gd name="connsiteX4" fmla="*/ 1238880 w 2477760"/>
              <a:gd name="connsiteY4" fmla="*/ 1295400 h 1295400"/>
              <a:gd name="connsiteX5" fmla="*/ 1021708 w 2477760"/>
              <a:gd name="connsiteY5" fmla="*/ 1041400 h 1295400"/>
              <a:gd name="connsiteX6" fmla="*/ 0 w 2477760"/>
              <a:gd name="connsiteY6" fmla="*/ 1041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0" y="0"/>
                </a:moveTo>
                <a:lnTo>
                  <a:pt x="2477760" y="0"/>
                </a:lnTo>
                <a:lnTo>
                  <a:pt x="2477760" y="1041400"/>
                </a:lnTo>
                <a:lnTo>
                  <a:pt x="1456053" y="1041400"/>
                </a:lnTo>
                <a:lnTo>
                  <a:pt x="1238880" y="1295400"/>
                </a:lnTo>
                <a:lnTo>
                  <a:pt x="1021708" y="1041400"/>
                </a:lnTo>
                <a:lnTo>
                  <a:pt x="0" y="10414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t"/>
          <a:lstStyle/>
          <a:p>
            <a:pPr algn="ctr"/>
            <a:r>
              <a:rPr lang="en-US" sz="1600">
                <a:solidFill>
                  <a:schemeClr val="bg1"/>
                </a:solidFill>
                <a:latin typeface="Roboto Light" charset="0"/>
                <a:ea typeface="Roboto Light" charset="0"/>
                <a:cs typeface="Roboto Light" charset="0"/>
              </a:rPr>
              <a:t>Text</a:t>
            </a:r>
          </a:p>
        </p:txBody>
      </p:sp>
      <p:sp>
        <p:nvSpPr>
          <p:cNvPr id="23" name="Freeform 46">
            <a:extLst>
              <a:ext uri="{FF2B5EF4-FFF2-40B4-BE49-F238E27FC236}">
                <a16:creationId xmlns:a16="http://schemas.microsoft.com/office/drawing/2014/main" id="{6364DA66-7FA7-480F-A360-6BDFF55069C1}"/>
              </a:ext>
            </a:extLst>
          </p:cNvPr>
          <p:cNvSpPr/>
          <p:nvPr userDrawn="1"/>
        </p:nvSpPr>
        <p:spPr>
          <a:xfrm>
            <a:off x="2755941" y="4199844"/>
            <a:ext cx="1451289" cy="758750"/>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algn="ctr"/>
            <a:r>
              <a:rPr lang="en-US" sz="1600">
                <a:solidFill>
                  <a:schemeClr val="bg1"/>
                </a:solidFill>
                <a:latin typeface="Roboto Light" charset="0"/>
                <a:ea typeface="Roboto Light" charset="0"/>
                <a:cs typeface="Roboto Light" charset="0"/>
              </a:rPr>
              <a:t>Text</a:t>
            </a:r>
          </a:p>
        </p:txBody>
      </p:sp>
      <p:sp>
        <p:nvSpPr>
          <p:cNvPr id="24" name="Freeform 48">
            <a:extLst>
              <a:ext uri="{FF2B5EF4-FFF2-40B4-BE49-F238E27FC236}">
                <a16:creationId xmlns:a16="http://schemas.microsoft.com/office/drawing/2014/main" id="{57CCC97B-E0DF-4720-8795-247ACAC418F2}"/>
              </a:ext>
            </a:extLst>
          </p:cNvPr>
          <p:cNvSpPr/>
          <p:nvPr userDrawn="1"/>
        </p:nvSpPr>
        <p:spPr>
          <a:xfrm>
            <a:off x="724177" y="5332868"/>
            <a:ext cx="1607502" cy="609975"/>
          </a:xfrm>
          <a:custGeom>
            <a:avLst/>
            <a:gdLst>
              <a:gd name="connsiteX0" fmla="*/ 266700 w 2744460"/>
              <a:gd name="connsiteY0" fmla="*/ 0 h 1041400"/>
              <a:gd name="connsiteX1" fmla="*/ 2744460 w 2744460"/>
              <a:gd name="connsiteY1" fmla="*/ 0 h 1041400"/>
              <a:gd name="connsiteX2" fmla="*/ 2744460 w 2744460"/>
              <a:gd name="connsiteY2" fmla="*/ 1041400 h 1041400"/>
              <a:gd name="connsiteX3" fmla="*/ 266700 w 2744460"/>
              <a:gd name="connsiteY3" fmla="*/ 1041400 h 1041400"/>
              <a:gd name="connsiteX4" fmla="*/ 266700 w 2744460"/>
              <a:gd name="connsiteY4" fmla="*/ 748731 h 1041400"/>
              <a:gd name="connsiteX5" fmla="*/ 0 w 2744460"/>
              <a:gd name="connsiteY5" fmla="*/ 520700 h 1041400"/>
              <a:gd name="connsiteX6" fmla="*/ 266700 w 2744460"/>
              <a:gd name="connsiteY6" fmla="*/ 292669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460" h="1041400">
                <a:moveTo>
                  <a:pt x="266700" y="0"/>
                </a:moveTo>
                <a:lnTo>
                  <a:pt x="2744460" y="0"/>
                </a:lnTo>
                <a:lnTo>
                  <a:pt x="2744460" y="1041400"/>
                </a:lnTo>
                <a:lnTo>
                  <a:pt x="266700" y="1041400"/>
                </a:lnTo>
                <a:lnTo>
                  <a:pt x="266700" y="748731"/>
                </a:lnTo>
                <a:lnTo>
                  <a:pt x="0" y="520700"/>
                </a:lnTo>
                <a:lnTo>
                  <a:pt x="266700" y="292669"/>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88000" tIns="108000" bIns="108000" rtlCol="0" anchor="ctr"/>
          <a:lstStyle/>
          <a:p>
            <a:pPr algn="ctr"/>
            <a:r>
              <a:rPr lang="en-US" sz="1600" dirty="0">
                <a:solidFill>
                  <a:schemeClr val="bg1"/>
                </a:solidFill>
                <a:latin typeface="Roboto Light" charset="0"/>
                <a:ea typeface="Roboto Light" charset="0"/>
                <a:cs typeface="Roboto Light" charset="0"/>
              </a:rPr>
              <a:t>Text</a:t>
            </a:r>
          </a:p>
        </p:txBody>
      </p:sp>
      <p:sp>
        <p:nvSpPr>
          <p:cNvPr id="25" name="Freeform 47">
            <a:extLst>
              <a:ext uri="{FF2B5EF4-FFF2-40B4-BE49-F238E27FC236}">
                <a16:creationId xmlns:a16="http://schemas.microsoft.com/office/drawing/2014/main" id="{E3C92C2C-302B-4273-BF7D-2062798033FB}"/>
              </a:ext>
            </a:extLst>
          </p:cNvPr>
          <p:cNvSpPr/>
          <p:nvPr userDrawn="1"/>
        </p:nvSpPr>
        <p:spPr>
          <a:xfrm>
            <a:off x="2755941" y="5332868"/>
            <a:ext cx="1600064" cy="609975"/>
          </a:xfrm>
          <a:custGeom>
            <a:avLst/>
            <a:gdLst>
              <a:gd name="connsiteX0" fmla="*/ 0 w 2731760"/>
              <a:gd name="connsiteY0" fmla="*/ 0 h 1041400"/>
              <a:gd name="connsiteX1" fmla="*/ 2477760 w 2731760"/>
              <a:gd name="connsiteY1" fmla="*/ 0 h 1041400"/>
              <a:gd name="connsiteX2" fmla="*/ 2477760 w 2731760"/>
              <a:gd name="connsiteY2" fmla="*/ 303528 h 1041400"/>
              <a:gd name="connsiteX3" fmla="*/ 2731760 w 2731760"/>
              <a:gd name="connsiteY3" fmla="*/ 520700 h 1041400"/>
              <a:gd name="connsiteX4" fmla="*/ 2477760 w 2731760"/>
              <a:gd name="connsiteY4" fmla="*/ 737873 h 1041400"/>
              <a:gd name="connsiteX5" fmla="*/ 2477760 w 2731760"/>
              <a:gd name="connsiteY5" fmla="*/ 1041400 h 1041400"/>
              <a:gd name="connsiteX6" fmla="*/ 0 w 2731760"/>
              <a:gd name="connsiteY6" fmla="*/ 10414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1760" h="1041400">
                <a:moveTo>
                  <a:pt x="0" y="0"/>
                </a:moveTo>
                <a:lnTo>
                  <a:pt x="2477760" y="0"/>
                </a:lnTo>
                <a:lnTo>
                  <a:pt x="2477760" y="303528"/>
                </a:lnTo>
                <a:lnTo>
                  <a:pt x="2731760" y="520700"/>
                </a:lnTo>
                <a:lnTo>
                  <a:pt x="2477760" y="737873"/>
                </a:lnTo>
                <a:lnTo>
                  <a:pt x="2477760" y="1041400"/>
                </a:lnTo>
                <a:lnTo>
                  <a:pt x="0" y="10414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108000" rIns="288000" bIns="108000" rtlCol="0" anchor="ctr"/>
          <a:lstStyle/>
          <a:p>
            <a:pPr algn="ctr"/>
            <a:r>
              <a:rPr lang="en-US" sz="1600">
                <a:solidFill>
                  <a:schemeClr val="bg1"/>
                </a:solidFill>
                <a:latin typeface="Roboto Light" charset="0"/>
                <a:ea typeface="Roboto Light" charset="0"/>
                <a:cs typeface="Roboto Light" charset="0"/>
              </a:rPr>
              <a:t>Text</a:t>
            </a:r>
          </a:p>
        </p:txBody>
      </p:sp>
      <p:sp>
        <p:nvSpPr>
          <p:cNvPr id="26" name="Freeform 19">
            <a:extLst>
              <a:ext uri="{FF2B5EF4-FFF2-40B4-BE49-F238E27FC236}">
                <a16:creationId xmlns:a16="http://schemas.microsoft.com/office/drawing/2014/main" id="{8C808C8F-1117-4C4D-A0CB-BE888046D19E}"/>
              </a:ext>
            </a:extLst>
          </p:cNvPr>
          <p:cNvSpPr/>
          <p:nvPr userDrawn="1"/>
        </p:nvSpPr>
        <p:spPr>
          <a:xfrm>
            <a:off x="4748351" y="2188643"/>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a:r>
              <a:rPr lang="en-US" sz="1600">
                <a:solidFill>
                  <a:schemeClr val="bg1"/>
                </a:solidFill>
                <a:latin typeface="Roboto Light" charset="0"/>
                <a:ea typeface="Roboto Light" charset="0"/>
                <a:cs typeface="Roboto Light" charset="0"/>
              </a:rPr>
              <a:t>Text</a:t>
            </a:r>
          </a:p>
        </p:txBody>
      </p:sp>
      <p:sp>
        <p:nvSpPr>
          <p:cNvPr id="27" name="Freeform 50">
            <a:extLst>
              <a:ext uri="{FF2B5EF4-FFF2-40B4-BE49-F238E27FC236}">
                <a16:creationId xmlns:a16="http://schemas.microsoft.com/office/drawing/2014/main" id="{58D9ABAD-D41C-45AC-ACBF-65B55184F353}"/>
              </a:ext>
            </a:extLst>
          </p:cNvPr>
          <p:cNvSpPr/>
          <p:nvPr userDrawn="1"/>
        </p:nvSpPr>
        <p:spPr>
          <a:xfrm>
            <a:off x="6543509" y="2188643"/>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600">
              <a:solidFill>
                <a:schemeClr val="bg1"/>
              </a:solidFill>
              <a:latin typeface="Roboto Light" charset="0"/>
              <a:ea typeface="Roboto Light" charset="0"/>
              <a:cs typeface="Roboto Light" charset="0"/>
            </a:endParaRPr>
          </a:p>
        </p:txBody>
      </p:sp>
      <p:sp>
        <p:nvSpPr>
          <p:cNvPr id="28" name="Freeform 52">
            <a:extLst>
              <a:ext uri="{FF2B5EF4-FFF2-40B4-BE49-F238E27FC236}">
                <a16:creationId xmlns:a16="http://schemas.microsoft.com/office/drawing/2014/main" id="{3E72299C-D992-4C43-ADAA-C16D4D18BC1C}"/>
              </a:ext>
            </a:extLst>
          </p:cNvPr>
          <p:cNvSpPr/>
          <p:nvPr userDrawn="1"/>
        </p:nvSpPr>
        <p:spPr>
          <a:xfrm>
            <a:off x="4748351" y="4167207"/>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180000" rtlCol="0" anchor="ctr"/>
          <a:lstStyle/>
          <a:p>
            <a:pPr algn="ctr"/>
            <a:r>
              <a:rPr lang="en-US" sz="1600">
                <a:solidFill>
                  <a:srgbClr val="7C7A7A"/>
                </a:solidFill>
                <a:latin typeface="Roboto Light" charset="0"/>
                <a:ea typeface="Roboto Light" charset="0"/>
                <a:cs typeface="Roboto Light" charset="0"/>
              </a:rPr>
              <a:t>Text</a:t>
            </a:r>
          </a:p>
        </p:txBody>
      </p:sp>
      <p:sp>
        <p:nvSpPr>
          <p:cNvPr id="29" name="Freeform 53">
            <a:extLst>
              <a:ext uri="{FF2B5EF4-FFF2-40B4-BE49-F238E27FC236}">
                <a16:creationId xmlns:a16="http://schemas.microsoft.com/office/drawing/2014/main" id="{C6D037FC-17A7-4F75-825A-1126AA331C80}"/>
              </a:ext>
            </a:extLst>
          </p:cNvPr>
          <p:cNvSpPr/>
          <p:nvPr userDrawn="1"/>
        </p:nvSpPr>
        <p:spPr>
          <a:xfrm>
            <a:off x="6543509" y="4167207"/>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Ins="288000" bIns="288000" rtlCol="0" anchor="b"/>
          <a:lstStyle/>
          <a:p>
            <a:pPr algn="ctr"/>
            <a:endParaRPr lang="en-US" sz="1600">
              <a:solidFill>
                <a:srgbClr val="7C7A7A"/>
              </a:solidFill>
              <a:latin typeface="Roboto Light" charset="0"/>
              <a:ea typeface="Roboto Light" charset="0"/>
              <a:cs typeface="Roboto Light" charset="0"/>
            </a:endParaRPr>
          </a:p>
        </p:txBody>
      </p:sp>
      <p:cxnSp>
        <p:nvCxnSpPr>
          <p:cNvPr id="30" name="Straight Connector 29">
            <a:extLst>
              <a:ext uri="{FF2B5EF4-FFF2-40B4-BE49-F238E27FC236}">
                <a16:creationId xmlns:a16="http://schemas.microsoft.com/office/drawing/2014/main" id="{2D00EC38-9859-4173-A9DD-5EA2F11547A5}"/>
              </a:ext>
            </a:extLst>
          </p:cNvPr>
          <p:cNvCxnSpPr/>
          <p:nvPr userDrawn="1"/>
        </p:nvCxnSpPr>
        <p:spPr>
          <a:xfrm>
            <a:off x="9067800" y="2044700"/>
            <a:ext cx="0" cy="1379705"/>
          </a:xfrm>
          <a:prstGeom prst="line">
            <a:avLst/>
          </a:prstGeom>
          <a:ln w="19050">
            <a:head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65D220B-011D-4377-B202-ED47ED0A0E4B}"/>
              </a:ext>
            </a:extLst>
          </p:cNvPr>
          <p:cNvCxnSpPr/>
          <p:nvPr userDrawn="1"/>
        </p:nvCxnSpPr>
        <p:spPr>
          <a:xfrm>
            <a:off x="9627394" y="2044700"/>
            <a:ext cx="0" cy="1379705"/>
          </a:xfrm>
          <a:prstGeom prst="line">
            <a:avLst/>
          </a:prstGeom>
          <a:ln w="19050">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2D02F8-D97F-4F9F-8F48-713D5AEB7F45}"/>
              </a:ext>
            </a:extLst>
          </p:cNvPr>
          <p:cNvCxnSpPr/>
          <p:nvPr userDrawn="1"/>
        </p:nvCxnSpPr>
        <p:spPr>
          <a:xfrm>
            <a:off x="10186988" y="2049295"/>
            <a:ext cx="0" cy="1379705"/>
          </a:xfrm>
          <a:prstGeom prst="line">
            <a:avLst/>
          </a:prstGeom>
          <a:ln w="19050">
            <a:solidFill>
              <a:schemeClr val="tx2"/>
            </a:solidFill>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C34B94-662E-4242-BE79-AF19E6E7A699}"/>
              </a:ext>
            </a:extLst>
          </p:cNvPr>
          <p:cNvCxnSpPr/>
          <p:nvPr userDrawn="1"/>
        </p:nvCxnSpPr>
        <p:spPr>
          <a:xfrm>
            <a:off x="10746582" y="2049295"/>
            <a:ext cx="0" cy="1379705"/>
          </a:xfrm>
          <a:prstGeom prst="line">
            <a:avLst/>
          </a:prstGeom>
          <a:ln w="19050">
            <a:solidFill>
              <a:schemeClr val="tx2"/>
            </a:solidFill>
            <a:prstDash val="sysDot"/>
            <a:headEnd type="triangle"/>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92037B53-478C-456C-A50A-3CEBDC7CD82E}"/>
              </a:ext>
            </a:extLst>
          </p:cNvPr>
          <p:cNvPicPr>
            <a:picLocks noChangeAspect="1"/>
          </p:cNvPicPr>
          <p:nvPr userDrawn="1"/>
        </p:nvPicPr>
        <p:blipFill>
          <a:blip r:embed="rId2"/>
          <a:stretch>
            <a:fillRect/>
          </a:stretch>
        </p:blipFill>
        <p:spPr>
          <a:xfrm>
            <a:off x="8947914" y="3911950"/>
            <a:ext cx="2074686" cy="816043"/>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1B69020A-7BC8-463E-822B-74A423244B5D}"/>
              </a:ext>
            </a:extLst>
          </p:cNvPr>
          <p:cNvPicPr>
            <a:picLocks noChangeAspect="1"/>
          </p:cNvPicPr>
          <p:nvPr userDrawn="1"/>
        </p:nvPicPr>
        <p:blipFill>
          <a:blip r:embed="rId3"/>
          <a:stretch>
            <a:fillRect/>
          </a:stretch>
        </p:blipFill>
        <p:spPr>
          <a:xfrm>
            <a:off x="9067800" y="5130041"/>
            <a:ext cx="1842038" cy="724535"/>
          </a:xfrm>
          <a:prstGeom prst="rect">
            <a:avLst/>
          </a:prstGeom>
        </p:spPr>
      </p:pic>
    </p:spTree>
    <p:extLst>
      <p:ext uri="{BB962C8B-B14F-4D97-AF65-F5344CB8AC3E}">
        <p14:creationId xmlns:p14="http://schemas.microsoft.com/office/powerpoint/2010/main" val="3041736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7" name="Rectangle 6"/>
          <p:cNvSpPr/>
          <p:nvPr userDrawn="1"/>
        </p:nvSpPr>
        <p:spPr>
          <a:xfrm>
            <a:off x="2368446" y="509666"/>
            <a:ext cx="9823554" cy="5576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74675" y="540763"/>
            <a:ext cx="104304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mj-lt"/>
                <a:ea typeface="Roboto Light" charset="0"/>
                <a:cs typeface="Roboto Light" charset="0"/>
              </a:rPr>
              <a:t>Icons</a:t>
            </a:r>
            <a:endParaRPr lang="en-US" dirty="0">
              <a:solidFill>
                <a:srgbClr val="01334C"/>
              </a:solidFill>
              <a:latin typeface="+mj-lt"/>
            </a:endParaRPr>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dirty="0">
                <a:latin typeface="+mn-lt"/>
              </a:rPr>
              <a:t>Simple,</a:t>
            </a:r>
          </a:p>
          <a:p>
            <a:pPr lvl="0"/>
            <a:r>
              <a:rPr lang="en-US" dirty="0">
                <a:latin typeface="+mn-lt"/>
              </a:rPr>
              <a:t>Color Background</a:t>
            </a:r>
          </a:p>
        </p:txBody>
      </p:sp>
      <p:sp>
        <p:nvSpPr>
          <p:cNvPr id="35" name="TextBox 34"/>
          <p:cNvSpPr txBox="1"/>
          <p:nvPr userDrawn="1"/>
        </p:nvSpPr>
        <p:spPr>
          <a:xfrm>
            <a:off x="5322283" y="910094"/>
            <a:ext cx="77136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Digital,</a:t>
            </a:r>
          </a:p>
          <a:p>
            <a:r>
              <a:rPr lang="en-US" sz="1100" b="1" i="0">
                <a:solidFill>
                  <a:schemeClr val="bg1"/>
                </a:solidFill>
                <a:latin typeface="+mn-lt"/>
                <a:ea typeface="Roboto Medium" charset="0"/>
                <a:cs typeface="Roboto Medium" charset="0"/>
              </a:rPr>
              <a:t>Computer</a:t>
            </a:r>
          </a:p>
        </p:txBody>
      </p:sp>
      <p:sp>
        <p:nvSpPr>
          <p:cNvPr id="36" name="TextBox 35"/>
          <p:cNvSpPr txBox="1"/>
          <p:nvPr userDrawn="1"/>
        </p:nvSpPr>
        <p:spPr>
          <a:xfrm>
            <a:off x="7159277" y="910094"/>
            <a:ext cx="647934"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Service,</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Options</a:t>
            </a:r>
          </a:p>
        </p:txBody>
      </p:sp>
      <p:sp>
        <p:nvSpPr>
          <p:cNvPr id="37" name="TextBox 36"/>
          <p:cNvSpPr txBox="1"/>
          <p:nvPr userDrawn="1"/>
        </p:nvSpPr>
        <p:spPr>
          <a:xfrm>
            <a:off x="8963647" y="910094"/>
            <a:ext cx="60144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Digital,</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Mobile</a:t>
            </a:r>
          </a:p>
        </p:txBody>
      </p:sp>
      <p:sp>
        <p:nvSpPr>
          <p:cNvPr id="38" name="TextBox 37"/>
          <p:cNvSpPr txBox="1"/>
          <p:nvPr userDrawn="1"/>
        </p:nvSpPr>
        <p:spPr>
          <a:xfrm>
            <a:off x="10848093" y="910094"/>
            <a:ext cx="66556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Data,</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Increase</a:t>
            </a:r>
          </a:p>
        </p:txBody>
      </p:sp>
      <p:sp>
        <p:nvSpPr>
          <p:cNvPr id="39" name="TextBox 38"/>
          <p:cNvSpPr txBox="1"/>
          <p:nvPr userDrawn="1"/>
        </p:nvSpPr>
        <p:spPr>
          <a:xfrm>
            <a:off x="3383982" y="910094"/>
            <a:ext cx="787395" cy="430887"/>
          </a:xfrm>
          <a:prstGeom prst="rect">
            <a:avLst/>
          </a:prstGeom>
          <a:noFill/>
        </p:spPr>
        <p:txBody>
          <a:bodyPr wrap="none" rtlCol="0">
            <a:spAutoFit/>
          </a:bodyPr>
          <a:lstStyle/>
          <a:p>
            <a:r>
              <a:rPr lang="en-US" sz="1100" b="1" i="0" dirty="0">
                <a:solidFill>
                  <a:schemeClr val="bg1"/>
                </a:solidFill>
                <a:latin typeface="+mn-lt"/>
                <a:ea typeface="Roboto Medium" charset="0"/>
                <a:cs typeface="Roboto Medium" charset="0"/>
              </a:rPr>
              <a:t>Hierarchy,</a:t>
            </a:r>
            <a:br>
              <a:rPr lang="en-US" sz="1100" b="1" i="0" dirty="0">
                <a:solidFill>
                  <a:schemeClr val="bg1"/>
                </a:solidFill>
                <a:latin typeface="+mn-lt"/>
                <a:ea typeface="Roboto Medium" charset="0"/>
                <a:cs typeface="Roboto Medium" charset="0"/>
              </a:rPr>
            </a:br>
            <a:r>
              <a:rPr lang="en-US" sz="1100" b="1" i="0" dirty="0">
                <a:solidFill>
                  <a:schemeClr val="bg1"/>
                </a:solidFill>
                <a:latin typeface="+mn-lt"/>
                <a:ea typeface="Roboto Medium" charset="0"/>
                <a:cs typeface="Roboto Medium" charset="0"/>
              </a:rPr>
              <a:t>Group</a:t>
            </a:r>
          </a:p>
        </p:txBody>
      </p:sp>
      <p:sp>
        <p:nvSpPr>
          <p:cNvPr id="40" name="TextBox 39"/>
          <p:cNvSpPr txBox="1"/>
          <p:nvPr userDrawn="1"/>
        </p:nvSpPr>
        <p:spPr>
          <a:xfrm>
            <a:off x="5322283" y="1987121"/>
            <a:ext cx="870751"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Checkmark,</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Correct</a:t>
            </a:r>
          </a:p>
        </p:txBody>
      </p:sp>
      <p:sp>
        <p:nvSpPr>
          <p:cNvPr id="41" name="TextBox 40"/>
          <p:cNvSpPr txBox="1"/>
          <p:nvPr userDrawn="1"/>
        </p:nvSpPr>
        <p:spPr>
          <a:xfrm>
            <a:off x="7159277" y="1987121"/>
            <a:ext cx="72327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Future,</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Direction</a:t>
            </a:r>
          </a:p>
        </p:txBody>
      </p:sp>
      <p:sp>
        <p:nvSpPr>
          <p:cNvPr id="42" name="TextBox 41"/>
          <p:cNvSpPr txBox="1"/>
          <p:nvPr userDrawn="1"/>
        </p:nvSpPr>
        <p:spPr>
          <a:xfrm>
            <a:off x="8963647" y="1987121"/>
            <a:ext cx="699230"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Internet,</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Network</a:t>
            </a:r>
          </a:p>
        </p:txBody>
      </p:sp>
      <p:sp>
        <p:nvSpPr>
          <p:cNvPr id="43" name="TextBox 42"/>
          <p:cNvSpPr txBox="1"/>
          <p:nvPr userDrawn="1"/>
        </p:nvSpPr>
        <p:spPr>
          <a:xfrm>
            <a:off x="10848093" y="1987121"/>
            <a:ext cx="67518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Plan,</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Strategy</a:t>
            </a:r>
          </a:p>
        </p:txBody>
      </p:sp>
      <p:sp>
        <p:nvSpPr>
          <p:cNvPr id="44" name="TextBox 43"/>
          <p:cNvSpPr txBox="1"/>
          <p:nvPr userDrawn="1"/>
        </p:nvSpPr>
        <p:spPr>
          <a:xfrm>
            <a:off x="3383982" y="1987121"/>
            <a:ext cx="851515" cy="430887"/>
          </a:xfrm>
          <a:prstGeom prst="rect">
            <a:avLst/>
          </a:prstGeom>
          <a:noFill/>
        </p:spPr>
        <p:txBody>
          <a:bodyPr wrap="none" rtlCol="0">
            <a:spAutoFit/>
          </a:bodyPr>
          <a:lstStyle/>
          <a:p>
            <a:r>
              <a:rPr lang="en-US" sz="1100" b="1" i="0" dirty="0">
                <a:solidFill>
                  <a:schemeClr val="bg1"/>
                </a:solidFill>
                <a:latin typeface="+mn-lt"/>
                <a:ea typeface="Roboto Medium" charset="0"/>
                <a:cs typeface="Roboto Medium" charset="0"/>
              </a:rPr>
              <a:t>Growth,</a:t>
            </a:r>
            <a:br>
              <a:rPr lang="en-US" sz="1100" b="1" i="0" dirty="0">
                <a:solidFill>
                  <a:schemeClr val="bg1"/>
                </a:solidFill>
                <a:latin typeface="+mn-lt"/>
                <a:ea typeface="Roboto Medium" charset="0"/>
                <a:cs typeface="Roboto Medium" charset="0"/>
              </a:rPr>
            </a:br>
            <a:r>
              <a:rPr lang="en-US" sz="1100" b="1" i="0" dirty="0">
                <a:solidFill>
                  <a:schemeClr val="bg1"/>
                </a:solidFill>
                <a:latin typeface="+mn-lt"/>
                <a:ea typeface="Roboto Medium" charset="0"/>
                <a:cs typeface="Roboto Medium" charset="0"/>
              </a:rPr>
              <a:t>Investment</a:t>
            </a:r>
          </a:p>
        </p:txBody>
      </p:sp>
      <p:sp>
        <p:nvSpPr>
          <p:cNvPr id="45" name="TextBox 44"/>
          <p:cNvSpPr txBox="1"/>
          <p:nvPr userDrawn="1"/>
        </p:nvSpPr>
        <p:spPr>
          <a:xfrm>
            <a:off x="5322283" y="3137368"/>
            <a:ext cx="622286"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Report,</a:t>
            </a:r>
          </a:p>
          <a:p>
            <a:r>
              <a:rPr lang="en-US" sz="1100" b="1" i="0">
                <a:solidFill>
                  <a:schemeClr val="bg1"/>
                </a:solidFill>
                <a:latin typeface="+mn-lt"/>
                <a:ea typeface="Roboto Medium" charset="0"/>
                <a:cs typeface="Roboto Medium" charset="0"/>
              </a:rPr>
              <a:t>Data</a:t>
            </a:r>
          </a:p>
        </p:txBody>
      </p:sp>
      <p:sp>
        <p:nvSpPr>
          <p:cNvPr id="46" name="TextBox 45"/>
          <p:cNvSpPr txBox="1"/>
          <p:nvPr userDrawn="1"/>
        </p:nvSpPr>
        <p:spPr>
          <a:xfrm>
            <a:off x="7159277" y="3137368"/>
            <a:ext cx="85792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Leadership,</a:t>
            </a:r>
          </a:p>
          <a:p>
            <a:r>
              <a:rPr lang="en-US" sz="1100" b="1" i="0">
                <a:solidFill>
                  <a:schemeClr val="bg1"/>
                </a:solidFill>
                <a:latin typeface="+mn-lt"/>
                <a:ea typeface="Roboto Medium" charset="0"/>
                <a:cs typeface="Roboto Medium" charset="0"/>
              </a:rPr>
              <a:t>Initiative</a:t>
            </a:r>
          </a:p>
        </p:txBody>
      </p:sp>
      <p:sp>
        <p:nvSpPr>
          <p:cNvPr id="47" name="TextBox 46"/>
          <p:cNvSpPr txBox="1"/>
          <p:nvPr userDrawn="1"/>
        </p:nvSpPr>
        <p:spPr>
          <a:xfrm>
            <a:off x="8963647" y="3137368"/>
            <a:ext cx="69121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Speaker,</a:t>
            </a:r>
          </a:p>
          <a:p>
            <a:r>
              <a:rPr lang="en-US" sz="1100" b="1" i="0">
                <a:solidFill>
                  <a:schemeClr val="bg1"/>
                </a:solidFill>
                <a:latin typeface="+mn-lt"/>
                <a:ea typeface="Roboto Medium" charset="0"/>
                <a:cs typeface="Roboto Medium" charset="0"/>
              </a:rPr>
              <a:t>Advisor</a:t>
            </a:r>
          </a:p>
        </p:txBody>
      </p:sp>
      <p:sp>
        <p:nvSpPr>
          <p:cNvPr id="48" name="TextBox 47"/>
          <p:cNvSpPr txBox="1"/>
          <p:nvPr userDrawn="1"/>
        </p:nvSpPr>
        <p:spPr>
          <a:xfrm>
            <a:off x="10848093" y="3137368"/>
            <a:ext cx="66556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Idea,</a:t>
            </a:r>
          </a:p>
          <a:p>
            <a:r>
              <a:rPr lang="en-US" sz="1100" b="1" i="0">
                <a:solidFill>
                  <a:schemeClr val="bg1"/>
                </a:solidFill>
                <a:latin typeface="+mn-lt"/>
                <a:ea typeface="Roboto Medium" charset="0"/>
                <a:cs typeface="Roboto Medium" charset="0"/>
              </a:rPr>
              <a:t>Concept</a:t>
            </a:r>
          </a:p>
        </p:txBody>
      </p:sp>
      <p:sp>
        <p:nvSpPr>
          <p:cNvPr id="49" name="TextBox 48"/>
          <p:cNvSpPr txBox="1"/>
          <p:nvPr userDrawn="1"/>
        </p:nvSpPr>
        <p:spPr>
          <a:xfrm>
            <a:off x="3383982" y="3137368"/>
            <a:ext cx="91082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Networking,</a:t>
            </a:r>
          </a:p>
          <a:p>
            <a:r>
              <a:rPr lang="en-US" sz="1100" b="1" i="0">
                <a:solidFill>
                  <a:schemeClr val="bg1"/>
                </a:solidFill>
                <a:latin typeface="+mn-lt"/>
                <a:ea typeface="Roboto Medium" charset="0"/>
                <a:cs typeface="Roboto Medium" charset="0"/>
              </a:rPr>
              <a:t>Members</a:t>
            </a:r>
          </a:p>
        </p:txBody>
      </p:sp>
      <p:sp>
        <p:nvSpPr>
          <p:cNvPr id="50" name="TextBox 49"/>
          <p:cNvSpPr txBox="1"/>
          <p:nvPr userDrawn="1"/>
        </p:nvSpPr>
        <p:spPr>
          <a:xfrm>
            <a:off x="5322283" y="4214395"/>
            <a:ext cx="78258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Members,</a:t>
            </a:r>
          </a:p>
          <a:p>
            <a:r>
              <a:rPr lang="en-US" sz="1100" b="1" i="0">
                <a:solidFill>
                  <a:schemeClr val="bg1"/>
                </a:solidFill>
                <a:latin typeface="+mn-lt"/>
                <a:ea typeface="Roboto Medium" charset="0"/>
                <a:cs typeface="Roboto Medium" charset="0"/>
              </a:rPr>
              <a:t>Users</a:t>
            </a:r>
          </a:p>
        </p:txBody>
      </p:sp>
      <p:sp>
        <p:nvSpPr>
          <p:cNvPr id="51" name="TextBox 50"/>
          <p:cNvSpPr txBox="1"/>
          <p:nvPr userDrawn="1"/>
        </p:nvSpPr>
        <p:spPr>
          <a:xfrm>
            <a:off x="7159277" y="4214395"/>
            <a:ext cx="1008609"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Key</a:t>
            </a:r>
            <a:r>
              <a:rPr lang="en-US" sz="1100" b="1" i="0" baseline="0">
                <a:solidFill>
                  <a:schemeClr val="bg1"/>
                </a:solidFill>
                <a:latin typeface="+mn-lt"/>
                <a:ea typeface="Roboto Medium" charset="0"/>
                <a:cs typeface="Roboto Medium" charset="0"/>
              </a:rPr>
              <a:t> Points,</a:t>
            </a:r>
          </a:p>
          <a:p>
            <a:r>
              <a:rPr lang="en-US" sz="1100" b="1" i="0" baseline="0">
                <a:solidFill>
                  <a:schemeClr val="bg1"/>
                </a:solidFill>
                <a:latin typeface="+mn-lt"/>
                <a:ea typeface="Roboto Medium" charset="0"/>
                <a:cs typeface="Roboto Medium" charset="0"/>
              </a:rPr>
              <a:t>Requirements</a:t>
            </a:r>
            <a:endParaRPr lang="en-US" sz="1100" b="1" i="0">
              <a:solidFill>
                <a:schemeClr val="bg1"/>
              </a:solidFill>
              <a:latin typeface="+mn-lt"/>
              <a:ea typeface="Roboto Medium" charset="0"/>
              <a:cs typeface="Roboto Medium" charset="0"/>
            </a:endParaRPr>
          </a:p>
        </p:txBody>
      </p:sp>
      <p:sp>
        <p:nvSpPr>
          <p:cNvPr id="52" name="TextBox 51"/>
          <p:cNvSpPr txBox="1"/>
          <p:nvPr userDrawn="1"/>
        </p:nvSpPr>
        <p:spPr>
          <a:xfrm>
            <a:off x="8963647" y="4214395"/>
            <a:ext cx="821059"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Strategy,</a:t>
            </a:r>
          </a:p>
          <a:p>
            <a:r>
              <a:rPr lang="en-US" sz="1100" b="1" i="0">
                <a:solidFill>
                  <a:schemeClr val="bg1"/>
                </a:solidFill>
                <a:latin typeface="+mn-lt"/>
                <a:ea typeface="Roboto Medium" charset="0"/>
                <a:cs typeface="Roboto Medium" charset="0"/>
              </a:rPr>
              <a:t>Leadership</a:t>
            </a:r>
          </a:p>
        </p:txBody>
      </p:sp>
      <p:sp>
        <p:nvSpPr>
          <p:cNvPr id="53" name="TextBox 52"/>
          <p:cNvSpPr txBox="1"/>
          <p:nvPr userDrawn="1"/>
        </p:nvSpPr>
        <p:spPr>
          <a:xfrm>
            <a:off x="10848093" y="4214395"/>
            <a:ext cx="77136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Exchange,</a:t>
            </a:r>
          </a:p>
          <a:p>
            <a:r>
              <a:rPr lang="en-US" sz="1100" b="1" i="0">
                <a:solidFill>
                  <a:schemeClr val="bg1"/>
                </a:solidFill>
                <a:latin typeface="+mn-lt"/>
                <a:ea typeface="Roboto Medium" charset="0"/>
                <a:cs typeface="Roboto Medium" charset="0"/>
              </a:rPr>
              <a:t>Process</a:t>
            </a:r>
          </a:p>
        </p:txBody>
      </p:sp>
      <p:sp>
        <p:nvSpPr>
          <p:cNvPr id="54" name="TextBox 53"/>
          <p:cNvSpPr txBox="1"/>
          <p:nvPr userDrawn="1"/>
        </p:nvSpPr>
        <p:spPr>
          <a:xfrm>
            <a:off x="3383982" y="4214395"/>
            <a:ext cx="56938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Detail,</a:t>
            </a:r>
          </a:p>
          <a:p>
            <a:r>
              <a:rPr lang="en-US" sz="1100" b="1" i="0">
                <a:solidFill>
                  <a:schemeClr val="bg1"/>
                </a:solidFill>
                <a:latin typeface="+mn-lt"/>
                <a:ea typeface="Roboto Medium" charset="0"/>
                <a:cs typeface="Roboto Medium" charset="0"/>
              </a:rPr>
              <a:t>Focus</a:t>
            </a:r>
          </a:p>
        </p:txBody>
      </p:sp>
      <p:sp>
        <p:nvSpPr>
          <p:cNvPr id="55" name="TextBox 54"/>
          <p:cNvSpPr txBox="1"/>
          <p:nvPr userDrawn="1"/>
        </p:nvSpPr>
        <p:spPr>
          <a:xfrm>
            <a:off x="5322283" y="5285807"/>
            <a:ext cx="72327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Program,</a:t>
            </a:r>
          </a:p>
          <a:p>
            <a:r>
              <a:rPr lang="en-US" sz="1100" b="1" i="0">
                <a:solidFill>
                  <a:schemeClr val="bg1"/>
                </a:solidFill>
                <a:latin typeface="+mn-lt"/>
                <a:ea typeface="Roboto Medium" charset="0"/>
                <a:cs typeface="Roboto Medium" charset="0"/>
              </a:rPr>
              <a:t>Portal</a:t>
            </a:r>
          </a:p>
        </p:txBody>
      </p:sp>
      <p:sp>
        <p:nvSpPr>
          <p:cNvPr id="56" name="TextBox 55"/>
          <p:cNvSpPr txBox="1"/>
          <p:nvPr userDrawn="1"/>
        </p:nvSpPr>
        <p:spPr>
          <a:xfrm>
            <a:off x="7159277" y="5285807"/>
            <a:ext cx="829073"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Marketing,</a:t>
            </a:r>
          </a:p>
          <a:p>
            <a:r>
              <a:rPr lang="en-US" sz="1100" b="1" i="0">
                <a:solidFill>
                  <a:schemeClr val="bg1"/>
                </a:solidFill>
                <a:latin typeface="+mn-lt"/>
                <a:ea typeface="Roboto Medium" charset="0"/>
                <a:cs typeface="Roboto Medium" charset="0"/>
              </a:rPr>
              <a:t>Important</a:t>
            </a:r>
          </a:p>
        </p:txBody>
      </p:sp>
      <p:sp>
        <p:nvSpPr>
          <p:cNvPr id="57" name="TextBox 56"/>
          <p:cNvSpPr txBox="1"/>
          <p:nvPr userDrawn="1"/>
        </p:nvSpPr>
        <p:spPr>
          <a:xfrm>
            <a:off x="8963647" y="5285807"/>
            <a:ext cx="98456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Volunteering,</a:t>
            </a:r>
          </a:p>
          <a:p>
            <a:r>
              <a:rPr lang="en-US" sz="1100" b="1" i="0">
                <a:solidFill>
                  <a:schemeClr val="bg1"/>
                </a:solidFill>
                <a:latin typeface="+mn-lt"/>
                <a:ea typeface="Roboto Medium" charset="0"/>
                <a:cs typeface="Roboto Medium" charset="0"/>
              </a:rPr>
              <a:t>Philanthropy</a:t>
            </a:r>
          </a:p>
        </p:txBody>
      </p:sp>
      <p:sp>
        <p:nvSpPr>
          <p:cNvPr id="58" name="TextBox 57"/>
          <p:cNvSpPr txBox="1"/>
          <p:nvPr userDrawn="1"/>
        </p:nvSpPr>
        <p:spPr>
          <a:xfrm>
            <a:off x="10848093" y="5285807"/>
            <a:ext cx="734496"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Message,</a:t>
            </a:r>
          </a:p>
          <a:p>
            <a:r>
              <a:rPr lang="en-US" sz="1100" b="1" i="0">
                <a:solidFill>
                  <a:schemeClr val="bg1"/>
                </a:solidFill>
                <a:latin typeface="+mn-lt"/>
                <a:ea typeface="Roboto Medium" charset="0"/>
                <a:cs typeface="Roboto Medium" charset="0"/>
              </a:rPr>
              <a:t>Q&amp;A</a:t>
            </a:r>
          </a:p>
        </p:txBody>
      </p:sp>
      <p:sp>
        <p:nvSpPr>
          <p:cNvPr id="59" name="TextBox 58"/>
          <p:cNvSpPr txBox="1"/>
          <p:nvPr userDrawn="1"/>
        </p:nvSpPr>
        <p:spPr>
          <a:xfrm>
            <a:off x="3383982" y="5285807"/>
            <a:ext cx="971741"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Overlap,</a:t>
            </a:r>
          </a:p>
          <a:p>
            <a:r>
              <a:rPr lang="en-US" sz="1100" b="1" i="0">
                <a:solidFill>
                  <a:schemeClr val="bg1"/>
                </a:solidFill>
                <a:latin typeface="+mn-lt"/>
                <a:ea typeface="Roboto Medium" charset="0"/>
                <a:cs typeface="Roboto Medium" charset="0"/>
              </a:rPr>
              <a:t>Transparency</a:t>
            </a:r>
          </a:p>
        </p:txBody>
      </p:sp>
      <p:pic>
        <p:nvPicPr>
          <p:cNvPr id="32" name="Picture 31">
            <a:extLst>
              <a:ext uri="{FF2B5EF4-FFF2-40B4-BE49-F238E27FC236}">
                <a16:creationId xmlns:a16="http://schemas.microsoft.com/office/drawing/2014/main" id="{A3D32932-5738-4FC4-B795-DEDDB08548B2}"/>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2554723" y="643874"/>
            <a:ext cx="939924" cy="939924"/>
          </a:xfrm>
          <a:prstGeom prst="rect">
            <a:avLst/>
          </a:prstGeom>
        </p:spPr>
      </p:pic>
      <p:pic>
        <p:nvPicPr>
          <p:cNvPr id="33" name="Picture 32">
            <a:extLst>
              <a:ext uri="{FF2B5EF4-FFF2-40B4-BE49-F238E27FC236}">
                <a16:creationId xmlns:a16="http://schemas.microsoft.com/office/drawing/2014/main" id="{EF5F94A7-B0E1-4820-8544-A82B87F651CA}"/>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2554723" y="1732681"/>
            <a:ext cx="939924" cy="939924"/>
          </a:xfrm>
          <a:prstGeom prst="rect">
            <a:avLst/>
          </a:prstGeom>
        </p:spPr>
      </p:pic>
      <p:pic>
        <p:nvPicPr>
          <p:cNvPr id="34" name="Picture 33">
            <a:extLst>
              <a:ext uri="{FF2B5EF4-FFF2-40B4-BE49-F238E27FC236}">
                <a16:creationId xmlns:a16="http://schemas.microsoft.com/office/drawing/2014/main" id="{7FB5D411-40A0-493F-A46A-E2215EDA34DD}"/>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2554723" y="2821488"/>
            <a:ext cx="941100" cy="939924"/>
          </a:xfrm>
          <a:prstGeom prst="rect">
            <a:avLst/>
          </a:prstGeom>
        </p:spPr>
      </p:pic>
      <p:pic>
        <p:nvPicPr>
          <p:cNvPr id="60" name="Picture 59">
            <a:extLst>
              <a:ext uri="{FF2B5EF4-FFF2-40B4-BE49-F238E27FC236}">
                <a16:creationId xmlns:a16="http://schemas.microsoft.com/office/drawing/2014/main" id="{6A936F2D-0D03-4324-84AD-045CF4C60CAE}"/>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2554723" y="3910295"/>
            <a:ext cx="941100" cy="939924"/>
          </a:xfrm>
          <a:prstGeom prst="rect">
            <a:avLst/>
          </a:prstGeom>
        </p:spPr>
      </p:pic>
      <p:pic>
        <p:nvPicPr>
          <p:cNvPr id="61" name="Picture 60">
            <a:extLst>
              <a:ext uri="{FF2B5EF4-FFF2-40B4-BE49-F238E27FC236}">
                <a16:creationId xmlns:a16="http://schemas.microsoft.com/office/drawing/2014/main" id="{B078A7D2-7F4B-40D6-B9EE-CAEEA8048AB1}"/>
              </a:ext>
            </a:extLst>
          </p:cNvPr>
          <p:cNvPicPr>
            <a:picLocks noChangeAspect="1"/>
          </p:cNvPicPr>
          <p:nvPr userDrawn="1"/>
        </p:nvPicPr>
        <p:blipFill>
          <a:blip r:embed="rId6">
            <a:biLevel thresh="25000"/>
            <a:extLst>
              <a:ext uri="{28A0092B-C50C-407E-A947-70E740481C1C}">
                <a14:useLocalDpi xmlns:a14="http://schemas.microsoft.com/office/drawing/2010/main" val="0"/>
              </a:ext>
            </a:extLst>
          </a:blip>
          <a:stretch>
            <a:fillRect/>
          </a:stretch>
        </p:blipFill>
        <p:spPr>
          <a:xfrm>
            <a:off x="2554723" y="4999103"/>
            <a:ext cx="941100" cy="939924"/>
          </a:xfrm>
          <a:prstGeom prst="rect">
            <a:avLst/>
          </a:prstGeom>
        </p:spPr>
      </p:pic>
      <p:pic>
        <p:nvPicPr>
          <p:cNvPr id="62" name="Picture 61">
            <a:extLst>
              <a:ext uri="{FF2B5EF4-FFF2-40B4-BE49-F238E27FC236}">
                <a16:creationId xmlns:a16="http://schemas.microsoft.com/office/drawing/2014/main" id="{36A7EAB8-299B-4CA2-87C6-34C21A7A508D}"/>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4412077" y="645050"/>
            <a:ext cx="939924" cy="939924"/>
          </a:xfrm>
          <a:prstGeom prst="rect">
            <a:avLst/>
          </a:prstGeom>
        </p:spPr>
      </p:pic>
      <p:pic>
        <p:nvPicPr>
          <p:cNvPr id="63" name="Picture 62">
            <a:extLst>
              <a:ext uri="{FF2B5EF4-FFF2-40B4-BE49-F238E27FC236}">
                <a16:creationId xmlns:a16="http://schemas.microsoft.com/office/drawing/2014/main" id="{3341E370-1F92-4427-811A-589F27FB7F2C}"/>
              </a:ext>
            </a:extLst>
          </p:cNvPr>
          <p:cNvPicPr>
            <a:picLocks noChangeAspect="1"/>
          </p:cNvPicPr>
          <p:nvPr userDrawn="1"/>
        </p:nvPicPr>
        <p:blipFill>
          <a:blip r:embed="rId8">
            <a:biLevel thresh="25000"/>
            <a:extLst>
              <a:ext uri="{28A0092B-C50C-407E-A947-70E740481C1C}">
                <a14:useLocalDpi xmlns:a14="http://schemas.microsoft.com/office/drawing/2010/main" val="0"/>
              </a:ext>
            </a:extLst>
          </a:blip>
          <a:stretch>
            <a:fillRect/>
          </a:stretch>
        </p:blipFill>
        <p:spPr>
          <a:xfrm>
            <a:off x="4412077" y="1733563"/>
            <a:ext cx="939924" cy="939924"/>
          </a:xfrm>
          <a:prstGeom prst="rect">
            <a:avLst/>
          </a:prstGeom>
        </p:spPr>
      </p:pic>
      <p:pic>
        <p:nvPicPr>
          <p:cNvPr id="64" name="Picture 63">
            <a:extLst>
              <a:ext uri="{FF2B5EF4-FFF2-40B4-BE49-F238E27FC236}">
                <a16:creationId xmlns:a16="http://schemas.microsoft.com/office/drawing/2014/main" id="{19221077-0A42-4D61-842A-074207DDC014}"/>
              </a:ext>
            </a:extLst>
          </p:cNvPr>
          <p:cNvPicPr>
            <a:picLocks noChangeAspect="1"/>
          </p:cNvPicPr>
          <p:nvPr userDrawn="1"/>
        </p:nvPicPr>
        <p:blipFill>
          <a:blip r:embed="rId9">
            <a:biLevel thresh="25000"/>
            <a:extLst>
              <a:ext uri="{28A0092B-C50C-407E-A947-70E740481C1C}">
                <a14:useLocalDpi xmlns:a14="http://schemas.microsoft.com/office/drawing/2010/main" val="0"/>
              </a:ext>
            </a:extLst>
          </a:blip>
          <a:stretch>
            <a:fillRect/>
          </a:stretch>
        </p:blipFill>
        <p:spPr>
          <a:xfrm>
            <a:off x="4412077" y="2822076"/>
            <a:ext cx="941100" cy="939924"/>
          </a:xfrm>
          <a:prstGeom prst="rect">
            <a:avLst/>
          </a:prstGeom>
        </p:spPr>
      </p:pic>
      <p:pic>
        <p:nvPicPr>
          <p:cNvPr id="65" name="Picture 64">
            <a:extLst>
              <a:ext uri="{FF2B5EF4-FFF2-40B4-BE49-F238E27FC236}">
                <a16:creationId xmlns:a16="http://schemas.microsoft.com/office/drawing/2014/main" id="{BD4A93DD-4C91-45D8-AF9F-C31713E071D3}"/>
              </a:ext>
            </a:extLst>
          </p:cNvPr>
          <p:cNvPicPr>
            <a:picLocks noChangeAspect="1"/>
          </p:cNvPicPr>
          <p:nvPr userDrawn="1"/>
        </p:nvPicPr>
        <p:blipFill>
          <a:blip r:embed="rId10">
            <a:biLevel thresh="25000"/>
            <a:extLst>
              <a:ext uri="{28A0092B-C50C-407E-A947-70E740481C1C}">
                <a14:useLocalDpi xmlns:a14="http://schemas.microsoft.com/office/drawing/2010/main" val="0"/>
              </a:ext>
            </a:extLst>
          </a:blip>
          <a:stretch>
            <a:fillRect/>
          </a:stretch>
        </p:blipFill>
        <p:spPr>
          <a:xfrm>
            <a:off x="4412077" y="3910589"/>
            <a:ext cx="941100" cy="939924"/>
          </a:xfrm>
          <a:prstGeom prst="rect">
            <a:avLst/>
          </a:prstGeom>
        </p:spPr>
      </p:pic>
      <p:pic>
        <p:nvPicPr>
          <p:cNvPr id="66" name="Picture 65">
            <a:extLst>
              <a:ext uri="{FF2B5EF4-FFF2-40B4-BE49-F238E27FC236}">
                <a16:creationId xmlns:a16="http://schemas.microsoft.com/office/drawing/2014/main" id="{80CA5C88-E17C-4182-8C2F-9BA69731178F}"/>
              </a:ext>
            </a:extLst>
          </p:cNvPr>
          <p:cNvPicPr>
            <a:picLocks noChangeAspect="1"/>
          </p:cNvPicPr>
          <p:nvPr userDrawn="1"/>
        </p:nvPicPr>
        <p:blipFill>
          <a:blip r:embed="rId11">
            <a:biLevel thresh="25000"/>
            <a:extLst>
              <a:ext uri="{28A0092B-C50C-407E-A947-70E740481C1C}">
                <a14:useLocalDpi xmlns:a14="http://schemas.microsoft.com/office/drawing/2010/main" val="0"/>
              </a:ext>
            </a:extLst>
          </a:blip>
          <a:stretch>
            <a:fillRect/>
          </a:stretch>
        </p:blipFill>
        <p:spPr>
          <a:xfrm>
            <a:off x="4412077" y="4999103"/>
            <a:ext cx="941100" cy="939924"/>
          </a:xfrm>
          <a:prstGeom prst="rect">
            <a:avLst/>
          </a:prstGeom>
        </p:spPr>
      </p:pic>
      <p:pic>
        <p:nvPicPr>
          <p:cNvPr id="67" name="Picture 66">
            <a:extLst>
              <a:ext uri="{FF2B5EF4-FFF2-40B4-BE49-F238E27FC236}">
                <a16:creationId xmlns:a16="http://schemas.microsoft.com/office/drawing/2014/main" id="{EEFCC41A-4DEA-41C7-A038-0B38C6B81D97}"/>
              </a:ext>
            </a:extLst>
          </p:cNvPr>
          <p:cNvPicPr>
            <a:picLocks noChangeAspect="1"/>
          </p:cNvPicPr>
          <p:nvPr userDrawn="1"/>
        </p:nvPicPr>
        <p:blipFill>
          <a:blip r:embed="rId12">
            <a:biLevel thresh="25000"/>
            <a:extLst>
              <a:ext uri="{28A0092B-C50C-407E-A947-70E740481C1C}">
                <a14:useLocalDpi xmlns:a14="http://schemas.microsoft.com/office/drawing/2010/main" val="0"/>
              </a:ext>
            </a:extLst>
          </a:blip>
          <a:stretch>
            <a:fillRect/>
          </a:stretch>
        </p:blipFill>
        <p:spPr>
          <a:xfrm>
            <a:off x="6269431" y="643874"/>
            <a:ext cx="939924" cy="939924"/>
          </a:xfrm>
          <a:prstGeom prst="rect">
            <a:avLst/>
          </a:prstGeom>
        </p:spPr>
      </p:pic>
      <p:pic>
        <p:nvPicPr>
          <p:cNvPr id="68" name="Picture 67">
            <a:extLst>
              <a:ext uri="{FF2B5EF4-FFF2-40B4-BE49-F238E27FC236}">
                <a16:creationId xmlns:a16="http://schemas.microsoft.com/office/drawing/2014/main" id="{44344CCA-B997-45FE-8A52-ED46F5B8D9FE}"/>
              </a:ext>
            </a:extLst>
          </p:cNvPr>
          <p:cNvPicPr>
            <a:picLocks noChangeAspect="1"/>
          </p:cNvPicPr>
          <p:nvPr userDrawn="1"/>
        </p:nvPicPr>
        <p:blipFill>
          <a:blip r:embed="rId13">
            <a:biLevel thresh="25000"/>
            <a:extLst>
              <a:ext uri="{28A0092B-C50C-407E-A947-70E740481C1C}">
                <a14:useLocalDpi xmlns:a14="http://schemas.microsoft.com/office/drawing/2010/main" val="0"/>
              </a:ext>
            </a:extLst>
          </a:blip>
          <a:stretch>
            <a:fillRect/>
          </a:stretch>
        </p:blipFill>
        <p:spPr>
          <a:xfrm>
            <a:off x="6269431" y="1732760"/>
            <a:ext cx="939924" cy="939924"/>
          </a:xfrm>
          <a:prstGeom prst="rect">
            <a:avLst/>
          </a:prstGeom>
        </p:spPr>
      </p:pic>
      <p:pic>
        <p:nvPicPr>
          <p:cNvPr id="69" name="Picture 68">
            <a:extLst>
              <a:ext uri="{FF2B5EF4-FFF2-40B4-BE49-F238E27FC236}">
                <a16:creationId xmlns:a16="http://schemas.microsoft.com/office/drawing/2014/main" id="{C3ADECF7-FB23-40D0-A878-2847A947C1EE}"/>
              </a:ext>
            </a:extLst>
          </p:cNvPr>
          <p:cNvPicPr>
            <a:picLocks noChangeAspect="1"/>
          </p:cNvPicPr>
          <p:nvPr userDrawn="1"/>
        </p:nvPicPr>
        <p:blipFill>
          <a:blip r:embed="rId14">
            <a:biLevel thresh="25000"/>
            <a:extLst>
              <a:ext uri="{28A0092B-C50C-407E-A947-70E740481C1C}">
                <a14:useLocalDpi xmlns:a14="http://schemas.microsoft.com/office/drawing/2010/main" val="0"/>
              </a:ext>
            </a:extLst>
          </a:blip>
          <a:stretch>
            <a:fillRect/>
          </a:stretch>
        </p:blipFill>
        <p:spPr>
          <a:xfrm>
            <a:off x="6269431" y="2821645"/>
            <a:ext cx="941100" cy="939924"/>
          </a:xfrm>
          <a:prstGeom prst="rect">
            <a:avLst/>
          </a:prstGeom>
        </p:spPr>
      </p:pic>
      <p:pic>
        <p:nvPicPr>
          <p:cNvPr id="70" name="Picture 69">
            <a:extLst>
              <a:ext uri="{FF2B5EF4-FFF2-40B4-BE49-F238E27FC236}">
                <a16:creationId xmlns:a16="http://schemas.microsoft.com/office/drawing/2014/main" id="{111E3DEE-8673-4536-90CE-92D64CD8B55E}"/>
              </a:ext>
            </a:extLst>
          </p:cNvPr>
          <p:cNvPicPr>
            <a:picLocks noChangeAspect="1"/>
          </p:cNvPicPr>
          <p:nvPr userDrawn="1"/>
        </p:nvPicPr>
        <p:blipFill>
          <a:blip r:embed="rId15">
            <a:biLevel thresh="25000"/>
            <a:extLst>
              <a:ext uri="{28A0092B-C50C-407E-A947-70E740481C1C}">
                <a14:useLocalDpi xmlns:a14="http://schemas.microsoft.com/office/drawing/2010/main" val="0"/>
              </a:ext>
            </a:extLst>
          </a:blip>
          <a:stretch>
            <a:fillRect/>
          </a:stretch>
        </p:blipFill>
        <p:spPr>
          <a:xfrm>
            <a:off x="6269431" y="3910530"/>
            <a:ext cx="941100" cy="939924"/>
          </a:xfrm>
          <a:prstGeom prst="rect">
            <a:avLst/>
          </a:prstGeom>
        </p:spPr>
      </p:pic>
      <p:pic>
        <p:nvPicPr>
          <p:cNvPr id="71" name="Picture 70">
            <a:extLst>
              <a:ext uri="{FF2B5EF4-FFF2-40B4-BE49-F238E27FC236}">
                <a16:creationId xmlns:a16="http://schemas.microsoft.com/office/drawing/2014/main" id="{46C8F1B9-FB43-4A43-9A26-B5B8B34D9085}"/>
              </a:ext>
            </a:extLst>
          </p:cNvPr>
          <p:cNvPicPr>
            <a:picLocks noChangeAspect="1"/>
          </p:cNvPicPr>
          <p:nvPr userDrawn="1"/>
        </p:nvPicPr>
        <p:blipFill>
          <a:blip r:embed="rId16">
            <a:biLevel thresh="25000"/>
            <a:extLst>
              <a:ext uri="{28A0092B-C50C-407E-A947-70E740481C1C}">
                <a14:useLocalDpi xmlns:a14="http://schemas.microsoft.com/office/drawing/2010/main" val="0"/>
              </a:ext>
            </a:extLst>
          </a:blip>
          <a:stretch>
            <a:fillRect/>
          </a:stretch>
        </p:blipFill>
        <p:spPr>
          <a:xfrm>
            <a:off x="6269431" y="4999416"/>
            <a:ext cx="941100" cy="939924"/>
          </a:xfrm>
          <a:prstGeom prst="rect">
            <a:avLst/>
          </a:prstGeom>
        </p:spPr>
      </p:pic>
      <p:pic>
        <p:nvPicPr>
          <p:cNvPr id="72" name="Picture 71">
            <a:extLst>
              <a:ext uri="{FF2B5EF4-FFF2-40B4-BE49-F238E27FC236}">
                <a16:creationId xmlns:a16="http://schemas.microsoft.com/office/drawing/2014/main" id="{22BD724D-FD9E-4906-A338-D04924ED794B}"/>
              </a:ext>
            </a:extLst>
          </p:cNvPr>
          <p:cNvPicPr>
            <a:picLocks noChangeAspect="1"/>
          </p:cNvPicPr>
          <p:nvPr userDrawn="1"/>
        </p:nvPicPr>
        <p:blipFill>
          <a:blip r:embed="rId17">
            <a:biLevel thresh="25000"/>
            <a:extLst>
              <a:ext uri="{28A0092B-C50C-407E-A947-70E740481C1C}">
                <a14:useLocalDpi xmlns:a14="http://schemas.microsoft.com/office/drawing/2010/main" val="0"/>
              </a:ext>
            </a:extLst>
          </a:blip>
          <a:stretch>
            <a:fillRect/>
          </a:stretch>
        </p:blipFill>
        <p:spPr>
          <a:xfrm>
            <a:off x="8126785" y="643874"/>
            <a:ext cx="939924" cy="939924"/>
          </a:xfrm>
          <a:prstGeom prst="rect">
            <a:avLst/>
          </a:prstGeom>
        </p:spPr>
      </p:pic>
      <p:pic>
        <p:nvPicPr>
          <p:cNvPr id="73" name="Picture 72">
            <a:extLst>
              <a:ext uri="{FF2B5EF4-FFF2-40B4-BE49-F238E27FC236}">
                <a16:creationId xmlns:a16="http://schemas.microsoft.com/office/drawing/2014/main" id="{3D658662-6337-488C-9A5B-418E0B7BFC20}"/>
              </a:ext>
            </a:extLst>
          </p:cNvPr>
          <p:cNvPicPr>
            <a:picLocks noChangeAspect="1"/>
          </p:cNvPicPr>
          <p:nvPr userDrawn="1"/>
        </p:nvPicPr>
        <p:blipFill>
          <a:blip r:embed="rId18">
            <a:biLevel thresh="25000"/>
            <a:extLst>
              <a:ext uri="{28A0092B-C50C-407E-A947-70E740481C1C}">
                <a14:useLocalDpi xmlns:a14="http://schemas.microsoft.com/office/drawing/2010/main" val="0"/>
              </a:ext>
            </a:extLst>
          </a:blip>
          <a:stretch>
            <a:fillRect/>
          </a:stretch>
        </p:blipFill>
        <p:spPr>
          <a:xfrm>
            <a:off x="8126785" y="1732760"/>
            <a:ext cx="939924" cy="939924"/>
          </a:xfrm>
          <a:prstGeom prst="rect">
            <a:avLst/>
          </a:prstGeom>
        </p:spPr>
      </p:pic>
      <p:pic>
        <p:nvPicPr>
          <p:cNvPr id="74" name="Picture 73">
            <a:extLst>
              <a:ext uri="{FF2B5EF4-FFF2-40B4-BE49-F238E27FC236}">
                <a16:creationId xmlns:a16="http://schemas.microsoft.com/office/drawing/2014/main" id="{E7D0DF0C-1A5B-43F1-A889-E6BE3AEB7DEE}"/>
              </a:ext>
            </a:extLst>
          </p:cNvPr>
          <p:cNvPicPr>
            <a:picLocks noChangeAspect="1"/>
          </p:cNvPicPr>
          <p:nvPr userDrawn="1"/>
        </p:nvPicPr>
        <p:blipFill>
          <a:blip r:embed="rId19">
            <a:biLevel thresh="25000"/>
            <a:extLst>
              <a:ext uri="{28A0092B-C50C-407E-A947-70E740481C1C}">
                <a14:useLocalDpi xmlns:a14="http://schemas.microsoft.com/office/drawing/2010/main" val="0"/>
              </a:ext>
            </a:extLst>
          </a:blip>
          <a:stretch>
            <a:fillRect/>
          </a:stretch>
        </p:blipFill>
        <p:spPr>
          <a:xfrm>
            <a:off x="8126785" y="2821646"/>
            <a:ext cx="941100" cy="939924"/>
          </a:xfrm>
          <a:prstGeom prst="rect">
            <a:avLst/>
          </a:prstGeom>
        </p:spPr>
      </p:pic>
      <p:pic>
        <p:nvPicPr>
          <p:cNvPr id="75" name="Picture 74">
            <a:extLst>
              <a:ext uri="{FF2B5EF4-FFF2-40B4-BE49-F238E27FC236}">
                <a16:creationId xmlns:a16="http://schemas.microsoft.com/office/drawing/2014/main" id="{151D1C3B-748A-49F9-B76A-373776400A41}"/>
              </a:ext>
            </a:extLst>
          </p:cNvPr>
          <p:cNvPicPr>
            <a:picLocks noChangeAspect="1"/>
          </p:cNvPicPr>
          <p:nvPr userDrawn="1"/>
        </p:nvPicPr>
        <p:blipFill>
          <a:blip r:embed="rId20">
            <a:biLevel thresh="25000"/>
            <a:extLst>
              <a:ext uri="{28A0092B-C50C-407E-A947-70E740481C1C}">
                <a14:useLocalDpi xmlns:a14="http://schemas.microsoft.com/office/drawing/2010/main" val="0"/>
              </a:ext>
            </a:extLst>
          </a:blip>
          <a:stretch>
            <a:fillRect/>
          </a:stretch>
        </p:blipFill>
        <p:spPr>
          <a:xfrm>
            <a:off x="8126785" y="3910531"/>
            <a:ext cx="941100" cy="939924"/>
          </a:xfrm>
          <a:prstGeom prst="rect">
            <a:avLst/>
          </a:prstGeom>
        </p:spPr>
      </p:pic>
      <p:pic>
        <p:nvPicPr>
          <p:cNvPr id="76" name="Picture 75">
            <a:extLst>
              <a:ext uri="{FF2B5EF4-FFF2-40B4-BE49-F238E27FC236}">
                <a16:creationId xmlns:a16="http://schemas.microsoft.com/office/drawing/2014/main" id="{825E7FF1-E1B4-48EC-972B-6A6D1938F84D}"/>
              </a:ext>
            </a:extLst>
          </p:cNvPr>
          <p:cNvPicPr>
            <a:picLocks noChangeAspect="1"/>
          </p:cNvPicPr>
          <p:nvPr userDrawn="1"/>
        </p:nvPicPr>
        <p:blipFill>
          <a:blip r:embed="rId21">
            <a:biLevel thresh="25000"/>
            <a:extLst>
              <a:ext uri="{28A0092B-C50C-407E-A947-70E740481C1C}">
                <a14:useLocalDpi xmlns:a14="http://schemas.microsoft.com/office/drawing/2010/main" val="0"/>
              </a:ext>
            </a:extLst>
          </a:blip>
          <a:stretch>
            <a:fillRect/>
          </a:stretch>
        </p:blipFill>
        <p:spPr>
          <a:xfrm>
            <a:off x="8126785" y="4999416"/>
            <a:ext cx="941100" cy="939924"/>
          </a:xfrm>
          <a:prstGeom prst="rect">
            <a:avLst/>
          </a:prstGeom>
        </p:spPr>
      </p:pic>
      <p:pic>
        <p:nvPicPr>
          <p:cNvPr id="77" name="Picture 76">
            <a:extLst>
              <a:ext uri="{FF2B5EF4-FFF2-40B4-BE49-F238E27FC236}">
                <a16:creationId xmlns:a16="http://schemas.microsoft.com/office/drawing/2014/main" id="{CA7FA508-97D5-4C50-AD6E-1E529346D5CA}"/>
              </a:ext>
            </a:extLst>
          </p:cNvPr>
          <p:cNvPicPr>
            <a:picLocks noChangeAspect="1"/>
          </p:cNvPicPr>
          <p:nvPr userDrawn="1"/>
        </p:nvPicPr>
        <p:blipFill>
          <a:blip r:embed="rId22">
            <a:biLevel thresh="25000"/>
            <a:extLst>
              <a:ext uri="{28A0092B-C50C-407E-A947-70E740481C1C}">
                <a14:useLocalDpi xmlns:a14="http://schemas.microsoft.com/office/drawing/2010/main" val="0"/>
              </a:ext>
            </a:extLst>
          </a:blip>
          <a:stretch>
            <a:fillRect/>
          </a:stretch>
        </p:blipFill>
        <p:spPr>
          <a:xfrm>
            <a:off x="9984139" y="643874"/>
            <a:ext cx="939924" cy="939924"/>
          </a:xfrm>
          <a:prstGeom prst="rect">
            <a:avLst/>
          </a:prstGeom>
        </p:spPr>
      </p:pic>
      <p:pic>
        <p:nvPicPr>
          <p:cNvPr id="78" name="Picture 77">
            <a:extLst>
              <a:ext uri="{FF2B5EF4-FFF2-40B4-BE49-F238E27FC236}">
                <a16:creationId xmlns:a16="http://schemas.microsoft.com/office/drawing/2014/main" id="{891899FA-6965-45FD-B0A8-994AEB6708B5}"/>
              </a:ext>
            </a:extLst>
          </p:cNvPr>
          <p:cNvPicPr>
            <a:picLocks noChangeAspect="1"/>
          </p:cNvPicPr>
          <p:nvPr userDrawn="1"/>
        </p:nvPicPr>
        <p:blipFill>
          <a:blip r:embed="rId23">
            <a:biLevel thresh="25000"/>
            <a:extLst>
              <a:ext uri="{28A0092B-C50C-407E-A947-70E740481C1C}">
                <a14:useLocalDpi xmlns:a14="http://schemas.microsoft.com/office/drawing/2010/main" val="0"/>
              </a:ext>
            </a:extLst>
          </a:blip>
          <a:stretch>
            <a:fillRect/>
          </a:stretch>
        </p:blipFill>
        <p:spPr>
          <a:xfrm>
            <a:off x="9984139" y="1732759"/>
            <a:ext cx="941100" cy="939924"/>
          </a:xfrm>
          <a:prstGeom prst="rect">
            <a:avLst/>
          </a:prstGeom>
        </p:spPr>
      </p:pic>
      <p:pic>
        <p:nvPicPr>
          <p:cNvPr id="79" name="Picture 78">
            <a:extLst>
              <a:ext uri="{FF2B5EF4-FFF2-40B4-BE49-F238E27FC236}">
                <a16:creationId xmlns:a16="http://schemas.microsoft.com/office/drawing/2014/main" id="{B35A5A45-3569-4362-B5B6-EF7041869F0A}"/>
              </a:ext>
            </a:extLst>
          </p:cNvPr>
          <p:cNvPicPr>
            <a:picLocks noChangeAspect="1"/>
          </p:cNvPicPr>
          <p:nvPr userDrawn="1"/>
        </p:nvPicPr>
        <p:blipFill>
          <a:blip r:embed="rId24">
            <a:biLevel thresh="25000"/>
            <a:extLst>
              <a:ext uri="{28A0092B-C50C-407E-A947-70E740481C1C}">
                <a14:useLocalDpi xmlns:a14="http://schemas.microsoft.com/office/drawing/2010/main" val="0"/>
              </a:ext>
            </a:extLst>
          </a:blip>
          <a:stretch>
            <a:fillRect/>
          </a:stretch>
        </p:blipFill>
        <p:spPr>
          <a:xfrm>
            <a:off x="9984139" y="2821644"/>
            <a:ext cx="941100" cy="939924"/>
          </a:xfrm>
          <a:prstGeom prst="rect">
            <a:avLst/>
          </a:prstGeom>
        </p:spPr>
      </p:pic>
      <p:pic>
        <p:nvPicPr>
          <p:cNvPr id="80" name="Picture 79">
            <a:extLst>
              <a:ext uri="{FF2B5EF4-FFF2-40B4-BE49-F238E27FC236}">
                <a16:creationId xmlns:a16="http://schemas.microsoft.com/office/drawing/2014/main" id="{E6A58370-5911-4A6C-8B86-A29F023DCFCB}"/>
              </a:ext>
            </a:extLst>
          </p:cNvPr>
          <p:cNvPicPr>
            <a:picLocks noChangeAspect="1"/>
          </p:cNvPicPr>
          <p:nvPr userDrawn="1"/>
        </p:nvPicPr>
        <p:blipFill>
          <a:blip r:embed="rId25">
            <a:biLevel thresh="25000"/>
            <a:extLst>
              <a:ext uri="{28A0092B-C50C-407E-A947-70E740481C1C}">
                <a14:useLocalDpi xmlns:a14="http://schemas.microsoft.com/office/drawing/2010/main" val="0"/>
              </a:ext>
            </a:extLst>
          </a:blip>
          <a:stretch>
            <a:fillRect/>
          </a:stretch>
        </p:blipFill>
        <p:spPr>
          <a:xfrm>
            <a:off x="9984139" y="3910529"/>
            <a:ext cx="941100" cy="939924"/>
          </a:xfrm>
          <a:prstGeom prst="rect">
            <a:avLst/>
          </a:prstGeom>
        </p:spPr>
      </p:pic>
      <p:pic>
        <p:nvPicPr>
          <p:cNvPr id="81" name="Picture 80">
            <a:extLst>
              <a:ext uri="{FF2B5EF4-FFF2-40B4-BE49-F238E27FC236}">
                <a16:creationId xmlns:a16="http://schemas.microsoft.com/office/drawing/2014/main" id="{955CD6DC-C1A3-4ACA-9B62-1BCC116C991B}"/>
              </a:ext>
            </a:extLst>
          </p:cNvPr>
          <p:cNvPicPr>
            <a:picLocks noChangeAspect="1"/>
          </p:cNvPicPr>
          <p:nvPr userDrawn="1"/>
        </p:nvPicPr>
        <p:blipFill>
          <a:blip r:embed="rId26">
            <a:biLevel thresh="25000"/>
            <a:extLst>
              <a:ext uri="{28A0092B-C50C-407E-A947-70E740481C1C}">
                <a14:useLocalDpi xmlns:a14="http://schemas.microsoft.com/office/drawing/2010/main" val="0"/>
              </a:ext>
            </a:extLst>
          </a:blip>
          <a:stretch>
            <a:fillRect/>
          </a:stretch>
        </p:blipFill>
        <p:spPr>
          <a:xfrm>
            <a:off x="9984139" y="4999416"/>
            <a:ext cx="941100" cy="939924"/>
          </a:xfrm>
          <a:prstGeom prst="rect">
            <a:avLst/>
          </a:prstGeom>
        </p:spPr>
      </p:pic>
    </p:spTree>
    <p:extLst>
      <p:ext uri="{BB962C8B-B14F-4D97-AF65-F5344CB8AC3E}">
        <p14:creationId xmlns:p14="http://schemas.microsoft.com/office/powerpoint/2010/main" val="3500720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8" name="Rectangle 7"/>
          <p:cNvSpPr/>
          <p:nvPr userDrawn="1"/>
        </p:nvSpPr>
        <p:spPr>
          <a:xfrm>
            <a:off x="574675" y="540763"/>
            <a:ext cx="117532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Roboto Light" charset="0"/>
                <a:ea typeface="Roboto Light" charset="0"/>
                <a:cs typeface="Roboto Light" charset="0"/>
              </a:rPr>
              <a:t>Icons</a:t>
            </a:r>
            <a:endParaRPr lang="en-US" dirty="0">
              <a:solidFill>
                <a:srgbClr val="01334C"/>
              </a:solidFill>
            </a:endParaRPr>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dirty="0"/>
              <a:t>Simple,</a:t>
            </a:r>
          </a:p>
          <a:p>
            <a:pPr lvl="0"/>
            <a:r>
              <a:rPr lang="en-US" dirty="0"/>
              <a:t>Light</a:t>
            </a:r>
            <a:br>
              <a:rPr lang="en-US" dirty="0"/>
            </a:br>
            <a:r>
              <a:rPr lang="en-US" dirty="0"/>
              <a:t>Background</a:t>
            </a:r>
          </a:p>
        </p:txBody>
      </p:sp>
      <p:sp>
        <p:nvSpPr>
          <p:cNvPr id="10" name="TextBox 9"/>
          <p:cNvSpPr txBox="1"/>
          <p:nvPr userDrawn="1"/>
        </p:nvSpPr>
        <p:spPr>
          <a:xfrm>
            <a:off x="5322283" y="910094"/>
            <a:ext cx="77136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Digital,</a:t>
            </a:r>
          </a:p>
          <a:p>
            <a:r>
              <a:rPr lang="en-US" sz="1100" b="1" i="0">
                <a:solidFill>
                  <a:schemeClr val="bg2"/>
                </a:solidFill>
                <a:latin typeface="+mn-lt"/>
                <a:ea typeface="Roboto Medium" charset="0"/>
                <a:cs typeface="Roboto Medium" charset="0"/>
              </a:rPr>
              <a:t>Computer</a:t>
            </a:r>
          </a:p>
        </p:txBody>
      </p:sp>
      <p:sp>
        <p:nvSpPr>
          <p:cNvPr id="11" name="TextBox 10"/>
          <p:cNvSpPr txBox="1"/>
          <p:nvPr userDrawn="1"/>
        </p:nvSpPr>
        <p:spPr>
          <a:xfrm>
            <a:off x="7159277" y="910094"/>
            <a:ext cx="647934"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Service,</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Options</a:t>
            </a:r>
          </a:p>
        </p:txBody>
      </p:sp>
      <p:sp>
        <p:nvSpPr>
          <p:cNvPr id="12" name="TextBox 11"/>
          <p:cNvSpPr txBox="1"/>
          <p:nvPr userDrawn="1"/>
        </p:nvSpPr>
        <p:spPr>
          <a:xfrm>
            <a:off x="8963647" y="910094"/>
            <a:ext cx="60144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Digital,</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Mobile</a:t>
            </a:r>
          </a:p>
        </p:txBody>
      </p:sp>
      <p:sp>
        <p:nvSpPr>
          <p:cNvPr id="13" name="TextBox 12"/>
          <p:cNvSpPr txBox="1"/>
          <p:nvPr userDrawn="1"/>
        </p:nvSpPr>
        <p:spPr>
          <a:xfrm>
            <a:off x="10848093" y="910094"/>
            <a:ext cx="66556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Data,</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Increase</a:t>
            </a:r>
          </a:p>
        </p:txBody>
      </p:sp>
      <p:sp>
        <p:nvSpPr>
          <p:cNvPr id="14" name="TextBox 13"/>
          <p:cNvSpPr txBox="1"/>
          <p:nvPr userDrawn="1"/>
        </p:nvSpPr>
        <p:spPr>
          <a:xfrm>
            <a:off x="3383982" y="910094"/>
            <a:ext cx="78739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Hierarchy,</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Group</a:t>
            </a:r>
          </a:p>
        </p:txBody>
      </p:sp>
      <p:sp>
        <p:nvSpPr>
          <p:cNvPr id="15" name="TextBox 14"/>
          <p:cNvSpPr txBox="1"/>
          <p:nvPr userDrawn="1"/>
        </p:nvSpPr>
        <p:spPr>
          <a:xfrm>
            <a:off x="5322283" y="1987121"/>
            <a:ext cx="870751"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Checkmark,</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Correct</a:t>
            </a:r>
          </a:p>
        </p:txBody>
      </p:sp>
      <p:sp>
        <p:nvSpPr>
          <p:cNvPr id="16" name="TextBox 15"/>
          <p:cNvSpPr txBox="1"/>
          <p:nvPr userDrawn="1"/>
        </p:nvSpPr>
        <p:spPr>
          <a:xfrm>
            <a:off x="7159277" y="1987121"/>
            <a:ext cx="72327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Future,</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Direction</a:t>
            </a:r>
          </a:p>
        </p:txBody>
      </p:sp>
      <p:sp>
        <p:nvSpPr>
          <p:cNvPr id="17" name="TextBox 16"/>
          <p:cNvSpPr txBox="1"/>
          <p:nvPr userDrawn="1"/>
        </p:nvSpPr>
        <p:spPr>
          <a:xfrm>
            <a:off x="8963647" y="1987121"/>
            <a:ext cx="699230"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Internet,</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Network</a:t>
            </a:r>
          </a:p>
        </p:txBody>
      </p:sp>
      <p:sp>
        <p:nvSpPr>
          <p:cNvPr id="18" name="TextBox 17"/>
          <p:cNvSpPr txBox="1"/>
          <p:nvPr userDrawn="1"/>
        </p:nvSpPr>
        <p:spPr>
          <a:xfrm>
            <a:off x="10848093" y="1987121"/>
            <a:ext cx="67518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Plan,</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Strategy</a:t>
            </a:r>
          </a:p>
        </p:txBody>
      </p:sp>
      <p:sp>
        <p:nvSpPr>
          <p:cNvPr id="19" name="TextBox 18"/>
          <p:cNvSpPr txBox="1"/>
          <p:nvPr userDrawn="1"/>
        </p:nvSpPr>
        <p:spPr>
          <a:xfrm>
            <a:off x="3383982" y="1987121"/>
            <a:ext cx="85151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Growth,</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Investment</a:t>
            </a:r>
          </a:p>
        </p:txBody>
      </p:sp>
      <p:sp>
        <p:nvSpPr>
          <p:cNvPr id="20" name="TextBox 19"/>
          <p:cNvSpPr txBox="1"/>
          <p:nvPr userDrawn="1"/>
        </p:nvSpPr>
        <p:spPr>
          <a:xfrm>
            <a:off x="5322283" y="3137368"/>
            <a:ext cx="622286"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Report,</a:t>
            </a:r>
          </a:p>
          <a:p>
            <a:r>
              <a:rPr lang="en-US" sz="1100" b="1" i="0">
                <a:solidFill>
                  <a:schemeClr val="bg2"/>
                </a:solidFill>
                <a:latin typeface="+mn-lt"/>
                <a:ea typeface="Roboto Medium" charset="0"/>
                <a:cs typeface="Roboto Medium" charset="0"/>
              </a:rPr>
              <a:t>Data</a:t>
            </a:r>
          </a:p>
        </p:txBody>
      </p:sp>
      <p:sp>
        <p:nvSpPr>
          <p:cNvPr id="21" name="TextBox 20"/>
          <p:cNvSpPr txBox="1"/>
          <p:nvPr userDrawn="1"/>
        </p:nvSpPr>
        <p:spPr>
          <a:xfrm>
            <a:off x="7159277" y="3137368"/>
            <a:ext cx="85792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Leadership,</a:t>
            </a:r>
          </a:p>
          <a:p>
            <a:r>
              <a:rPr lang="en-US" sz="1100" b="1" i="0">
                <a:solidFill>
                  <a:schemeClr val="bg2"/>
                </a:solidFill>
                <a:latin typeface="+mn-lt"/>
                <a:ea typeface="Roboto Medium" charset="0"/>
                <a:cs typeface="Roboto Medium" charset="0"/>
              </a:rPr>
              <a:t>Initiative</a:t>
            </a:r>
          </a:p>
        </p:txBody>
      </p:sp>
      <p:sp>
        <p:nvSpPr>
          <p:cNvPr id="22" name="TextBox 21"/>
          <p:cNvSpPr txBox="1"/>
          <p:nvPr userDrawn="1"/>
        </p:nvSpPr>
        <p:spPr>
          <a:xfrm>
            <a:off x="8963647" y="3137368"/>
            <a:ext cx="69121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Speaker,</a:t>
            </a:r>
          </a:p>
          <a:p>
            <a:r>
              <a:rPr lang="en-US" sz="1100" b="1" i="0">
                <a:solidFill>
                  <a:schemeClr val="bg2"/>
                </a:solidFill>
                <a:latin typeface="+mn-lt"/>
                <a:ea typeface="Roboto Medium" charset="0"/>
                <a:cs typeface="Roboto Medium" charset="0"/>
              </a:rPr>
              <a:t>Advisor</a:t>
            </a:r>
          </a:p>
        </p:txBody>
      </p:sp>
      <p:sp>
        <p:nvSpPr>
          <p:cNvPr id="23" name="TextBox 22"/>
          <p:cNvSpPr txBox="1"/>
          <p:nvPr userDrawn="1"/>
        </p:nvSpPr>
        <p:spPr>
          <a:xfrm>
            <a:off x="10848093" y="3137368"/>
            <a:ext cx="66556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Idea,</a:t>
            </a:r>
          </a:p>
          <a:p>
            <a:r>
              <a:rPr lang="en-US" sz="1100" b="1" i="0">
                <a:solidFill>
                  <a:schemeClr val="bg2"/>
                </a:solidFill>
                <a:latin typeface="+mn-lt"/>
                <a:ea typeface="Roboto Medium" charset="0"/>
                <a:cs typeface="Roboto Medium" charset="0"/>
              </a:rPr>
              <a:t>Concept</a:t>
            </a:r>
          </a:p>
        </p:txBody>
      </p:sp>
      <p:sp>
        <p:nvSpPr>
          <p:cNvPr id="24" name="TextBox 23"/>
          <p:cNvSpPr txBox="1"/>
          <p:nvPr userDrawn="1"/>
        </p:nvSpPr>
        <p:spPr>
          <a:xfrm>
            <a:off x="3383982" y="3137368"/>
            <a:ext cx="91082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Networking,</a:t>
            </a:r>
          </a:p>
          <a:p>
            <a:r>
              <a:rPr lang="en-US" sz="1100" b="1" i="0">
                <a:solidFill>
                  <a:schemeClr val="bg2"/>
                </a:solidFill>
                <a:latin typeface="+mn-lt"/>
                <a:ea typeface="Roboto Medium" charset="0"/>
                <a:cs typeface="Roboto Medium" charset="0"/>
              </a:rPr>
              <a:t>Members</a:t>
            </a:r>
          </a:p>
        </p:txBody>
      </p:sp>
      <p:sp>
        <p:nvSpPr>
          <p:cNvPr id="25" name="TextBox 24"/>
          <p:cNvSpPr txBox="1"/>
          <p:nvPr userDrawn="1"/>
        </p:nvSpPr>
        <p:spPr>
          <a:xfrm>
            <a:off x="5322283" y="4214395"/>
            <a:ext cx="78258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Members,</a:t>
            </a:r>
          </a:p>
          <a:p>
            <a:r>
              <a:rPr lang="en-US" sz="1100" b="1" i="0">
                <a:solidFill>
                  <a:schemeClr val="bg2"/>
                </a:solidFill>
                <a:latin typeface="+mn-lt"/>
                <a:ea typeface="Roboto Medium" charset="0"/>
                <a:cs typeface="Roboto Medium" charset="0"/>
              </a:rPr>
              <a:t>Users</a:t>
            </a:r>
          </a:p>
        </p:txBody>
      </p:sp>
      <p:sp>
        <p:nvSpPr>
          <p:cNvPr id="26" name="TextBox 25"/>
          <p:cNvSpPr txBox="1"/>
          <p:nvPr userDrawn="1"/>
        </p:nvSpPr>
        <p:spPr>
          <a:xfrm>
            <a:off x="7159277" y="4214395"/>
            <a:ext cx="1008609"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Key</a:t>
            </a:r>
            <a:r>
              <a:rPr lang="en-US" sz="1100" b="1" i="0" baseline="0">
                <a:solidFill>
                  <a:schemeClr val="bg2"/>
                </a:solidFill>
                <a:latin typeface="+mn-lt"/>
                <a:ea typeface="Roboto Medium" charset="0"/>
                <a:cs typeface="Roboto Medium" charset="0"/>
              </a:rPr>
              <a:t> Points,</a:t>
            </a:r>
          </a:p>
          <a:p>
            <a:r>
              <a:rPr lang="en-US" sz="1100" b="1" i="0" baseline="0">
                <a:solidFill>
                  <a:schemeClr val="bg2"/>
                </a:solidFill>
                <a:latin typeface="+mn-lt"/>
                <a:ea typeface="Roboto Medium" charset="0"/>
                <a:cs typeface="Roboto Medium" charset="0"/>
              </a:rPr>
              <a:t>Requirements</a:t>
            </a:r>
            <a:endParaRPr lang="en-US" sz="1100" b="1" i="0">
              <a:solidFill>
                <a:schemeClr val="bg2"/>
              </a:solidFill>
              <a:latin typeface="+mn-lt"/>
              <a:ea typeface="Roboto Medium" charset="0"/>
              <a:cs typeface="Roboto Medium" charset="0"/>
            </a:endParaRPr>
          </a:p>
        </p:txBody>
      </p:sp>
      <p:sp>
        <p:nvSpPr>
          <p:cNvPr id="27" name="TextBox 26"/>
          <p:cNvSpPr txBox="1"/>
          <p:nvPr userDrawn="1"/>
        </p:nvSpPr>
        <p:spPr>
          <a:xfrm>
            <a:off x="8963647" y="4214395"/>
            <a:ext cx="821059"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Strategy,</a:t>
            </a:r>
          </a:p>
          <a:p>
            <a:r>
              <a:rPr lang="en-US" sz="1100" b="1" i="0">
                <a:solidFill>
                  <a:schemeClr val="bg2"/>
                </a:solidFill>
                <a:latin typeface="+mn-lt"/>
                <a:ea typeface="Roboto Medium" charset="0"/>
                <a:cs typeface="Roboto Medium" charset="0"/>
              </a:rPr>
              <a:t>Leadership</a:t>
            </a:r>
          </a:p>
        </p:txBody>
      </p:sp>
      <p:sp>
        <p:nvSpPr>
          <p:cNvPr id="28" name="TextBox 27"/>
          <p:cNvSpPr txBox="1"/>
          <p:nvPr userDrawn="1"/>
        </p:nvSpPr>
        <p:spPr>
          <a:xfrm>
            <a:off x="10848093" y="4214395"/>
            <a:ext cx="77136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Exchange,</a:t>
            </a:r>
          </a:p>
          <a:p>
            <a:r>
              <a:rPr lang="en-US" sz="1100" b="1" i="0">
                <a:solidFill>
                  <a:schemeClr val="bg2"/>
                </a:solidFill>
                <a:latin typeface="+mn-lt"/>
                <a:ea typeface="Roboto Medium" charset="0"/>
                <a:cs typeface="Roboto Medium" charset="0"/>
              </a:rPr>
              <a:t>Process</a:t>
            </a:r>
          </a:p>
        </p:txBody>
      </p:sp>
      <p:sp>
        <p:nvSpPr>
          <p:cNvPr id="29" name="TextBox 28"/>
          <p:cNvSpPr txBox="1"/>
          <p:nvPr userDrawn="1"/>
        </p:nvSpPr>
        <p:spPr>
          <a:xfrm>
            <a:off x="3383982" y="4214395"/>
            <a:ext cx="56938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Detail,</a:t>
            </a:r>
          </a:p>
          <a:p>
            <a:r>
              <a:rPr lang="en-US" sz="1100" b="1" i="0">
                <a:solidFill>
                  <a:schemeClr val="bg2"/>
                </a:solidFill>
                <a:latin typeface="+mn-lt"/>
                <a:ea typeface="Roboto Medium" charset="0"/>
                <a:cs typeface="Roboto Medium" charset="0"/>
              </a:rPr>
              <a:t>Focus</a:t>
            </a:r>
          </a:p>
        </p:txBody>
      </p:sp>
      <p:sp>
        <p:nvSpPr>
          <p:cNvPr id="30" name="TextBox 29"/>
          <p:cNvSpPr txBox="1"/>
          <p:nvPr userDrawn="1"/>
        </p:nvSpPr>
        <p:spPr>
          <a:xfrm>
            <a:off x="5322283" y="5285807"/>
            <a:ext cx="72327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Program,</a:t>
            </a:r>
          </a:p>
          <a:p>
            <a:r>
              <a:rPr lang="en-US" sz="1100" b="1" i="0">
                <a:solidFill>
                  <a:schemeClr val="bg2"/>
                </a:solidFill>
                <a:latin typeface="+mn-lt"/>
                <a:ea typeface="Roboto Medium" charset="0"/>
                <a:cs typeface="Roboto Medium" charset="0"/>
              </a:rPr>
              <a:t>Portal</a:t>
            </a:r>
          </a:p>
        </p:txBody>
      </p:sp>
      <p:sp>
        <p:nvSpPr>
          <p:cNvPr id="31" name="TextBox 30"/>
          <p:cNvSpPr txBox="1"/>
          <p:nvPr userDrawn="1"/>
        </p:nvSpPr>
        <p:spPr>
          <a:xfrm>
            <a:off x="7159277" y="5285807"/>
            <a:ext cx="829073"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Marketing,</a:t>
            </a:r>
          </a:p>
          <a:p>
            <a:r>
              <a:rPr lang="en-US" sz="1100" b="1" i="0">
                <a:solidFill>
                  <a:schemeClr val="bg2"/>
                </a:solidFill>
                <a:latin typeface="+mn-lt"/>
                <a:ea typeface="Roboto Medium" charset="0"/>
                <a:cs typeface="Roboto Medium" charset="0"/>
              </a:rPr>
              <a:t>Important</a:t>
            </a:r>
          </a:p>
        </p:txBody>
      </p:sp>
      <p:sp>
        <p:nvSpPr>
          <p:cNvPr id="32" name="TextBox 31"/>
          <p:cNvSpPr txBox="1"/>
          <p:nvPr userDrawn="1"/>
        </p:nvSpPr>
        <p:spPr>
          <a:xfrm>
            <a:off x="8963647" y="5285807"/>
            <a:ext cx="98456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Volunteering,</a:t>
            </a:r>
          </a:p>
          <a:p>
            <a:r>
              <a:rPr lang="en-US" sz="1100" b="1" i="0">
                <a:solidFill>
                  <a:schemeClr val="bg2"/>
                </a:solidFill>
                <a:latin typeface="+mn-lt"/>
                <a:ea typeface="Roboto Medium" charset="0"/>
                <a:cs typeface="Roboto Medium" charset="0"/>
              </a:rPr>
              <a:t>Philanthropy</a:t>
            </a:r>
          </a:p>
        </p:txBody>
      </p:sp>
      <p:sp>
        <p:nvSpPr>
          <p:cNvPr id="33" name="TextBox 32"/>
          <p:cNvSpPr txBox="1"/>
          <p:nvPr userDrawn="1"/>
        </p:nvSpPr>
        <p:spPr>
          <a:xfrm>
            <a:off x="10848093" y="5285807"/>
            <a:ext cx="734496"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Message,</a:t>
            </a:r>
          </a:p>
          <a:p>
            <a:r>
              <a:rPr lang="en-US" sz="1100" b="1" i="0">
                <a:solidFill>
                  <a:schemeClr val="bg2"/>
                </a:solidFill>
                <a:latin typeface="+mn-lt"/>
                <a:ea typeface="Roboto Medium" charset="0"/>
                <a:cs typeface="Roboto Medium" charset="0"/>
              </a:rPr>
              <a:t>Q&amp;A</a:t>
            </a:r>
          </a:p>
        </p:txBody>
      </p:sp>
      <p:sp>
        <p:nvSpPr>
          <p:cNvPr id="34" name="TextBox 33"/>
          <p:cNvSpPr txBox="1"/>
          <p:nvPr userDrawn="1"/>
        </p:nvSpPr>
        <p:spPr>
          <a:xfrm>
            <a:off x="3383982" y="5285807"/>
            <a:ext cx="971741"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Overlap,</a:t>
            </a:r>
          </a:p>
          <a:p>
            <a:r>
              <a:rPr lang="en-US" sz="1100" b="1" i="0">
                <a:solidFill>
                  <a:schemeClr val="bg2"/>
                </a:solidFill>
                <a:latin typeface="+mn-lt"/>
                <a:ea typeface="Roboto Medium" charset="0"/>
                <a:cs typeface="Roboto Medium" charset="0"/>
              </a:rPr>
              <a:t>Transparency</a:t>
            </a:r>
          </a:p>
        </p:txBody>
      </p:sp>
      <p:pic>
        <p:nvPicPr>
          <p:cNvPr id="35" name="Picture 34">
            <a:extLst>
              <a:ext uri="{FF2B5EF4-FFF2-40B4-BE49-F238E27FC236}">
                <a16:creationId xmlns:a16="http://schemas.microsoft.com/office/drawing/2014/main" id="{9D794279-CC6E-4709-B9F8-ECF0570AB6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077" y="4999103"/>
            <a:ext cx="941100" cy="939924"/>
          </a:xfrm>
          <a:prstGeom prst="rect">
            <a:avLst/>
          </a:prstGeom>
        </p:spPr>
      </p:pic>
      <p:pic>
        <p:nvPicPr>
          <p:cNvPr id="36" name="Picture 35">
            <a:extLst>
              <a:ext uri="{FF2B5EF4-FFF2-40B4-BE49-F238E27FC236}">
                <a16:creationId xmlns:a16="http://schemas.microsoft.com/office/drawing/2014/main" id="{AB2506D0-FC00-484F-B5FA-BA94374182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2077" y="2822076"/>
            <a:ext cx="941100" cy="939924"/>
          </a:xfrm>
          <a:prstGeom prst="rect">
            <a:avLst/>
          </a:prstGeom>
        </p:spPr>
      </p:pic>
      <p:pic>
        <p:nvPicPr>
          <p:cNvPr id="37" name="Picture 36">
            <a:extLst>
              <a:ext uri="{FF2B5EF4-FFF2-40B4-BE49-F238E27FC236}">
                <a16:creationId xmlns:a16="http://schemas.microsoft.com/office/drawing/2014/main" id="{3101AD6A-B129-4E9B-BD53-602293369C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2077" y="3910589"/>
            <a:ext cx="941100" cy="939924"/>
          </a:xfrm>
          <a:prstGeom prst="rect">
            <a:avLst/>
          </a:prstGeom>
        </p:spPr>
      </p:pic>
      <p:pic>
        <p:nvPicPr>
          <p:cNvPr id="38" name="Picture 37">
            <a:extLst>
              <a:ext uri="{FF2B5EF4-FFF2-40B4-BE49-F238E27FC236}">
                <a16:creationId xmlns:a16="http://schemas.microsoft.com/office/drawing/2014/main" id="{BE2F1AC0-4C9B-4724-9F57-410D98795A7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12077" y="1733563"/>
            <a:ext cx="939924" cy="939924"/>
          </a:xfrm>
          <a:prstGeom prst="rect">
            <a:avLst/>
          </a:prstGeom>
        </p:spPr>
      </p:pic>
      <p:pic>
        <p:nvPicPr>
          <p:cNvPr id="39" name="Picture 38">
            <a:extLst>
              <a:ext uri="{FF2B5EF4-FFF2-40B4-BE49-F238E27FC236}">
                <a16:creationId xmlns:a16="http://schemas.microsoft.com/office/drawing/2014/main" id="{47806E98-1E65-477B-8D33-1DBE73848A9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12077" y="645050"/>
            <a:ext cx="939924" cy="939924"/>
          </a:xfrm>
          <a:prstGeom prst="rect">
            <a:avLst/>
          </a:prstGeom>
        </p:spPr>
      </p:pic>
      <p:pic>
        <p:nvPicPr>
          <p:cNvPr id="40" name="Picture 39">
            <a:extLst>
              <a:ext uri="{FF2B5EF4-FFF2-40B4-BE49-F238E27FC236}">
                <a16:creationId xmlns:a16="http://schemas.microsoft.com/office/drawing/2014/main" id="{044F1F99-2585-4421-9A30-FD20CBDBC4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26785" y="4999416"/>
            <a:ext cx="941100" cy="939924"/>
          </a:xfrm>
          <a:prstGeom prst="rect">
            <a:avLst/>
          </a:prstGeom>
        </p:spPr>
      </p:pic>
      <p:pic>
        <p:nvPicPr>
          <p:cNvPr id="41" name="Picture 40">
            <a:extLst>
              <a:ext uri="{FF2B5EF4-FFF2-40B4-BE49-F238E27FC236}">
                <a16:creationId xmlns:a16="http://schemas.microsoft.com/office/drawing/2014/main" id="{D53370A8-6095-4A3D-B752-AF3033B70AE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26785" y="2821646"/>
            <a:ext cx="941100" cy="939924"/>
          </a:xfrm>
          <a:prstGeom prst="rect">
            <a:avLst/>
          </a:prstGeom>
        </p:spPr>
      </p:pic>
      <p:pic>
        <p:nvPicPr>
          <p:cNvPr id="42" name="Picture 41">
            <a:extLst>
              <a:ext uri="{FF2B5EF4-FFF2-40B4-BE49-F238E27FC236}">
                <a16:creationId xmlns:a16="http://schemas.microsoft.com/office/drawing/2014/main" id="{5E790F46-594C-41C1-881D-4F914FEB123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26785" y="3910531"/>
            <a:ext cx="941100" cy="939924"/>
          </a:xfrm>
          <a:prstGeom prst="rect">
            <a:avLst/>
          </a:prstGeom>
        </p:spPr>
      </p:pic>
      <p:pic>
        <p:nvPicPr>
          <p:cNvPr id="43" name="Picture 42">
            <a:extLst>
              <a:ext uri="{FF2B5EF4-FFF2-40B4-BE49-F238E27FC236}">
                <a16:creationId xmlns:a16="http://schemas.microsoft.com/office/drawing/2014/main" id="{B121E139-6152-4072-B406-1AAA2D98ECF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126785" y="1732760"/>
            <a:ext cx="939924" cy="939924"/>
          </a:xfrm>
          <a:prstGeom prst="rect">
            <a:avLst/>
          </a:prstGeom>
        </p:spPr>
      </p:pic>
      <p:pic>
        <p:nvPicPr>
          <p:cNvPr id="44" name="Picture 43">
            <a:extLst>
              <a:ext uri="{FF2B5EF4-FFF2-40B4-BE49-F238E27FC236}">
                <a16:creationId xmlns:a16="http://schemas.microsoft.com/office/drawing/2014/main" id="{C6B54C78-830F-4803-9D91-22F449FC276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26785" y="643874"/>
            <a:ext cx="939924" cy="939924"/>
          </a:xfrm>
          <a:prstGeom prst="rect">
            <a:avLst/>
          </a:prstGeom>
        </p:spPr>
      </p:pic>
      <p:pic>
        <p:nvPicPr>
          <p:cNvPr id="45" name="Picture 44">
            <a:extLst>
              <a:ext uri="{FF2B5EF4-FFF2-40B4-BE49-F238E27FC236}">
                <a16:creationId xmlns:a16="http://schemas.microsoft.com/office/drawing/2014/main" id="{E999778B-39BA-4E49-9FC8-A72187D65FF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269431" y="4999416"/>
            <a:ext cx="941100" cy="939924"/>
          </a:xfrm>
          <a:prstGeom prst="rect">
            <a:avLst/>
          </a:prstGeom>
        </p:spPr>
      </p:pic>
      <p:pic>
        <p:nvPicPr>
          <p:cNvPr id="46" name="Picture 45">
            <a:extLst>
              <a:ext uri="{FF2B5EF4-FFF2-40B4-BE49-F238E27FC236}">
                <a16:creationId xmlns:a16="http://schemas.microsoft.com/office/drawing/2014/main" id="{51D5453C-35A4-426D-BC49-94329BED614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69431" y="3910530"/>
            <a:ext cx="941100" cy="939924"/>
          </a:xfrm>
          <a:prstGeom prst="rect">
            <a:avLst/>
          </a:prstGeom>
        </p:spPr>
      </p:pic>
      <p:pic>
        <p:nvPicPr>
          <p:cNvPr id="47" name="Picture 46">
            <a:extLst>
              <a:ext uri="{FF2B5EF4-FFF2-40B4-BE49-F238E27FC236}">
                <a16:creationId xmlns:a16="http://schemas.microsoft.com/office/drawing/2014/main" id="{1B5106F5-ABA3-4D49-A980-42278624775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269431" y="2821645"/>
            <a:ext cx="941100" cy="939924"/>
          </a:xfrm>
          <a:prstGeom prst="rect">
            <a:avLst/>
          </a:prstGeom>
        </p:spPr>
      </p:pic>
      <p:pic>
        <p:nvPicPr>
          <p:cNvPr id="48" name="Picture 47">
            <a:extLst>
              <a:ext uri="{FF2B5EF4-FFF2-40B4-BE49-F238E27FC236}">
                <a16:creationId xmlns:a16="http://schemas.microsoft.com/office/drawing/2014/main" id="{A8F86000-E910-4C81-B770-3B73CD09CE4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69431" y="1732760"/>
            <a:ext cx="939924" cy="939924"/>
          </a:xfrm>
          <a:prstGeom prst="rect">
            <a:avLst/>
          </a:prstGeom>
        </p:spPr>
      </p:pic>
      <p:pic>
        <p:nvPicPr>
          <p:cNvPr id="49" name="Picture 48">
            <a:extLst>
              <a:ext uri="{FF2B5EF4-FFF2-40B4-BE49-F238E27FC236}">
                <a16:creationId xmlns:a16="http://schemas.microsoft.com/office/drawing/2014/main" id="{8A9E9DCC-714C-438F-88C0-0A310A5361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69431" y="643874"/>
            <a:ext cx="939924" cy="939924"/>
          </a:xfrm>
          <a:prstGeom prst="rect">
            <a:avLst/>
          </a:prstGeom>
        </p:spPr>
      </p:pic>
      <p:pic>
        <p:nvPicPr>
          <p:cNvPr id="50" name="Picture 49">
            <a:extLst>
              <a:ext uri="{FF2B5EF4-FFF2-40B4-BE49-F238E27FC236}">
                <a16:creationId xmlns:a16="http://schemas.microsoft.com/office/drawing/2014/main" id="{B181EDAF-F647-4327-9755-C6F25968449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84139" y="4999416"/>
            <a:ext cx="941100" cy="939924"/>
          </a:xfrm>
          <a:prstGeom prst="rect">
            <a:avLst/>
          </a:prstGeom>
        </p:spPr>
      </p:pic>
      <p:pic>
        <p:nvPicPr>
          <p:cNvPr id="51" name="Picture 50">
            <a:extLst>
              <a:ext uri="{FF2B5EF4-FFF2-40B4-BE49-F238E27FC236}">
                <a16:creationId xmlns:a16="http://schemas.microsoft.com/office/drawing/2014/main" id="{56DE3397-800B-42F9-A4F3-4651E1137E5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84139" y="3910529"/>
            <a:ext cx="941100" cy="939924"/>
          </a:xfrm>
          <a:prstGeom prst="rect">
            <a:avLst/>
          </a:prstGeom>
        </p:spPr>
      </p:pic>
      <p:pic>
        <p:nvPicPr>
          <p:cNvPr id="52" name="Picture 51">
            <a:extLst>
              <a:ext uri="{FF2B5EF4-FFF2-40B4-BE49-F238E27FC236}">
                <a16:creationId xmlns:a16="http://schemas.microsoft.com/office/drawing/2014/main" id="{400E5265-09F9-438A-85D7-8CFBCA71423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984139" y="2821644"/>
            <a:ext cx="941100" cy="939924"/>
          </a:xfrm>
          <a:prstGeom prst="rect">
            <a:avLst/>
          </a:prstGeom>
        </p:spPr>
      </p:pic>
      <p:pic>
        <p:nvPicPr>
          <p:cNvPr id="53" name="Picture 52">
            <a:extLst>
              <a:ext uri="{FF2B5EF4-FFF2-40B4-BE49-F238E27FC236}">
                <a16:creationId xmlns:a16="http://schemas.microsoft.com/office/drawing/2014/main" id="{1FD4B2A6-C9B3-4934-9CA7-5E1FDC55F10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984139" y="1732759"/>
            <a:ext cx="941100" cy="939924"/>
          </a:xfrm>
          <a:prstGeom prst="rect">
            <a:avLst/>
          </a:prstGeom>
        </p:spPr>
      </p:pic>
      <p:pic>
        <p:nvPicPr>
          <p:cNvPr id="54" name="Picture 53">
            <a:extLst>
              <a:ext uri="{FF2B5EF4-FFF2-40B4-BE49-F238E27FC236}">
                <a16:creationId xmlns:a16="http://schemas.microsoft.com/office/drawing/2014/main" id="{56C2D716-2681-4EF5-88F5-4E1ECD00236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984139" y="643874"/>
            <a:ext cx="939924" cy="939924"/>
          </a:xfrm>
          <a:prstGeom prst="rect">
            <a:avLst/>
          </a:prstGeom>
        </p:spPr>
      </p:pic>
      <p:pic>
        <p:nvPicPr>
          <p:cNvPr id="55" name="Picture 54">
            <a:extLst>
              <a:ext uri="{FF2B5EF4-FFF2-40B4-BE49-F238E27FC236}">
                <a16:creationId xmlns:a16="http://schemas.microsoft.com/office/drawing/2014/main" id="{882CA3DD-C6F8-4C13-9E29-9702CD23F01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554723" y="3910295"/>
            <a:ext cx="941100" cy="939924"/>
          </a:xfrm>
          <a:prstGeom prst="rect">
            <a:avLst/>
          </a:prstGeom>
        </p:spPr>
      </p:pic>
      <p:pic>
        <p:nvPicPr>
          <p:cNvPr id="56" name="Picture 55">
            <a:extLst>
              <a:ext uri="{FF2B5EF4-FFF2-40B4-BE49-F238E27FC236}">
                <a16:creationId xmlns:a16="http://schemas.microsoft.com/office/drawing/2014/main" id="{B3AEAC64-CA9A-4383-B6A7-237EE4FF78E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554723" y="4999103"/>
            <a:ext cx="941100" cy="939924"/>
          </a:xfrm>
          <a:prstGeom prst="rect">
            <a:avLst/>
          </a:prstGeom>
        </p:spPr>
      </p:pic>
      <p:pic>
        <p:nvPicPr>
          <p:cNvPr id="57" name="Picture 56">
            <a:extLst>
              <a:ext uri="{FF2B5EF4-FFF2-40B4-BE49-F238E27FC236}">
                <a16:creationId xmlns:a16="http://schemas.microsoft.com/office/drawing/2014/main" id="{713A2877-76E7-4110-AE5E-DAED081572A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554723" y="2821488"/>
            <a:ext cx="941100" cy="939924"/>
          </a:xfrm>
          <a:prstGeom prst="rect">
            <a:avLst/>
          </a:prstGeom>
        </p:spPr>
      </p:pic>
      <p:pic>
        <p:nvPicPr>
          <p:cNvPr id="58" name="Picture 57">
            <a:extLst>
              <a:ext uri="{FF2B5EF4-FFF2-40B4-BE49-F238E27FC236}">
                <a16:creationId xmlns:a16="http://schemas.microsoft.com/office/drawing/2014/main" id="{EC1D75F4-CA2A-4312-941E-DDFB1B1D28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554723" y="643874"/>
            <a:ext cx="939924" cy="939924"/>
          </a:xfrm>
          <a:prstGeom prst="rect">
            <a:avLst/>
          </a:prstGeom>
        </p:spPr>
      </p:pic>
      <p:pic>
        <p:nvPicPr>
          <p:cNvPr id="59" name="Picture 58">
            <a:extLst>
              <a:ext uri="{FF2B5EF4-FFF2-40B4-BE49-F238E27FC236}">
                <a16:creationId xmlns:a16="http://schemas.microsoft.com/office/drawing/2014/main" id="{CCA4816B-38BB-4F6A-8A1F-95D123B34467}"/>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554723" y="1732681"/>
            <a:ext cx="939924" cy="939924"/>
          </a:xfrm>
          <a:prstGeom prst="rect">
            <a:avLst/>
          </a:prstGeom>
        </p:spPr>
      </p:pic>
    </p:spTree>
    <p:extLst>
      <p:ext uri="{BB962C8B-B14F-4D97-AF65-F5344CB8AC3E}">
        <p14:creationId xmlns:p14="http://schemas.microsoft.com/office/powerpoint/2010/main" val="319508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6E93A8-FE64-9044-AC94-BAC1817EA472}" type="slidenum">
              <a:rPr lang="en-US" smtClean="0"/>
              <a:t>‹#›</a:t>
            </a:fld>
            <a:endParaRPr lang="en-US"/>
          </a:p>
        </p:txBody>
      </p:sp>
      <p:sp>
        <p:nvSpPr>
          <p:cNvPr id="6" name="Text Placeholder 2"/>
          <p:cNvSpPr>
            <a:spLocks noGrp="1"/>
          </p:cNvSpPr>
          <p:nvPr>
            <p:ph idx="1"/>
          </p:nvPr>
        </p:nvSpPr>
        <p:spPr>
          <a:xfrm>
            <a:off x="574766" y="1700213"/>
            <a:ext cx="11042468" cy="4392612"/>
          </a:xfrm>
          <a:prstGeom prst="rect">
            <a:avLst/>
          </a:prstGeom>
        </p:spPr>
        <p:txBody>
          <a:bodyPr vert="horz" lIns="91440" tIns="45720" rIns="91440" bIns="45720" rtlCol="0">
            <a:normAutofit/>
          </a:bodyPr>
          <a:lstStyle>
            <a:lvl1pPr>
              <a:defRPr>
                <a:solidFill>
                  <a:srgbClr val="575D76"/>
                </a:solidFill>
                <a:latin typeface="+mj-lt"/>
              </a:defRPr>
            </a:lvl1pPr>
            <a:lvl2pPr>
              <a:defRPr>
                <a:solidFill>
                  <a:srgbClr val="575D76"/>
                </a:solidFill>
                <a:latin typeface="+mj-lt"/>
              </a:defRPr>
            </a:lvl2pPr>
            <a:lvl3pPr>
              <a:defRPr>
                <a:solidFill>
                  <a:srgbClr val="575D76"/>
                </a:solidFill>
                <a:latin typeface="+mj-lt"/>
              </a:defRPr>
            </a:lvl3pPr>
            <a:lvl4pPr>
              <a:defRPr>
                <a:solidFill>
                  <a:srgbClr val="575D76"/>
                </a:solidFill>
                <a:latin typeface="+mj-lt"/>
              </a:defRPr>
            </a:lvl4pPr>
            <a:lvl5pPr>
              <a:defRPr>
                <a:solidFill>
                  <a:srgbClr val="575D7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574766" y="365126"/>
            <a:ext cx="11042468" cy="749572"/>
          </a:xfrm>
        </p:spPr>
        <p:txBody>
          <a:bodyPr>
            <a:normAutofit/>
          </a:bodyPr>
          <a:lstStyle>
            <a:lvl1pPr>
              <a:defRPr sz="3400">
                <a:solidFill>
                  <a:srgbClr val="01334C"/>
                </a:solidFill>
                <a:latin typeface="+mj-lt"/>
              </a:defRPr>
            </a:lvl1pPr>
          </a:lstStyle>
          <a:p>
            <a:r>
              <a:rPr lang="en-US" dirty="0"/>
              <a:t>Click to edit Master title style</a:t>
            </a:r>
          </a:p>
        </p:txBody>
      </p:sp>
      <p:sp>
        <p:nvSpPr>
          <p:cNvPr id="9"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0" name="Oval 9"/>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Tree>
    <p:extLst>
      <p:ext uri="{BB962C8B-B14F-4D97-AF65-F5344CB8AC3E}">
        <p14:creationId xmlns:p14="http://schemas.microsoft.com/office/powerpoint/2010/main" val="3168619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8" name="Rectangle 7"/>
          <p:cNvSpPr/>
          <p:nvPr userDrawn="1"/>
        </p:nvSpPr>
        <p:spPr>
          <a:xfrm>
            <a:off x="574675" y="540763"/>
            <a:ext cx="117532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Roboto Light" charset="0"/>
                <a:ea typeface="Roboto Light" charset="0"/>
                <a:cs typeface="Roboto Light" charset="0"/>
              </a:rPr>
              <a:t>Icons</a:t>
            </a:r>
            <a:endParaRPr lang="en-US" dirty="0">
              <a:solidFill>
                <a:srgbClr val="01334C"/>
              </a:solidFill>
            </a:endParaRPr>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a:t>Complex,</a:t>
            </a:r>
          </a:p>
          <a:p>
            <a:pPr lvl="0"/>
            <a:r>
              <a:rPr lang="en-US"/>
              <a:t>Light</a:t>
            </a:r>
            <a:br>
              <a:rPr lang="en-US"/>
            </a:br>
            <a:r>
              <a:rPr lang="en-US"/>
              <a:t>Background</a:t>
            </a:r>
          </a:p>
        </p:txBody>
      </p:sp>
      <p:sp>
        <p:nvSpPr>
          <p:cNvPr id="10" name="TextBox 9"/>
          <p:cNvSpPr txBox="1"/>
          <p:nvPr userDrawn="1"/>
        </p:nvSpPr>
        <p:spPr>
          <a:xfrm>
            <a:off x="5322283" y="910094"/>
            <a:ext cx="811441" cy="430887"/>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Digital,</a:t>
            </a:r>
          </a:p>
          <a:p>
            <a:r>
              <a:rPr lang="en-US" sz="1050" b="0" i="0">
                <a:solidFill>
                  <a:schemeClr val="bg2"/>
                </a:solidFill>
                <a:latin typeface="Roboto Medium" charset="0"/>
                <a:ea typeface="Roboto Medium" charset="0"/>
                <a:cs typeface="Roboto Medium" charset="0"/>
              </a:rPr>
              <a:t>Computer</a:t>
            </a:r>
          </a:p>
        </p:txBody>
      </p:sp>
      <p:sp>
        <p:nvSpPr>
          <p:cNvPr id="11" name="TextBox 10"/>
          <p:cNvSpPr txBox="1"/>
          <p:nvPr userDrawn="1"/>
        </p:nvSpPr>
        <p:spPr>
          <a:xfrm>
            <a:off x="7159277" y="910094"/>
            <a:ext cx="66236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Service,</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Options</a:t>
            </a:r>
          </a:p>
        </p:txBody>
      </p:sp>
      <p:sp>
        <p:nvSpPr>
          <p:cNvPr id="12" name="TextBox 11"/>
          <p:cNvSpPr txBox="1"/>
          <p:nvPr userDrawn="1"/>
        </p:nvSpPr>
        <p:spPr>
          <a:xfrm>
            <a:off x="8963647" y="910094"/>
            <a:ext cx="60625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Digital,</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Mobile</a:t>
            </a:r>
          </a:p>
        </p:txBody>
      </p:sp>
      <p:sp>
        <p:nvSpPr>
          <p:cNvPr id="13" name="TextBox 12"/>
          <p:cNvSpPr txBox="1"/>
          <p:nvPr userDrawn="1"/>
        </p:nvSpPr>
        <p:spPr>
          <a:xfrm>
            <a:off x="10848093" y="910094"/>
            <a:ext cx="70243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Data,</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Increase</a:t>
            </a:r>
          </a:p>
        </p:txBody>
      </p:sp>
      <p:sp>
        <p:nvSpPr>
          <p:cNvPr id="14" name="TextBox 13"/>
          <p:cNvSpPr txBox="1"/>
          <p:nvPr userDrawn="1"/>
        </p:nvSpPr>
        <p:spPr>
          <a:xfrm>
            <a:off x="3383982" y="910094"/>
            <a:ext cx="80021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Hierarchy,</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Group</a:t>
            </a:r>
          </a:p>
        </p:txBody>
      </p:sp>
      <p:sp>
        <p:nvSpPr>
          <p:cNvPr id="15" name="TextBox 14"/>
          <p:cNvSpPr txBox="1"/>
          <p:nvPr userDrawn="1"/>
        </p:nvSpPr>
        <p:spPr>
          <a:xfrm>
            <a:off x="5322283" y="1987121"/>
            <a:ext cx="89639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Checkmark,</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Correct</a:t>
            </a:r>
          </a:p>
        </p:txBody>
      </p:sp>
      <p:sp>
        <p:nvSpPr>
          <p:cNvPr id="16" name="TextBox 15"/>
          <p:cNvSpPr txBox="1"/>
          <p:nvPr userDrawn="1"/>
        </p:nvSpPr>
        <p:spPr>
          <a:xfrm>
            <a:off x="7159277" y="1987121"/>
            <a:ext cx="731290"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Future,</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Direction</a:t>
            </a:r>
          </a:p>
        </p:txBody>
      </p:sp>
      <p:sp>
        <p:nvSpPr>
          <p:cNvPr id="17" name="TextBox 16"/>
          <p:cNvSpPr txBox="1"/>
          <p:nvPr userDrawn="1"/>
        </p:nvSpPr>
        <p:spPr>
          <a:xfrm>
            <a:off x="8963647" y="1987121"/>
            <a:ext cx="68800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Internet,</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Network</a:t>
            </a:r>
          </a:p>
        </p:txBody>
      </p:sp>
      <p:sp>
        <p:nvSpPr>
          <p:cNvPr id="18" name="TextBox 17"/>
          <p:cNvSpPr txBox="1"/>
          <p:nvPr userDrawn="1"/>
        </p:nvSpPr>
        <p:spPr>
          <a:xfrm>
            <a:off x="10848093" y="1987121"/>
            <a:ext cx="699230"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Plan,</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Strategy</a:t>
            </a:r>
          </a:p>
        </p:txBody>
      </p:sp>
      <p:sp>
        <p:nvSpPr>
          <p:cNvPr id="19" name="TextBox 18"/>
          <p:cNvSpPr txBox="1"/>
          <p:nvPr userDrawn="1"/>
        </p:nvSpPr>
        <p:spPr>
          <a:xfrm>
            <a:off x="3383982" y="1987121"/>
            <a:ext cx="86754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Growth,</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Investment</a:t>
            </a:r>
          </a:p>
        </p:txBody>
      </p:sp>
      <p:sp>
        <p:nvSpPr>
          <p:cNvPr id="20" name="TextBox 19"/>
          <p:cNvSpPr txBox="1"/>
          <p:nvPr userDrawn="1"/>
        </p:nvSpPr>
        <p:spPr>
          <a:xfrm>
            <a:off x="5322283" y="3137368"/>
            <a:ext cx="62228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Report,</a:t>
            </a:r>
          </a:p>
          <a:p>
            <a:r>
              <a:rPr lang="en-US" sz="1050" b="0" i="0">
                <a:solidFill>
                  <a:schemeClr val="bg2"/>
                </a:solidFill>
                <a:latin typeface="Roboto Medium" charset="0"/>
                <a:ea typeface="Roboto Medium" charset="0"/>
                <a:cs typeface="Roboto Medium" charset="0"/>
              </a:rPr>
              <a:t>Data</a:t>
            </a:r>
          </a:p>
        </p:txBody>
      </p:sp>
      <p:sp>
        <p:nvSpPr>
          <p:cNvPr id="21" name="TextBox 20"/>
          <p:cNvSpPr txBox="1"/>
          <p:nvPr userDrawn="1"/>
        </p:nvSpPr>
        <p:spPr>
          <a:xfrm>
            <a:off x="7159277" y="3137368"/>
            <a:ext cx="88517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Leadership,</a:t>
            </a:r>
          </a:p>
          <a:p>
            <a:r>
              <a:rPr lang="en-US" sz="1050" b="0" i="0">
                <a:solidFill>
                  <a:schemeClr val="bg2"/>
                </a:solidFill>
                <a:latin typeface="Roboto Medium" charset="0"/>
                <a:ea typeface="Roboto Medium" charset="0"/>
                <a:cs typeface="Roboto Medium" charset="0"/>
              </a:rPr>
              <a:t>Initiative</a:t>
            </a:r>
          </a:p>
        </p:txBody>
      </p:sp>
      <p:sp>
        <p:nvSpPr>
          <p:cNvPr id="22" name="TextBox 21"/>
          <p:cNvSpPr txBox="1"/>
          <p:nvPr userDrawn="1"/>
        </p:nvSpPr>
        <p:spPr>
          <a:xfrm>
            <a:off x="8963647" y="3137368"/>
            <a:ext cx="708848"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Speaker,</a:t>
            </a:r>
          </a:p>
          <a:p>
            <a:r>
              <a:rPr lang="en-US" sz="1050" b="0" i="0">
                <a:solidFill>
                  <a:schemeClr val="bg2"/>
                </a:solidFill>
                <a:latin typeface="Roboto Medium" charset="0"/>
                <a:ea typeface="Roboto Medium" charset="0"/>
                <a:cs typeface="Roboto Medium" charset="0"/>
              </a:rPr>
              <a:t>Advisor</a:t>
            </a:r>
          </a:p>
        </p:txBody>
      </p:sp>
      <p:sp>
        <p:nvSpPr>
          <p:cNvPr id="23" name="TextBox 22"/>
          <p:cNvSpPr txBox="1"/>
          <p:nvPr userDrawn="1"/>
        </p:nvSpPr>
        <p:spPr>
          <a:xfrm>
            <a:off x="10848093" y="3137368"/>
            <a:ext cx="68800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Idea,</a:t>
            </a:r>
          </a:p>
          <a:p>
            <a:r>
              <a:rPr lang="en-US" sz="1050" b="0" i="0">
                <a:solidFill>
                  <a:schemeClr val="bg2"/>
                </a:solidFill>
                <a:latin typeface="Roboto Medium" charset="0"/>
                <a:ea typeface="Roboto Medium" charset="0"/>
                <a:cs typeface="Roboto Medium" charset="0"/>
              </a:rPr>
              <a:t>Concept</a:t>
            </a:r>
          </a:p>
        </p:txBody>
      </p:sp>
      <p:sp>
        <p:nvSpPr>
          <p:cNvPr id="24" name="TextBox 23"/>
          <p:cNvSpPr txBox="1"/>
          <p:nvPr userDrawn="1"/>
        </p:nvSpPr>
        <p:spPr>
          <a:xfrm>
            <a:off x="3383982" y="3137368"/>
            <a:ext cx="91242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Networking,</a:t>
            </a:r>
          </a:p>
          <a:p>
            <a:r>
              <a:rPr lang="en-US" sz="1050" b="0" i="0">
                <a:solidFill>
                  <a:schemeClr val="bg2"/>
                </a:solidFill>
                <a:latin typeface="Roboto Medium" charset="0"/>
                <a:ea typeface="Roboto Medium" charset="0"/>
                <a:cs typeface="Roboto Medium" charset="0"/>
              </a:rPr>
              <a:t>Members</a:t>
            </a:r>
          </a:p>
        </p:txBody>
      </p:sp>
      <p:sp>
        <p:nvSpPr>
          <p:cNvPr id="25" name="TextBox 24"/>
          <p:cNvSpPr txBox="1"/>
          <p:nvPr userDrawn="1"/>
        </p:nvSpPr>
        <p:spPr>
          <a:xfrm>
            <a:off x="5322283" y="4214395"/>
            <a:ext cx="785793"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Members,</a:t>
            </a:r>
          </a:p>
          <a:p>
            <a:r>
              <a:rPr lang="en-US" sz="1050" b="0" i="0">
                <a:solidFill>
                  <a:schemeClr val="bg2"/>
                </a:solidFill>
                <a:latin typeface="Roboto Medium" charset="0"/>
                <a:ea typeface="Roboto Medium" charset="0"/>
                <a:cs typeface="Roboto Medium" charset="0"/>
              </a:rPr>
              <a:t>Users</a:t>
            </a:r>
          </a:p>
        </p:txBody>
      </p:sp>
      <p:sp>
        <p:nvSpPr>
          <p:cNvPr id="26" name="TextBox 25"/>
          <p:cNvSpPr txBox="1"/>
          <p:nvPr userDrawn="1"/>
        </p:nvSpPr>
        <p:spPr>
          <a:xfrm>
            <a:off x="7159277" y="4214395"/>
            <a:ext cx="103265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Key</a:t>
            </a:r>
            <a:r>
              <a:rPr lang="en-US" sz="1050" b="0" i="0" baseline="0">
                <a:solidFill>
                  <a:schemeClr val="bg2"/>
                </a:solidFill>
                <a:latin typeface="Roboto Medium" charset="0"/>
                <a:ea typeface="Roboto Medium" charset="0"/>
                <a:cs typeface="Roboto Medium" charset="0"/>
              </a:rPr>
              <a:t> Points,</a:t>
            </a:r>
          </a:p>
          <a:p>
            <a:r>
              <a:rPr lang="en-US" sz="1050" b="0" i="0" baseline="0">
                <a:solidFill>
                  <a:schemeClr val="bg2"/>
                </a:solidFill>
                <a:latin typeface="Roboto Medium" charset="0"/>
                <a:ea typeface="Roboto Medium" charset="0"/>
                <a:cs typeface="Roboto Medium" charset="0"/>
              </a:rPr>
              <a:t>Requirements</a:t>
            </a:r>
            <a:endParaRPr lang="en-US" sz="1050" b="0" i="0">
              <a:solidFill>
                <a:schemeClr val="bg2"/>
              </a:solidFill>
              <a:latin typeface="Roboto Medium" charset="0"/>
              <a:ea typeface="Roboto Medium" charset="0"/>
              <a:cs typeface="Roboto Medium" charset="0"/>
            </a:endParaRPr>
          </a:p>
        </p:txBody>
      </p:sp>
      <p:sp>
        <p:nvSpPr>
          <p:cNvPr id="27" name="TextBox 26"/>
          <p:cNvSpPr txBox="1"/>
          <p:nvPr userDrawn="1"/>
        </p:nvSpPr>
        <p:spPr>
          <a:xfrm>
            <a:off x="8963647" y="4214395"/>
            <a:ext cx="85472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Strategy,</a:t>
            </a:r>
          </a:p>
          <a:p>
            <a:r>
              <a:rPr lang="en-US" sz="1050" b="0" i="0">
                <a:solidFill>
                  <a:schemeClr val="bg2"/>
                </a:solidFill>
                <a:latin typeface="Roboto Medium" charset="0"/>
                <a:ea typeface="Roboto Medium" charset="0"/>
                <a:cs typeface="Roboto Medium" charset="0"/>
              </a:rPr>
              <a:t>Leadership</a:t>
            </a:r>
          </a:p>
        </p:txBody>
      </p:sp>
      <p:sp>
        <p:nvSpPr>
          <p:cNvPr id="28" name="TextBox 27"/>
          <p:cNvSpPr txBox="1"/>
          <p:nvPr userDrawn="1"/>
        </p:nvSpPr>
        <p:spPr>
          <a:xfrm>
            <a:off x="10848093" y="4214395"/>
            <a:ext cx="80823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Exchange,</a:t>
            </a:r>
          </a:p>
          <a:p>
            <a:r>
              <a:rPr lang="en-US" sz="1050" b="0" i="0">
                <a:solidFill>
                  <a:schemeClr val="bg2"/>
                </a:solidFill>
                <a:latin typeface="Roboto Medium" charset="0"/>
                <a:ea typeface="Roboto Medium" charset="0"/>
                <a:cs typeface="Roboto Medium" charset="0"/>
              </a:rPr>
              <a:t>Process</a:t>
            </a:r>
          </a:p>
        </p:txBody>
      </p:sp>
      <p:sp>
        <p:nvSpPr>
          <p:cNvPr id="29" name="TextBox 28"/>
          <p:cNvSpPr txBox="1"/>
          <p:nvPr userDrawn="1"/>
        </p:nvSpPr>
        <p:spPr>
          <a:xfrm>
            <a:off x="3383982" y="4214395"/>
            <a:ext cx="564578"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Detail,</a:t>
            </a:r>
          </a:p>
          <a:p>
            <a:r>
              <a:rPr lang="en-US" sz="1050" b="0" i="0">
                <a:solidFill>
                  <a:schemeClr val="bg2"/>
                </a:solidFill>
                <a:latin typeface="Roboto Medium" charset="0"/>
                <a:ea typeface="Roboto Medium" charset="0"/>
                <a:cs typeface="Roboto Medium" charset="0"/>
              </a:rPr>
              <a:t>Focus</a:t>
            </a:r>
          </a:p>
        </p:txBody>
      </p:sp>
      <p:sp>
        <p:nvSpPr>
          <p:cNvPr id="30" name="TextBox 29"/>
          <p:cNvSpPr txBox="1"/>
          <p:nvPr userDrawn="1"/>
        </p:nvSpPr>
        <p:spPr>
          <a:xfrm>
            <a:off x="5322283" y="5285807"/>
            <a:ext cx="73930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Program,</a:t>
            </a:r>
          </a:p>
          <a:p>
            <a:r>
              <a:rPr lang="en-US" sz="1050" b="0" i="0">
                <a:solidFill>
                  <a:schemeClr val="bg2"/>
                </a:solidFill>
                <a:latin typeface="Roboto Medium" charset="0"/>
                <a:ea typeface="Roboto Medium" charset="0"/>
                <a:cs typeface="Roboto Medium" charset="0"/>
              </a:rPr>
              <a:t>Portal</a:t>
            </a:r>
          </a:p>
        </p:txBody>
      </p:sp>
      <p:sp>
        <p:nvSpPr>
          <p:cNvPr id="31" name="TextBox 30"/>
          <p:cNvSpPr txBox="1"/>
          <p:nvPr userDrawn="1"/>
        </p:nvSpPr>
        <p:spPr>
          <a:xfrm>
            <a:off x="7159277" y="5285807"/>
            <a:ext cx="830677"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Marketing,</a:t>
            </a:r>
          </a:p>
          <a:p>
            <a:r>
              <a:rPr lang="en-US" sz="1050" b="0" i="0">
                <a:solidFill>
                  <a:schemeClr val="bg2"/>
                </a:solidFill>
                <a:latin typeface="Roboto Medium" charset="0"/>
                <a:ea typeface="Roboto Medium" charset="0"/>
                <a:cs typeface="Roboto Medium" charset="0"/>
              </a:rPr>
              <a:t>Important</a:t>
            </a:r>
          </a:p>
        </p:txBody>
      </p:sp>
      <p:sp>
        <p:nvSpPr>
          <p:cNvPr id="32" name="TextBox 31"/>
          <p:cNvSpPr txBox="1"/>
          <p:nvPr userDrawn="1"/>
        </p:nvSpPr>
        <p:spPr>
          <a:xfrm>
            <a:off x="8963647" y="5285807"/>
            <a:ext cx="989373"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Volunteering,</a:t>
            </a:r>
          </a:p>
          <a:p>
            <a:r>
              <a:rPr lang="en-US" sz="1050" b="0" i="0">
                <a:solidFill>
                  <a:schemeClr val="bg2"/>
                </a:solidFill>
                <a:latin typeface="Roboto Medium" charset="0"/>
                <a:ea typeface="Roboto Medium" charset="0"/>
                <a:cs typeface="Roboto Medium" charset="0"/>
              </a:rPr>
              <a:t>Philanthropy</a:t>
            </a:r>
          </a:p>
        </p:txBody>
      </p:sp>
      <p:sp>
        <p:nvSpPr>
          <p:cNvPr id="33" name="TextBox 32"/>
          <p:cNvSpPr txBox="1"/>
          <p:nvPr userDrawn="1"/>
        </p:nvSpPr>
        <p:spPr>
          <a:xfrm>
            <a:off x="10848093" y="5285807"/>
            <a:ext cx="766557"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Message,</a:t>
            </a:r>
          </a:p>
          <a:p>
            <a:r>
              <a:rPr lang="en-US" sz="1050" b="0" i="0">
                <a:solidFill>
                  <a:schemeClr val="bg2"/>
                </a:solidFill>
                <a:latin typeface="Roboto Medium" charset="0"/>
                <a:ea typeface="Roboto Medium" charset="0"/>
                <a:cs typeface="Roboto Medium" charset="0"/>
              </a:rPr>
              <a:t>Q&amp;A</a:t>
            </a:r>
          </a:p>
        </p:txBody>
      </p:sp>
      <p:sp>
        <p:nvSpPr>
          <p:cNvPr id="34" name="TextBox 33"/>
          <p:cNvSpPr txBox="1"/>
          <p:nvPr userDrawn="1"/>
        </p:nvSpPr>
        <p:spPr>
          <a:xfrm>
            <a:off x="3383982" y="5285807"/>
            <a:ext cx="101502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Overlap,</a:t>
            </a:r>
          </a:p>
          <a:p>
            <a:r>
              <a:rPr lang="en-US" sz="1050" b="0" i="0">
                <a:solidFill>
                  <a:schemeClr val="bg2"/>
                </a:solidFill>
                <a:latin typeface="Roboto Medium" charset="0"/>
                <a:ea typeface="Roboto Medium" charset="0"/>
                <a:cs typeface="Roboto Medium" charset="0"/>
              </a:rPr>
              <a:t>Transparency</a:t>
            </a:r>
          </a:p>
        </p:txBody>
      </p:sp>
      <p:pic>
        <p:nvPicPr>
          <p:cNvPr id="36" name="Picture 35">
            <a:extLst>
              <a:ext uri="{FF2B5EF4-FFF2-40B4-BE49-F238E27FC236}">
                <a16:creationId xmlns:a16="http://schemas.microsoft.com/office/drawing/2014/main" id="{4537232A-8BE9-4110-8E6F-39A9B4A9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0151" y="4999103"/>
            <a:ext cx="941100" cy="941100"/>
          </a:xfrm>
          <a:prstGeom prst="rect">
            <a:avLst/>
          </a:prstGeom>
        </p:spPr>
      </p:pic>
      <p:pic>
        <p:nvPicPr>
          <p:cNvPr id="37" name="Picture 36">
            <a:extLst>
              <a:ext uri="{FF2B5EF4-FFF2-40B4-BE49-F238E27FC236}">
                <a16:creationId xmlns:a16="http://schemas.microsoft.com/office/drawing/2014/main" id="{F7D0DC24-D88B-4222-95B1-C0E3F47F01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1435" y="2821488"/>
            <a:ext cx="941100" cy="941100"/>
          </a:xfrm>
          <a:prstGeom prst="rect">
            <a:avLst/>
          </a:prstGeom>
        </p:spPr>
      </p:pic>
      <p:pic>
        <p:nvPicPr>
          <p:cNvPr id="38" name="Picture 37">
            <a:extLst>
              <a:ext uri="{FF2B5EF4-FFF2-40B4-BE49-F238E27FC236}">
                <a16:creationId xmlns:a16="http://schemas.microsoft.com/office/drawing/2014/main" id="{3C5B9064-901E-43E9-806E-4CE1A676A6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0151" y="3910295"/>
            <a:ext cx="941100" cy="941100"/>
          </a:xfrm>
          <a:prstGeom prst="rect">
            <a:avLst/>
          </a:prstGeom>
        </p:spPr>
      </p:pic>
      <p:pic>
        <p:nvPicPr>
          <p:cNvPr id="39" name="Picture 38">
            <a:extLst>
              <a:ext uri="{FF2B5EF4-FFF2-40B4-BE49-F238E27FC236}">
                <a16:creationId xmlns:a16="http://schemas.microsoft.com/office/drawing/2014/main" id="{1E0DCC15-7EE5-4F4A-87D3-CE575660A3C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12610" y="1732681"/>
            <a:ext cx="939925" cy="941100"/>
          </a:xfrm>
          <a:prstGeom prst="rect">
            <a:avLst/>
          </a:prstGeom>
        </p:spPr>
      </p:pic>
      <p:pic>
        <p:nvPicPr>
          <p:cNvPr id="40" name="Picture 39">
            <a:extLst>
              <a:ext uri="{FF2B5EF4-FFF2-40B4-BE49-F238E27FC236}">
                <a16:creationId xmlns:a16="http://schemas.microsoft.com/office/drawing/2014/main" id="{CAA6BA68-310E-4D07-8BDD-1E1D4F0F13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12610" y="643874"/>
            <a:ext cx="939925" cy="941100"/>
          </a:xfrm>
          <a:prstGeom prst="rect">
            <a:avLst/>
          </a:prstGeom>
        </p:spPr>
      </p:pic>
      <p:pic>
        <p:nvPicPr>
          <p:cNvPr id="41" name="Picture 40">
            <a:extLst>
              <a:ext uri="{FF2B5EF4-FFF2-40B4-BE49-F238E27FC236}">
                <a16:creationId xmlns:a16="http://schemas.microsoft.com/office/drawing/2014/main" id="{0AD9FC28-7C01-42B9-86B8-D33FF646DB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24859" y="4999103"/>
            <a:ext cx="941100" cy="941100"/>
          </a:xfrm>
          <a:prstGeom prst="rect">
            <a:avLst/>
          </a:prstGeom>
        </p:spPr>
      </p:pic>
      <p:pic>
        <p:nvPicPr>
          <p:cNvPr id="42" name="Picture 41">
            <a:extLst>
              <a:ext uri="{FF2B5EF4-FFF2-40B4-BE49-F238E27FC236}">
                <a16:creationId xmlns:a16="http://schemas.microsoft.com/office/drawing/2014/main" id="{15262297-1496-457E-BD47-7A6188597D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28711" y="2821488"/>
            <a:ext cx="941100" cy="941100"/>
          </a:xfrm>
          <a:prstGeom prst="rect">
            <a:avLst/>
          </a:prstGeom>
        </p:spPr>
      </p:pic>
      <p:pic>
        <p:nvPicPr>
          <p:cNvPr id="43" name="Picture 42">
            <a:extLst>
              <a:ext uri="{FF2B5EF4-FFF2-40B4-BE49-F238E27FC236}">
                <a16:creationId xmlns:a16="http://schemas.microsoft.com/office/drawing/2014/main" id="{BAA9A335-BAA6-420C-8F5F-C4787976E36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24859" y="3910295"/>
            <a:ext cx="941100" cy="941100"/>
          </a:xfrm>
          <a:prstGeom prst="rect">
            <a:avLst/>
          </a:prstGeom>
        </p:spPr>
      </p:pic>
      <p:pic>
        <p:nvPicPr>
          <p:cNvPr id="44" name="Picture 43">
            <a:extLst>
              <a:ext uri="{FF2B5EF4-FFF2-40B4-BE49-F238E27FC236}">
                <a16:creationId xmlns:a16="http://schemas.microsoft.com/office/drawing/2014/main" id="{C43FEB1E-648A-4A50-94E0-4AB65B3AAB1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129886" y="1732681"/>
            <a:ext cx="939925" cy="941100"/>
          </a:xfrm>
          <a:prstGeom prst="rect">
            <a:avLst/>
          </a:prstGeom>
        </p:spPr>
      </p:pic>
      <p:pic>
        <p:nvPicPr>
          <p:cNvPr id="45" name="Picture 44">
            <a:extLst>
              <a:ext uri="{FF2B5EF4-FFF2-40B4-BE49-F238E27FC236}">
                <a16:creationId xmlns:a16="http://schemas.microsoft.com/office/drawing/2014/main" id="{7FF142F0-0AF2-413D-ACF2-C8628CE4A13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29886" y="643874"/>
            <a:ext cx="939925" cy="941100"/>
          </a:xfrm>
          <a:prstGeom prst="rect">
            <a:avLst/>
          </a:prstGeom>
        </p:spPr>
      </p:pic>
      <p:pic>
        <p:nvPicPr>
          <p:cNvPr id="46" name="Picture 45">
            <a:extLst>
              <a:ext uri="{FF2B5EF4-FFF2-40B4-BE49-F238E27FC236}">
                <a16:creationId xmlns:a16="http://schemas.microsoft.com/office/drawing/2014/main" id="{D6B59DFA-3CA7-4D99-9E36-B5E98F5DD79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266863" y="4999103"/>
            <a:ext cx="941100" cy="941100"/>
          </a:xfrm>
          <a:prstGeom prst="rect">
            <a:avLst/>
          </a:prstGeom>
        </p:spPr>
      </p:pic>
      <p:pic>
        <p:nvPicPr>
          <p:cNvPr id="47" name="Picture 46">
            <a:extLst>
              <a:ext uri="{FF2B5EF4-FFF2-40B4-BE49-F238E27FC236}">
                <a16:creationId xmlns:a16="http://schemas.microsoft.com/office/drawing/2014/main" id="{9546D5BE-AEA1-4AC3-9435-34DB14F958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66863" y="3910295"/>
            <a:ext cx="941100" cy="941100"/>
          </a:xfrm>
          <a:prstGeom prst="rect">
            <a:avLst/>
          </a:prstGeom>
        </p:spPr>
      </p:pic>
      <p:pic>
        <p:nvPicPr>
          <p:cNvPr id="48" name="Picture 47">
            <a:extLst>
              <a:ext uri="{FF2B5EF4-FFF2-40B4-BE49-F238E27FC236}">
                <a16:creationId xmlns:a16="http://schemas.microsoft.com/office/drawing/2014/main" id="{6CBE1154-F8CF-40B0-AC35-82ED951985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269431" y="2821488"/>
            <a:ext cx="941100" cy="941100"/>
          </a:xfrm>
          <a:prstGeom prst="rect">
            <a:avLst/>
          </a:prstGeom>
        </p:spPr>
      </p:pic>
      <p:pic>
        <p:nvPicPr>
          <p:cNvPr id="49" name="Picture 48">
            <a:extLst>
              <a:ext uri="{FF2B5EF4-FFF2-40B4-BE49-F238E27FC236}">
                <a16:creationId xmlns:a16="http://schemas.microsoft.com/office/drawing/2014/main" id="{024C0864-0B1B-4618-AEE1-0EDF277C534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70606" y="1732681"/>
            <a:ext cx="939925" cy="941100"/>
          </a:xfrm>
          <a:prstGeom prst="rect">
            <a:avLst/>
          </a:prstGeom>
        </p:spPr>
      </p:pic>
      <p:pic>
        <p:nvPicPr>
          <p:cNvPr id="50" name="Picture 49">
            <a:extLst>
              <a:ext uri="{FF2B5EF4-FFF2-40B4-BE49-F238E27FC236}">
                <a16:creationId xmlns:a16="http://schemas.microsoft.com/office/drawing/2014/main" id="{2C159301-264B-430D-AB7D-598E29EB89C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70606" y="643874"/>
            <a:ext cx="939925" cy="941100"/>
          </a:xfrm>
          <a:prstGeom prst="rect">
            <a:avLst/>
          </a:prstGeom>
        </p:spPr>
      </p:pic>
      <p:pic>
        <p:nvPicPr>
          <p:cNvPr id="51" name="Picture 50">
            <a:extLst>
              <a:ext uri="{FF2B5EF4-FFF2-40B4-BE49-F238E27FC236}">
                <a16:creationId xmlns:a16="http://schemas.microsoft.com/office/drawing/2014/main" id="{38DB0294-9820-4FD8-AA3A-C0D4262980F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84139" y="4999103"/>
            <a:ext cx="941100" cy="941100"/>
          </a:xfrm>
          <a:prstGeom prst="rect">
            <a:avLst/>
          </a:prstGeom>
        </p:spPr>
      </p:pic>
      <p:pic>
        <p:nvPicPr>
          <p:cNvPr id="52" name="Picture 51">
            <a:extLst>
              <a:ext uri="{FF2B5EF4-FFF2-40B4-BE49-F238E27FC236}">
                <a16:creationId xmlns:a16="http://schemas.microsoft.com/office/drawing/2014/main" id="{6D6F150C-733D-4924-AAB7-19F24C4C088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84139" y="3910295"/>
            <a:ext cx="941100" cy="941100"/>
          </a:xfrm>
          <a:prstGeom prst="rect">
            <a:avLst/>
          </a:prstGeom>
        </p:spPr>
      </p:pic>
      <p:pic>
        <p:nvPicPr>
          <p:cNvPr id="53" name="Picture 52">
            <a:extLst>
              <a:ext uri="{FF2B5EF4-FFF2-40B4-BE49-F238E27FC236}">
                <a16:creationId xmlns:a16="http://schemas.microsoft.com/office/drawing/2014/main" id="{8B54F95E-B875-4FC1-BF4A-E8947B10F05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984139" y="2821488"/>
            <a:ext cx="941100" cy="941100"/>
          </a:xfrm>
          <a:prstGeom prst="rect">
            <a:avLst/>
          </a:prstGeom>
        </p:spPr>
      </p:pic>
      <p:pic>
        <p:nvPicPr>
          <p:cNvPr id="54" name="Picture 53">
            <a:extLst>
              <a:ext uri="{FF2B5EF4-FFF2-40B4-BE49-F238E27FC236}">
                <a16:creationId xmlns:a16="http://schemas.microsoft.com/office/drawing/2014/main" id="{9A15F422-376F-444A-8A34-F34762D4745E}"/>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984139" y="1732681"/>
            <a:ext cx="941100" cy="941100"/>
          </a:xfrm>
          <a:prstGeom prst="rect">
            <a:avLst/>
          </a:prstGeom>
        </p:spPr>
      </p:pic>
      <p:pic>
        <p:nvPicPr>
          <p:cNvPr id="55" name="Picture 54">
            <a:extLst>
              <a:ext uri="{FF2B5EF4-FFF2-40B4-BE49-F238E27FC236}">
                <a16:creationId xmlns:a16="http://schemas.microsoft.com/office/drawing/2014/main" id="{2D929BFB-7CE9-4373-93D6-049624676BD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984139" y="643874"/>
            <a:ext cx="939925" cy="941100"/>
          </a:xfrm>
          <a:prstGeom prst="rect">
            <a:avLst/>
          </a:prstGeom>
        </p:spPr>
      </p:pic>
      <p:pic>
        <p:nvPicPr>
          <p:cNvPr id="56" name="Picture 55">
            <a:extLst>
              <a:ext uri="{FF2B5EF4-FFF2-40B4-BE49-F238E27FC236}">
                <a16:creationId xmlns:a16="http://schemas.microsoft.com/office/drawing/2014/main" id="{5E556936-F6E6-48D5-A420-39DEAAE1D9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554723" y="3910295"/>
            <a:ext cx="941100" cy="941100"/>
          </a:xfrm>
          <a:prstGeom prst="rect">
            <a:avLst/>
          </a:prstGeom>
        </p:spPr>
      </p:pic>
      <p:pic>
        <p:nvPicPr>
          <p:cNvPr id="57" name="Picture 56">
            <a:extLst>
              <a:ext uri="{FF2B5EF4-FFF2-40B4-BE49-F238E27FC236}">
                <a16:creationId xmlns:a16="http://schemas.microsoft.com/office/drawing/2014/main" id="{6ACCB29B-446D-4CD3-8D8D-65BF99B35B8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554723" y="4999103"/>
            <a:ext cx="941100" cy="941100"/>
          </a:xfrm>
          <a:prstGeom prst="rect">
            <a:avLst/>
          </a:prstGeom>
        </p:spPr>
      </p:pic>
      <p:pic>
        <p:nvPicPr>
          <p:cNvPr id="58" name="Picture 57">
            <a:extLst>
              <a:ext uri="{FF2B5EF4-FFF2-40B4-BE49-F238E27FC236}">
                <a16:creationId xmlns:a16="http://schemas.microsoft.com/office/drawing/2014/main" id="{209FFD77-3187-409F-9418-0A26DE9AFB9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554723" y="2821488"/>
            <a:ext cx="941100" cy="941100"/>
          </a:xfrm>
          <a:prstGeom prst="rect">
            <a:avLst/>
          </a:prstGeom>
        </p:spPr>
      </p:pic>
      <p:pic>
        <p:nvPicPr>
          <p:cNvPr id="59" name="Picture 58">
            <a:extLst>
              <a:ext uri="{FF2B5EF4-FFF2-40B4-BE49-F238E27FC236}">
                <a16:creationId xmlns:a16="http://schemas.microsoft.com/office/drawing/2014/main" id="{9E6745A3-3EBB-4F1D-87BF-33A64EE66A6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554723" y="643874"/>
            <a:ext cx="939925" cy="941100"/>
          </a:xfrm>
          <a:prstGeom prst="rect">
            <a:avLst/>
          </a:prstGeom>
        </p:spPr>
      </p:pic>
      <p:pic>
        <p:nvPicPr>
          <p:cNvPr id="60" name="Picture 59">
            <a:extLst>
              <a:ext uri="{FF2B5EF4-FFF2-40B4-BE49-F238E27FC236}">
                <a16:creationId xmlns:a16="http://schemas.microsoft.com/office/drawing/2014/main" id="{0B1E005A-7747-4C5A-8591-A0D320FE7B10}"/>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554723" y="1732681"/>
            <a:ext cx="939925" cy="941100"/>
          </a:xfrm>
          <a:prstGeom prst="rect">
            <a:avLst/>
          </a:prstGeom>
        </p:spPr>
      </p:pic>
    </p:spTree>
    <p:extLst>
      <p:ext uri="{BB962C8B-B14F-4D97-AF65-F5344CB8AC3E}">
        <p14:creationId xmlns:p14="http://schemas.microsoft.com/office/powerpoint/2010/main" val="3508959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7A01-7649-49FC-8862-44704D2E553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583355-3A45-4215-8B90-2542DCE3238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70D28E-E01C-4B3E-B933-2BFB32D85E55}"/>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5" name="Footer Placeholder 4">
            <a:extLst>
              <a:ext uri="{FF2B5EF4-FFF2-40B4-BE49-F238E27FC236}">
                <a16:creationId xmlns:a16="http://schemas.microsoft.com/office/drawing/2014/main" id="{A9208AB4-9FFB-4AC3-823D-21D208624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08799-8F2C-4DA8-AF6E-B5EFF0D156C8}"/>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877825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AD00-B4A1-47C8-905F-B66FAB4F3E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526FF-0337-4518-9CEB-E7276309B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8158E-177A-488A-855F-1D506E27A2D9}"/>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5" name="Footer Placeholder 4">
            <a:extLst>
              <a:ext uri="{FF2B5EF4-FFF2-40B4-BE49-F238E27FC236}">
                <a16:creationId xmlns:a16="http://schemas.microsoft.com/office/drawing/2014/main" id="{C2E30068-8999-405B-8CD5-1696723D9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70E07-B8BA-4DF0-BD88-CB41F8F77A32}"/>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3819938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F93F-C367-4694-940C-868808619975}"/>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52A7D99-AFBD-48BA-B85A-64780725460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2E400A-9DA7-4529-BE6A-E0EF5E521A50}"/>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5" name="Footer Placeholder 4">
            <a:extLst>
              <a:ext uri="{FF2B5EF4-FFF2-40B4-BE49-F238E27FC236}">
                <a16:creationId xmlns:a16="http://schemas.microsoft.com/office/drawing/2014/main" id="{DC90D28C-2D1D-4D90-996E-AEB62BE8D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E680E-7F10-4BF0-9341-522E6B666E60}"/>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2037412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6B8-5320-46F2-A1AF-97DFDAB70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499A64-3824-43E4-AFDA-5DEE2A593A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BF7549-0794-48D6-9557-D30C91FF55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08801-6597-4AD9-82AE-51FC2AFAE4E7}"/>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6" name="Footer Placeholder 5">
            <a:extLst>
              <a:ext uri="{FF2B5EF4-FFF2-40B4-BE49-F238E27FC236}">
                <a16:creationId xmlns:a16="http://schemas.microsoft.com/office/drawing/2014/main" id="{2480A8B8-04AB-407C-ADE6-4314E0725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9BF20-DBD9-4177-91C2-F6F4BA131514}"/>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4186898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1353C-F6C2-42F7-98ED-D7C5396A281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B34983-71D1-4F6D-AF42-E50D3FD1858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7D06AB5-FCF8-4EB3-966D-A75C85BC06C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5CDA9F-DD1F-4A46-9FDB-6C0C642A12B0}"/>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E49D953-1069-4502-B733-F3E114D28E5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AA2C73-728B-448A-818C-BBDF2AC36923}"/>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8" name="Footer Placeholder 7">
            <a:extLst>
              <a:ext uri="{FF2B5EF4-FFF2-40B4-BE49-F238E27FC236}">
                <a16:creationId xmlns:a16="http://schemas.microsoft.com/office/drawing/2014/main" id="{68FB35B7-EFB8-42A0-836F-33DFAF7FF8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88F1A-7416-4C01-8548-1D1E526A7110}"/>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541265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94B4-02F7-4CA0-ABFB-5915ED5BB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65011F-8F0D-4CFB-B040-99E3366B5BB2}"/>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4" name="Footer Placeholder 3">
            <a:extLst>
              <a:ext uri="{FF2B5EF4-FFF2-40B4-BE49-F238E27FC236}">
                <a16:creationId xmlns:a16="http://schemas.microsoft.com/office/drawing/2014/main" id="{43ACA089-40AF-4A9C-AC77-DCBD8C578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95817F-DFBF-433D-B473-F1A995196EFE}"/>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239497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70E213-A8B3-424C-BDDE-A03BAD1496B3}"/>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3" name="Footer Placeholder 2">
            <a:extLst>
              <a:ext uri="{FF2B5EF4-FFF2-40B4-BE49-F238E27FC236}">
                <a16:creationId xmlns:a16="http://schemas.microsoft.com/office/drawing/2014/main" id="{D61C2C4E-6D44-46BA-8848-02A84856D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F57FD7-16BB-4221-ADCF-A3FA597C5256}"/>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4207591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25DE-B790-4862-B757-179A1048C8C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0B56C29-47A3-47C2-B755-73D5A520C18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3F6C9-5AF1-45D6-A8A6-AF1852AB68C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DB6AE0C-2667-4838-9405-EE7EE0991767}"/>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6" name="Footer Placeholder 5">
            <a:extLst>
              <a:ext uri="{FF2B5EF4-FFF2-40B4-BE49-F238E27FC236}">
                <a16:creationId xmlns:a16="http://schemas.microsoft.com/office/drawing/2014/main" id="{74E94D22-845D-4804-B363-0D020BA65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328CA-22FC-4362-9294-3A4203BE2BCF}"/>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618301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7E7D-E003-4DCB-A015-20E2F4FF9DB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72D5F61-B45D-4A6F-9A9B-DB84E04003EC}"/>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38DC47D-91C6-423A-BD5C-A55C7A0BD78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24B3E0-43C4-44C5-AF1F-E739C52C29C3}"/>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6" name="Footer Placeholder 5">
            <a:extLst>
              <a:ext uri="{FF2B5EF4-FFF2-40B4-BE49-F238E27FC236}">
                <a16:creationId xmlns:a16="http://schemas.microsoft.com/office/drawing/2014/main" id="{6F1A7880-E7B7-4397-9B42-8371DD45B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4C69A-D866-4FD1-8422-D9F88E0FDDCF}"/>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58837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Content Placeholder 2"/>
          <p:cNvSpPr>
            <a:spLocks noGrp="1"/>
          </p:cNvSpPr>
          <p:nvPr>
            <p:ph idx="1"/>
          </p:nvPr>
        </p:nvSpPr>
        <p:spPr>
          <a:xfrm>
            <a:off x="574766" y="1699759"/>
            <a:ext cx="5419634"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6197691" y="1700213"/>
            <a:ext cx="5419634" cy="4392612"/>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575D76"/>
                </a:solidFill>
                <a:latin typeface="+mn-lt"/>
                <a:ea typeface="Roboto" charset="0"/>
                <a:cs typeface="Roboto" charset="0"/>
              </a:defRPr>
            </a:lvl1pPr>
          </a:lstStyle>
          <a:p>
            <a:pPr lvl="0"/>
            <a:r>
              <a:rPr lang="en-US" dirty="0"/>
              <a:t>Click to edit subtitle</a:t>
            </a:r>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9" name="Oval 8"/>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Tree>
    <p:extLst>
      <p:ext uri="{BB962C8B-B14F-4D97-AF65-F5344CB8AC3E}">
        <p14:creationId xmlns:p14="http://schemas.microsoft.com/office/powerpoint/2010/main" val="3306167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1896-85BC-44C5-803A-5B55A881DF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414EE-F464-437A-8924-6B33903AC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EB187-99C4-4CD0-8895-B9719F569FD0}"/>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5" name="Footer Placeholder 4">
            <a:extLst>
              <a:ext uri="{FF2B5EF4-FFF2-40B4-BE49-F238E27FC236}">
                <a16:creationId xmlns:a16="http://schemas.microsoft.com/office/drawing/2014/main" id="{9FBA3271-D062-4489-9056-995ADBE3A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82ABE-084A-4EA6-A969-FFA71097F51B}"/>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894388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75630-A1F2-46E9-9C36-E94AD1D8743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A00D7C-1211-4079-ADBC-87E65D700E14}"/>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241B0-C4F7-422C-8CE0-A99CD2A57459}"/>
              </a:ext>
            </a:extLst>
          </p:cNvPr>
          <p:cNvSpPr>
            <a:spLocks noGrp="1"/>
          </p:cNvSpPr>
          <p:nvPr>
            <p:ph type="dt" sz="half" idx="10"/>
          </p:nvPr>
        </p:nvSpPr>
        <p:spPr/>
        <p:txBody>
          <a:bodyPr/>
          <a:lstStyle/>
          <a:p>
            <a:fld id="{ED3813F2-E92F-4548-9E0E-8A5992CD1ED3}" type="datetimeFigureOut">
              <a:rPr lang="en-US" smtClean="0"/>
              <a:t>11/15/2021</a:t>
            </a:fld>
            <a:endParaRPr lang="en-US"/>
          </a:p>
        </p:txBody>
      </p:sp>
      <p:sp>
        <p:nvSpPr>
          <p:cNvPr id="5" name="Footer Placeholder 4">
            <a:extLst>
              <a:ext uri="{FF2B5EF4-FFF2-40B4-BE49-F238E27FC236}">
                <a16:creationId xmlns:a16="http://schemas.microsoft.com/office/drawing/2014/main" id="{96295F34-B824-44FE-B8F9-25BB26342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08A1A-3B19-4C60-BEDC-410968DC8DCB}"/>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246300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5" y="4817717"/>
            <a:ext cx="1796396" cy="302186"/>
          </a:xfrm>
        </p:spPr>
        <p:txBody>
          <a:bodyPr>
            <a:noAutofit/>
          </a:bodyPr>
          <a:lstStyle>
            <a:lvl1pPr marL="0" indent="0">
              <a:buNone/>
              <a:defRPr sz="1500" b="1">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915"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7" y="4817717"/>
            <a:ext cx="1796396" cy="302186"/>
          </a:xfrm>
        </p:spPr>
        <p:txBody>
          <a:bodyPr>
            <a:noAutofit/>
          </a:bodyPr>
          <a:lstStyle>
            <a:lvl1pPr marL="0" indent="0">
              <a:buNone/>
              <a:defRPr sz="1500" b="1">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4078"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9" y="4817717"/>
            <a:ext cx="1796396" cy="302186"/>
          </a:xfrm>
        </p:spPr>
        <p:txBody>
          <a:bodyPr>
            <a:noAutofit/>
          </a:bodyPr>
          <a:lstStyle>
            <a:lvl1pPr marL="0" indent="0">
              <a:buNone/>
              <a:defRPr sz="1500" b="1">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4239"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1" y="4817717"/>
            <a:ext cx="1796396" cy="302186"/>
          </a:xfrm>
        </p:spPr>
        <p:txBody>
          <a:bodyPr>
            <a:noAutofit/>
          </a:bodyPr>
          <a:lstStyle>
            <a:lvl1pPr marL="0" indent="0">
              <a:buNone/>
              <a:defRPr sz="1500" b="1">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4402"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3017554"/>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51109755-7D28-45BA-AB45-034519D47B19}"/>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b="22093"/>
          <a:stretch/>
        </p:blipFill>
        <p:spPr>
          <a:xfrm>
            <a:off x="0" y="14068"/>
            <a:ext cx="12192000" cy="6858000"/>
          </a:xfrm>
          <a:prstGeom prst="rect">
            <a:avLst/>
          </a:prstGeom>
        </p:spPr>
      </p:pic>
    </p:spTree>
    <p:extLst>
      <p:ext uri="{BB962C8B-B14F-4D97-AF65-F5344CB8AC3E}">
        <p14:creationId xmlns:p14="http://schemas.microsoft.com/office/powerpoint/2010/main" val="401088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p:nvPr>
        </p:nvSpPr>
        <p:spPr>
          <a:xfrm>
            <a:off x="5195608" y="365126"/>
            <a:ext cx="6421625" cy="749572"/>
          </a:xfrm>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6" name="Content Placeholder 2"/>
          <p:cNvSpPr>
            <a:spLocks noGrp="1"/>
          </p:cNvSpPr>
          <p:nvPr>
            <p:ph idx="12"/>
          </p:nvPr>
        </p:nvSpPr>
        <p:spPr>
          <a:xfrm>
            <a:off x="5195608" y="1700213"/>
            <a:ext cx="6421625"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195611" y="1114424"/>
            <a:ext cx="6421622"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9" name="Picture Placeholder 8"/>
          <p:cNvSpPr>
            <a:spLocks noGrp="1"/>
          </p:cNvSpPr>
          <p:nvPr>
            <p:ph type="pic" sz="quarter" idx="14"/>
          </p:nvPr>
        </p:nvSpPr>
        <p:spPr>
          <a:xfrm>
            <a:off x="0" y="-1"/>
            <a:ext cx="4872038" cy="6092825"/>
          </a:xfrm>
        </p:spPr>
        <p:txBody>
          <a:bodyPr/>
          <a:lstStyle/>
          <a:p>
            <a:endParaRPr lang="en-GB"/>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0" name="Oval 9"/>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1" name="Rectangle 10"/>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77550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p:nvPr>
        </p:nvSpPr>
        <p:spPr>
          <a:xfrm>
            <a:off x="574675" y="365126"/>
            <a:ext cx="6421625" cy="749572"/>
          </a:xfrm>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6" name="Content Placeholder 2"/>
          <p:cNvSpPr>
            <a:spLocks noGrp="1"/>
          </p:cNvSpPr>
          <p:nvPr>
            <p:ph idx="12"/>
          </p:nvPr>
        </p:nvSpPr>
        <p:spPr>
          <a:xfrm>
            <a:off x="574675" y="1700213"/>
            <a:ext cx="6421625"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74678" y="1114424"/>
            <a:ext cx="6421622"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9" name="Picture Placeholder 8"/>
          <p:cNvSpPr>
            <a:spLocks noGrp="1"/>
          </p:cNvSpPr>
          <p:nvPr>
            <p:ph type="pic" sz="quarter" idx="14"/>
          </p:nvPr>
        </p:nvSpPr>
        <p:spPr>
          <a:xfrm>
            <a:off x="7319962" y="-1"/>
            <a:ext cx="4872038" cy="6092825"/>
          </a:xfrm>
        </p:spPr>
        <p:txBody>
          <a:bodyPr/>
          <a:lstStyle/>
          <a:p>
            <a:endParaRPr lang="en-GB"/>
          </a:p>
        </p:txBody>
      </p:sp>
      <p:sp>
        <p:nvSpPr>
          <p:cNvPr id="8" name="Rectangle 7"/>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3" name="TextBox 12"/>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414260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Photo">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12192000" cy="3043451"/>
          </a:xfrm>
          <a:solidFill>
            <a:schemeClr val="tx1">
              <a:alpha val="62000"/>
            </a:schemeClr>
          </a:solidFill>
        </p:spPr>
        <p:txBody>
          <a:bodyPr/>
          <a:lstStyle>
            <a:lvl1pPr marL="228600" marR="0" indent="-228600" algn="l" defTabSz="914400" rtl="0" eaLnBrk="1" fontAlgn="auto" latinLnBrk="0" hangingPunct="1">
              <a:lnSpc>
                <a:spcPct val="90000"/>
              </a:lnSpc>
              <a:spcBef>
                <a:spcPts val="1000"/>
              </a:spcBef>
              <a:spcAft>
                <a:spcPts val="0"/>
              </a:spcAft>
              <a:buClr>
                <a:schemeClr val="accent1"/>
              </a:buClr>
              <a:buSzTx/>
              <a:buFont typeface="Wingdings" charset="2"/>
              <a:buNone/>
              <a:tabLst/>
              <a:defRPr>
                <a:solidFill>
                  <a:schemeClr val="bg1">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Title 1"/>
          <p:cNvSpPr>
            <a:spLocks noGrp="1"/>
          </p:cNvSpPr>
          <p:nvPr>
            <p:ph type="title"/>
          </p:nvPr>
        </p:nvSpPr>
        <p:spPr>
          <a:xfrm>
            <a:off x="574766" y="365126"/>
            <a:ext cx="11042468" cy="749572"/>
          </a:xfrm>
        </p:spPr>
        <p:txBody>
          <a:bodyPr>
            <a:normAutofit/>
          </a:bodyPr>
          <a:lstStyle>
            <a:lvl1pPr>
              <a:defRPr sz="3400">
                <a:solidFill>
                  <a:schemeClr val="bg1"/>
                </a:solidFill>
                <a:latin typeface="+mj-lt"/>
              </a:defRPr>
            </a:lvl1pPr>
          </a:lstStyle>
          <a:p>
            <a:r>
              <a:rPr lang="en-US" dirty="0"/>
              <a:t>Click to edit Master title style</a:t>
            </a:r>
          </a:p>
        </p:txBody>
      </p:sp>
      <p:sp>
        <p:nvSpPr>
          <p:cNvPr id="6"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chemeClr val="bg1"/>
                </a:solidFill>
                <a:latin typeface="+mn-lt"/>
                <a:ea typeface="Roboto" charset="0"/>
                <a:cs typeface="Roboto" charset="0"/>
              </a:defRPr>
            </a:lvl1pPr>
          </a:lstStyle>
          <a:p>
            <a:pPr lvl="0"/>
            <a:r>
              <a:rPr lang="en-US" dirty="0"/>
              <a:t>Click to edit subtitle</a:t>
            </a:r>
          </a:p>
        </p:txBody>
      </p:sp>
      <p:sp>
        <p:nvSpPr>
          <p:cNvPr id="8" name="Rectangle 7"/>
          <p:cNvSpPr/>
          <p:nvPr userDrawn="1"/>
        </p:nvSpPr>
        <p:spPr>
          <a:xfrm>
            <a:off x="-2095130" y="222081"/>
            <a:ext cx="2095130" cy="282137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2095130" y="-2309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a:off x="0" y="-2309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userDrawn="1"/>
        </p:nvSpPr>
        <p:spPr>
          <a:xfrm>
            <a:off x="-1641987" y="-1405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2" name="TextBox 11"/>
          <p:cNvSpPr txBox="1"/>
          <p:nvPr userDrawn="1"/>
        </p:nvSpPr>
        <p:spPr>
          <a:xfrm>
            <a:off x="-1935333" y="4250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background 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covers your text, right click the image, and select “Arrange - &gt; Send to back”.</a:t>
            </a:r>
          </a:p>
        </p:txBody>
      </p:sp>
      <p:sp>
        <p:nvSpPr>
          <p:cNvPr id="13" name="Content Placeholder 2"/>
          <p:cNvSpPr>
            <a:spLocks noGrp="1"/>
          </p:cNvSpPr>
          <p:nvPr>
            <p:ph idx="14"/>
          </p:nvPr>
        </p:nvSpPr>
        <p:spPr>
          <a:xfrm>
            <a:off x="574675" y="3408577"/>
            <a:ext cx="11042559" cy="2684248"/>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995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p:cNvSpPr/>
          <p:nvPr userDrawn="1"/>
        </p:nvSpPr>
        <p:spPr>
          <a:xfrm>
            <a:off x="0" y="861134"/>
            <a:ext cx="12192000" cy="4980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9" name="Picture Placeholder 8"/>
          <p:cNvSpPr>
            <a:spLocks noGrp="1"/>
          </p:cNvSpPr>
          <p:nvPr>
            <p:ph type="pic" sz="quarter" idx="14"/>
          </p:nvPr>
        </p:nvSpPr>
        <p:spPr>
          <a:xfrm>
            <a:off x="574675" y="619465"/>
            <a:ext cx="4376691" cy="5473359"/>
          </a:xfrm>
          <a:solidFill>
            <a:schemeClr val="bg1">
              <a:lumMod val="95000"/>
            </a:schemeClr>
          </a:solidFill>
        </p:spPr>
        <p:txBody>
          <a:bodyPr/>
          <a:lstStyle/>
          <a:p>
            <a:endParaRPr lang="en-GB"/>
          </a:p>
        </p:txBody>
      </p:sp>
      <p:sp>
        <p:nvSpPr>
          <p:cNvPr id="10" name="Text Placeholder 9"/>
          <p:cNvSpPr>
            <a:spLocks noGrp="1"/>
          </p:cNvSpPr>
          <p:nvPr>
            <p:ph type="body" sz="quarter" idx="15" hasCustomPrompt="1"/>
          </p:nvPr>
        </p:nvSpPr>
        <p:spPr>
          <a:xfrm>
            <a:off x="5761608" y="1331913"/>
            <a:ext cx="5545584" cy="3363912"/>
          </a:xfrm>
        </p:spPr>
        <p:txBody>
          <a:bodyPr anchor="ctr">
            <a:normAutofit/>
          </a:bodyPr>
          <a:lstStyle>
            <a:lvl1pPr marL="0" indent="0">
              <a:buNone/>
              <a:defRPr sz="3200" baseline="0">
                <a:solidFill>
                  <a:schemeClr val="bg1"/>
                </a:solidFill>
                <a:latin typeface="+mj-lt"/>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Insert quote here. Text should resize automatically if too long. Please increase text size if the quote is too short.</a:t>
            </a:r>
          </a:p>
        </p:txBody>
      </p:sp>
      <p:sp>
        <p:nvSpPr>
          <p:cNvPr id="12" name="TextBox 11"/>
          <p:cNvSpPr txBox="1"/>
          <p:nvPr userDrawn="1"/>
        </p:nvSpPr>
        <p:spPr>
          <a:xfrm>
            <a:off x="4916713" y="487869"/>
            <a:ext cx="1069524" cy="2215991"/>
          </a:xfrm>
          <a:prstGeom prst="rect">
            <a:avLst/>
          </a:prstGeom>
          <a:noFill/>
        </p:spPr>
        <p:txBody>
          <a:bodyPr wrap="none" rtlCol="0">
            <a:spAutoFit/>
          </a:bodyPr>
          <a:lstStyle/>
          <a:p>
            <a:r>
              <a:rPr lang="en-US" sz="13800" b="1">
                <a:solidFill>
                  <a:schemeClr val="bg1">
                    <a:alpha val="57000"/>
                  </a:schemeClr>
                </a:solidFill>
                <a:latin typeface="Arial" charset="0"/>
                <a:ea typeface="Arial" charset="0"/>
                <a:cs typeface="Arial" charset="0"/>
              </a:rPr>
              <a:t>“</a:t>
            </a:r>
          </a:p>
        </p:txBody>
      </p:sp>
      <p:sp>
        <p:nvSpPr>
          <p:cNvPr id="13" name="TextBox 12"/>
          <p:cNvSpPr txBox="1"/>
          <p:nvPr userDrawn="1"/>
        </p:nvSpPr>
        <p:spPr>
          <a:xfrm rot="10800000">
            <a:off x="11082472" y="3264104"/>
            <a:ext cx="1069524" cy="2215991"/>
          </a:xfrm>
          <a:prstGeom prst="rect">
            <a:avLst/>
          </a:prstGeom>
          <a:noFill/>
        </p:spPr>
        <p:txBody>
          <a:bodyPr wrap="none" rtlCol="0">
            <a:spAutoFit/>
          </a:bodyPr>
          <a:lstStyle/>
          <a:p>
            <a:r>
              <a:rPr lang="en-US" sz="13800" b="1">
                <a:solidFill>
                  <a:schemeClr val="bg1">
                    <a:alpha val="57000"/>
                  </a:schemeClr>
                </a:solidFill>
                <a:latin typeface="Arial" charset="0"/>
                <a:ea typeface="Arial" charset="0"/>
                <a:cs typeface="Arial" charset="0"/>
              </a:rPr>
              <a:t>“</a:t>
            </a:r>
          </a:p>
        </p:txBody>
      </p:sp>
      <p:sp>
        <p:nvSpPr>
          <p:cNvPr id="14" name="Text Placeholder 9"/>
          <p:cNvSpPr>
            <a:spLocks noGrp="1"/>
          </p:cNvSpPr>
          <p:nvPr>
            <p:ph type="body" sz="quarter" idx="16" hasCustomPrompt="1"/>
          </p:nvPr>
        </p:nvSpPr>
        <p:spPr>
          <a:xfrm>
            <a:off x="7546020" y="4695826"/>
            <a:ext cx="3761172" cy="393608"/>
          </a:xfrm>
        </p:spPr>
        <p:txBody>
          <a:bodyPr anchor="ctr">
            <a:normAutofit/>
          </a:bodyPr>
          <a:lstStyle>
            <a:lvl1pPr marL="0" indent="0" algn="r">
              <a:buNone/>
              <a:defRPr sz="1800" b="0" i="0" baseline="0">
                <a:solidFill>
                  <a:schemeClr val="bg1"/>
                </a:solidFill>
                <a:latin typeface="+mn-lt"/>
                <a:ea typeface="Roboto Medium" charset="0"/>
                <a:cs typeface="Roboto Medium" charset="0"/>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 Insert source name, title</a:t>
            </a:r>
          </a:p>
        </p:txBody>
      </p:sp>
      <p:sp>
        <p:nvSpPr>
          <p:cNvPr id="11" name="Rectangle 10"/>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8" name="TextBox 17"/>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3970793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Idea Statem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Oval 4"/>
          <p:cNvSpPr/>
          <p:nvPr userDrawn="1"/>
        </p:nvSpPr>
        <p:spPr>
          <a:xfrm>
            <a:off x="486528" y="4751234"/>
            <a:ext cx="1099824" cy="1099824"/>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6" name="Oval 5"/>
          <p:cNvSpPr/>
          <p:nvPr userDrawn="1"/>
        </p:nvSpPr>
        <p:spPr>
          <a:xfrm>
            <a:off x="4139574" y="926696"/>
            <a:ext cx="3013808" cy="3013808"/>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7" name="Oval 6"/>
          <p:cNvSpPr/>
          <p:nvPr userDrawn="1"/>
        </p:nvSpPr>
        <p:spPr>
          <a:xfrm>
            <a:off x="5442953" y="413011"/>
            <a:ext cx="5642518" cy="5642518"/>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8" name="Rectangle 7"/>
          <p:cNvSpPr/>
          <p:nvPr userDrawn="1"/>
        </p:nvSpPr>
        <p:spPr>
          <a:xfrm>
            <a:off x="0" y="1799275"/>
            <a:ext cx="12192000" cy="3236400"/>
          </a:xfrm>
          <a:prstGeom prst="rect">
            <a:avLst/>
          </a:prstGeom>
          <a:solidFill>
            <a:srgbClr val="01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3" name="Picture Placeholder 12"/>
          <p:cNvSpPr>
            <a:spLocks noGrp="1"/>
          </p:cNvSpPr>
          <p:nvPr>
            <p:ph type="pic" sz="quarter" idx="16" hasCustomPrompt="1"/>
          </p:nvPr>
        </p:nvSpPr>
        <p:spPr>
          <a:xfrm>
            <a:off x="4656000" y="1977475"/>
            <a:ext cx="2880000" cy="2880000"/>
          </a:xfrm>
        </p:spPr>
        <p:txBody>
          <a:bodyPr anchor="b"/>
          <a:lstStyle>
            <a:lvl1pPr marL="0" indent="0" algn="ctr">
              <a:buNone/>
              <a:defRPr baseline="0">
                <a:solidFill>
                  <a:schemeClr val="bg1"/>
                </a:solidFill>
                <a:latin typeface="+mj-lt"/>
              </a:defRPr>
            </a:lvl1pPr>
          </a:lstStyle>
          <a:p>
            <a:r>
              <a:rPr lang="en-US" dirty="0"/>
              <a:t>Insert semi-transparent line icon here</a:t>
            </a:r>
          </a:p>
        </p:txBody>
      </p:sp>
      <p:sp>
        <p:nvSpPr>
          <p:cNvPr id="14" name="Rectangle 13"/>
          <p:cNvSpPr/>
          <p:nvPr userDrawn="1"/>
        </p:nvSpPr>
        <p:spPr>
          <a:xfrm>
            <a:off x="-2095130" y="230958"/>
            <a:ext cx="2095130" cy="24641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8" name="TextBox 17"/>
          <p:cNvSpPr txBox="1"/>
          <p:nvPr userDrawn="1"/>
        </p:nvSpPr>
        <p:spPr>
          <a:xfrm>
            <a:off x="-1935333" y="433912"/>
            <a:ext cx="1695636" cy="2145659"/>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A white line icon should be added</a:t>
            </a:r>
            <a:r>
              <a:rPr lang="en-GB" sz="1000" baseline="0">
                <a:solidFill>
                  <a:schemeClr val="tx1">
                    <a:lumMod val="75000"/>
                    <a:lumOff val="25000"/>
                  </a:schemeClr>
                </a:solidFill>
                <a:latin typeface="Roboto" charset="0"/>
                <a:ea typeface="Roboto" charset="0"/>
                <a:cs typeface="Roboto" charset="0"/>
              </a:rPr>
              <a:t> to the image placeholder.</a:t>
            </a:r>
          </a:p>
          <a:p>
            <a:pPr marL="96838" indent="-96838">
              <a:spcBef>
                <a:spcPts val="600"/>
              </a:spcBef>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Some icons have been provided in the template image library.</a:t>
            </a:r>
            <a:endParaRPr lang="en-GB" sz="1000">
              <a:solidFill>
                <a:schemeClr val="tx1">
                  <a:lumMod val="75000"/>
                  <a:lumOff val="25000"/>
                </a:schemeClr>
              </a:solidFill>
              <a:latin typeface="Roboto" charset="0"/>
              <a:ea typeface="Roboto" charset="0"/>
              <a:cs typeface="Roboto" charset="0"/>
            </a:endParaRP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is cut off, please use crop options and select “Fit”.</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Set the image transparency to 85%.</a:t>
            </a:r>
          </a:p>
        </p:txBody>
      </p:sp>
      <p:sp>
        <p:nvSpPr>
          <p:cNvPr id="2" name="Title 1"/>
          <p:cNvSpPr>
            <a:spLocks noGrp="1"/>
          </p:cNvSpPr>
          <p:nvPr>
            <p:ph type="title"/>
          </p:nvPr>
        </p:nvSpPr>
        <p:spPr>
          <a:xfrm>
            <a:off x="574766" y="2162053"/>
            <a:ext cx="11042468" cy="749572"/>
          </a:xfrm>
        </p:spPr>
        <p:txBody>
          <a:bodyPr>
            <a:normAutofit/>
          </a:bodyPr>
          <a:lstStyle>
            <a:lvl1pPr algn="ctr">
              <a:defRPr sz="2600" cap="all" baseline="0">
                <a:solidFill>
                  <a:schemeClr val="bg1"/>
                </a:solidFill>
                <a:latin typeface="+mj-lt"/>
              </a:defRPr>
            </a:lvl1pPr>
          </a:lstStyle>
          <a:p>
            <a:r>
              <a:rPr lang="en-US" dirty="0"/>
              <a:t>Click to edit Master title style</a:t>
            </a:r>
          </a:p>
        </p:txBody>
      </p:sp>
      <p:sp>
        <p:nvSpPr>
          <p:cNvPr id="9" name="Text Placeholder 9"/>
          <p:cNvSpPr>
            <a:spLocks noGrp="1"/>
          </p:cNvSpPr>
          <p:nvPr>
            <p:ph type="body" sz="quarter" idx="15" hasCustomPrompt="1"/>
          </p:nvPr>
        </p:nvSpPr>
        <p:spPr>
          <a:xfrm>
            <a:off x="574766" y="3003977"/>
            <a:ext cx="11042468" cy="1686010"/>
          </a:xfrm>
        </p:spPr>
        <p:txBody>
          <a:bodyPr anchor="t">
            <a:normAutofit/>
          </a:bodyPr>
          <a:lstStyle>
            <a:lvl1pPr marL="0" indent="0" algn="ctr">
              <a:buNone/>
              <a:defRPr sz="3400" b="0" i="0" baseline="0">
                <a:solidFill>
                  <a:schemeClr val="bg1"/>
                </a:solidFill>
                <a:latin typeface="+mn-lt"/>
                <a:ea typeface="Roboto" charset="0"/>
                <a:cs typeface="Roboto" charset="0"/>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Insert mission/big statement text here. </a:t>
            </a:r>
          </a:p>
        </p:txBody>
      </p:sp>
    </p:spTree>
    <p:extLst>
      <p:ext uri="{BB962C8B-B14F-4D97-AF65-F5344CB8AC3E}">
        <p14:creationId xmlns:p14="http://schemas.microsoft.com/office/powerpoint/2010/main" val="2988766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Rectangle 9"/>
          <p:cNvSpPr/>
          <p:nvPr userDrawn="1"/>
        </p:nvSpPr>
        <p:spPr>
          <a:xfrm>
            <a:off x="0" y="2349499"/>
            <a:ext cx="12192000" cy="349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736600" y="939800"/>
            <a:ext cx="6334034" cy="3838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45400" y="850900"/>
            <a:ext cx="3971834" cy="117674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724" y="-62753"/>
            <a:ext cx="8051510" cy="6995783"/>
          </a:xfrm>
          <a:prstGeom prst="rect">
            <a:avLst/>
          </a:prstGeom>
        </p:spPr>
      </p:pic>
      <p:sp>
        <p:nvSpPr>
          <p:cNvPr id="7" name="Picture Placeholder 6"/>
          <p:cNvSpPr>
            <a:spLocks noGrp="1"/>
          </p:cNvSpPr>
          <p:nvPr>
            <p:ph type="pic" sz="quarter" idx="12" hasCustomPrompt="1"/>
          </p:nvPr>
        </p:nvSpPr>
        <p:spPr>
          <a:xfrm>
            <a:off x="847058" y="1052152"/>
            <a:ext cx="6149947" cy="3726382"/>
          </a:xfrm>
          <a:solidFill>
            <a:schemeClr val="bg1"/>
          </a:solidFill>
          <a:ln w="19050">
            <a:solidFill>
              <a:schemeClr val="tx1"/>
            </a:solidFill>
          </a:ln>
        </p:spPr>
        <p:txBody>
          <a:bodyPr anchor="ctr"/>
          <a:lstStyle>
            <a:lvl1pPr marL="0" indent="0" algn="ctr">
              <a:buNone/>
              <a:defRPr>
                <a:latin typeface="+mj-lt"/>
              </a:defRPr>
            </a:lvl1pPr>
          </a:lstStyle>
          <a:p>
            <a:r>
              <a:rPr lang="en-US" dirty="0"/>
              <a:t>Insert a screenshot here</a:t>
            </a:r>
          </a:p>
        </p:txBody>
      </p:sp>
      <p:sp>
        <p:nvSpPr>
          <p:cNvPr id="11" name="Text Placeholder 9"/>
          <p:cNvSpPr>
            <a:spLocks noGrp="1"/>
          </p:cNvSpPr>
          <p:nvPr>
            <p:ph type="body" sz="quarter" idx="15" hasCustomPrompt="1"/>
          </p:nvPr>
        </p:nvSpPr>
        <p:spPr>
          <a:xfrm>
            <a:off x="7645400" y="2578100"/>
            <a:ext cx="3971834" cy="2768600"/>
          </a:xfrm>
        </p:spPr>
        <p:txBody>
          <a:bodyPr anchor="ctr">
            <a:normAutofit/>
          </a:bodyPr>
          <a:lstStyle>
            <a:lvl1pPr marL="0" indent="0">
              <a:buNone/>
              <a:defRPr sz="2400" baseline="0">
                <a:solidFill>
                  <a:schemeClr val="bg1"/>
                </a:solidFill>
                <a:latin typeface="+mj-lt"/>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Insert supporting text here. Text should resize automatically if too long. Please increase text size if the quote is too short.</a:t>
            </a:r>
          </a:p>
        </p:txBody>
      </p:sp>
      <p:sp>
        <p:nvSpPr>
          <p:cNvPr id="9" name="Rectangle 8"/>
          <p:cNvSpPr/>
          <p:nvPr userDrawn="1"/>
        </p:nvSpPr>
        <p:spPr>
          <a:xfrm>
            <a:off x="-2095130" y="234780"/>
            <a:ext cx="2095130" cy="22798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a:t>
            </a:r>
            <a:r>
              <a:rPr lang="en-GB" sz="1000" baseline="0">
                <a:solidFill>
                  <a:schemeClr val="tx1">
                    <a:lumMod val="75000"/>
                    <a:lumOff val="25000"/>
                  </a:schemeClr>
                </a:solidFill>
                <a:latin typeface="Roboto" charset="0"/>
                <a:ea typeface="Roboto" charset="0"/>
                <a:cs typeface="Roboto" charset="0"/>
              </a:rPr>
              <a:t> image should be a </a:t>
            </a:r>
            <a:r>
              <a:rPr lang="en-GB" sz="1000" baseline="0" err="1">
                <a:solidFill>
                  <a:schemeClr val="tx1">
                    <a:lumMod val="75000"/>
                    <a:lumOff val="25000"/>
                  </a:schemeClr>
                </a:solidFill>
                <a:latin typeface="Roboto" charset="0"/>
                <a:ea typeface="Roboto" charset="0"/>
                <a:cs typeface="Roboto" charset="0"/>
              </a:rPr>
              <a:t>fullscreen</a:t>
            </a:r>
            <a:r>
              <a:rPr lang="en-GB" sz="1000" baseline="0">
                <a:solidFill>
                  <a:schemeClr val="tx1">
                    <a:lumMod val="75000"/>
                    <a:lumOff val="25000"/>
                  </a:schemeClr>
                </a:solidFill>
                <a:latin typeface="Roboto" charset="0"/>
                <a:ea typeface="Roboto" charset="0"/>
                <a:cs typeface="Roboto" charset="0"/>
              </a:rPr>
              <a:t> screenshot if possible.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screen.</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363739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766" y="365126"/>
            <a:ext cx="11042468" cy="74957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74766" y="1700213"/>
            <a:ext cx="11042468" cy="43926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760220" y="6330445"/>
            <a:ext cx="9463514" cy="257645"/>
          </a:xfrm>
          <a:prstGeom prst="rect">
            <a:avLst/>
          </a:prstGeom>
        </p:spPr>
        <p:txBody>
          <a:bodyPr vert="horz" lIns="91440" tIns="45720" rIns="91440" bIns="45720" rtlCol="0" anchor="b"/>
          <a:lstStyle>
            <a:lvl1pPr algn="r">
              <a:defRPr sz="1050">
                <a:solidFill>
                  <a:schemeClr val="tx1">
                    <a:tint val="75000"/>
                  </a:schemeClr>
                </a:solidFill>
                <a:latin typeface="Roboto" charset="0"/>
                <a:ea typeface="Roboto" charset="0"/>
                <a:cs typeface="Roboto" charset="0"/>
              </a:defRPr>
            </a:lvl1pPr>
          </a:lstStyle>
          <a:p>
            <a:endParaRPr lang="en-US"/>
          </a:p>
        </p:txBody>
      </p:sp>
      <p:sp>
        <p:nvSpPr>
          <p:cNvPr id="6" name="Slide Number Placeholder 5"/>
          <p:cNvSpPr>
            <a:spLocks noGrp="1"/>
          </p:cNvSpPr>
          <p:nvPr>
            <p:ph type="sldNum" sz="quarter" idx="4"/>
          </p:nvPr>
        </p:nvSpPr>
        <p:spPr>
          <a:xfrm>
            <a:off x="11223734" y="6330444"/>
            <a:ext cx="393500" cy="257646"/>
          </a:xfrm>
          <a:prstGeom prst="rect">
            <a:avLst/>
          </a:prstGeom>
        </p:spPr>
        <p:txBody>
          <a:bodyPr vert="horz" lIns="91440" tIns="45720" rIns="91440" bIns="45720" rtlCol="0" anchor="b"/>
          <a:lstStyle>
            <a:lvl1pPr algn="r">
              <a:defRPr sz="105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pic>
        <p:nvPicPr>
          <p:cNvPr id="7" name="Picture 6" descr="Text&#10;&#10;Description automatically generated with medium confidence">
            <a:extLst>
              <a:ext uri="{FF2B5EF4-FFF2-40B4-BE49-F238E27FC236}">
                <a16:creationId xmlns:a16="http://schemas.microsoft.com/office/drawing/2014/main" id="{784F9FC1-3101-4002-9D66-BA111CFD22A5}"/>
              </a:ext>
            </a:extLst>
          </p:cNvPr>
          <p:cNvPicPr>
            <a:picLocks noChangeAspect="1"/>
          </p:cNvPicPr>
          <p:nvPr userDrawn="1"/>
        </p:nvPicPr>
        <p:blipFill>
          <a:blip r:embed="rId22"/>
          <a:stretch>
            <a:fillRect/>
          </a:stretch>
        </p:blipFill>
        <p:spPr>
          <a:xfrm>
            <a:off x="537058" y="6205564"/>
            <a:ext cx="1460897" cy="574619"/>
          </a:xfrm>
          <a:prstGeom prst="rect">
            <a:avLst/>
          </a:prstGeom>
        </p:spPr>
      </p:pic>
    </p:spTree>
    <p:extLst>
      <p:ext uri="{BB962C8B-B14F-4D97-AF65-F5344CB8AC3E}">
        <p14:creationId xmlns:p14="http://schemas.microsoft.com/office/powerpoint/2010/main" val="984816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p:txStyles>
    <p:titleStyle>
      <a:lvl1pPr algn="l" defTabSz="914400" rtl="0" eaLnBrk="1" latinLnBrk="0" hangingPunct="1">
        <a:lnSpc>
          <a:spcPct val="90000"/>
        </a:lnSpc>
        <a:spcBef>
          <a:spcPct val="0"/>
        </a:spcBef>
        <a:buNone/>
        <a:defRPr sz="3200" b="0" i="0" kern="1200">
          <a:solidFill>
            <a:srgbClr val="01334C"/>
          </a:solidFill>
          <a:latin typeface="Roboto Light" charset="0"/>
          <a:ea typeface="Roboto Light" charset="0"/>
          <a:cs typeface="Roboto Light" charset="0"/>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000" b="0" i="0" kern="1200">
          <a:solidFill>
            <a:schemeClr val="tx1">
              <a:lumMod val="75000"/>
              <a:lumOff val="25000"/>
            </a:schemeClr>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3840">
          <p15:clr>
            <a:srgbClr val="F26B43"/>
          </p15:clr>
        </p15:guide>
        <p15:guide id="3" pos="362">
          <p15:clr>
            <a:srgbClr val="F26B43"/>
          </p15:clr>
        </p15:guide>
        <p15:guide id="4" pos="7318">
          <p15:clr>
            <a:srgbClr val="F26B43"/>
          </p15:clr>
        </p15:guide>
        <p15:guide id="5" orient="horz" pos="709">
          <p15:clr>
            <a:srgbClr val="F26B43"/>
          </p15:clr>
        </p15:guide>
        <p15:guide id="6" orient="horz" pos="3838">
          <p15:clr>
            <a:srgbClr val="F26B43"/>
          </p15:clr>
        </p15:guide>
        <p15:guide id="7" orient="horz" pos="22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F5147-75F9-4196-AB37-6D0C5788C40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0959FA-40BA-4774-94EE-E257DA0D9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48BB1-9094-481F-ACFC-FBF600E828B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3813F2-E92F-4548-9E0E-8A5992CD1ED3}" type="datetimeFigureOut">
              <a:rPr lang="en-US" smtClean="0"/>
              <a:t>11/15/2021</a:t>
            </a:fld>
            <a:endParaRPr lang="en-US"/>
          </a:p>
        </p:txBody>
      </p:sp>
      <p:sp>
        <p:nvSpPr>
          <p:cNvPr id="5" name="Footer Placeholder 4">
            <a:extLst>
              <a:ext uri="{FF2B5EF4-FFF2-40B4-BE49-F238E27FC236}">
                <a16:creationId xmlns:a16="http://schemas.microsoft.com/office/drawing/2014/main" id="{D538D20B-7C31-41D3-A41F-294A6ADDBE7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D2E51-4108-4CEE-9C9C-628FC81F9EC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9F9140-8CF5-4225-8F99-1C9728A7B287}" type="slidenum">
              <a:rPr lang="en-US" smtClean="0"/>
              <a:t>‹#›</a:t>
            </a:fld>
            <a:endParaRPr lang="en-US"/>
          </a:p>
        </p:txBody>
      </p:sp>
    </p:spTree>
    <p:extLst>
      <p:ext uri="{BB962C8B-B14F-4D97-AF65-F5344CB8AC3E}">
        <p14:creationId xmlns:p14="http://schemas.microsoft.com/office/powerpoint/2010/main" val="38723965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60.JPG"/></Relationships>
</file>

<file path=ppt/slides/_rels/slide1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60.JP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0.JPG"/><Relationship Id="rId7" Type="http://schemas.openxmlformats.org/officeDocument/2006/relationships/diagramColors" Target="../diagrams/colors3.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0.JPG"/><Relationship Id="rId7" Type="http://schemas.openxmlformats.org/officeDocument/2006/relationships/diagramColors" Target="../diagrams/colors4.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0.JPG"/><Relationship Id="rId7" Type="http://schemas.openxmlformats.org/officeDocument/2006/relationships/diagramColors" Target="../diagrams/colors5.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0.JPG"/><Relationship Id="rId7" Type="http://schemas.openxmlformats.org/officeDocument/2006/relationships/diagramColors" Target="../diagrams/colors6.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82.jpeg"/><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60.JP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2F49785-1F3C-4B57-AB52-0EFE3C5D4ACD}"/>
              </a:ext>
            </a:extLst>
          </p:cNvPr>
          <p:cNvPicPr>
            <a:picLocks noGrp="1" noChangeAspect="1"/>
          </p:cNvPicPr>
          <p:nvPr>
            <p:ph type="pic" sz="quarter" idx="13"/>
          </p:nvPr>
        </p:nvPicPr>
        <p:blipFill rotWithShape="1">
          <a:blip r:embed="rId3"/>
          <a:srcRect t="26082" b="32801"/>
          <a:stretch/>
        </p:blipFill>
        <p:spPr>
          <a:xfrm>
            <a:off x="0" y="2406649"/>
            <a:ext cx="12205274" cy="4451349"/>
          </a:xfrm>
        </p:spPr>
      </p:pic>
      <p:sp>
        <p:nvSpPr>
          <p:cNvPr id="16" name="Text Placeholder 15"/>
          <p:cNvSpPr>
            <a:spLocks noGrp="1"/>
          </p:cNvSpPr>
          <p:nvPr>
            <p:ph type="body" sz="quarter" idx="12"/>
          </p:nvPr>
        </p:nvSpPr>
        <p:spPr>
          <a:xfrm>
            <a:off x="6924" y="2406650"/>
            <a:ext cx="12198350" cy="4451350"/>
          </a:xfrm>
          <a:solidFill>
            <a:srgbClr val="01334C">
              <a:alpha val="49804"/>
            </a:srgbClr>
          </a:solidFill>
        </p:spPr>
        <p:txBody>
          <a:bodyPr/>
          <a:lstStyle/>
          <a:p>
            <a:endParaRPr lang="en-US" dirty="0"/>
          </a:p>
        </p:txBody>
      </p:sp>
      <p:sp>
        <p:nvSpPr>
          <p:cNvPr id="6" name="Title 5"/>
          <p:cNvSpPr>
            <a:spLocks noGrp="1"/>
          </p:cNvSpPr>
          <p:nvPr>
            <p:ph type="title"/>
          </p:nvPr>
        </p:nvSpPr>
        <p:spPr/>
        <p:txBody>
          <a:bodyPr>
            <a:normAutofit fontScale="90000"/>
          </a:bodyPr>
          <a:lstStyle/>
          <a:p>
            <a:r>
              <a:rPr lang="en-US" dirty="0"/>
              <a:t>Comprehensive Economic Development Strategy for South Florida, 2022-2027</a:t>
            </a:r>
            <a:br>
              <a:rPr lang="en-US" dirty="0"/>
            </a:br>
            <a:r>
              <a:rPr lang="fr-FR" sz="3600" dirty="0"/>
              <a:t>Economic Diversification &amp; Environnent &amp; </a:t>
            </a:r>
            <a:r>
              <a:rPr lang="fr-FR" sz="3600" dirty="0" err="1"/>
              <a:t>Resilient</a:t>
            </a:r>
            <a:r>
              <a:rPr lang="fr-FR" sz="3600" dirty="0"/>
              <a:t> Infrastructure </a:t>
            </a:r>
            <a:r>
              <a:rPr lang="en-US" sz="3600" dirty="0"/>
              <a:t>Work Group Meeting #3</a:t>
            </a:r>
            <a:endParaRPr lang="en-GB" dirty="0"/>
          </a:p>
        </p:txBody>
      </p:sp>
      <p:sp>
        <p:nvSpPr>
          <p:cNvPr id="9" name="Text Placeholder 8"/>
          <p:cNvSpPr>
            <a:spLocks noGrp="1"/>
          </p:cNvSpPr>
          <p:nvPr>
            <p:ph type="body" sz="quarter" idx="14"/>
          </p:nvPr>
        </p:nvSpPr>
        <p:spPr/>
        <p:txBody>
          <a:bodyPr>
            <a:normAutofit fontScale="92500" lnSpcReduction="10000"/>
          </a:bodyPr>
          <a:lstStyle/>
          <a:p>
            <a:r>
              <a:rPr lang="en-GB" dirty="0"/>
              <a:t>Mark </a:t>
            </a:r>
            <a:r>
              <a:rPr lang="en-GB" dirty="0" err="1"/>
              <a:t>cassidy</a:t>
            </a:r>
            <a:endParaRPr lang="en-GB" dirty="0"/>
          </a:p>
        </p:txBody>
      </p:sp>
      <p:sp>
        <p:nvSpPr>
          <p:cNvPr id="17" name="Text Placeholder 16"/>
          <p:cNvSpPr>
            <a:spLocks noGrp="1"/>
          </p:cNvSpPr>
          <p:nvPr>
            <p:ph type="body" sz="quarter" idx="15"/>
          </p:nvPr>
        </p:nvSpPr>
        <p:spPr/>
        <p:txBody>
          <a:bodyPr/>
          <a:lstStyle/>
          <a:p>
            <a:r>
              <a:rPr lang="en-US" dirty="0"/>
              <a:t>Economic development and Research Manager</a:t>
            </a:r>
          </a:p>
        </p:txBody>
      </p:sp>
      <p:sp>
        <p:nvSpPr>
          <p:cNvPr id="18" name="Text Placeholder 17"/>
          <p:cNvSpPr>
            <a:spLocks noGrp="1"/>
          </p:cNvSpPr>
          <p:nvPr>
            <p:ph type="body" sz="quarter" idx="17"/>
          </p:nvPr>
        </p:nvSpPr>
        <p:spPr/>
        <p:txBody>
          <a:bodyPr/>
          <a:lstStyle/>
          <a:p>
            <a:r>
              <a:rPr lang="en-US" dirty="0"/>
              <a:t>NOVEMBER 15, 2021</a:t>
            </a:r>
          </a:p>
        </p:txBody>
      </p:sp>
      <p:grpSp>
        <p:nvGrpSpPr>
          <p:cNvPr id="14" name="Group 13">
            <a:extLst>
              <a:ext uri="{FF2B5EF4-FFF2-40B4-BE49-F238E27FC236}">
                <a16:creationId xmlns:a16="http://schemas.microsoft.com/office/drawing/2014/main" id="{B429659F-4FF0-124E-AD67-4C59C0347A71}"/>
              </a:ext>
            </a:extLst>
          </p:cNvPr>
          <p:cNvGrpSpPr/>
          <p:nvPr/>
        </p:nvGrpSpPr>
        <p:grpSpPr>
          <a:xfrm>
            <a:off x="321287" y="1463575"/>
            <a:ext cx="10965067" cy="3240435"/>
            <a:chOff x="577819" y="2959910"/>
            <a:chExt cx="10965067" cy="3240435"/>
          </a:xfrm>
        </p:grpSpPr>
        <p:cxnSp>
          <p:nvCxnSpPr>
            <p:cNvPr id="15" name="Straight Connector 14">
              <a:extLst>
                <a:ext uri="{FF2B5EF4-FFF2-40B4-BE49-F238E27FC236}">
                  <a16:creationId xmlns:a16="http://schemas.microsoft.com/office/drawing/2014/main" id="{E436A41F-0750-2E40-9C5E-857A94CC646F}"/>
                </a:ext>
              </a:extLst>
            </p:cNvPr>
            <p:cNvCxnSpPr/>
            <p:nvPr/>
          </p:nvCxnSpPr>
          <p:spPr>
            <a:xfrm>
              <a:off x="577819" y="2959910"/>
              <a:ext cx="0" cy="3240435"/>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BEC48B-F70D-5542-95FB-E3C7F7764033}"/>
                </a:ext>
              </a:extLst>
            </p:cNvPr>
            <p:cNvCxnSpPr/>
            <p:nvPr/>
          </p:nvCxnSpPr>
          <p:spPr>
            <a:xfrm>
              <a:off x="577819" y="2959910"/>
              <a:ext cx="10965067" cy="0"/>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AD430DA-FDBF-4254-A60B-C816C9D3CDF6}"/>
              </a:ext>
            </a:extLst>
          </p:cNvPr>
          <p:cNvSpPr/>
          <p:nvPr/>
        </p:nvSpPr>
        <p:spPr>
          <a:xfrm>
            <a:off x="440678" y="143219"/>
            <a:ext cx="4439794" cy="1638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20DA815F-092A-4BD5-A065-679B3486EE6B}"/>
              </a:ext>
            </a:extLst>
          </p:cNvPr>
          <p:cNvPicPr>
            <a:picLocks noChangeAspect="1"/>
          </p:cNvPicPr>
          <p:nvPr/>
        </p:nvPicPr>
        <p:blipFill>
          <a:blip r:embed="rId4"/>
          <a:stretch>
            <a:fillRect/>
          </a:stretch>
        </p:blipFill>
        <p:spPr>
          <a:xfrm>
            <a:off x="321286" y="153651"/>
            <a:ext cx="4439794" cy="1909732"/>
          </a:xfrm>
          <a:prstGeom prst="rect">
            <a:avLst/>
          </a:prstGeom>
        </p:spPr>
      </p:pic>
    </p:spTree>
    <p:extLst>
      <p:ext uri="{BB962C8B-B14F-4D97-AF65-F5344CB8AC3E}">
        <p14:creationId xmlns:p14="http://schemas.microsoft.com/office/powerpoint/2010/main" val="1231921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4425C2-C1F0-4233-9881-9EBCE8741383}"/>
              </a:ext>
            </a:extLst>
          </p:cNvPr>
          <p:cNvGrpSpPr>
            <a:grpSpLocks noChangeAspect="1"/>
          </p:cNvGrpSpPr>
          <p:nvPr/>
        </p:nvGrpSpPr>
        <p:grpSpPr>
          <a:xfrm>
            <a:off x="1371423" y="1173290"/>
            <a:ext cx="9606872" cy="2468880"/>
            <a:chOff x="1320120" y="2020391"/>
            <a:chExt cx="9378501" cy="2410190"/>
          </a:xfrm>
        </p:grpSpPr>
        <p:sp>
          <p:nvSpPr>
            <p:cNvPr id="4" name="Oval 3">
              <a:extLst>
                <a:ext uri="{FF2B5EF4-FFF2-40B4-BE49-F238E27FC236}">
                  <a16:creationId xmlns:a16="http://schemas.microsoft.com/office/drawing/2014/main" id="{3415C901-039D-4058-80C7-5ABA400CDB06}"/>
                </a:ext>
              </a:extLst>
            </p:cNvPr>
            <p:cNvSpPr/>
            <p:nvPr/>
          </p:nvSpPr>
          <p:spPr>
            <a:xfrm>
              <a:off x="4279505" y="2661651"/>
              <a:ext cx="1160580" cy="116058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Q6</a:t>
              </a:r>
            </a:p>
          </p:txBody>
        </p:sp>
        <p:sp>
          <p:nvSpPr>
            <p:cNvPr id="5" name="Oval 4">
              <a:extLst>
                <a:ext uri="{FF2B5EF4-FFF2-40B4-BE49-F238E27FC236}">
                  <a16:creationId xmlns:a16="http://schemas.microsoft.com/office/drawing/2014/main" id="{966DA334-7569-42CB-95CD-419F4AC26092}"/>
                </a:ext>
              </a:extLst>
            </p:cNvPr>
            <p:cNvSpPr/>
            <p:nvPr/>
          </p:nvSpPr>
          <p:spPr>
            <a:xfrm>
              <a:off x="6578655" y="2661651"/>
              <a:ext cx="1160580" cy="116058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Q7</a:t>
              </a:r>
            </a:p>
          </p:txBody>
        </p:sp>
        <p:sp>
          <p:nvSpPr>
            <p:cNvPr id="6" name="Oval 5">
              <a:extLst>
                <a:ext uri="{FF2B5EF4-FFF2-40B4-BE49-F238E27FC236}">
                  <a16:creationId xmlns:a16="http://schemas.microsoft.com/office/drawing/2014/main" id="{6D8E2964-D9A5-4A16-8604-F04921C189EB}"/>
                </a:ext>
              </a:extLst>
            </p:cNvPr>
            <p:cNvSpPr/>
            <p:nvPr/>
          </p:nvSpPr>
          <p:spPr>
            <a:xfrm>
              <a:off x="8877806" y="2661651"/>
              <a:ext cx="1160580" cy="116058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Q8</a:t>
              </a:r>
            </a:p>
          </p:txBody>
        </p:sp>
        <p:sp>
          <p:nvSpPr>
            <p:cNvPr id="19" name="Oval 18">
              <a:extLst>
                <a:ext uri="{FF2B5EF4-FFF2-40B4-BE49-F238E27FC236}">
                  <a16:creationId xmlns:a16="http://schemas.microsoft.com/office/drawing/2014/main" id="{FC17936A-EE2B-4C30-A31C-496282D48B87}"/>
                </a:ext>
              </a:extLst>
            </p:cNvPr>
            <p:cNvSpPr/>
            <p:nvPr/>
          </p:nvSpPr>
          <p:spPr>
            <a:xfrm>
              <a:off x="1980355" y="2661651"/>
              <a:ext cx="1160580" cy="1160580"/>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rPr>
                <a:t>Q5</a:t>
              </a:r>
            </a:p>
          </p:txBody>
        </p:sp>
        <p:sp>
          <p:nvSpPr>
            <p:cNvPr id="23" name="Freeform: Shape 22" descr="timeline ">
              <a:extLst>
                <a:ext uri="{FF2B5EF4-FFF2-40B4-BE49-F238E27FC236}">
                  <a16:creationId xmlns:a16="http://schemas.microsoft.com/office/drawing/2014/main" id="{7889103E-B405-4427-BC20-A3CA893D099A}"/>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descr="timeline endpoints">
              <a:extLst>
                <a:ext uri="{FF2B5EF4-FFF2-40B4-BE49-F238E27FC236}">
                  <a16:creationId xmlns:a16="http://schemas.microsoft.com/office/drawing/2014/main" id="{491CCD59-030F-4F79-9A33-EBC86A2EC9FE}"/>
                </a:ext>
              </a:extLst>
            </p:cNvPr>
            <p:cNvSpPr/>
            <p:nvPr/>
          </p:nvSpPr>
          <p:spPr>
            <a:xfrm>
              <a:off x="10480529" y="3149771"/>
              <a:ext cx="218092" cy="218092"/>
            </a:xfrm>
            <a:prstGeom prst="ellipse">
              <a:avLst/>
            </a:prstGeom>
            <a:solidFill>
              <a:srgbClr val="20A472"/>
            </a:solidFill>
            <a:ln w="76200">
              <a:solidFill>
                <a:srgbClr val="20A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0A472"/>
                </a:solidFill>
                <a:effectLst/>
                <a:uLnTx/>
                <a:uFillTx/>
                <a:latin typeface="Calibri" panose="020F0502020204030204"/>
                <a:ea typeface="+mn-ea"/>
                <a:cs typeface="+mn-cs"/>
              </a:endParaRPr>
            </a:p>
          </p:txBody>
        </p:sp>
      </p:gr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1822143" y="3876502"/>
            <a:ext cx="1347297" cy="226640"/>
          </a:xfrm>
        </p:spPr>
        <p:txBody>
          <a:bodyPr/>
          <a:lstStyle/>
          <a:p>
            <a:r>
              <a:rPr lang="en-US" dirty="0"/>
              <a:t>JULY 21-SEP. 21</a:t>
            </a: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1799309" y="4274106"/>
            <a:ext cx="1655929" cy="529829"/>
          </a:xfrm>
        </p:spPr>
        <p:txBody>
          <a:bodyPr/>
          <a:lstStyle/>
          <a:p>
            <a:r>
              <a:rPr lang="en-US" sz="1100" dirty="0">
                <a:solidFill>
                  <a:srgbClr val="474C61"/>
                </a:solidFill>
              </a:rPr>
              <a:t>Identified regional partners and established &amp; convened Ec. Resilience committee. Utilize group to develop Long Term Economic Resilience Plan.  </a:t>
            </a:r>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4145459" y="3878823"/>
            <a:ext cx="1590042" cy="226640"/>
          </a:xfrm>
        </p:spPr>
        <p:txBody>
          <a:bodyPr/>
          <a:lstStyle/>
          <a:p>
            <a:r>
              <a:rPr lang="en-US" dirty="0"/>
              <a:t>OCT. 21 – DEC. 21</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4079054" y="4274106"/>
            <a:ext cx="1797134" cy="691043"/>
          </a:xfrm>
        </p:spPr>
        <p:txBody>
          <a:bodyPr/>
          <a:lstStyle/>
          <a:p>
            <a:r>
              <a:rPr lang="en-US" sz="1050" dirty="0">
                <a:solidFill>
                  <a:srgbClr val="474C61"/>
                </a:solidFill>
              </a:rPr>
              <a:t>Work with the Committee to develop Long-Term Economic Resilience Plan that supports economic diversification, job creation, capital investment, and workforce development and opportunities. Draft due </a:t>
            </a:r>
            <a:r>
              <a:rPr lang="en-US" sz="1050" b="1" dirty="0">
                <a:solidFill>
                  <a:srgbClr val="474C61"/>
                </a:solidFill>
              </a:rPr>
              <a:t>March 2022. Final report due to EDA June 2022. </a:t>
            </a:r>
            <a:r>
              <a:rPr lang="en-US" sz="1050" dirty="0">
                <a:solidFill>
                  <a:srgbClr val="474C61"/>
                </a:solidFill>
              </a:rPr>
              <a:t>Continue outreach through educational webinars.</a:t>
            </a:r>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6500003" y="3883417"/>
            <a:ext cx="1762534" cy="226640"/>
          </a:xfrm>
        </p:spPr>
        <p:txBody>
          <a:bodyPr/>
          <a:lstStyle/>
          <a:p>
            <a:r>
              <a:rPr lang="en-US" dirty="0">
                <a:solidFill>
                  <a:srgbClr val="00B0F0"/>
                </a:solidFill>
              </a:rPr>
              <a:t>JAN. 22 – MARCH 22</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6500003" y="4274105"/>
            <a:ext cx="1799439" cy="529829"/>
          </a:xfrm>
        </p:spPr>
        <p:txBody>
          <a:bodyPr/>
          <a:lstStyle/>
          <a:p>
            <a:r>
              <a:rPr lang="en-US" sz="1100" dirty="0">
                <a:solidFill>
                  <a:srgbClr val="474C61"/>
                </a:solidFill>
              </a:rPr>
              <a:t>Work on draft report. Report to include actionable strategies that will assist member governments and communities in meeting short/long-term economic recovery objectives relating to the coronavirus pandemic.  Provide performance measures for future similar events.</a:t>
            </a:r>
          </a:p>
          <a:p>
            <a:endParaRPr lang="en-US" dirty="0"/>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8966990" y="3894646"/>
            <a:ext cx="1762534" cy="226640"/>
          </a:xfrm>
        </p:spPr>
        <p:txBody>
          <a:bodyPr/>
          <a:lstStyle/>
          <a:p>
            <a:r>
              <a:rPr lang="en-US" dirty="0"/>
              <a:t>APRIL 22 – JUNE 22</a:t>
            </a:r>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9003551" y="4283560"/>
            <a:ext cx="1360175" cy="529829"/>
          </a:xfrm>
        </p:spPr>
        <p:txBody>
          <a:bodyPr/>
          <a:lstStyle/>
          <a:p>
            <a:r>
              <a:rPr lang="en-US" sz="1100" dirty="0">
                <a:solidFill>
                  <a:srgbClr val="474C61"/>
                </a:solidFill>
              </a:rPr>
              <a:t>Finalize and submit report. Present recommendations to EDOs.</a:t>
            </a:r>
          </a:p>
          <a:p>
            <a:endParaRPr lang="en-US"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p:txBody>
          <a:bodyPr/>
          <a:lstStyle/>
          <a:p>
            <a:r>
              <a:rPr lang="en-US" dirty="0">
                <a:solidFill>
                  <a:srgbClr val="01334C"/>
                </a:solidFill>
              </a:rPr>
              <a:t>Grant Roadmap</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9005F980-2206-49CE-B9F2-047F12A673FD}"/>
              </a:ext>
            </a:extLst>
          </p:cNvPr>
          <p:cNvPicPr>
            <a:picLocks noChangeAspect="1"/>
          </p:cNvPicPr>
          <p:nvPr/>
        </p:nvPicPr>
        <p:blipFill>
          <a:blip r:embed="rId3"/>
          <a:stretch>
            <a:fillRect/>
          </a:stretch>
        </p:blipFill>
        <p:spPr>
          <a:xfrm>
            <a:off x="537058" y="6205564"/>
            <a:ext cx="1460897" cy="574619"/>
          </a:xfrm>
          <a:prstGeom prst="rect">
            <a:avLst/>
          </a:prstGeom>
        </p:spPr>
      </p:pic>
      <p:pic>
        <p:nvPicPr>
          <p:cNvPr id="27" name="Picture 26" descr="Logo, company name&#10;&#10;Description automatically generated">
            <a:extLst>
              <a:ext uri="{FF2B5EF4-FFF2-40B4-BE49-F238E27FC236}">
                <a16:creationId xmlns:a16="http://schemas.microsoft.com/office/drawing/2014/main" id="{A0B6B9FB-8FEE-4654-B256-4CA987311F5C}"/>
              </a:ext>
            </a:extLst>
          </p:cNvPr>
          <p:cNvPicPr>
            <a:picLocks noChangeAspect="1"/>
          </p:cNvPicPr>
          <p:nvPr/>
        </p:nvPicPr>
        <p:blipFill>
          <a:blip r:embed="rId4"/>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272737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EDA Activities Needed to Meet Grant Goal</a:t>
            </a:r>
          </a:p>
        </p:txBody>
      </p:sp>
      <p:sp>
        <p:nvSpPr>
          <p:cNvPr id="8" name="Content Placeholder 7"/>
          <p:cNvSpPr>
            <a:spLocks noGrp="1"/>
          </p:cNvSpPr>
          <p:nvPr>
            <p:ph idx="1"/>
          </p:nvPr>
        </p:nvSpPr>
        <p:spPr>
          <a:xfrm>
            <a:off x="574766" y="1699759"/>
            <a:ext cx="10739410" cy="4392612"/>
          </a:xfrm>
        </p:spPr>
        <p:txBody>
          <a:bodyPr>
            <a:normAutofit/>
          </a:bodyPr>
          <a:lstStyle/>
          <a:p>
            <a:r>
              <a:rPr lang="en-US" sz="3200" dirty="0">
                <a:solidFill>
                  <a:srgbClr val="01334C"/>
                </a:solidFill>
              </a:rPr>
              <a:t>Align SFRPC COVID-19 related response efforts with the goals of the 2017-2022 CEDS. </a:t>
            </a:r>
          </a:p>
          <a:p>
            <a:pPr lvl="1"/>
            <a:r>
              <a:rPr lang="en-US" sz="2800" dirty="0">
                <a:solidFill>
                  <a:srgbClr val="01334C"/>
                </a:solidFill>
              </a:rPr>
              <a:t>Economic Diversification</a:t>
            </a:r>
          </a:p>
          <a:p>
            <a:pPr lvl="1"/>
            <a:r>
              <a:rPr lang="en-US" sz="2800" dirty="0">
                <a:solidFill>
                  <a:srgbClr val="01334C"/>
                </a:solidFill>
              </a:rPr>
              <a:t>Business Attraction &amp; Workforce Development</a:t>
            </a:r>
          </a:p>
          <a:p>
            <a:pPr lvl="1"/>
            <a:r>
              <a:rPr lang="en-US" sz="2800" dirty="0">
                <a:solidFill>
                  <a:srgbClr val="01334C"/>
                </a:solidFill>
              </a:rPr>
              <a:t>Transit Oriented Development</a:t>
            </a:r>
          </a:p>
          <a:p>
            <a:pPr lvl="1"/>
            <a:r>
              <a:rPr lang="en-US" sz="2800" dirty="0">
                <a:solidFill>
                  <a:srgbClr val="01334C"/>
                </a:solidFill>
              </a:rPr>
              <a:t>Environment &amp; Resilient Infrastructure</a:t>
            </a:r>
            <a:br>
              <a:rPr lang="en-US" dirty="0"/>
            </a:br>
            <a:endParaRPr lang="en-US" dirty="0"/>
          </a:p>
          <a:p>
            <a:endParaRPr lang="en-US" dirty="0"/>
          </a:p>
          <a:p>
            <a:pPr lvl="1"/>
            <a:endParaRPr lang="en-US" dirty="0"/>
          </a:p>
        </p:txBody>
      </p:sp>
      <p:pic>
        <p:nvPicPr>
          <p:cNvPr id="4" name="Picture 3" descr="Logo, company name&#10;&#10;Description automatically generated">
            <a:extLst>
              <a:ext uri="{FF2B5EF4-FFF2-40B4-BE49-F238E27FC236}">
                <a16:creationId xmlns:a16="http://schemas.microsoft.com/office/drawing/2014/main" id="{4936F4BF-2B93-47E1-AD85-A8F474BC3D57}"/>
              </a:ext>
            </a:extLst>
          </p:cNvPr>
          <p:cNvPicPr>
            <a:picLocks noChangeAspect="1"/>
          </p:cNvPicPr>
          <p:nvPr/>
        </p:nvPicPr>
        <p:blipFill>
          <a:blip r:embed="rId3"/>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1961839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EDA Activities Needed to Meet Grant Goal Continued…</a:t>
            </a:r>
          </a:p>
        </p:txBody>
      </p:sp>
      <p:sp>
        <p:nvSpPr>
          <p:cNvPr id="8" name="Content Placeholder 7"/>
          <p:cNvSpPr>
            <a:spLocks noGrp="1"/>
          </p:cNvSpPr>
          <p:nvPr>
            <p:ph idx="1"/>
          </p:nvPr>
        </p:nvSpPr>
        <p:spPr>
          <a:xfrm>
            <a:off x="574766" y="1699759"/>
            <a:ext cx="10178578" cy="2309533"/>
          </a:xfrm>
        </p:spPr>
        <p:txBody>
          <a:bodyPr>
            <a:normAutofit/>
          </a:bodyPr>
          <a:lstStyle/>
          <a:p>
            <a:r>
              <a:rPr lang="en-US" sz="3200" dirty="0">
                <a:solidFill>
                  <a:srgbClr val="01334C"/>
                </a:solidFill>
              </a:rPr>
              <a:t>Identify areas needed for research and data analysis to support the development of the new disaster recovery and economic resiliency focus component of the CEDS. </a:t>
            </a:r>
            <a:br>
              <a:rPr lang="en-US" dirty="0">
                <a:solidFill>
                  <a:srgbClr val="01334C"/>
                </a:solidFill>
              </a:rPr>
            </a:br>
            <a:endParaRPr lang="en-US" dirty="0">
              <a:solidFill>
                <a:srgbClr val="01334C"/>
              </a:solidFill>
            </a:endParaRPr>
          </a:p>
          <a:p>
            <a:pPr lvl="1"/>
            <a:r>
              <a:rPr lang="en-US" dirty="0"/>
              <a:t>Survey &amp; Economic Impact Report</a:t>
            </a:r>
          </a:p>
        </p:txBody>
      </p:sp>
      <p:pic>
        <p:nvPicPr>
          <p:cNvPr id="4" name="Picture 3" descr="Logo, company name&#10;&#10;Description automatically generated">
            <a:extLst>
              <a:ext uri="{FF2B5EF4-FFF2-40B4-BE49-F238E27FC236}">
                <a16:creationId xmlns:a16="http://schemas.microsoft.com/office/drawing/2014/main" id="{0DEBE857-EFC7-4418-B38F-6040D12E59BC}"/>
              </a:ext>
            </a:extLst>
          </p:cNvPr>
          <p:cNvPicPr>
            <a:picLocks noChangeAspect="1"/>
          </p:cNvPicPr>
          <p:nvPr/>
        </p:nvPicPr>
        <p:blipFill>
          <a:blip r:embed="rId3"/>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1071587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Survey</a:t>
            </a:r>
          </a:p>
        </p:txBody>
      </p:sp>
      <p:sp>
        <p:nvSpPr>
          <p:cNvPr id="8" name="Content Placeholder 7"/>
          <p:cNvSpPr>
            <a:spLocks noGrp="1"/>
          </p:cNvSpPr>
          <p:nvPr>
            <p:ph idx="12"/>
          </p:nvPr>
        </p:nvSpPr>
        <p:spPr/>
        <p:txBody>
          <a:bodyPr/>
          <a:lstStyle/>
          <a:p>
            <a:r>
              <a:rPr lang="en-US" dirty="0"/>
              <a:t>What are the top three issues reported to you by the small businesses and the community as a result of COVID-19 pandemic?</a:t>
            </a:r>
          </a:p>
          <a:p>
            <a:pPr lvl="1"/>
            <a:r>
              <a:rPr lang="en-US" dirty="0"/>
              <a:t>Loss of income/revenue/business</a:t>
            </a:r>
          </a:p>
          <a:p>
            <a:pPr lvl="1"/>
            <a:r>
              <a:rPr lang="en-US" dirty="0"/>
              <a:t>Lack of Financial Support </a:t>
            </a:r>
          </a:p>
          <a:p>
            <a:pPr lvl="1"/>
            <a:r>
              <a:rPr lang="en-US" dirty="0"/>
              <a:t>Lack of Communication/Miscommunication from the local, state and federal government </a:t>
            </a:r>
          </a:p>
        </p:txBody>
      </p:sp>
      <p:sp>
        <p:nvSpPr>
          <p:cNvPr id="9" name="Text Placeholder 8"/>
          <p:cNvSpPr>
            <a:spLocks noGrp="1"/>
          </p:cNvSpPr>
          <p:nvPr>
            <p:ph type="body" sz="quarter" idx="13"/>
          </p:nvPr>
        </p:nvSpPr>
        <p:spPr/>
        <p:txBody>
          <a:bodyPr/>
          <a:lstStyle/>
          <a:p>
            <a:r>
              <a:rPr lang="en-US" dirty="0">
                <a:solidFill>
                  <a:srgbClr val="01334C"/>
                </a:solidFill>
              </a:rPr>
              <a:t>What are the top three issues?</a:t>
            </a:r>
          </a:p>
        </p:txBody>
      </p:sp>
      <p:pic>
        <p:nvPicPr>
          <p:cNvPr id="17" name="Picture Placeholder 16" descr="Text, whiteboard&#10;&#10;Description automatically generated">
            <a:extLst>
              <a:ext uri="{FF2B5EF4-FFF2-40B4-BE49-F238E27FC236}">
                <a16:creationId xmlns:a16="http://schemas.microsoft.com/office/drawing/2014/main" id="{54EA36F8-0005-4F60-9229-84654675276F}"/>
              </a:ext>
            </a:extLst>
          </p:cNvPr>
          <p:cNvPicPr>
            <a:picLocks noGrp="1" noChangeAspect="1"/>
          </p:cNvPicPr>
          <p:nvPr>
            <p:ph type="pic" sz="quarter" idx="14"/>
          </p:nvPr>
        </p:nvPicPr>
        <p:blipFill>
          <a:blip r:embed="rId3"/>
          <a:srcRect t="9544" b="9544"/>
          <a:stretch>
            <a:fillRect/>
          </a:stretch>
        </p:blipFill>
        <p:spPr>
          <a:xfrm>
            <a:off x="7319962" y="0"/>
            <a:ext cx="4872038" cy="6092825"/>
          </a:xfrm>
        </p:spPr>
      </p:pic>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4"/>
          <a:stretch>
            <a:fillRect/>
          </a:stretch>
        </p:blipFill>
        <p:spPr>
          <a:xfrm>
            <a:off x="10121578" y="6139844"/>
            <a:ext cx="1463040" cy="629311"/>
          </a:xfrm>
          <a:prstGeom prst="rect">
            <a:avLst/>
          </a:prstGeom>
        </p:spPr>
      </p:pic>
    </p:spTree>
    <p:extLst>
      <p:ext uri="{BB962C8B-B14F-4D97-AF65-F5344CB8AC3E}">
        <p14:creationId xmlns:p14="http://schemas.microsoft.com/office/powerpoint/2010/main" val="169165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C8DD23D-BE2A-44B7-ABEB-23A21D19FA20}"/>
              </a:ext>
            </a:extLst>
          </p:cNvPr>
          <p:cNvGraphicFramePr>
            <a:graphicFrameLocks/>
          </p:cNvGraphicFramePr>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Logo, company name&#10;&#10;Description automatically generated">
            <a:extLst>
              <a:ext uri="{FF2B5EF4-FFF2-40B4-BE49-F238E27FC236}">
                <a16:creationId xmlns:a16="http://schemas.microsoft.com/office/drawing/2014/main" id="{83BEBC53-9603-4DB7-BE8F-80F709DDF84D}"/>
              </a:ext>
            </a:extLst>
          </p:cNvPr>
          <p:cNvPicPr>
            <a:picLocks noChangeAspect="1"/>
          </p:cNvPicPr>
          <p:nvPr/>
        </p:nvPicPr>
        <p:blipFill>
          <a:blip r:embed="rId4"/>
          <a:stretch>
            <a:fillRect/>
          </a:stretch>
        </p:blipFill>
        <p:spPr>
          <a:xfrm>
            <a:off x="10085493" y="6214533"/>
            <a:ext cx="1463040" cy="629311"/>
          </a:xfrm>
          <a:prstGeom prst="rect">
            <a:avLst/>
          </a:prstGeom>
        </p:spPr>
      </p:pic>
    </p:spTree>
    <p:extLst>
      <p:ext uri="{BB962C8B-B14F-4D97-AF65-F5344CB8AC3E}">
        <p14:creationId xmlns:p14="http://schemas.microsoft.com/office/powerpoint/2010/main" val="573014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45212" y="1178198"/>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pic>
        <p:nvPicPr>
          <p:cNvPr id="3" name="Picture 2">
            <a:extLst>
              <a:ext uri="{FF2B5EF4-FFF2-40B4-BE49-F238E27FC236}">
                <a16:creationId xmlns:a16="http://schemas.microsoft.com/office/drawing/2014/main" id="{2078F303-ADB5-4C26-81B9-45B831BF1D23}"/>
              </a:ext>
            </a:extLst>
          </p:cNvPr>
          <p:cNvPicPr>
            <a:picLocks noChangeAspect="1"/>
          </p:cNvPicPr>
          <p:nvPr/>
        </p:nvPicPr>
        <p:blipFill>
          <a:blip r:embed="rId3"/>
          <a:stretch>
            <a:fillRect/>
          </a:stretch>
        </p:blipFill>
        <p:spPr>
          <a:xfrm>
            <a:off x="0" y="1652691"/>
            <a:ext cx="6781800" cy="4524808"/>
          </a:xfrm>
          <a:prstGeom prst="rect">
            <a:avLst/>
          </a:prstGeom>
        </p:spPr>
      </p:pic>
      <p:pic>
        <p:nvPicPr>
          <p:cNvPr id="26" name="Picture 25" descr="A picture containing text, outdoor, sky, tree&#10;&#10;Description automatically generated">
            <a:extLst>
              <a:ext uri="{FF2B5EF4-FFF2-40B4-BE49-F238E27FC236}">
                <a16:creationId xmlns:a16="http://schemas.microsoft.com/office/drawing/2014/main" id="{FF0A61E3-431F-4127-9EB3-F30115D91969}"/>
              </a:ext>
            </a:extLst>
          </p:cNvPr>
          <p:cNvPicPr>
            <a:picLocks noChangeAspect="1"/>
          </p:cNvPicPr>
          <p:nvPr/>
        </p:nvPicPr>
        <p:blipFill rotWithShape="1">
          <a:blip r:embed="rId4">
            <a:extLst>
              <a:ext uri="{28A0092B-C50C-407E-A947-70E740481C1C}">
                <a14:useLocalDpi xmlns:a14="http://schemas.microsoft.com/office/drawing/2010/main" val="0"/>
              </a:ext>
            </a:extLst>
          </a:blip>
          <a:srcRect l="1" r="39028"/>
          <a:stretch/>
        </p:blipFill>
        <p:spPr bwMode="auto">
          <a:xfrm>
            <a:off x="6691933" y="1652690"/>
            <a:ext cx="5500067" cy="4524807"/>
          </a:xfrm>
          <a:prstGeom prst="rect">
            <a:avLst/>
          </a:prstGeom>
          <a:blipFill dpi="0" rotWithShape="1">
            <a:blip r:embed="rId5">
              <a:alphaModFix amt="60000"/>
            </a:blip>
            <a:srcRect/>
            <a:stretch>
              <a:fillRect/>
            </a:stretch>
          </a:blipFill>
          <a:ln>
            <a:noFill/>
          </a:ln>
        </p:spPr>
      </p:pic>
      <p:sp>
        <p:nvSpPr>
          <p:cNvPr id="5" name="Arrow: Right 4">
            <a:extLst>
              <a:ext uri="{FF2B5EF4-FFF2-40B4-BE49-F238E27FC236}">
                <a16:creationId xmlns:a16="http://schemas.microsoft.com/office/drawing/2014/main" id="{DE9CE1D0-86FA-49AE-B509-29D598B3BBED}"/>
              </a:ext>
            </a:extLst>
          </p:cNvPr>
          <p:cNvSpPr/>
          <p:nvPr/>
        </p:nvSpPr>
        <p:spPr>
          <a:xfrm>
            <a:off x="-131525" y="-1346539"/>
            <a:ext cx="6913325" cy="10394518"/>
          </a:xfrm>
          <a:prstGeom prst="rightArrow">
            <a:avLst/>
          </a:prstGeom>
          <a:gradFill>
            <a:gsLst>
              <a:gs pos="6000">
                <a:schemeClr val="bg1">
                  <a:alpha val="80000"/>
                </a:schemeClr>
              </a:gs>
              <a:gs pos="44000">
                <a:schemeClr val="bg1">
                  <a:alpha val="50000"/>
                </a:schemeClr>
              </a:gs>
              <a:gs pos="25000">
                <a:schemeClr val="bg1">
                  <a:alpha val="70000"/>
                </a:schemeClr>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r>
              <a:rPr lang="en-US" dirty="0"/>
              <a:t>COVID 2021 Economic Impact Report </a:t>
            </a:r>
          </a:p>
        </p:txBody>
      </p:sp>
      <p:pic>
        <p:nvPicPr>
          <p:cNvPr id="19" name="Picture 18" descr="Logo, company name&#10;&#10;Description automatically generated">
            <a:extLst>
              <a:ext uri="{FF2B5EF4-FFF2-40B4-BE49-F238E27FC236}">
                <a16:creationId xmlns:a16="http://schemas.microsoft.com/office/drawing/2014/main" id="{A16FF55B-8FA4-4197-A1D8-85B49D4B7FB7}"/>
              </a:ext>
            </a:extLst>
          </p:cNvPr>
          <p:cNvPicPr>
            <a:picLocks noChangeAspect="1"/>
          </p:cNvPicPr>
          <p:nvPr/>
        </p:nvPicPr>
        <p:blipFill>
          <a:blip r:embed="rId6"/>
          <a:stretch>
            <a:fillRect/>
          </a:stretch>
        </p:blipFill>
        <p:spPr>
          <a:xfrm>
            <a:off x="10366799" y="6199738"/>
            <a:ext cx="1463040" cy="629311"/>
          </a:xfrm>
          <a:prstGeom prst="rect">
            <a:avLst/>
          </a:prstGeom>
        </p:spPr>
      </p:pic>
    </p:spTree>
    <p:extLst>
      <p:ext uri="{BB962C8B-B14F-4D97-AF65-F5344CB8AC3E}">
        <p14:creationId xmlns:p14="http://schemas.microsoft.com/office/powerpoint/2010/main" val="477535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COVID 2021 Economic Impact Report </a:t>
            </a:r>
          </a:p>
        </p:txBody>
      </p:sp>
      <p:sp>
        <p:nvSpPr>
          <p:cNvPr id="7" name="Text Placeholder 6"/>
          <p:cNvSpPr>
            <a:spLocks noGrp="1"/>
          </p:cNvSpPr>
          <p:nvPr>
            <p:ph type="body" sz="quarter" idx="13"/>
          </p:nvPr>
        </p:nvSpPr>
        <p:spPr/>
        <p:txBody>
          <a:bodyPr/>
          <a:lstStyle/>
          <a:p>
            <a:r>
              <a:rPr lang="en-US" dirty="0"/>
              <a:t>Job Loss by Industry</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cxnSp>
        <p:nvCxnSpPr>
          <p:cNvPr id="30" name="Straight Connector 29">
            <a:extLst>
              <a:ext uri="{FF2B5EF4-FFF2-40B4-BE49-F238E27FC236}">
                <a16:creationId xmlns:a16="http://schemas.microsoft.com/office/drawing/2014/main" id="{335A1712-673B-4588-AF39-D20FA284D534}"/>
              </a:ext>
            </a:extLst>
          </p:cNvPr>
          <p:cNvCxnSpPr/>
          <p:nvPr/>
        </p:nvCxnSpPr>
        <p:spPr>
          <a:xfrm>
            <a:off x="574674" y="1739297"/>
            <a:ext cx="11210925" cy="0"/>
          </a:xfrm>
          <a:prstGeom prst="line">
            <a:avLst/>
          </a:prstGeom>
          <a:ln w="22225">
            <a:solidFill>
              <a:srgbClr val="89A6DA"/>
            </a:solidFill>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5EC0290A-7ED7-4297-9EFF-C75E4A3AED0F}"/>
              </a:ext>
            </a:extLst>
          </p:cNvPr>
          <p:cNvGraphicFramePr>
            <a:graphicFrameLocks noGrp="1"/>
          </p:cNvGraphicFramePr>
          <p:nvPr/>
        </p:nvGraphicFramePr>
        <p:xfrm>
          <a:off x="465327" y="2161074"/>
          <a:ext cx="6711561" cy="3366984"/>
        </p:xfrm>
        <a:graphic>
          <a:graphicData uri="http://schemas.openxmlformats.org/drawingml/2006/table">
            <a:tbl>
              <a:tblPr/>
              <a:tblGrid>
                <a:gridCol w="4210554">
                  <a:extLst>
                    <a:ext uri="{9D8B030D-6E8A-4147-A177-3AD203B41FA5}">
                      <a16:colId xmlns:a16="http://schemas.microsoft.com/office/drawing/2014/main" val="703037159"/>
                    </a:ext>
                  </a:extLst>
                </a:gridCol>
                <a:gridCol w="1044724">
                  <a:extLst>
                    <a:ext uri="{9D8B030D-6E8A-4147-A177-3AD203B41FA5}">
                      <a16:colId xmlns:a16="http://schemas.microsoft.com/office/drawing/2014/main" val="2128690350"/>
                    </a:ext>
                  </a:extLst>
                </a:gridCol>
                <a:gridCol w="1456283">
                  <a:extLst>
                    <a:ext uri="{9D8B030D-6E8A-4147-A177-3AD203B41FA5}">
                      <a16:colId xmlns:a16="http://schemas.microsoft.com/office/drawing/2014/main" val="3604652219"/>
                    </a:ext>
                  </a:extLst>
                </a:gridCol>
              </a:tblGrid>
              <a:tr h="710538">
                <a:tc gridSpan="3">
                  <a:txBody>
                    <a:bodyPr/>
                    <a:lstStyle/>
                    <a:p>
                      <a:pPr algn="ctr" rtl="0" fontAlgn="ctr"/>
                      <a:r>
                        <a:rPr lang="en-US" sz="2000" b="0" i="0" u="none" strike="noStrike" dirty="0">
                          <a:solidFill>
                            <a:srgbClr val="FFFFFF"/>
                          </a:solidFill>
                          <a:effectLst/>
                          <a:latin typeface="Calibri Light" panose="020F0302020204030204" pitchFamily="34" charset="0"/>
                        </a:rPr>
                        <a:t>Percentage Job Loss in Largest Industries September 2019-2020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334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5844390"/>
                  </a:ext>
                </a:extLst>
              </a:tr>
              <a:tr h="442741">
                <a:tc>
                  <a:txBody>
                    <a:bodyPr/>
                    <a:lstStyle/>
                    <a:p>
                      <a:pPr algn="l" rtl="0" fontAlgn="b"/>
                      <a:r>
                        <a:rPr lang="en-US" sz="2000" b="0" i="0" u="none" strike="noStrike" dirty="0">
                          <a:solidFill>
                            <a:srgbClr val="000000"/>
                          </a:solidFill>
                          <a:effectLst/>
                          <a:latin typeface="Calibri "/>
                        </a:rPr>
                        <a:t>Industry</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l" rtl="0" fontAlgn="b"/>
                      <a:r>
                        <a:rPr lang="en-US" sz="2000" b="0" i="0" u="none" strike="noStrike">
                          <a:solidFill>
                            <a:srgbClr val="000000"/>
                          </a:solidFill>
                          <a:effectLst/>
                          <a:latin typeface="Calibri "/>
                        </a:rPr>
                        <a:t>Broward</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l" rtl="0" fontAlgn="b"/>
                      <a:r>
                        <a:rPr lang="en-US" sz="2000" b="0" i="0" u="none" strike="noStrike">
                          <a:solidFill>
                            <a:srgbClr val="000000"/>
                          </a:solidFill>
                          <a:effectLst/>
                          <a:latin typeface="Calibri "/>
                        </a:rPr>
                        <a:t>Miami-Dade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extLst>
                  <a:ext uri="{0D108BD9-81ED-4DB2-BD59-A6C34878D82A}">
                    <a16:rowId xmlns:a16="http://schemas.microsoft.com/office/drawing/2014/main" val="3566396359"/>
                  </a:ext>
                </a:extLst>
              </a:tr>
              <a:tr h="442741">
                <a:tc>
                  <a:txBody>
                    <a:bodyPr/>
                    <a:lstStyle/>
                    <a:p>
                      <a:pPr algn="l" fontAlgn="b"/>
                      <a:r>
                        <a:rPr lang="en-US" sz="2000" b="0" i="0" u="none" strike="noStrike" dirty="0">
                          <a:solidFill>
                            <a:srgbClr val="000000"/>
                          </a:solidFill>
                          <a:effectLst/>
                          <a:latin typeface="Calibri" panose="020F0502020204030204" pitchFamily="34" charset="0"/>
                        </a:rPr>
                        <a:t>Leisure and Hospitality</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-28.7%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-20.9%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417046"/>
                  </a:ext>
                </a:extLst>
              </a:tr>
              <a:tr h="442741">
                <a:tc>
                  <a:txBody>
                    <a:bodyPr/>
                    <a:lstStyle/>
                    <a:p>
                      <a:pPr algn="l" rtl="0" fontAlgn="b"/>
                      <a:r>
                        <a:rPr lang="en-US" sz="2000" b="0" i="0" u="none" strike="noStrike" dirty="0">
                          <a:solidFill>
                            <a:srgbClr val="000000"/>
                          </a:solidFill>
                          <a:effectLst/>
                          <a:latin typeface="Calibri "/>
                        </a:rPr>
                        <a:t>Retail Trade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a:solidFill>
                            <a:srgbClr val="000000"/>
                          </a:solidFill>
                          <a:effectLst/>
                          <a:latin typeface="Calibri "/>
                        </a:rPr>
                        <a:t>-2.7%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dirty="0">
                          <a:solidFill>
                            <a:srgbClr val="000000"/>
                          </a:solidFill>
                          <a:effectLst/>
                          <a:latin typeface="Calibri "/>
                        </a:rPr>
                        <a:t>-4.5%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extLst>
                  <a:ext uri="{0D108BD9-81ED-4DB2-BD59-A6C34878D82A}">
                    <a16:rowId xmlns:a16="http://schemas.microsoft.com/office/drawing/2014/main" val="4227950100"/>
                  </a:ext>
                </a:extLst>
              </a:tr>
              <a:tr h="442741">
                <a:tc>
                  <a:txBody>
                    <a:bodyPr/>
                    <a:lstStyle/>
                    <a:p>
                      <a:pPr algn="l" fontAlgn="b"/>
                      <a:r>
                        <a:rPr lang="en-US" sz="2000" b="0" i="0" u="none" strike="noStrike" dirty="0">
                          <a:solidFill>
                            <a:srgbClr val="000000"/>
                          </a:solidFill>
                          <a:effectLst/>
                          <a:latin typeface="Calibri" panose="020F0502020204030204" pitchFamily="34" charset="0"/>
                        </a:rPr>
                        <a:t>Education and Health Services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panose="020F0502020204030204" pitchFamily="34" charset="0"/>
                        </a:rPr>
                        <a:t>-6.6%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-5.7%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472472"/>
                  </a:ext>
                </a:extLst>
              </a:tr>
              <a:tr h="442741">
                <a:tc>
                  <a:txBody>
                    <a:bodyPr/>
                    <a:lstStyle/>
                    <a:p>
                      <a:pPr algn="l" rtl="0" fontAlgn="b"/>
                      <a:r>
                        <a:rPr lang="en-US" sz="2000" b="0" i="0" u="none" strike="noStrike" dirty="0">
                          <a:solidFill>
                            <a:srgbClr val="000000"/>
                          </a:solidFill>
                          <a:effectLst/>
                          <a:latin typeface="Calibri "/>
                        </a:rPr>
                        <a:t>Professional and Business Services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a:solidFill>
                            <a:srgbClr val="000000"/>
                          </a:solidFill>
                          <a:effectLst/>
                          <a:latin typeface="Calibri "/>
                        </a:rPr>
                        <a:t>-5.5%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dirty="0">
                          <a:solidFill>
                            <a:srgbClr val="000000"/>
                          </a:solidFill>
                          <a:effectLst/>
                          <a:latin typeface="Calibri "/>
                        </a:rPr>
                        <a:t>-3.8%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extLst>
                  <a:ext uri="{0D108BD9-81ED-4DB2-BD59-A6C34878D82A}">
                    <a16:rowId xmlns:a16="http://schemas.microsoft.com/office/drawing/2014/main" val="3220348837"/>
                  </a:ext>
                </a:extLst>
              </a:tr>
              <a:tr h="442741">
                <a:tc>
                  <a:txBody>
                    <a:bodyPr/>
                    <a:lstStyle/>
                    <a:p>
                      <a:pPr algn="l" fontAlgn="b"/>
                      <a:r>
                        <a:rPr lang="en-US" sz="2000" b="0" i="0" u="none" strike="noStrike">
                          <a:solidFill>
                            <a:srgbClr val="000000"/>
                          </a:solidFill>
                          <a:effectLst/>
                          <a:latin typeface="Calibri" panose="020F0502020204030204" pitchFamily="34" charset="0"/>
                        </a:rPr>
                        <a:t>Transportation, trade, and utilities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panose="020F0502020204030204" pitchFamily="34" charset="0"/>
                        </a:rPr>
                        <a:t>-3.8%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-4.4%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529702"/>
                  </a:ext>
                </a:extLst>
              </a:tr>
            </a:tbl>
          </a:graphicData>
        </a:graphic>
      </p:graphicFrame>
      <p:sp>
        <p:nvSpPr>
          <p:cNvPr id="32" name="TextBox 31">
            <a:extLst>
              <a:ext uri="{FF2B5EF4-FFF2-40B4-BE49-F238E27FC236}">
                <a16:creationId xmlns:a16="http://schemas.microsoft.com/office/drawing/2014/main" id="{2522C2F2-E114-48D3-BB07-1AB65989BC1D}"/>
              </a:ext>
            </a:extLst>
          </p:cNvPr>
          <p:cNvSpPr txBox="1"/>
          <p:nvPr/>
        </p:nvSpPr>
        <p:spPr>
          <a:xfrm>
            <a:off x="4603021" y="5522397"/>
            <a:ext cx="4931228"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Bureau of Labor Statistics</a:t>
            </a:r>
          </a:p>
        </p:txBody>
      </p:sp>
      <p:sp>
        <p:nvSpPr>
          <p:cNvPr id="16" name="Rectangle: Rounded Corners 15">
            <a:extLst>
              <a:ext uri="{FF2B5EF4-FFF2-40B4-BE49-F238E27FC236}">
                <a16:creationId xmlns:a16="http://schemas.microsoft.com/office/drawing/2014/main" id="{2DA26A81-5A71-44C4-9BD3-ED0635691E2D}"/>
              </a:ext>
            </a:extLst>
          </p:cNvPr>
          <p:cNvSpPr/>
          <p:nvPr/>
        </p:nvSpPr>
        <p:spPr>
          <a:xfrm>
            <a:off x="7326489" y="2161073"/>
            <a:ext cx="4865511" cy="336132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descr="Logo, company name&#10;&#10;Description automatically generated">
            <a:extLst>
              <a:ext uri="{FF2B5EF4-FFF2-40B4-BE49-F238E27FC236}">
                <a16:creationId xmlns:a16="http://schemas.microsoft.com/office/drawing/2014/main" id="{E4190F61-3D65-4858-A3B6-D7BDCFE3A961}"/>
              </a:ext>
            </a:extLst>
          </p:cNvPr>
          <p:cNvPicPr>
            <a:picLocks noChangeAspect="1"/>
          </p:cNvPicPr>
          <p:nvPr/>
        </p:nvPicPr>
        <p:blipFill>
          <a:blip r:embed="rId4"/>
          <a:stretch>
            <a:fillRect/>
          </a:stretch>
        </p:blipFill>
        <p:spPr>
          <a:xfrm>
            <a:off x="10121770" y="6178218"/>
            <a:ext cx="1463040" cy="629311"/>
          </a:xfrm>
          <a:prstGeom prst="rect">
            <a:avLst/>
          </a:prstGeom>
        </p:spPr>
      </p:pic>
    </p:spTree>
    <p:extLst>
      <p:ext uri="{BB962C8B-B14F-4D97-AF65-F5344CB8AC3E}">
        <p14:creationId xmlns:p14="http://schemas.microsoft.com/office/powerpoint/2010/main" val="2693732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SFRPC COVID 2021 Economic Impact Report </a:t>
            </a:r>
          </a:p>
        </p:txBody>
      </p:sp>
      <p:sp>
        <p:nvSpPr>
          <p:cNvPr id="7" name="Text Placeholder 6"/>
          <p:cNvSpPr>
            <a:spLocks noGrp="1"/>
          </p:cNvSpPr>
          <p:nvPr>
            <p:ph type="body" sz="quarter" idx="13"/>
          </p:nvPr>
        </p:nvSpPr>
        <p:spPr/>
        <p:txBody>
          <a:bodyPr/>
          <a:lstStyle/>
          <a:p>
            <a:r>
              <a:rPr lang="en-US" dirty="0"/>
              <a:t>Mobility Change</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50017" y="928139"/>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sp>
        <p:nvSpPr>
          <p:cNvPr id="13" name="Rectangle 2">
            <a:extLst>
              <a:ext uri="{FF2B5EF4-FFF2-40B4-BE49-F238E27FC236}">
                <a16:creationId xmlns:a16="http://schemas.microsoft.com/office/drawing/2014/main" id="{A55E19B7-16B0-4CB1-9901-1A4A660219DB}"/>
              </a:ext>
            </a:extLst>
          </p:cNvPr>
          <p:cNvSpPr>
            <a:spLocks noChangeArrowheads="1"/>
          </p:cNvSpPr>
          <p:nvPr/>
        </p:nvSpPr>
        <p:spPr bwMode="auto">
          <a:xfrm>
            <a:off x="6776617" y="58922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000000"/>
                </a:solidFill>
                <a:effectLst/>
                <a:uLnTx/>
                <a:uFillTx/>
                <a:latin typeface="Arial" panose="020B0604020202020204" pitchFamily="34" charset="0"/>
                <a:ea typeface="Calibri Light" panose="020F0302020204030204" pitchFamily="34" charset="0"/>
                <a:cs typeface="Arial" panose="020B0604020202020204" pitchFamily="34" charset="0"/>
              </a:rPr>
              <a:t>Source: Google Mobility, 2020-2021. https://www.google.com/covid19/mobility/</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aphicFrame>
        <p:nvGraphicFramePr>
          <p:cNvPr id="17" name="Table 16">
            <a:extLst>
              <a:ext uri="{FF2B5EF4-FFF2-40B4-BE49-F238E27FC236}">
                <a16:creationId xmlns:a16="http://schemas.microsoft.com/office/drawing/2014/main" id="{A86AB1AA-6A03-4B5D-BA59-9F86A229DB64}"/>
              </a:ext>
            </a:extLst>
          </p:cNvPr>
          <p:cNvGraphicFramePr>
            <a:graphicFrameLocks noGrp="1"/>
          </p:cNvGraphicFramePr>
          <p:nvPr/>
        </p:nvGraphicFramePr>
        <p:xfrm>
          <a:off x="574674" y="1739297"/>
          <a:ext cx="11210925" cy="4243509"/>
        </p:xfrm>
        <a:graphic>
          <a:graphicData uri="http://schemas.openxmlformats.org/drawingml/2006/table">
            <a:tbl>
              <a:tblPr/>
              <a:tblGrid>
                <a:gridCol w="2615883">
                  <a:extLst>
                    <a:ext uri="{9D8B030D-6E8A-4147-A177-3AD203B41FA5}">
                      <a16:colId xmlns:a16="http://schemas.microsoft.com/office/drawing/2014/main" val="4238188889"/>
                    </a:ext>
                  </a:extLst>
                </a:gridCol>
                <a:gridCol w="1033164">
                  <a:extLst>
                    <a:ext uri="{9D8B030D-6E8A-4147-A177-3AD203B41FA5}">
                      <a16:colId xmlns:a16="http://schemas.microsoft.com/office/drawing/2014/main" val="3213013242"/>
                    </a:ext>
                  </a:extLst>
                </a:gridCol>
                <a:gridCol w="1912452">
                  <a:extLst>
                    <a:ext uri="{9D8B030D-6E8A-4147-A177-3AD203B41FA5}">
                      <a16:colId xmlns:a16="http://schemas.microsoft.com/office/drawing/2014/main" val="3803309656"/>
                    </a:ext>
                  </a:extLst>
                </a:gridCol>
                <a:gridCol w="1209021">
                  <a:extLst>
                    <a:ext uri="{9D8B030D-6E8A-4147-A177-3AD203B41FA5}">
                      <a16:colId xmlns:a16="http://schemas.microsoft.com/office/drawing/2014/main" val="211639022"/>
                    </a:ext>
                  </a:extLst>
                </a:gridCol>
                <a:gridCol w="1406861">
                  <a:extLst>
                    <a:ext uri="{9D8B030D-6E8A-4147-A177-3AD203B41FA5}">
                      <a16:colId xmlns:a16="http://schemas.microsoft.com/office/drawing/2014/main" val="485800374"/>
                    </a:ext>
                  </a:extLst>
                </a:gridCol>
                <a:gridCol w="1736594">
                  <a:extLst>
                    <a:ext uri="{9D8B030D-6E8A-4147-A177-3AD203B41FA5}">
                      <a16:colId xmlns:a16="http://schemas.microsoft.com/office/drawing/2014/main" val="2084337223"/>
                    </a:ext>
                  </a:extLst>
                </a:gridCol>
                <a:gridCol w="1296950">
                  <a:extLst>
                    <a:ext uri="{9D8B030D-6E8A-4147-A177-3AD203B41FA5}">
                      <a16:colId xmlns:a16="http://schemas.microsoft.com/office/drawing/2014/main" val="3909144905"/>
                    </a:ext>
                  </a:extLst>
                </a:gridCol>
              </a:tblGrid>
              <a:tr h="265869">
                <a:tc>
                  <a:txBody>
                    <a:bodyPr/>
                    <a:lstStyle/>
                    <a:p>
                      <a:pPr algn="ctr" fontAlgn="ctr"/>
                      <a:r>
                        <a:rPr lang="en-US" sz="1800" b="0" i="1" u="none" strike="noStrike" dirty="0">
                          <a:solidFill>
                            <a:srgbClr val="000000"/>
                          </a:solidFill>
                          <a:effectLst/>
                          <a:latin typeface="Calibri Light" panose="020F0302020204030204" pitchFamily="34" charset="0"/>
                        </a:rPr>
                        <a:t>Category</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1800" b="0" i="1" u="none" strike="noStrike">
                          <a:solidFill>
                            <a:srgbClr val="000000"/>
                          </a:solidFill>
                          <a:effectLst/>
                          <a:latin typeface="Calibri Light" panose="020F0302020204030204" pitchFamily="34" charset="0"/>
                        </a:rPr>
                        <a:t>Year</a:t>
                      </a:r>
                    </a:p>
                  </a:txBody>
                  <a:tcPr marL="7620" marR="7620" marT="7620" marB="0" anchor="ctr">
                    <a:lnL>
                      <a:noFill/>
                    </a:lnL>
                    <a:lnR w="12700" cap="flat" cmpd="sng" algn="ctr">
                      <a:solidFill>
                        <a:srgbClr val="A5A5A5"/>
                      </a:solidFill>
                      <a:prstDash val="solid"/>
                      <a:round/>
                      <a:headEnd type="none" w="med" len="med"/>
                      <a:tailEnd type="none" w="med" len="med"/>
                    </a:lnR>
                    <a:lnT w="12700" cap="flat" cmpd="sng" algn="ctr">
                      <a:solidFill>
                        <a:srgbClr val="4472C4"/>
                      </a:solidFill>
                      <a:prstDash val="solid"/>
                      <a:round/>
                      <a:headEnd type="none" w="med" len="med"/>
                      <a:tailEnd type="none" w="med" len="med"/>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Nation</a:t>
                      </a:r>
                    </a:p>
                  </a:txBody>
                  <a:tcPr marL="7620" marR="7620" marT="7620" marB="0" anchor="ctr">
                    <a:lnL w="12700" cap="flat" cmpd="sng" algn="ctr">
                      <a:solidFill>
                        <a:srgbClr val="A5A5A5"/>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State</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2000" b="0" i="0" u="none" strike="noStrike">
                          <a:solidFill>
                            <a:srgbClr val="000000"/>
                          </a:solidFill>
                          <a:effectLst/>
                          <a:latin typeface="Times New Roman" panose="02020603050405020304" pitchFamily="18" charset="0"/>
                        </a:rPr>
                        <a:t> </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1800" b="0" i="1" u="none" strike="noStrike">
                          <a:solidFill>
                            <a:srgbClr val="000000"/>
                          </a:solidFill>
                          <a:effectLst/>
                          <a:latin typeface="Calibri Light" panose="020F0302020204030204" pitchFamily="34" charset="0"/>
                        </a:rPr>
                        <a:t>Counties</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2000" b="0" i="0" u="none" strike="noStrike">
                          <a:solidFill>
                            <a:srgbClr val="000000"/>
                          </a:solidFill>
                          <a:effectLst/>
                          <a:latin typeface="Times New Roman" panose="02020603050405020304" pitchFamily="18" charset="0"/>
                        </a:rPr>
                        <a:t> </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extLst>
                  <a:ext uri="{0D108BD9-81ED-4DB2-BD59-A6C34878D82A}">
                    <a16:rowId xmlns:a16="http://schemas.microsoft.com/office/drawing/2014/main" val="1668504188"/>
                  </a:ext>
                </a:extLst>
              </a:tr>
              <a:tr h="265869">
                <a:tc>
                  <a:txBody>
                    <a:bodyPr/>
                    <a:lstStyle/>
                    <a:p>
                      <a:pPr algn="l" fontAlgn="ctr"/>
                      <a:endParaRPr lang="en-US" sz="5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rgbClr val="A5A5A5"/>
                      </a:solidFill>
                      <a:prstDash val="solid"/>
                      <a:round/>
                      <a:headEnd type="none" w="med" len="med"/>
                      <a:tailEnd type="none" w="med" len="med"/>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433250602"/>
                  </a:ext>
                </a:extLst>
              </a:tr>
              <a:tr h="265869">
                <a:tc>
                  <a:txBody>
                    <a:bodyPr/>
                    <a:lstStyle/>
                    <a:p>
                      <a:pPr algn="l" fontAlgn="ctr"/>
                      <a:r>
                        <a:rPr lang="en-US" sz="1800" b="0" i="0" u="none" strike="noStrike" dirty="0">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w="12700" cap="flat" cmpd="sng" algn="ctr">
                      <a:solidFill>
                        <a:srgbClr val="A5A5A5"/>
                      </a:solidFill>
                      <a:prstDash val="solid"/>
                      <a:round/>
                      <a:headEnd type="none" w="med" len="med"/>
                      <a:tailEnd type="none" w="med" len="med"/>
                    </a:lnB>
                  </a:tcPr>
                </a:tc>
                <a:tc>
                  <a:txBody>
                    <a:bodyPr/>
                    <a:lstStyle/>
                    <a:p>
                      <a:pPr algn="ctr" fontAlgn="ctr"/>
                      <a:r>
                        <a:rPr lang="en-US" sz="1800" b="0" i="1" u="none" strike="noStrike">
                          <a:solidFill>
                            <a:srgbClr val="000000"/>
                          </a:solidFill>
                          <a:effectLst/>
                          <a:latin typeface="Calibri Light" panose="020F0302020204030204" pitchFamily="34" charset="0"/>
                        </a:rPr>
                        <a:t>United States</a:t>
                      </a:r>
                    </a:p>
                  </a:txBody>
                  <a:tcPr marL="7620" marR="7620" marT="7620" marB="0" anchor="ctr">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Florida</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l" fontAlgn="ctr"/>
                      <a:r>
                        <a:rPr lang="en-US" sz="1800" b="0" i="1" u="none" strike="noStrike">
                          <a:solidFill>
                            <a:srgbClr val="000000"/>
                          </a:solidFill>
                          <a:effectLst/>
                          <a:latin typeface="Calibri Light" panose="020F0302020204030204" pitchFamily="34" charset="0"/>
                        </a:rPr>
                        <a:t>Broward</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l" fontAlgn="ctr"/>
                      <a:r>
                        <a:rPr lang="en-US" sz="1800" b="0" i="1" u="none" strike="noStrike">
                          <a:solidFill>
                            <a:srgbClr val="000000"/>
                          </a:solidFill>
                          <a:effectLst/>
                          <a:latin typeface="Calibri Light" panose="020F0302020204030204" pitchFamily="34" charset="0"/>
                        </a:rPr>
                        <a:t>Miami-Dade</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l" fontAlgn="ctr"/>
                      <a:r>
                        <a:rPr lang="en-US" sz="1800" b="0" i="1" u="none" strike="noStrike">
                          <a:solidFill>
                            <a:srgbClr val="000000"/>
                          </a:solidFill>
                          <a:effectLst/>
                          <a:latin typeface="Calibri Light" panose="020F0302020204030204" pitchFamily="34" charset="0"/>
                        </a:rPr>
                        <a:t>Monroe</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3541485368"/>
                  </a:ext>
                </a:extLst>
              </a:tr>
              <a:tr h="265869">
                <a:tc>
                  <a:txBody>
                    <a:bodyPr/>
                    <a:lstStyle/>
                    <a:p>
                      <a:pPr algn="ctr" fontAlgn="ctr"/>
                      <a:r>
                        <a:rPr lang="en-US" sz="1800" b="0" i="1" u="none" strike="noStrike">
                          <a:solidFill>
                            <a:srgbClr val="000000"/>
                          </a:solidFill>
                          <a:effectLst/>
                          <a:latin typeface="Calibri Light" panose="020F0302020204030204" pitchFamily="34" charset="0"/>
                        </a:rPr>
                        <a:t>Retail &amp; Recreation</a:t>
                      </a:r>
                    </a:p>
                  </a:txBody>
                  <a:tcPr marL="7620" marR="7620" marT="7620" marB="0" anchor="ctr">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-41%</a:t>
                      </a:r>
                    </a:p>
                  </a:txBody>
                  <a:tcPr marL="7620" marR="7620" marT="7620" marB="0" anchor="ctr">
                    <a:lnL w="12700" cap="flat" cmpd="sng" algn="ctr">
                      <a:solidFill>
                        <a:srgbClr val="A5A5A5"/>
                      </a:solidFill>
                      <a:prstDash val="solid"/>
                      <a:round/>
                      <a:headEnd type="none" w="med" len="med"/>
                      <a:tailEnd type="none" w="med" len="med"/>
                    </a:lnL>
                    <a:lnR>
                      <a:noFill/>
                    </a:lnR>
                    <a:lnT w="12700" cap="flat" cmpd="sng" algn="ctr">
                      <a:solidFill>
                        <a:srgbClr val="F2F2F2"/>
                      </a:solidFill>
                      <a:prstDash val="solid"/>
                      <a:round/>
                      <a:headEnd type="none" w="med" len="med"/>
                      <a:tailEnd type="none" w="med" len="med"/>
                    </a:lnT>
                    <a:lnB>
                      <a:noFill/>
                    </a:lnB>
                    <a:solidFill>
                      <a:srgbClr val="FCBC7B"/>
                    </a:solidFill>
                  </a:tcPr>
                </a:tc>
                <a:tc>
                  <a:txBody>
                    <a:bodyPr/>
                    <a:lstStyle/>
                    <a:p>
                      <a:pPr algn="ctr" fontAlgn="ctr"/>
                      <a:r>
                        <a:rPr lang="en-US" sz="1800" b="0" i="1" u="none" strike="noStrike">
                          <a:solidFill>
                            <a:srgbClr val="000000"/>
                          </a:solidFill>
                          <a:effectLst/>
                          <a:latin typeface="Calibri Light" panose="020F0302020204030204" pitchFamily="34" charset="0"/>
                        </a:rPr>
                        <a:t>-45%</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BB178"/>
                    </a:solidFill>
                  </a:tcPr>
                </a:tc>
                <a:tc>
                  <a:txBody>
                    <a:bodyPr/>
                    <a:lstStyle/>
                    <a:p>
                      <a:pPr algn="ctr" fontAlgn="ctr"/>
                      <a:r>
                        <a:rPr lang="en-US" sz="1800" b="0" i="1" u="none" strike="noStrike">
                          <a:solidFill>
                            <a:srgbClr val="000000"/>
                          </a:solidFill>
                          <a:effectLst/>
                          <a:latin typeface="Calibri Light" panose="020F0302020204030204" pitchFamily="34" charset="0"/>
                        </a:rPr>
                        <a:t>-48%</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BAA77"/>
                    </a:solidFill>
                  </a:tcPr>
                </a:tc>
                <a:tc>
                  <a:txBody>
                    <a:bodyPr/>
                    <a:lstStyle/>
                    <a:p>
                      <a:pPr algn="ctr" fontAlgn="ctr"/>
                      <a:r>
                        <a:rPr lang="en-US" sz="1800" b="0" i="1" u="none" strike="noStrike">
                          <a:solidFill>
                            <a:srgbClr val="000000"/>
                          </a:solidFill>
                          <a:effectLst/>
                          <a:latin typeface="Calibri Light" panose="020F0302020204030204" pitchFamily="34" charset="0"/>
                        </a:rPr>
                        <a:t>-51%</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BA275"/>
                    </a:solidFill>
                  </a:tcPr>
                </a:tc>
                <a:tc>
                  <a:txBody>
                    <a:bodyPr/>
                    <a:lstStyle/>
                    <a:p>
                      <a:pPr algn="ctr" fontAlgn="ctr"/>
                      <a:r>
                        <a:rPr lang="en-US" sz="1800" b="0" i="1" u="none" strike="noStrike">
                          <a:solidFill>
                            <a:srgbClr val="000000"/>
                          </a:solidFill>
                          <a:effectLst/>
                          <a:latin typeface="Calibri Light" panose="020F0302020204030204" pitchFamily="34" charset="0"/>
                        </a:rPr>
                        <a:t>-69%</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8736D"/>
                    </a:solidFill>
                  </a:tcPr>
                </a:tc>
                <a:extLst>
                  <a:ext uri="{0D108BD9-81ED-4DB2-BD59-A6C34878D82A}">
                    <a16:rowId xmlns:a16="http://schemas.microsoft.com/office/drawing/2014/main" val="2161951225"/>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dirty="0">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-8%</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CEDD82"/>
                    </a:solidFill>
                  </a:tcPr>
                </a:tc>
                <a:tc>
                  <a:txBody>
                    <a:bodyPr/>
                    <a:lstStyle/>
                    <a:p>
                      <a:pPr algn="ctr" fontAlgn="ctr"/>
                      <a:r>
                        <a:rPr lang="en-US" sz="1800" b="0" i="1" u="none" strike="noStrike">
                          <a:solidFill>
                            <a:srgbClr val="000000"/>
                          </a:solidFill>
                          <a:effectLst/>
                          <a:latin typeface="Calibri Light" panose="020F0302020204030204" pitchFamily="34" charset="0"/>
                        </a:rPr>
                        <a:t>-10%</a:t>
                      </a:r>
                    </a:p>
                  </a:txBody>
                  <a:tcPr marL="7620" marR="7620" marT="7620" marB="0" anchor="ctr">
                    <a:lnL>
                      <a:noFill/>
                    </a:lnL>
                    <a:lnR>
                      <a:noFill/>
                    </a:lnR>
                    <a:lnT>
                      <a:noFill/>
                    </a:lnT>
                    <a:lnB>
                      <a:noFill/>
                    </a:lnB>
                    <a:solidFill>
                      <a:srgbClr val="D4DF82"/>
                    </a:solidFill>
                  </a:tcPr>
                </a:tc>
                <a:tc>
                  <a:txBody>
                    <a:bodyPr/>
                    <a:lstStyle/>
                    <a:p>
                      <a:pPr algn="ctr" fontAlgn="ctr"/>
                      <a:r>
                        <a:rPr lang="en-US" sz="1800" b="0" i="1" u="none" strike="noStrike">
                          <a:solidFill>
                            <a:srgbClr val="000000"/>
                          </a:solidFill>
                          <a:effectLst/>
                          <a:latin typeface="Calibri Light" panose="020F0302020204030204" pitchFamily="34" charset="0"/>
                        </a:rPr>
                        <a:t>-17%</a:t>
                      </a:r>
                    </a:p>
                  </a:txBody>
                  <a:tcPr marL="7620" marR="7620" marT="7620" marB="0" anchor="ctr">
                    <a:lnL>
                      <a:noFill/>
                    </a:lnL>
                    <a:lnR>
                      <a:noFill/>
                    </a:lnR>
                    <a:lnT>
                      <a:noFill/>
                    </a:lnT>
                    <a:lnB>
                      <a:noFill/>
                    </a:lnB>
                    <a:solidFill>
                      <a:srgbClr val="ECE683"/>
                    </a:solidFill>
                  </a:tcPr>
                </a:tc>
                <a:tc>
                  <a:txBody>
                    <a:bodyPr/>
                    <a:lstStyle/>
                    <a:p>
                      <a:pPr algn="ctr" fontAlgn="ctr"/>
                      <a:r>
                        <a:rPr lang="en-US" sz="1800" b="0" i="1" u="none" strike="noStrike">
                          <a:solidFill>
                            <a:srgbClr val="000000"/>
                          </a:solidFill>
                          <a:effectLst/>
                          <a:latin typeface="Calibri Light" panose="020F0302020204030204" pitchFamily="34" charset="0"/>
                        </a:rPr>
                        <a:t>-16%</a:t>
                      </a:r>
                    </a:p>
                  </a:txBody>
                  <a:tcPr marL="7620" marR="7620" marT="7620" marB="0" anchor="ctr">
                    <a:lnL>
                      <a:noFill/>
                    </a:lnL>
                    <a:lnR>
                      <a:noFill/>
                    </a:lnR>
                    <a:lnT>
                      <a:noFill/>
                    </a:lnT>
                    <a:lnB>
                      <a:noFill/>
                    </a:lnB>
                    <a:solidFill>
                      <a:srgbClr val="E8E583"/>
                    </a:solidFill>
                  </a:tcPr>
                </a:tc>
                <a:tc>
                  <a:txBody>
                    <a:bodyPr/>
                    <a:lstStyle/>
                    <a:p>
                      <a:pPr algn="ctr" fontAlgn="ctr"/>
                      <a:r>
                        <a:rPr lang="en-US" sz="1800" b="0" i="1" u="none" strike="noStrike">
                          <a:solidFill>
                            <a:srgbClr val="000000"/>
                          </a:solidFill>
                          <a:effectLst/>
                          <a:latin typeface="Calibri Light" panose="020F0302020204030204" pitchFamily="34" charset="0"/>
                        </a:rPr>
                        <a:t>-13%</a:t>
                      </a:r>
                    </a:p>
                  </a:txBody>
                  <a:tcPr marL="7620" marR="7620" marT="7620" marB="0" anchor="ctr">
                    <a:lnL>
                      <a:noFill/>
                    </a:lnL>
                    <a:lnR>
                      <a:noFill/>
                    </a:lnR>
                    <a:lnT>
                      <a:noFill/>
                    </a:lnT>
                    <a:lnB>
                      <a:noFill/>
                    </a:lnB>
                    <a:solidFill>
                      <a:srgbClr val="DEE283"/>
                    </a:solidFill>
                  </a:tcPr>
                </a:tc>
                <a:extLst>
                  <a:ext uri="{0D108BD9-81ED-4DB2-BD59-A6C34878D82A}">
                    <a16:rowId xmlns:a16="http://schemas.microsoft.com/office/drawing/2014/main" val="2570444698"/>
                  </a:ext>
                </a:extLst>
              </a:tr>
              <a:tr h="265869">
                <a:tc>
                  <a:txBody>
                    <a:bodyPr/>
                    <a:lstStyle/>
                    <a:p>
                      <a:pPr algn="ctr" fontAlgn="ctr"/>
                      <a:r>
                        <a:rPr lang="en-US" sz="1800" b="0" i="1" u="none" strike="noStrike">
                          <a:solidFill>
                            <a:srgbClr val="000000"/>
                          </a:solidFill>
                          <a:effectLst/>
                          <a:latin typeface="Calibri Light" panose="020F0302020204030204" pitchFamily="34" charset="0"/>
                        </a:rPr>
                        <a:t>Grocery &amp; Pharmacy</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dirty="0">
                          <a:solidFill>
                            <a:srgbClr val="000000"/>
                          </a:solidFill>
                          <a:effectLst/>
                          <a:latin typeface="Calibri Light" panose="020F0302020204030204" pitchFamily="34" charset="0"/>
                        </a:rPr>
                        <a:t>-14%</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E2E383"/>
                    </a:solidFill>
                  </a:tcPr>
                </a:tc>
                <a:tc>
                  <a:txBody>
                    <a:bodyPr/>
                    <a:lstStyle/>
                    <a:p>
                      <a:pPr algn="ctr" fontAlgn="ctr"/>
                      <a:r>
                        <a:rPr lang="en-US" sz="1800" b="0" i="1" u="none" strike="noStrike">
                          <a:solidFill>
                            <a:srgbClr val="000000"/>
                          </a:solidFill>
                          <a:effectLst/>
                          <a:latin typeface="Calibri Light" panose="020F0302020204030204" pitchFamily="34" charset="0"/>
                        </a:rPr>
                        <a:t>-22%</a:t>
                      </a:r>
                    </a:p>
                  </a:txBody>
                  <a:tcPr marL="7620" marR="7620" marT="7620" marB="0" anchor="ctr">
                    <a:lnL>
                      <a:noFill/>
                    </a:lnL>
                    <a:lnR>
                      <a:noFill/>
                    </a:lnR>
                    <a:lnT>
                      <a:noFill/>
                    </a:lnT>
                    <a:lnB>
                      <a:noFill/>
                    </a:lnB>
                    <a:solidFill>
                      <a:srgbClr val="FCEB84"/>
                    </a:solidFill>
                  </a:tcPr>
                </a:tc>
                <a:tc>
                  <a:txBody>
                    <a:bodyPr/>
                    <a:lstStyle/>
                    <a:p>
                      <a:pPr algn="ctr" fontAlgn="ctr"/>
                      <a:r>
                        <a:rPr lang="en-US" sz="1800" b="0" i="1" u="none" strike="noStrike">
                          <a:solidFill>
                            <a:srgbClr val="000000"/>
                          </a:solidFill>
                          <a:effectLst/>
                          <a:latin typeface="Calibri Light" panose="020F0302020204030204" pitchFamily="34" charset="0"/>
                        </a:rPr>
                        <a:t>-24%</a:t>
                      </a:r>
                    </a:p>
                  </a:txBody>
                  <a:tcPr marL="7620" marR="7620" marT="7620" marB="0" anchor="ctr">
                    <a:lnL>
                      <a:noFill/>
                    </a:lnL>
                    <a:lnR>
                      <a:noFill/>
                    </a:lnR>
                    <a:lnT>
                      <a:noFill/>
                    </a:lnT>
                    <a:lnB>
                      <a:noFill/>
                    </a:lnB>
                    <a:solidFill>
                      <a:srgbClr val="FEE883"/>
                    </a:solidFill>
                  </a:tcPr>
                </a:tc>
                <a:tc>
                  <a:txBody>
                    <a:bodyPr/>
                    <a:lstStyle/>
                    <a:p>
                      <a:pPr algn="ctr" fontAlgn="ctr"/>
                      <a:r>
                        <a:rPr lang="en-US" sz="1800" b="0" i="1" u="none" strike="noStrike">
                          <a:solidFill>
                            <a:srgbClr val="000000"/>
                          </a:solidFill>
                          <a:effectLst/>
                          <a:latin typeface="Calibri Light" panose="020F0302020204030204" pitchFamily="34" charset="0"/>
                        </a:rPr>
                        <a:t>-28%</a:t>
                      </a:r>
                    </a:p>
                  </a:txBody>
                  <a:tcPr marL="7620" marR="7620" marT="7620" marB="0" anchor="ctr">
                    <a:lnL>
                      <a:noFill/>
                    </a:lnL>
                    <a:lnR>
                      <a:noFill/>
                    </a:lnR>
                    <a:lnT>
                      <a:noFill/>
                    </a:lnT>
                    <a:lnB>
                      <a:noFill/>
                    </a:lnB>
                    <a:solidFill>
                      <a:srgbClr val="FEDD81"/>
                    </a:solidFill>
                  </a:tcPr>
                </a:tc>
                <a:tc>
                  <a:txBody>
                    <a:bodyPr/>
                    <a:lstStyle/>
                    <a:p>
                      <a:pPr algn="ctr" fontAlgn="ctr"/>
                      <a:r>
                        <a:rPr lang="en-US" sz="1800" b="0" i="1" u="none" strike="noStrike">
                          <a:solidFill>
                            <a:srgbClr val="000000"/>
                          </a:solidFill>
                          <a:effectLst/>
                          <a:latin typeface="Calibri Light" panose="020F0302020204030204" pitchFamily="34" charset="0"/>
                        </a:rPr>
                        <a:t>-44%</a:t>
                      </a:r>
                    </a:p>
                  </a:txBody>
                  <a:tcPr marL="7620" marR="7620" marT="7620" marB="0" anchor="ctr">
                    <a:lnL>
                      <a:noFill/>
                    </a:lnL>
                    <a:lnR>
                      <a:noFill/>
                    </a:lnR>
                    <a:lnT>
                      <a:noFill/>
                    </a:lnT>
                    <a:lnB>
                      <a:noFill/>
                    </a:lnB>
                    <a:solidFill>
                      <a:srgbClr val="FCB479"/>
                    </a:solidFill>
                  </a:tcPr>
                </a:tc>
                <a:extLst>
                  <a:ext uri="{0D108BD9-81ED-4DB2-BD59-A6C34878D82A}">
                    <a16:rowId xmlns:a16="http://schemas.microsoft.com/office/drawing/2014/main" val="1317709425"/>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BAD780"/>
                    </a:solidFill>
                  </a:tcPr>
                </a:tc>
                <a:tc>
                  <a:txBody>
                    <a:bodyPr/>
                    <a:lstStyle/>
                    <a:p>
                      <a:pPr algn="ctr" fontAlgn="ctr"/>
                      <a:r>
                        <a:rPr lang="en-US" sz="1800" b="0" i="1" u="none" strike="noStrike">
                          <a:solidFill>
                            <a:srgbClr val="000000"/>
                          </a:solidFill>
                          <a:effectLst/>
                          <a:latin typeface="Calibri Light" panose="020F0302020204030204" pitchFamily="34" charset="0"/>
                        </a:rPr>
                        <a:t>-4%</a:t>
                      </a:r>
                    </a:p>
                  </a:txBody>
                  <a:tcPr marL="7620" marR="7620" marT="7620" marB="0" anchor="ctr">
                    <a:lnL>
                      <a:noFill/>
                    </a:lnL>
                    <a:lnR>
                      <a:noFill/>
                    </a:lnR>
                    <a:lnT>
                      <a:noFill/>
                    </a:lnT>
                    <a:lnB>
                      <a:noFill/>
                    </a:lnB>
                    <a:solidFill>
                      <a:srgbClr val="C0D981"/>
                    </a:solidFill>
                  </a:tcPr>
                </a:tc>
                <a:tc>
                  <a:txBody>
                    <a:bodyPr/>
                    <a:lstStyle/>
                    <a:p>
                      <a:pPr algn="ctr" fontAlgn="ctr"/>
                      <a:r>
                        <a:rPr lang="en-US" sz="1800" b="0" i="1" u="none" strike="noStrike">
                          <a:solidFill>
                            <a:srgbClr val="000000"/>
                          </a:solidFill>
                          <a:effectLst/>
                          <a:latin typeface="Calibri Light" panose="020F0302020204030204" pitchFamily="34" charset="0"/>
                        </a:rPr>
                        <a:t>-11%</a:t>
                      </a:r>
                    </a:p>
                  </a:txBody>
                  <a:tcPr marL="7620" marR="7620" marT="7620" marB="0" anchor="ctr">
                    <a:lnL>
                      <a:noFill/>
                    </a:lnL>
                    <a:lnR>
                      <a:noFill/>
                    </a:lnR>
                    <a:lnT>
                      <a:noFill/>
                    </a:lnT>
                    <a:lnB>
                      <a:noFill/>
                    </a:lnB>
                    <a:solidFill>
                      <a:srgbClr val="D8E082"/>
                    </a:solidFill>
                  </a:tcPr>
                </a:tc>
                <a:tc>
                  <a:txBody>
                    <a:bodyPr/>
                    <a:lstStyle/>
                    <a:p>
                      <a:pPr algn="ctr" fontAlgn="ctr"/>
                      <a:r>
                        <a:rPr lang="en-US" sz="1800" b="0" i="1" u="none" strike="noStrike" dirty="0">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CEDD82"/>
                    </a:solidFill>
                  </a:tcPr>
                </a:tc>
                <a:tc>
                  <a:txBody>
                    <a:bodyPr/>
                    <a:lstStyle/>
                    <a:p>
                      <a:pPr algn="ctr" fontAlgn="ctr"/>
                      <a:r>
                        <a:rPr lang="en-US" sz="1800" b="0" i="1" u="none" strike="noStrike">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CEDD82"/>
                    </a:solidFill>
                  </a:tcPr>
                </a:tc>
                <a:extLst>
                  <a:ext uri="{0D108BD9-81ED-4DB2-BD59-A6C34878D82A}">
                    <a16:rowId xmlns:a16="http://schemas.microsoft.com/office/drawing/2014/main" val="1470709524"/>
                  </a:ext>
                </a:extLst>
              </a:tr>
              <a:tr h="265869">
                <a:tc>
                  <a:txBody>
                    <a:bodyPr/>
                    <a:lstStyle/>
                    <a:p>
                      <a:pPr algn="ctr" fontAlgn="ctr"/>
                      <a:r>
                        <a:rPr lang="en-US" sz="1800" b="0" i="1" u="none" strike="noStrike">
                          <a:solidFill>
                            <a:srgbClr val="000000"/>
                          </a:solidFill>
                          <a:effectLst/>
                          <a:latin typeface="Calibri Light" panose="020F0302020204030204" pitchFamily="34" charset="0"/>
                        </a:rPr>
                        <a:t>Parks</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dirty="0">
                          <a:solidFill>
                            <a:srgbClr val="000000"/>
                          </a:solidFill>
                          <a:effectLst/>
                          <a:latin typeface="Calibri Light" panose="020F0302020204030204" pitchFamily="34" charset="0"/>
                        </a:rPr>
                        <a:t>-13%</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DEE283"/>
                    </a:solidFill>
                  </a:tcPr>
                </a:tc>
                <a:tc>
                  <a:txBody>
                    <a:bodyPr/>
                    <a:lstStyle/>
                    <a:p>
                      <a:pPr algn="ctr" fontAlgn="ctr"/>
                      <a:r>
                        <a:rPr lang="en-US" sz="1800" b="0" i="1" u="none" strike="noStrike">
                          <a:solidFill>
                            <a:srgbClr val="000000"/>
                          </a:solidFill>
                          <a:effectLst/>
                          <a:latin typeface="Calibri Light" panose="020F0302020204030204" pitchFamily="34" charset="0"/>
                        </a:rPr>
                        <a:t>-50%</a:t>
                      </a:r>
                    </a:p>
                  </a:txBody>
                  <a:tcPr marL="7620" marR="7620" marT="7620" marB="0" anchor="ctr">
                    <a:lnL>
                      <a:noFill/>
                    </a:lnL>
                    <a:lnR>
                      <a:noFill/>
                    </a:lnR>
                    <a:lnT>
                      <a:noFill/>
                    </a:lnT>
                    <a:lnB>
                      <a:noFill/>
                    </a:lnB>
                    <a:solidFill>
                      <a:srgbClr val="FBA476"/>
                    </a:solidFill>
                  </a:tcPr>
                </a:tc>
                <a:tc>
                  <a:txBody>
                    <a:bodyPr/>
                    <a:lstStyle/>
                    <a:p>
                      <a:pPr algn="ctr" fontAlgn="ctr"/>
                      <a:r>
                        <a:rPr lang="en-US" sz="1800" b="0" i="1" u="none" strike="noStrike">
                          <a:solidFill>
                            <a:srgbClr val="000000"/>
                          </a:solidFill>
                          <a:effectLst/>
                          <a:latin typeface="Calibri Light" panose="020F0302020204030204" pitchFamily="34" charset="0"/>
                        </a:rPr>
                        <a:t>-58%</a:t>
                      </a:r>
                    </a:p>
                  </a:txBody>
                  <a:tcPr marL="7620" marR="7620" marT="7620" marB="0" anchor="ctr">
                    <a:lnL>
                      <a:noFill/>
                    </a:lnL>
                    <a:lnR>
                      <a:noFill/>
                    </a:lnR>
                    <a:lnT>
                      <a:noFill/>
                    </a:lnT>
                    <a:lnB>
                      <a:noFill/>
                    </a:lnB>
                    <a:solidFill>
                      <a:srgbClr val="FA9072"/>
                    </a:solidFill>
                  </a:tcPr>
                </a:tc>
                <a:tc>
                  <a:txBody>
                    <a:bodyPr/>
                    <a:lstStyle/>
                    <a:p>
                      <a:pPr algn="ctr" fontAlgn="ctr"/>
                      <a:r>
                        <a:rPr lang="en-US" sz="1800" b="0" i="1" u="none" strike="noStrike">
                          <a:solidFill>
                            <a:srgbClr val="000000"/>
                          </a:solidFill>
                          <a:effectLst/>
                          <a:latin typeface="Calibri Light" panose="020F0302020204030204" pitchFamily="34" charset="0"/>
                        </a:rPr>
                        <a:t>-71%</a:t>
                      </a:r>
                    </a:p>
                  </a:txBody>
                  <a:tcPr marL="7620" marR="7620" marT="7620" marB="0" anchor="ctr">
                    <a:lnL>
                      <a:noFill/>
                    </a:lnL>
                    <a:lnR>
                      <a:noFill/>
                    </a:lnR>
                    <a:lnT>
                      <a:noFill/>
                    </a:lnT>
                    <a:lnB>
                      <a:noFill/>
                    </a:lnB>
                    <a:solidFill>
                      <a:srgbClr val="F86E6C"/>
                    </a:solidFill>
                  </a:tcPr>
                </a:tc>
                <a:tc>
                  <a:txBody>
                    <a:bodyPr/>
                    <a:lstStyle/>
                    <a:p>
                      <a:pPr algn="ctr" fontAlgn="ctr"/>
                      <a:r>
                        <a:rPr lang="en-US" sz="1800" b="0" i="1" u="none" strike="noStrike">
                          <a:solidFill>
                            <a:srgbClr val="000000"/>
                          </a:solidFill>
                          <a:effectLst/>
                          <a:latin typeface="Calibri Light" panose="020F0302020204030204" pitchFamily="34" charset="0"/>
                        </a:rPr>
                        <a:t>-73%</a:t>
                      </a:r>
                    </a:p>
                  </a:txBody>
                  <a:tcPr marL="7620" marR="7620" marT="7620" marB="0" anchor="ctr">
                    <a:lnL>
                      <a:noFill/>
                    </a:lnL>
                    <a:lnR>
                      <a:noFill/>
                    </a:lnR>
                    <a:lnT>
                      <a:noFill/>
                    </a:lnT>
                    <a:lnB>
                      <a:noFill/>
                    </a:lnB>
                    <a:solidFill>
                      <a:srgbClr val="F8696B"/>
                    </a:solidFill>
                  </a:tcPr>
                </a:tc>
                <a:extLst>
                  <a:ext uri="{0D108BD9-81ED-4DB2-BD59-A6C34878D82A}">
                    <a16:rowId xmlns:a16="http://schemas.microsoft.com/office/drawing/2014/main" val="1604199936"/>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22%</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6AC07C"/>
                    </a:solidFill>
                  </a:tcPr>
                </a:tc>
                <a:tc>
                  <a:txBody>
                    <a:bodyPr/>
                    <a:lstStyle/>
                    <a:p>
                      <a:pPr algn="ctr" fontAlgn="ctr"/>
                      <a:r>
                        <a:rPr lang="en-US" sz="1800" b="0" i="1" u="none" strike="noStrike">
                          <a:solidFill>
                            <a:srgbClr val="000000"/>
                          </a:solidFill>
                          <a:effectLst/>
                          <a:latin typeface="Calibri Light" panose="020F0302020204030204" pitchFamily="34" charset="0"/>
                        </a:rPr>
                        <a:t>-10%</a:t>
                      </a:r>
                    </a:p>
                  </a:txBody>
                  <a:tcPr marL="7620" marR="7620" marT="7620" marB="0" anchor="ctr">
                    <a:lnL>
                      <a:noFill/>
                    </a:lnL>
                    <a:lnR>
                      <a:noFill/>
                    </a:lnR>
                    <a:lnT>
                      <a:noFill/>
                    </a:lnT>
                    <a:lnB>
                      <a:noFill/>
                    </a:lnB>
                    <a:solidFill>
                      <a:srgbClr val="D4DF82"/>
                    </a:solidFill>
                  </a:tcPr>
                </a:tc>
                <a:tc>
                  <a:txBody>
                    <a:bodyPr/>
                    <a:lstStyle/>
                    <a:p>
                      <a:pPr algn="ctr" fontAlgn="ctr"/>
                      <a:r>
                        <a:rPr lang="en-US" sz="1800" b="0" i="1" u="none" strike="noStrike">
                          <a:solidFill>
                            <a:srgbClr val="000000"/>
                          </a:solidFill>
                          <a:effectLst/>
                          <a:latin typeface="Calibri Light" panose="020F0302020204030204" pitchFamily="34" charset="0"/>
                        </a:rPr>
                        <a:t>-20%</a:t>
                      </a:r>
                    </a:p>
                  </a:txBody>
                  <a:tcPr marL="7620" marR="7620" marT="7620" marB="0" anchor="ctr">
                    <a:lnL>
                      <a:noFill/>
                    </a:lnL>
                    <a:lnR>
                      <a:noFill/>
                    </a:lnR>
                    <a:lnT>
                      <a:noFill/>
                    </a:lnT>
                    <a:lnB>
                      <a:noFill/>
                    </a:lnB>
                    <a:solidFill>
                      <a:srgbClr val="F6E984"/>
                    </a:solidFill>
                  </a:tcPr>
                </a:tc>
                <a:tc>
                  <a:txBody>
                    <a:bodyPr/>
                    <a:lstStyle/>
                    <a:p>
                      <a:pPr algn="ctr" fontAlgn="ctr"/>
                      <a:r>
                        <a:rPr lang="en-US" sz="1800" b="0" i="1" u="none" strike="noStrike">
                          <a:solidFill>
                            <a:srgbClr val="000000"/>
                          </a:solidFill>
                          <a:effectLst/>
                          <a:latin typeface="Calibri Light" panose="020F0302020204030204" pitchFamily="34" charset="0"/>
                        </a:rPr>
                        <a:t>-35%</a:t>
                      </a:r>
                    </a:p>
                  </a:txBody>
                  <a:tcPr marL="7620" marR="7620" marT="7620" marB="0" anchor="ctr">
                    <a:lnL>
                      <a:noFill/>
                    </a:lnL>
                    <a:lnR>
                      <a:noFill/>
                    </a:lnR>
                    <a:lnT>
                      <a:noFill/>
                    </a:lnT>
                    <a:lnB>
                      <a:noFill/>
                    </a:lnB>
                    <a:solidFill>
                      <a:srgbClr val="FDCB7E"/>
                    </a:solidFill>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a:noFill/>
                    </a:lnL>
                    <a:lnR>
                      <a:noFill/>
                    </a:lnR>
                    <a:lnT>
                      <a:noFill/>
                    </a:lnT>
                    <a:lnB>
                      <a:noFill/>
                    </a:lnB>
                    <a:solidFill>
                      <a:srgbClr val="EFE784"/>
                    </a:solidFill>
                  </a:tcPr>
                </a:tc>
                <a:extLst>
                  <a:ext uri="{0D108BD9-81ED-4DB2-BD59-A6C34878D82A}">
                    <a16:rowId xmlns:a16="http://schemas.microsoft.com/office/drawing/2014/main" val="2601476268"/>
                  </a:ext>
                </a:extLst>
              </a:tr>
              <a:tr h="265869">
                <a:tc>
                  <a:txBody>
                    <a:bodyPr/>
                    <a:lstStyle/>
                    <a:p>
                      <a:pPr algn="ctr" fontAlgn="ctr"/>
                      <a:r>
                        <a:rPr lang="en-US" sz="1800" b="0" i="1" u="none" strike="noStrike">
                          <a:solidFill>
                            <a:srgbClr val="000000"/>
                          </a:solidFill>
                          <a:effectLst/>
                          <a:latin typeface="Calibri Light" panose="020F0302020204030204" pitchFamily="34" charset="0"/>
                        </a:rPr>
                        <a:t>Transit Stations</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-50%</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BA476"/>
                    </a:solidFill>
                  </a:tcPr>
                </a:tc>
                <a:tc>
                  <a:txBody>
                    <a:bodyPr/>
                    <a:lstStyle/>
                    <a:p>
                      <a:pPr algn="ctr" fontAlgn="ctr"/>
                      <a:r>
                        <a:rPr lang="en-US" sz="1800" b="0" i="1" u="none" strike="noStrike">
                          <a:solidFill>
                            <a:srgbClr val="000000"/>
                          </a:solidFill>
                          <a:effectLst/>
                          <a:latin typeface="Calibri Light" panose="020F0302020204030204" pitchFamily="34" charset="0"/>
                        </a:rPr>
                        <a:t>-58%</a:t>
                      </a:r>
                    </a:p>
                  </a:txBody>
                  <a:tcPr marL="7620" marR="7620" marT="7620" marB="0" anchor="ctr">
                    <a:lnL>
                      <a:noFill/>
                    </a:lnL>
                    <a:lnR>
                      <a:noFill/>
                    </a:lnR>
                    <a:lnT>
                      <a:noFill/>
                    </a:lnT>
                    <a:lnB>
                      <a:noFill/>
                    </a:lnB>
                    <a:solidFill>
                      <a:srgbClr val="FA9072"/>
                    </a:solidFill>
                  </a:tcPr>
                </a:tc>
                <a:tc>
                  <a:txBody>
                    <a:bodyPr/>
                    <a:lstStyle/>
                    <a:p>
                      <a:pPr algn="ctr" fontAlgn="ctr"/>
                      <a:r>
                        <a:rPr lang="en-US" sz="1800" b="0" i="1" u="none" strike="noStrike">
                          <a:solidFill>
                            <a:srgbClr val="000000"/>
                          </a:solidFill>
                          <a:effectLst/>
                          <a:latin typeface="Calibri Light" panose="020F0302020204030204" pitchFamily="34" charset="0"/>
                        </a:rPr>
                        <a:t>-68%</a:t>
                      </a:r>
                    </a:p>
                  </a:txBody>
                  <a:tcPr marL="7620" marR="7620" marT="7620" marB="0" anchor="ctr">
                    <a:lnL>
                      <a:noFill/>
                    </a:lnL>
                    <a:lnR>
                      <a:noFill/>
                    </a:lnR>
                    <a:lnT>
                      <a:noFill/>
                    </a:lnT>
                    <a:lnB>
                      <a:noFill/>
                    </a:lnB>
                    <a:solidFill>
                      <a:srgbClr val="F8756D"/>
                    </a:solidFill>
                  </a:tcPr>
                </a:tc>
                <a:tc>
                  <a:txBody>
                    <a:bodyPr/>
                    <a:lstStyle/>
                    <a:p>
                      <a:pPr algn="ctr" fontAlgn="ctr"/>
                      <a:r>
                        <a:rPr lang="en-US" sz="1800" b="0" i="1" u="none" strike="noStrike">
                          <a:solidFill>
                            <a:srgbClr val="000000"/>
                          </a:solidFill>
                          <a:effectLst/>
                          <a:latin typeface="Calibri Light" panose="020F0302020204030204" pitchFamily="34" charset="0"/>
                        </a:rPr>
                        <a:t>-65%</a:t>
                      </a:r>
                    </a:p>
                  </a:txBody>
                  <a:tcPr marL="7620" marR="7620" marT="7620" marB="0" anchor="ctr">
                    <a:lnL>
                      <a:noFill/>
                    </a:lnL>
                    <a:lnR>
                      <a:noFill/>
                    </a:lnR>
                    <a:lnT>
                      <a:noFill/>
                    </a:lnT>
                    <a:lnB>
                      <a:noFill/>
                    </a:lnB>
                    <a:solidFill>
                      <a:srgbClr val="F97D6E"/>
                    </a:solidFill>
                  </a:tcPr>
                </a:tc>
                <a:tc>
                  <a:txBody>
                    <a:bodyPr/>
                    <a:lstStyle/>
                    <a:p>
                      <a:pPr algn="ctr" fontAlgn="ctr"/>
                      <a:r>
                        <a:rPr lang="en-US" sz="1800" b="0" i="1" u="none" strike="noStrike">
                          <a:solidFill>
                            <a:srgbClr val="000000"/>
                          </a:solidFill>
                          <a:effectLst/>
                          <a:latin typeface="Calibri Light" panose="020F0302020204030204" pitchFamily="34" charset="0"/>
                        </a:rPr>
                        <a:t>-70%</a:t>
                      </a:r>
                    </a:p>
                  </a:txBody>
                  <a:tcPr marL="7620" marR="7620" marT="7620" marB="0" anchor="ctr">
                    <a:lnL>
                      <a:noFill/>
                    </a:lnL>
                    <a:lnR>
                      <a:noFill/>
                    </a:lnR>
                    <a:lnT>
                      <a:noFill/>
                    </a:lnT>
                    <a:lnB>
                      <a:noFill/>
                    </a:lnB>
                    <a:solidFill>
                      <a:srgbClr val="F8706C"/>
                    </a:solidFill>
                  </a:tcPr>
                </a:tc>
                <a:extLst>
                  <a:ext uri="{0D108BD9-81ED-4DB2-BD59-A6C34878D82A}">
                    <a16:rowId xmlns:a16="http://schemas.microsoft.com/office/drawing/2014/main" val="2856830960"/>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-25%</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EE583"/>
                    </a:solidFill>
                  </a:tcPr>
                </a:tc>
                <a:tc>
                  <a:txBody>
                    <a:bodyPr/>
                    <a:lstStyle/>
                    <a:p>
                      <a:pPr algn="ctr" fontAlgn="ctr"/>
                      <a:r>
                        <a:rPr lang="en-US" sz="1800" b="0" i="1" u="none" strike="noStrike" dirty="0">
                          <a:solidFill>
                            <a:srgbClr val="000000"/>
                          </a:solidFill>
                          <a:effectLst/>
                          <a:latin typeface="Calibri Light" panose="020F0302020204030204" pitchFamily="34" charset="0"/>
                        </a:rPr>
                        <a:t>-22%</a:t>
                      </a:r>
                    </a:p>
                  </a:txBody>
                  <a:tcPr marL="7620" marR="7620" marT="7620" marB="0" anchor="ctr">
                    <a:lnL>
                      <a:noFill/>
                    </a:lnL>
                    <a:lnR>
                      <a:noFill/>
                    </a:lnR>
                    <a:lnT>
                      <a:noFill/>
                    </a:lnT>
                    <a:lnB>
                      <a:noFill/>
                    </a:lnB>
                    <a:solidFill>
                      <a:srgbClr val="FCEB84"/>
                    </a:solidFill>
                  </a:tcPr>
                </a:tc>
                <a:tc>
                  <a:txBody>
                    <a:bodyPr/>
                    <a:lstStyle/>
                    <a:p>
                      <a:pPr algn="ctr" fontAlgn="ctr"/>
                      <a:r>
                        <a:rPr lang="en-US" sz="1800" b="0" i="1" u="none" strike="noStrike">
                          <a:solidFill>
                            <a:srgbClr val="000000"/>
                          </a:solidFill>
                          <a:effectLst/>
                          <a:latin typeface="Calibri Light" panose="020F0302020204030204" pitchFamily="34" charset="0"/>
                        </a:rPr>
                        <a:t>-33%</a:t>
                      </a:r>
                    </a:p>
                  </a:txBody>
                  <a:tcPr marL="7620" marR="7620" marT="7620" marB="0" anchor="ctr">
                    <a:lnL>
                      <a:noFill/>
                    </a:lnL>
                    <a:lnR>
                      <a:noFill/>
                    </a:lnR>
                    <a:lnT>
                      <a:noFill/>
                    </a:lnT>
                    <a:lnB>
                      <a:noFill/>
                    </a:lnB>
                    <a:solidFill>
                      <a:srgbClr val="FDD07F"/>
                    </a:solidFill>
                  </a:tcPr>
                </a:tc>
                <a:tc>
                  <a:txBody>
                    <a:bodyPr/>
                    <a:lstStyle/>
                    <a:p>
                      <a:pPr algn="ctr" fontAlgn="ctr"/>
                      <a:r>
                        <a:rPr lang="en-US" sz="1800" b="0" i="1" u="none" strike="noStrike">
                          <a:solidFill>
                            <a:srgbClr val="000000"/>
                          </a:solidFill>
                          <a:effectLst/>
                          <a:latin typeface="Calibri Light" panose="020F0302020204030204" pitchFamily="34" charset="0"/>
                        </a:rPr>
                        <a:t>-33%</a:t>
                      </a:r>
                    </a:p>
                  </a:txBody>
                  <a:tcPr marL="7620" marR="7620" marT="7620" marB="0" anchor="ctr">
                    <a:lnL>
                      <a:noFill/>
                    </a:lnL>
                    <a:lnR>
                      <a:noFill/>
                    </a:lnR>
                    <a:lnT>
                      <a:noFill/>
                    </a:lnT>
                    <a:lnB>
                      <a:noFill/>
                    </a:lnB>
                    <a:solidFill>
                      <a:srgbClr val="FDD07F"/>
                    </a:solidFill>
                  </a:tcPr>
                </a:tc>
                <a:tc>
                  <a:txBody>
                    <a:bodyPr/>
                    <a:lstStyle/>
                    <a:p>
                      <a:pPr algn="ctr" fontAlgn="ctr"/>
                      <a:r>
                        <a:rPr lang="en-US" sz="1800" b="0" i="1" u="none" strike="noStrike">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CEDD82"/>
                    </a:solidFill>
                  </a:tcPr>
                </a:tc>
                <a:extLst>
                  <a:ext uri="{0D108BD9-81ED-4DB2-BD59-A6C34878D82A}">
                    <a16:rowId xmlns:a16="http://schemas.microsoft.com/office/drawing/2014/main" val="3801617289"/>
                  </a:ext>
                </a:extLst>
              </a:tr>
              <a:tr h="265869">
                <a:tc>
                  <a:txBody>
                    <a:bodyPr/>
                    <a:lstStyle/>
                    <a:p>
                      <a:pPr algn="ctr" fontAlgn="ctr"/>
                      <a:r>
                        <a:rPr lang="en-US" sz="1800" b="0" i="1" u="none" strike="noStrike">
                          <a:solidFill>
                            <a:srgbClr val="000000"/>
                          </a:solidFill>
                          <a:effectLst/>
                          <a:latin typeface="Calibri Light" panose="020F0302020204030204" pitchFamily="34" charset="0"/>
                        </a:rPr>
                        <a:t>Workplaces</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-47%</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BAC78"/>
                    </a:solidFill>
                  </a:tcPr>
                </a:tc>
                <a:tc>
                  <a:txBody>
                    <a:bodyPr/>
                    <a:lstStyle/>
                    <a:p>
                      <a:pPr algn="ctr" fontAlgn="ctr"/>
                      <a:r>
                        <a:rPr lang="en-US" sz="1800" b="0" i="1" u="none" strike="noStrike" dirty="0">
                          <a:solidFill>
                            <a:srgbClr val="000000"/>
                          </a:solidFill>
                          <a:effectLst/>
                          <a:latin typeface="Calibri Light" panose="020F0302020204030204" pitchFamily="34" charset="0"/>
                        </a:rPr>
                        <a:t>-46%</a:t>
                      </a:r>
                    </a:p>
                  </a:txBody>
                  <a:tcPr marL="7620" marR="7620" marT="7620" marB="0" anchor="ctr">
                    <a:lnL>
                      <a:noFill/>
                    </a:lnL>
                    <a:lnR>
                      <a:noFill/>
                    </a:lnR>
                    <a:lnT>
                      <a:noFill/>
                    </a:lnT>
                    <a:lnB>
                      <a:noFill/>
                    </a:lnB>
                    <a:solidFill>
                      <a:srgbClr val="FBAF78"/>
                    </a:solidFill>
                  </a:tcPr>
                </a:tc>
                <a:tc>
                  <a:txBody>
                    <a:bodyPr/>
                    <a:lstStyle/>
                    <a:p>
                      <a:pPr algn="ctr" fontAlgn="ctr"/>
                      <a:r>
                        <a:rPr lang="en-US" sz="1800" b="0" i="1" u="none" strike="noStrike">
                          <a:solidFill>
                            <a:srgbClr val="000000"/>
                          </a:solidFill>
                          <a:effectLst/>
                          <a:latin typeface="Calibri Light" panose="020F0302020204030204" pitchFamily="34" charset="0"/>
                        </a:rPr>
                        <a:t>-49%</a:t>
                      </a:r>
                    </a:p>
                  </a:txBody>
                  <a:tcPr marL="7620" marR="7620" marT="7620" marB="0" anchor="ctr">
                    <a:lnL>
                      <a:noFill/>
                    </a:lnL>
                    <a:lnR>
                      <a:noFill/>
                    </a:lnR>
                    <a:lnT>
                      <a:noFill/>
                    </a:lnT>
                    <a:lnB>
                      <a:noFill/>
                    </a:lnB>
                    <a:solidFill>
                      <a:srgbClr val="FBA777"/>
                    </a:solidFill>
                  </a:tcPr>
                </a:tc>
                <a:tc>
                  <a:txBody>
                    <a:bodyPr/>
                    <a:lstStyle/>
                    <a:p>
                      <a:pPr algn="ctr" fontAlgn="ctr"/>
                      <a:r>
                        <a:rPr lang="en-US" sz="1800" b="0" i="1" u="none" strike="noStrike">
                          <a:solidFill>
                            <a:srgbClr val="000000"/>
                          </a:solidFill>
                          <a:effectLst/>
                          <a:latin typeface="Calibri Light" panose="020F0302020204030204" pitchFamily="34" charset="0"/>
                        </a:rPr>
                        <a:t>-49%</a:t>
                      </a:r>
                    </a:p>
                  </a:txBody>
                  <a:tcPr marL="7620" marR="7620" marT="7620" marB="0" anchor="ctr">
                    <a:lnL>
                      <a:noFill/>
                    </a:lnL>
                    <a:lnR>
                      <a:noFill/>
                    </a:lnR>
                    <a:lnT>
                      <a:noFill/>
                    </a:lnT>
                    <a:lnB>
                      <a:noFill/>
                    </a:lnB>
                    <a:solidFill>
                      <a:srgbClr val="FBA777"/>
                    </a:solidFill>
                  </a:tcPr>
                </a:tc>
                <a:tc>
                  <a:txBody>
                    <a:bodyPr/>
                    <a:lstStyle/>
                    <a:p>
                      <a:pPr algn="ctr" fontAlgn="ctr"/>
                      <a:r>
                        <a:rPr lang="en-US" sz="1800" b="0" i="1" u="none" strike="noStrike">
                          <a:solidFill>
                            <a:srgbClr val="000000"/>
                          </a:solidFill>
                          <a:effectLst/>
                          <a:latin typeface="Calibri Light" panose="020F0302020204030204" pitchFamily="34" charset="0"/>
                        </a:rPr>
                        <a:t>-49%</a:t>
                      </a:r>
                    </a:p>
                  </a:txBody>
                  <a:tcPr marL="7620" marR="7620" marT="7620" marB="0" anchor="ctr">
                    <a:lnL>
                      <a:noFill/>
                    </a:lnL>
                    <a:lnR>
                      <a:noFill/>
                    </a:lnR>
                    <a:lnT>
                      <a:noFill/>
                    </a:lnT>
                    <a:lnB>
                      <a:noFill/>
                    </a:lnB>
                    <a:solidFill>
                      <a:srgbClr val="FBA777"/>
                    </a:solidFill>
                  </a:tcPr>
                </a:tc>
                <a:extLst>
                  <a:ext uri="{0D108BD9-81ED-4DB2-BD59-A6C34878D82A}">
                    <a16:rowId xmlns:a16="http://schemas.microsoft.com/office/drawing/2014/main" val="1759089154"/>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-26%</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EE382"/>
                    </a:solidFill>
                  </a:tcPr>
                </a:tc>
                <a:tc>
                  <a:txBody>
                    <a:bodyPr/>
                    <a:lstStyle/>
                    <a:p>
                      <a:pPr algn="ctr" fontAlgn="ctr"/>
                      <a:r>
                        <a:rPr lang="en-US" sz="1800" b="0" i="1" u="none" strike="noStrike">
                          <a:solidFill>
                            <a:srgbClr val="000000"/>
                          </a:solidFill>
                          <a:effectLst/>
                          <a:latin typeface="Calibri Light" panose="020F0302020204030204" pitchFamily="34" charset="0"/>
                        </a:rPr>
                        <a:t>-24%</a:t>
                      </a:r>
                    </a:p>
                  </a:txBody>
                  <a:tcPr marL="7620" marR="7620" marT="7620" marB="0" anchor="ctr">
                    <a:lnL>
                      <a:noFill/>
                    </a:lnL>
                    <a:lnR>
                      <a:noFill/>
                    </a:lnR>
                    <a:lnT>
                      <a:noFill/>
                    </a:lnT>
                    <a:lnB>
                      <a:noFill/>
                    </a:lnB>
                    <a:solidFill>
                      <a:srgbClr val="FEE883"/>
                    </a:solidFill>
                  </a:tcPr>
                </a:tc>
                <a:tc>
                  <a:txBody>
                    <a:bodyPr/>
                    <a:lstStyle/>
                    <a:p>
                      <a:pPr algn="ctr" fontAlgn="ctr"/>
                      <a:r>
                        <a:rPr lang="en-US" sz="1800" b="0" i="1" u="none" strike="noStrike" dirty="0">
                          <a:solidFill>
                            <a:srgbClr val="000000"/>
                          </a:solidFill>
                          <a:effectLst/>
                          <a:latin typeface="Calibri Light" panose="020F0302020204030204" pitchFamily="34" charset="0"/>
                        </a:rPr>
                        <a:t>-28%</a:t>
                      </a:r>
                    </a:p>
                  </a:txBody>
                  <a:tcPr marL="7620" marR="7620" marT="7620" marB="0" anchor="ctr">
                    <a:lnL>
                      <a:noFill/>
                    </a:lnL>
                    <a:lnR>
                      <a:noFill/>
                    </a:lnR>
                    <a:lnT>
                      <a:noFill/>
                    </a:lnT>
                    <a:lnB>
                      <a:noFill/>
                    </a:lnB>
                    <a:solidFill>
                      <a:srgbClr val="FEDD81"/>
                    </a:solidFill>
                  </a:tcPr>
                </a:tc>
                <a:tc>
                  <a:txBody>
                    <a:bodyPr/>
                    <a:lstStyle/>
                    <a:p>
                      <a:pPr algn="ctr" fontAlgn="ctr"/>
                      <a:r>
                        <a:rPr lang="en-US" sz="1800" b="0" i="1" u="none" strike="noStrike">
                          <a:solidFill>
                            <a:srgbClr val="000000"/>
                          </a:solidFill>
                          <a:effectLst/>
                          <a:latin typeface="Calibri Light" panose="020F0302020204030204" pitchFamily="34" charset="0"/>
                        </a:rPr>
                        <a:t>-26%</a:t>
                      </a:r>
                    </a:p>
                  </a:txBody>
                  <a:tcPr marL="7620" marR="7620" marT="7620" marB="0" anchor="ctr">
                    <a:lnL>
                      <a:noFill/>
                    </a:lnL>
                    <a:lnR>
                      <a:noFill/>
                    </a:lnR>
                    <a:lnT>
                      <a:noFill/>
                    </a:lnT>
                    <a:lnB>
                      <a:noFill/>
                    </a:lnB>
                    <a:solidFill>
                      <a:srgbClr val="FEE382"/>
                    </a:solidFill>
                  </a:tcPr>
                </a:tc>
                <a:tc>
                  <a:txBody>
                    <a:bodyPr/>
                    <a:lstStyle/>
                    <a:p>
                      <a:pPr algn="ctr" fontAlgn="ctr"/>
                      <a:r>
                        <a:rPr lang="en-US" sz="1800" b="0" i="1" u="none" strike="noStrike">
                          <a:solidFill>
                            <a:srgbClr val="000000"/>
                          </a:solidFill>
                          <a:effectLst/>
                          <a:latin typeface="Calibri Light" panose="020F0302020204030204" pitchFamily="34" charset="0"/>
                        </a:rPr>
                        <a:t>-17%</a:t>
                      </a:r>
                    </a:p>
                  </a:txBody>
                  <a:tcPr marL="7620" marR="7620" marT="7620" marB="0" anchor="ctr">
                    <a:lnL>
                      <a:noFill/>
                    </a:lnL>
                    <a:lnR>
                      <a:noFill/>
                    </a:lnR>
                    <a:lnT>
                      <a:noFill/>
                    </a:lnT>
                    <a:lnB>
                      <a:noFill/>
                    </a:lnB>
                    <a:solidFill>
                      <a:srgbClr val="ECE683"/>
                    </a:solidFill>
                  </a:tcPr>
                </a:tc>
                <a:extLst>
                  <a:ext uri="{0D108BD9-81ED-4DB2-BD59-A6C34878D82A}">
                    <a16:rowId xmlns:a16="http://schemas.microsoft.com/office/drawing/2014/main" val="2973432191"/>
                  </a:ext>
                </a:extLst>
              </a:tr>
              <a:tr h="265869">
                <a:tc>
                  <a:txBody>
                    <a:bodyPr/>
                    <a:lstStyle/>
                    <a:p>
                      <a:pPr algn="ctr" fontAlgn="ctr"/>
                      <a:r>
                        <a:rPr lang="en-US" sz="1800" b="0" i="1" u="none" strike="noStrike">
                          <a:solidFill>
                            <a:srgbClr val="000000"/>
                          </a:solidFill>
                          <a:effectLst/>
                          <a:latin typeface="Calibri Light" panose="020F0302020204030204" pitchFamily="34" charset="0"/>
                        </a:rPr>
                        <a:t>Residential</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77C47D"/>
                    </a:solidFill>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a:noFill/>
                    </a:lnL>
                    <a:lnR>
                      <a:noFill/>
                    </a:lnR>
                    <a:lnT>
                      <a:noFill/>
                    </a:lnT>
                    <a:lnB>
                      <a:noFill/>
                    </a:lnB>
                    <a:solidFill>
                      <a:srgbClr val="77C47D"/>
                    </a:solidFill>
                  </a:tcPr>
                </a:tc>
                <a:tc>
                  <a:txBody>
                    <a:bodyPr/>
                    <a:lstStyle/>
                    <a:p>
                      <a:pPr algn="ctr" fontAlgn="ctr"/>
                      <a:r>
                        <a:rPr lang="en-US" sz="1800" b="0" i="1" u="none" strike="noStrike" dirty="0">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99CE7F"/>
                    </a:solidFill>
                  </a:tcPr>
                </a:tc>
                <a:tc>
                  <a:txBody>
                    <a:bodyPr/>
                    <a:lstStyle/>
                    <a:p>
                      <a:pPr algn="ctr" fontAlgn="ctr"/>
                      <a:r>
                        <a:rPr lang="en-US" sz="1800" b="0" i="1" u="none" strike="noStrike">
                          <a:solidFill>
                            <a:srgbClr val="000000"/>
                          </a:solidFill>
                          <a:effectLst/>
                          <a:latin typeface="Calibri Light" panose="020F0302020204030204" pitchFamily="34" charset="0"/>
                        </a:rPr>
                        <a:t>24%</a:t>
                      </a:r>
                    </a:p>
                  </a:txBody>
                  <a:tcPr marL="7620" marR="7620" marT="7620" marB="0" anchor="ctr">
                    <a:lnL>
                      <a:noFill/>
                    </a:lnL>
                    <a:lnR>
                      <a:noFill/>
                    </a:lnR>
                    <a:lnT>
                      <a:noFill/>
                    </a:lnT>
                    <a:lnB>
                      <a:noFill/>
                    </a:lnB>
                    <a:solidFill>
                      <a:srgbClr val="63BE7B"/>
                    </a:solidFill>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a:noFill/>
                    </a:lnL>
                    <a:lnR>
                      <a:noFill/>
                    </a:lnR>
                    <a:lnT>
                      <a:noFill/>
                    </a:lnT>
                    <a:lnB>
                      <a:noFill/>
                    </a:lnB>
                    <a:solidFill>
                      <a:srgbClr val="77C47D"/>
                    </a:solidFill>
                  </a:tcPr>
                </a:tc>
                <a:extLst>
                  <a:ext uri="{0D108BD9-81ED-4DB2-BD59-A6C34878D82A}">
                    <a16:rowId xmlns:a16="http://schemas.microsoft.com/office/drawing/2014/main" val="4257557249"/>
                  </a:ext>
                </a:extLst>
              </a:tr>
              <a:tr h="265869">
                <a:tc>
                  <a:txBody>
                    <a:bodyPr/>
                    <a:lstStyle/>
                    <a:p>
                      <a:pPr algn="l" fontAlgn="ctr"/>
                      <a:r>
                        <a:rPr lang="en-US" sz="1800" b="0" i="0" u="none" strike="noStrike" dirty="0">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6%</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9FD07F"/>
                    </a:solidFill>
                  </a:tcPr>
                </a:tc>
                <a:tc>
                  <a:txBody>
                    <a:bodyPr/>
                    <a:lstStyle/>
                    <a:p>
                      <a:pPr algn="ctr" fontAlgn="ctr"/>
                      <a:r>
                        <a:rPr lang="en-US" sz="1800" b="0" i="1" u="none" strike="noStrike" dirty="0">
                          <a:solidFill>
                            <a:srgbClr val="000000"/>
                          </a:solidFill>
                          <a:effectLst/>
                          <a:latin typeface="Calibri Light" panose="020F0302020204030204" pitchFamily="34" charset="0"/>
                        </a:rPr>
                        <a:t>5%</a:t>
                      </a:r>
                    </a:p>
                  </a:txBody>
                  <a:tcPr marL="7620" marR="7620" marT="7620" marB="0" anchor="ctr">
                    <a:lnL>
                      <a:noFill/>
                    </a:lnL>
                    <a:lnR>
                      <a:noFill/>
                    </a:lnR>
                    <a:lnT>
                      <a:noFill/>
                    </a:lnT>
                    <a:lnB>
                      <a:noFill/>
                    </a:lnB>
                    <a:solidFill>
                      <a:srgbClr val="A3D17F"/>
                    </a:solidFill>
                  </a:tcPr>
                </a:tc>
                <a:tc>
                  <a:txBody>
                    <a:bodyPr/>
                    <a:lstStyle/>
                    <a:p>
                      <a:pPr algn="ctr" fontAlgn="ctr"/>
                      <a:r>
                        <a:rPr lang="en-US" sz="1800" b="0" i="1" u="none" strike="noStrike" dirty="0">
                          <a:solidFill>
                            <a:srgbClr val="000000"/>
                          </a:solidFill>
                          <a:effectLst/>
                          <a:latin typeface="Calibri Light" panose="020F0302020204030204" pitchFamily="34" charset="0"/>
                        </a:rPr>
                        <a:t>23%</a:t>
                      </a:r>
                    </a:p>
                  </a:txBody>
                  <a:tcPr marL="7620" marR="7620" marT="7620" marB="0" anchor="ctr">
                    <a:lnL>
                      <a:noFill/>
                    </a:lnL>
                    <a:lnR>
                      <a:noFill/>
                    </a:lnR>
                    <a:lnT>
                      <a:noFill/>
                    </a:lnT>
                    <a:lnB>
                      <a:noFill/>
                    </a:lnB>
                    <a:solidFill>
                      <a:srgbClr val="67BF7C"/>
                    </a:solidFill>
                  </a:tcPr>
                </a:tc>
                <a:tc>
                  <a:txBody>
                    <a:bodyPr/>
                    <a:lstStyle/>
                    <a:p>
                      <a:pPr algn="ctr" fontAlgn="ctr"/>
                      <a:r>
                        <a:rPr lang="en-US" sz="1800" b="0" i="1" u="none" strike="noStrike" dirty="0">
                          <a:solidFill>
                            <a:srgbClr val="000000"/>
                          </a:solidFill>
                          <a:effectLst/>
                          <a:latin typeface="Calibri Light" panose="020F0302020204030204" pitchFamily="34" charset="0"/>
                        </a:rPr>
                        <a:t>7%</a:t>
                      </a:r>
                    </a:p>
                  </a:txBody>
                  <a:tcPr marL="7620" marR="7620" marT="7620" marB="0" anchor="ctr">
                    <a:lnL>
                      <a:noFill/>
                    </a:lnL>
                    <a:lnR>
                      <a:noFill/>
                    </a:lnR>
                    <a:lnT>
                      <a:noFill/>
                    </a:lnT>
                    <a:lnB>
                      <a:noFill/>
                    </a:lnB>
                    <a:solidFill>
                      <a:srgbClr val="9CCF7F"/>
                    </a:solidFill>
                  </a:tcPr>
                </a:tc>
                <a:tc>
                  <a:txBody>
                    <a:bodyPr/>
                    <a:lstStyle/>
                    <a:p>
                      <a:pPr algn="ctr" fontAlgn="ctr"/>
                      <a:r>
                        <a:rPr lang="en-US" sz="1800" b="0" i="1" u="none" strike="noStrike" dirty="0">
                          <a:solidFill>
                            <a:srgbClr val="000000"/>
                          </a:solidFill>
                          <a:effectLst/>
                          <a:latin typeface="Calibri Light" panose="020F0302020204030204" pitchFamily="34" charset="0"/>
                        </a:rPr>
                        <a:t>2%</a:t>
                      </a:r>
                    </a:p>
                  </a:txBody>
                  <a:tcPr marL="7620" marR="7620" marT="7620" marB="0" anchor="ctr">
                    <a:lnL>
                      <a:noFill/>
                    </a:lnL>
                    <a:lnR>
                      <a:noFill/>
                    </a:lnR>
                    <a:lnT>
                      <a:noFill/>
                    </a:lnT>
                    <a:lnB>
                      <a:noFill/>
                    </a:lnB>
                    <a:solidFill>
                      <a:srgbClr val="ADD480"/>
                    </a:solidFill>
                  </a:tcPr>
                </a:tc>
                <a:extLst>
                  <a:ext uri="{0D108BD9-81ED-4DB2-BD59-A6C34878D82A}">
                    <a16:rowId xmlns:a16="http://schemas.microsoft.com/office/drawing/2014/main" val="2339629911"/>
                  </a:ext>
                </a:extLst>
              </a:tr>
            </a:tbl>
          </a:graphicData>
        </a:graphic>
      </p:graphicFrame>
      <p:pic>
        <p:nvPicPr>
          <p:cNvPr id="19" name="Picture 18" descr="Logo, company name&#10;&#10;Description automatically generated">
            <a:extLst>
              <a:ext uri="{FF2B5EF4-FFF2-40B4-BE49-F238E27FC236}">
                <a16:creationId xmlns:a16="http://schemas.microsoft.com/office/drawing/2014/main" id="{C8E399A3-0168-4DB5-9DB9-B016C757F4A0}"/>
              </a:ext>
            </a:extLst>
          </p:cNvPr>
          <p:cNvPicPr>
            <a:picLocks noChangeAspect="1"/>
          </p:cNvPicPr>
          <p:nvPr/>
        </p:nvPicPr>
        <p:blipFill>
          <a:blip r:embed="rId3"/>
          <a:stretch>
            <a:fillRect/>
          </a:stretch>
        </p:blipFill>
        <p:spPr>
          <a:xfrm>
            <a:off x="10154194" y="6234301"/>
            <a:ext cx="1463040" cy="629311"/>
          </a:xfrm>
          <a:prstGeom prst="rect">
            <a:avLst/>
          </a:prstGeom>
        </p:spPr>
      </p:pic>
    </p:spTree>
    <p:extLst>
      <p:ext uri="{BB962C8B-B14F-4D97-AF65-F5344CB8AC3E}">
        <p14:creationId xmlns:p14="http://schemas.microsoft.com/office/powerpoint/2010/main" val="1194815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COVID 2021 Economic Impact Report </a:t>
            </a:r>
          </a:p>
        </p:txBody>
      </p:sp>
      <p:sp>
        <p:nvSpPr>
          <p:cNvPr id="7" name="Text Placeholder 6"/>
          <p:cNvSpPr>
            <a:spLocks noGrp="1"/>
          </p:cNvSpPr>
          <p:nvPr>
            <p:ph type="body" sz="quarter" idx="13"/>
          </p:nvPr>
        </p:nvSpPr>
        <p:spPr/>
        <p:txBody>
          <a:bodyPr/>
          <a:lstStyle/>
          <a:p>
            <a:r>
              <a:rPr lang="en-US" dirty="0"/>
              <a:t>Summary of Employment Loss in 2020 (REMI)</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pSp>
        <p:nvGrpSpPr>
          <p:cNvPr id="3" name="Group 2">
            <a:extLst>
              <a:ext uri="{FF2B5EF4-FFF2-40B4-BE49-F238E27FC236}">
                <a16:creationId xmlns:a16="http://schemas.microsoft.com/office/drawing/2014/main" id="{D7641753-8CEF-4F2F-8BB9-544F0167B0EE}"/>
              </a:ext>
            </a:extLst>
          </p:cNvPr>
          <p:cNvGrpSpPr>
            <a:grpSpLocks noChangeAspect="1"/>
          </p:cNvGrpSpPr>
          <p:nvPr/>
        </p:nvGrpSpPr>
        <p:grpSpPr>
          <a:xfrm>
            <a:off x="284763" y="1894458"/>
            <a:ext cx="11870650" cy="3494212"/>
            <a:chOff x="306884" y="2217453"/>
            <a:chExt cx="8804665" cy="2591717"/>
          </a:xfrm>
        </p:grpSpPr>
        <p:pic>
          <p:nvPicPr>
            <p:cNvPr id="19" name="Picture 18">
              <a:extLst>
                <a:ext uri="{FF2B5EF4-FFF2-40B4-BE49-F238E27FC236}">
                  <a16:creationId xmlns:a16="http://schemas.microsoft.com/office/drawing/2014/main" id="{73CEA1B7-60F5-44C0-AE95-0DD94F236F8E}"/>
                </a:ext>
              </a:extLst>
            </p:cNvPr>
            <p:cNvPicPr>
              <a:picLocks noChangeAspect="1"/>
            </p:cNvPicPr>
            <p:nvPr/>
          </p:nvPicPr>
          <p:blipFill rotWithShape="1">
            <a:blip r:embed="rId3"/>
            <a:srcRect t="8799"/>
            <a:stretch/>
          </p:blipFill>
          <p:spPr>
            <a:xfrm>
              <a:off x="306884" y="2217453"/>
              <a:ext cx="8804665" cy="2591717"/>
            </a:xfrm>
            <a:prstGeom prst="rect">
              <a:avLst/>
            </a:prstGeom>
          </p:spPr>
        </p:pic>
        <p:sp>
          <p:nvSpPr>
            <p:cNvPr id="25" name="Rectangle 24">
              <a:extLst>
                <a:ext uri="{FF2B5EF4-FFF2-40B4-BE49-F238E27FC236}">
                  <a16:creationId xmlns:a16="http://schemas.microsoft.com/office/drawing/2014/main" id="{253C6C84-B83F-4959-8267-4096DECA375C}"/>
                </a:ext>
              </a:extLst>
            </p:cNvPr>
            <p:cNvSpPr/>
            <p:nvPr/>
          </p:nvSpPr>
          <p:spPr bwMode="auto">
            <a:xfrm>
              <a:off x="4000500" y="2743201"/>
              <a:ext cx="594360" cy="1518558"/>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1299E2FC-4233-4F5A-9754-691E929FF2B1}"/>
                </a:ext>
              </a:extLst>
            </p:cNvPr>
            <p:cNvSpPr/>
            <p:nvPr/>
          </p:nvSpPr>
          <p:spPr bwMode="auto">
            <a:xfrm>
              <a:off x="55753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7E4DDCCA-D09D-4641-B25D-68F055704C44}"/>
                </a:ext>
              </a:extLst>
            </p:cNvPr>
            <p:cNvSpPr/>
            <p:nvPr/>
          </p:nvSpPr>
          <p:spPr bwMode="auto">
            <a:xfrm>
              <a:off x="68580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E832A8D1-E250-43D9-B0EE-271273F5BF75}"/>
                </a:ext>
              </a:extLst>
            </p:cNvPr>
            <p:cNvSpPr/>
            <p:nvPr/>
          </p:nvSpPr>
          <p:spPr bwMode="auto">
            <a:xfrm>
              <a:off x="8295640" y="27558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cxnSp>
        <p:nvCxnSpPr>
          <p:cNvPr id="30" name="Straight Connector 29">
            <a:extLst>
              <a:ext uri="{FF2B5EF4-FFF2-40B4-BE49-F238E27FC236}">
                <a16:creationId xmlns:a16="http://schemas.microsoft.com/office/drawing/2014/main" id="{A0DC5863-F113-4A4E-BAFC-8E37D9C3A050}"/>
              </a:ext>
            </a:extLst>
          </p:cNvPr>
          <p:cNvCxnSpPr/>
          <p:nvPr/>
        </p:nvCxnSpPr>
        <p:spPr>
          <a:xfrm>
            <a:off x="574674" y="1739297"/>
            <a:ext cx="11210925" cy="0"/>
          </a:xfrm>
          <a:prstGeom prst="line">
            <a:avLst/>
          </a:prstGeom>
          <a:ln w="22225">
            <a:solidFill>
              <a:srgbClr val="89A6DA"/>
            </a:solidFill>
          </a:ln>
        </p:spPr>
        <p:style>
          <a:lnRef idx="1">
            <a:schemeClr val="accent1"/>
          </a:lnRef>
          <a:fillRef idx="0">
            <a:schemeClr val="accent1"/>
          </a:fillRef>
          <a:effectRef idx="0">
            <a:schemeClr val="accent1"/>
          </a:effectRef>
          <a:fontRef idx="minor">
            <a:schemeClr val="tx1"/>
          </a:fontRef>
        </p:style>
      </p:cxnSp>
      <p:pic>
        <p:nvPicPr>
          <p:cNvPr id="29" name="Picture 28" descr="Logo, company name&#10;&#10;Description automatically generated">
            <a:extLst>
              <a:ext uri="{FF2B5EF4-FFF2-40B4-BE49-F238E27FC236}">
                <a16:creationId xmlns:a16="http://schemas.microsoft.com/office/drawing/2014/main" id="{30C9FB7B-DFB0-4D88-A647-F807D8F80586}"/>
              </a:ext>
            </a:extLst>
          </p:cNvPr>
          <p:cNvPicPr>
            <a:picLocks noChangeAspect="1"/>
          </p:cNvPicPr>
          <p:nvPr/>
        </p:nvPicPr>
        <p:blipFill>
          <a:blip r:embed="rId4"/>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17539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COVID 2021 Economic Impact Report </a:t>
            </a:r>
          </a:p>
        </p:txBody>
      </p:sp>
      <p:sp>
        <p:nvSpPr>
          <p:cNvPr id="7" name="Text Placeholder 6"/>
          <p:cNvSpPr>
            <a:spLocks noGrp="1"/>
          </p:cNvSpPr>
          <p:nvPr>
            <p:ph type="body" sz="quarter" idx="13"/>
          </p:nvPr>
        </p:nvSpPr>
        <p:spPr/>
        <p:txBody>
          <a:bodyPr/>
          <a:lstStyle/>
          <a:p>
            <a:r>
              <a:rPr lang="en-US" dirty="0"/>
              <a:t>Summary of Employment Loss in 2021 (REMI)</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pSp>
        <p:nvGrpSpPr>
          <p:cNvPr id="10" name="Group 9">
            <a:extLst>
              <a:ext uri="{FF2B5EF4-FFF2-40B4-BE49-F238E27FC236}">
                <a16:creationId xmlns:a16="http://schemas.microsoft.com/office/drawing/2014/main" id="{CA4F0E28-284B-455A-B95D-9746E0931A34}"/>
              </a:ext>
            </a:extLst>
          </p:cNvPr>
          <p:cNvGrpSpPr>
            <a:grpSpLocks noChangeAspect="1"/>
          </p:cNvGrpSpPr>
          <p:nvPr/>
        </p:nvGrpSpPr>
        <p:grpSpPr>
          <a:xfrm>
            <a:off x="126298" y="1570920"/>
            <a:ext cx="11868912" cy="4577598"/>
            <a:chOff x="126299" y="1966035"/>
            <a:chExt cx="8886825" cy="3427468"/>
          </a:xfrm>
        </p:grpSpPr>
        <p:grpSp>
          <p:nvGrpSpPr>
            <p:cNvPr id="8" name="Group 7">
              <a:extLst>
                <a:ext uri="{FF2B5EF4-FFF2-40B4-BE49-F238E27FC236}">
                  <a16:creationId xmlns:a16="http://schemas.microsoft.com/office/drawing/2014/main" id="{7FCACBD9-8D86-41A0-9A7B-F6C97AFFE471}"/>
                </a:ext>
              </a:extLst>
            </p:cNvPr>
            <p:cNvGrpSpPr/>
            <p:nvPr/>
          </p:nvGrpSpPr>
          <p:grpSpPr>
            <a:xfrm>
              <a:off x="126299" y="1966035"/>
              <a:ext cx="8886825" cy="3427468"/>
              <a:chOff x="126299" y="1966035"/>
              <a:chExt cx="8886825" cy="3427468"/>
            </a:xfrm>
          </p:grpSpPr>
          <p:grpSp>
            <p:nvGrpSpPr>
              <p:cNvPr id="5" name="Group 4">
                <a:extLst>
                  <a:ext uri="{FF2B5EF4-FFF2-40B4-BE49-F238E27FC236}">
                    <a16:creationId xmlns:a16="http://schemas.microsoft.com/office/drawing/2014/main" id="{4119F75E-413D-4838-A122-AAE505CC11CB}"/>
                  </a:ext>
                </a:extLst>
              </p:cNvPr>
              <p:cNvGrpSpPr/>
              <p:nvPr/>
            </p:nvGrpSpPr>
            <p:grpSpPr>
              <a:xfrm>
                <a:off x="126299" y="2413024"/>
                <a:ext cx="8886825" cy="2980479"/>
                <a:chOff x="126299" y="2413024"/>
                <a:chExt cx="8886825" cy="2980479"/>
              </a:xfrm>
            </p:grpSpPr>
            <p:pic>
              <p:nvPicPr>
                <p:cNvPr id="3" name="Picture 2">
                  <a:extLst>
                    <a:ext uri="{FF2B5EF4-FFF2-40B4-BE49-F238E27FC236}">
                      <a16:creationId xmlns:a16="http://schemas.microsoft.com/office/drawing/2014/main" id="{BE4138BE-6D8B-4532-9A5C-611B44973E9E}"/>
                    </a:ext>
                  </a:extLst>
                </p:cNvPr>
                <p:cNvPicPr>
                  <a:picLocks noChangeAspect="1"/>
                </p:cNvPicPr>
                <p:nvPr/>
              </p:nvPicPr>
              <p:blipFill>
                <a:blip r:embed="rId3"/>
                <a:stretch>
                  <a:fillRect/>
                </a:stretch>
              </p:blipFill>
              <p:spPr>
                <a:xfrm>
                  <a:off x="126299" y="2413024"/>
                  <a:ext cx="8886825" cy="2724150"/>
                </a:xfrm>
                <a:prstGeom prst="rect">
                  <a:avLst/>
                </a:prstGeom>
              </p:spPr>
            </p:pic>
            <p:sp>
              <p:nvSpPr>
                <p:cNvPr id="4" name="Rectangle 3">
                  <a:extLst>
                    <a:ext uri="{FF2B5EF4-FFF2-40B4-BE49-F238E27FC236}">
                      <a16:creationId xmlns:a16="http://schemas.microsoft.com/office/drawing/2014/main" id="{4024F18C-21DA-4C9C-AA31-CCBA805CD9FF}"/>
                    </a:ext>
                  </a:extLst>
                </p:cNvPr>
                <p:cNvSpPr/>
                <p:nvPr/>
              </p:nvSpPr>
              <p:spPr>
                <a:xfrm>
                  <a:off x="1604963" y="4914479"/>
                  <a:ext cx="2649537" cy="47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944D8577-915B-41FF-A90F-17D8CFC418BB}"/>
                  </a:ext>
                </a:extLst>
              </p:cNvPr>
              <p:cNvSpPr/>
              <p:nvPr/>
            </p:nvSpPr>
            <p:spPr>
              <a:xfrm>
                <a:off x="4771231" y="1966035"/>
                <a:ext cx="2649537" cy="47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253C6C84-B83F-4959-8267-4096DECA375C}"/>
                </a:ext>
              </a:extLst>
            </p:cNvPr>
            <p:cNvSpPr/>
            <p:nvPr/>
          </p:nvSpPr>
          <p:spPr bwMode="auto">
            <a:xfrm>
              <a:off x="3759200" y="2743201"/>
              <a:ext cx="594360" cy="1518558"/>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1299E2FC-4233-4F5A-9754-691E929FF2B1}"/>
                </a:ext>
              </a:extLst>
            </p:cNvPr>
            <p:cNvSpPr/>
            <p:nvPr/>
          </p:nvSpPr>
          <p:spPr bwMode="auto">
            <a:xfrm>
              <a:off x="52832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7E4DDCCA-D09D-4641-B25D-68F055704C44}"/>
                </a:ext>
              </a:extLst>
            </p:cNvPr>
            <p:cNvSpPr/>
            <p:nvPr/>
          </p:nvSpPr>
          <p:spPr bwMode="auto">
            <a:xfrm>
              <a:off x="67183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E832A8D1-E250-43D9-B0EE-271273F5BF75}"/>
                </a:ext>
              </a:extLst>
            </p:cNvPr>
            <p:cNvSpPr/>
            <p:nvPr/>
          </p:nvSpPr>
          <p:spPr bwMode="auto">
            <a:xfrm>
              <a:off x="8321040" y="27558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cxnSp>
        <p:nvCxnSpPr>
          <p:cNvPr id="30" name="Straight Connector 29">
            <a:extLst>
              <a:ext uri="{FF2B5EF4-FFF2-40B4-BE49-F238E27FC236}">
                <a16:creationId xmlns:a16="http://schemas.microsoft.com/office/drawing/2014/main" id="{335A1712-673B-4588-AF39-D20FA284D534}"/>
              </a:ext>
            </a:extLst>
          </p:cNvPr>
          <p:cNvCxnSpPr/>
          <p:nvPr/>
        </p:nvCxnSpPr>
        <p:spPr>
          <a:xfrm>
            <a:off x="574674" y="1739297"/>
            <a:ext cx="11210925" cy="0"/>
          </a:xfrm>
          <a:prstGeom prst="line">
            <a:avLst/>
          </a:prstGeom>
          <a:ln w="22225">
            <a:solidFill>
              <a:srgbClr val="89A6DA"/>
            </a:solidFill>
          </a:ln>
        </p:spPr>
        <p:style>
          <a:lnRef idx="1">
            <a:schemeClr val="accent1"/>
          </a:lnRef>
          <a:fillRef idx="0">
            <a:schemeClr val="accent1"/>
          </a:fillRef>
          <a:effectRef idx="0">
            <a:schemeClr val="accent1"/>
          </a:effectRef>
          <a:fontRef idx="minor">
            <a:schemeClr val="tx1"/>
          </a:fontRef>
        </p:style>
      </p:cxnSp>
      <p:pic>
        <p:nvPicPr>
          <p:cNvPr id="31" name="Picture 30" descr="Logo, company name&#10;&#10;Description automatically generated">
            <a:extLst>
              <a:ext uri="{FF2B5EF4-FFF2-40B4-BE49-F238E27FC236}">
                <a16:creationId xmlns:a16="http://schemas.microsoft.com/office/drawing/2014/main" id="{9D967F01-0AAA-4670-84F5-7A35DEE6A57D}"/>
              </a:ext>
            </a:extLst>
          </p:cNvPr>
          <p:cNvPicPr>
            <a:picLocks noChangeAspect="1"/>
          </p:cNvPicPr>
          <p:nvPr/>
        </p:nvPicPr>
        <p:blipFill>
          <a:blip r:embed="rId4"/>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361267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Timeline</a:t>
            </a:r>
          </a:p>
        </p:txBody>
      </p:sp>
      <p:sp>
        <p:nvSpPr>
          <p:cNvPr id="22" name="Text Placeholder 21"/>
          <p:cNvSpPr>
            <a:spLocks noGrp="1"/>
          </p:cNvSpPr>
          <p:nvPr>
            <p:ph type="body" sz="quarter" idx="13"/>
          </p:nvPr>
        </p:nvSpPr>
        <p:spPr/>
        <p:txBody>
          <a:bodyPr>
            <a:noAutofit/>
          </a:bodyPr>
          <a:lstStyle/>
          <a:p>
            <a:r>
              <a:rPr lang="en-US" dirty="0">
                <a:solidFill>
                  <a:srgbClr val="414B56"/>
                </a:solidFill>
              </a:rPr>
              <a:t>What do we need to do today and in the short term?</a:t>
            </a:r>
          </a:p>
        </p:txBody>
      </p:sp>
      <p:grpSp>
        <p:nvGrpSpPr>
          <p:cNvPr id="10" name="Group 9"/>
          <p:cNvGrpSpPr/>
          <p:nvPr/>
        </p:nvGrpSpPr>
        <p:grpSpPr>
          <a:xfrm>
            <a:off x="-2095130" y="-222118"/>
            <a:ext cx="2311501" cy="1922329"/>
            <a:chOff x="-2095130" y="-222118"/>
            <a:chExt cx="2311501" cy="1922329"/>
          </a:xfrm>
        </p:grpSpPr>
        <p:sp>
          <p:nvSpPr>
            <p:cNvPr id="11" name="Rectangle 10"/>
            <p:cNvSpPr/>
            <p:nvPr/>
          </p:nvSpPr>
          <p:spPr>
            <a:xfrm>
              <a:off x="-2095130" y="230958"/>
              <a:ext cx="2095130" cy="146925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p:nvSpPr>
          <p:spPr>
            <a:xfrm>
              <a:off x="-1935333" y="433913"/>
              <a:ext cx="1695636" cy="1128188"/>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These callout elements are made to be copied onto other slides.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Use them to highlight relevant info on photos, diagrams, graphics.</a:t>
              </a:r>
            </a:p>
          </p:txBody>
        </p:sp>
      </p:grpSp>
      <p:sp>
        <p:nvSpPr>
          <p:cNvPr id="18" name="Freeform 46">
            <a:extLst>
              <a:ext uri="{FF2B5EF4-FFF2-40B4-BE49-F238E27FC236}">
                <a16:creationId xmlns:a16="http://schemas.microsoft.com/office/drawing/2014/main" id="{72E1E78D-4A43-4D26-A913-2F9DD2A54319}"/>
              </a:ext>
            </a:extLst>
          </p:cNvPr>
          <p:cNvSpPr/>
          <p:nvPr/>
        </p:nvSpPr>
        <p:spPr>
          <a:xfrm>
            <a:off x="574675" y="2710372"/>
            <a:ext cx="4990973" cy="3044251"/>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Work Group Established – Environment and Resilient Infrastructure &amp; Economic Diversification</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Topic – Economic Recovery and Resiliency </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Recommend Best Practices and Strategies</a:t>
            </a:r>
          </a:p>
        </p:txBody>
      </p:sp>
      <p:sp>
        <p:nvSpPr>
          <p:cNvPr id="20" name="Text Placeholder 21">
            <a:extLst>
              <a:ext uri="{FF2B5EF4-FFF2-40B4-BE49-F238E27FC236}">
                <a16:creationId xmlns:a16="http://schemas.microsoft.com/office/drawing/2014/main" id="{A965391B-0168-4B24-9F13-C4E38D495DF8}"/>
              </a:ext>
            </a:extLst>
          </p:cNvPr>
          <p:cNvSpPr txBox="1">
            <a:spLocks/>
          </p:cNvSpPr>
          <p:nvPr/>
        </p:nvSpPr>
        <p:spPr>
          <a:xfrm>
            <a:off x="845946" y="1831965"/>
            <a:ext cx="4448429" cy="5857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 typeface="Wingdings" charset="2"/>
              <a:buNone/>
              <a:defRPr sz="2400" b="0" i="0" kern="1200">
                <a:solidFill>
                  <a:srgbClr val="4E5366"/>
                </a:solidFill>
                <a:latin typeface="+mn-lt"/>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t>Today</a:t>
            </a:r>
            <a:br>
              <a:rPr lang="en-US" dirty="0"/>
            </a:br>
            <a:r>
              <a:rPr lang="en-US" dirty="0"/>
              <a:t>First Work Group Meeting</a:t>
            </a:r>
          </a:p>
        </p:txBody>
      </p:sp>
      <p:sp>
        <p:nvSpPr>
          <p:cNvPr id="21" name="Text Placeholder 21">
            <a:extLst>
              <a:ext uri="{FF2B5EF4-FFF2-40B4-BE49-F238E27FC236}">
                <a16:creationId xmlns:a16="http://schemas.microsoft.com/office/drawing/2014/main" id="{0CE2723E-6A43-4B41-8D8D-B1F37DADA478}"/>
              </a:ext>
            </a:extLst>
          </p:cNvPr>
          <p:cNvSpPr txBox="1">
            <a:spLocks/>
          </p:cNvSpPr>
          <p:nvPr/>
        </p:nvSpPr>
        <p:spPr>
          <a:xfrm>
            <a:off x="5979607" y="1831964"/>
            <a:ext cx="5605011" cy="5857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 typeface="Wingdings" charset="2"/>
              <a:buNone/>
              <a:defRPr sz="2400" b="0" i="0" kern="1200">
                <a:solidFill>
                  <a:srgbClr val="4E5366"/>
                </a:solidFill>
                <a:latin typeface="+mn-lt"/>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t>December 6, 2021</a:t>
            </a:r>
            <a:br>
              <a:rPr lang="en-US" dirty="0"/>
            </a:br>
            <a:r>
              <a:rPr lang="en-US" dirty="0"/>
              <a:t>Second CEDS Strategy Committee Meeting</a:t>
            </a:r>
          </a:p>
        </p:txBody>
      </p:sp>
      <p:sp>
        <p:nvSpPr>
          <p:cNvPr id="23" name="Freeform 46">
            <a:extLst>
              <a:ext uri="{FF2B5EF4-FFF2-40B4-BE49-F238E27FC236}">
                <a16:creationId xmlns:a16="http://schemas.microsoft.com/office/drawing/2014/main" id="{155AF7F1-2CB2-46A3-AA6B-BF0FC15E0E3A}"/>
              </a:ext>
            </a:extLst>
          </p:cNvPr>
          <p:cNvSpPr/>
          <p:nvPr/>
        </p:nvSpPr>
        <p:spPr>
          <a:xfrm>
            <a:off x="6276236" y="2710372"/>
            <a:ext cx="4990973" cy="3044251"/>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SWOT Summary</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Performance Measures</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Progress on CARES Act Strategic Plan</a:t>
            </a:r>
          </a:p>
          <a:p>
            <a:pPr marL="285750" indent="-285750">
              <a:buFont typeface="Arial" panose="020B0604020202020204" pitchFamily="34" charset="0"/>
              <a:buChar char="•"/>
            </a:pPr>
            <a:endParaRPr lang="en-US" sz="1600" dirty="0">
              <a:solidFill>
                <a:schemeClr val="bg1"/>
              </a:solidFill>
              <a:latin typeface="Roboto Light" charset="0"/>
              <a:ea typeface="Roboto Light" charset="0"/>
              <a:cs typeface="Roboto Light" charset="0"/>
            </a:endParaRPr>
          </a:p>
        </p:txBody>
      </p:sp>
      <p:pic>
        <p:nvPicPr>
          <p:cNvPr id="24" name="Picture 23" descr="Logo, company name&#10;&#10;Description automatically generated">
            <a:extLst>
              <a:ext uri="{FF2B5EF4-FFF2-40B4-BE49-F238E27FC236}">
                <a16:creationId xmlns:a16="http://schemas.microsoft.com/office/drawing/2014/main" id="{438C939E-1E02-4BBB-9C92-2FF050886416}"/>
              </a:ext>
            </a:extLst>
          </p:cNvPr>
          <p:cNvPicPr>
            <a:picLocks noChangeAspect="1"/>
          </p:cNvPicPr>
          <p:nvPr/>
        </p:nvPicPr>
        <p:blipFill>
          <a:blip r:embed="rId2"/>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1443322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Community Outreach</a:t>
            </a:r>
          </a:p>
        </p:txBody>
      </p:sp>
      <p:sp>
        <p:nvSpPr>
          <p:cNvPr id="8" name="Content Placeholder 7"/>
          <p:cNvSpPr>
            <a:spLocks noGrp="1"/>
          </p:cNvSpPr>
          <p:nvPr>
            <p:ph idx="12"/>
          </p:nvPr>
        </p:nvSpPr>
        <p:spPr>
          <a:xfrm>
            <a:off x="574674" y="1626341"/>
            <a:ext cx="6421625" cy="4117235"/>
          </a:xfrm>
        </p:spPr>
        <p:txBody>
          <a:bodyPr>
            <a:normAutofit fontScale="85000" lnSpcReduction="20000"/>
          </a:bodyPr>
          <a:lstStyle/>
          <a:p>
            <a:r>
              <a:rPr lang="en-US" b="1" dirty="0"/>
              <a:t>Feb 2021 - Informational Session</a:t>
            </a:r>
          </a:p>
          <a:p>
            <a:pPr lvl="1"/>
            <a:r>
              <a:rPr lang="en-US" dirty="0"/>
              <a:t>Intro to SFRPC, how we can assist, tech services avail etc.</a:t>
            </a:r>
          </a:p>
          <a:p>
            <a:r>
              <a:rPr lang="en-US" b="1" dirty="0"/>
              <a:t>May 2021 - EDA Informational Session</a:t>
            </a:r>
          </a:p>
          <a:p>
            <a:pPr lvl="1"/>
            <a:r>
              <a:rPr lang="en-US" dirty="0"/>
              <a:t>EDA funding opportunities</a:t>
            </a:r>
          </a:p>
          <a:p>
            <a:pPr lvl="1"/>
            <a:r>
              <a:rPr lang="en-US" dirty="0"/>
              <a:t>Role of SFRPC when applying for grants</a:t>
            </a:r>
          </a:p>
          <a:p>
            <a:r>
              <a:rPr lang="en-US" b="1" dirty="0"/>
              <a:t>August 2021 - American Rescue Plan Fund Allocation, Covid Planning, Response, &amp; Recovery for SF.</a:t>
            </a:r>
          </a:p>
          <a:p>
            <a:pPr lvl="1"/>
            <a:r>
              <a:rPr lang="en-US" dirty="0"/>
              <a:t>ARPA Fund allocation numbers</a:t>
            </a:r>
          </a:p>
          <a:p>
            <a:pPr lvl="2"/>
            <a:r>
              <a:rPr lang="en-US" dirty="0"/>
              <a:t>Miami – Dade $527.7 mil focused in 3 buckets</a:t>
            </a:r>
          </a:p>
          <a:p>
            <a:pPr lvl="3"/>
            <a:r>
              <a:rPr lang="en-US" dirty="0"/>
              <a:t>1.	Economic recovery</a:t>
            </a:r>
          </a:p>
          <a:p>
            <a:pPr lvl="3"/>
            <a:r>
              <a:rPr lang="en-US" dirty="0"/>
              <a:t>2.	Infrastructure</a:t>
            </a:r>
          </a:p>
          <a:p>
            <a:pPr lvl="3"/>
            <a:r>
              <a:rPr lang="en-US" dirty="0"/>
              <a:t>3.	Basic needs and businesses </a:t>
            </a:r>
          </a:p>
          <a:p>
            <a:pPr lvl="2"/>
            <a:r>
              <a:rPr lang="en-US" dirty="0"/>
              <a:t>Broward $189 mil</a:t>
            </a:r>
          </a:p>
          <a:p>
            <a:pPr lvl="1"/>
            <a:r>
              <a:rPr lang="en-US" dirty="0"/>
              <a:t>Confusion, uncertainty</a:t>
            </a:r>
          </a:p>
          <a:p>
            <a:pPr lvl="1"/>
            <a:r>
              <a:rPr lang="en-US" dirty="0"/>
              <a:t>No coordination between county-city for allocation of funds and infrastructure projects</a:t>
            </a:r>
          </a:p>
        </p:txBody>
      </p:sp>
      <p:sp>
        <p:nvSpPr>
          <p:cNvPr id="9" name="Text Placeholder 8"/>
          <p:cNvSpPr>
            <a:spLocks noGrp="1"/>
          </p:cNvSpPr>
          <p:nvPr>
            <p:ph type="body" sz="quarter" idx="13"/>
          </p:nvPr>
        </p:nvSpPr>
        <p:spPr>
          <a:xfrm>
            <a:off x="574678" y="1114424"/>
            <a:ext cx="6421622" cy="359269"/>
          </a:xfrm>
        </p:spPr>
        <p:txBody>
          <a:bodyPr>
            <a:normAutofit/>
          </a:bodyPr>
          <a:lstStyle/>
          <a:p>
            <a:r>
              <a:rPr lang="en-US" sz="1800" dirty="0">
                <a:solidFill>
                  <a:srgbClr val="01334C"/>
                </a:solidFill>
              </a:rPr>
              <a:t>Outreach Events, One on One Meetings with Municipalities</a:t>
            </a:r>
          </a:p>
        </p:txBody>
      </p:sp>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3"/>
          <a:stretch>
            <a:fillRect/>
          </a:stretch>
        </p:blipFill>
        <p:spPr>
          <a:xfrm>
            <a:off x="10121578" y="6139844"/>
            <a:ext cx="1463040" cy="629311"/>
          </a:xfrm>
          <a:prstGeom prst="rect">
            <a:avLst/>
          </a:prstGeom>
        </p:spPr>
      </p:pic>
      <p:pic>
        <p:nvPicPr>
          <p:cNvPr id="17" name="Picture Placeholder 16" descr="A picture containing text, blackboard&#10;&#10;Description automatically generated">
            <a:extLst>
              <a:ext uri="{FF2B5EF4-FFF2-40B4-BE49-F238E27FC236}">
                <a16:creationId xmlns:a16="http://schemas.microsoft.com/office/drawing/2014/main" id="{2C2DDB3D-1252-42EF-B137-EBB58A31A52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38" r="1738"/>
          <a:stretch>
            <a:fillRect/>
          </a:stretch>
        </p:blipFill>
        <p:spPr/>
      </p:pic>
    </p:spTree>
    <p:extLst>
      <p:ext uri="{BB962C8B-B14F-4D97-AF65-F5344CB8AC3E}">
        <p14:creationId xmlns:p14="http://schemas.microsoft.com/office/powerpoint/2010/main" val="3669377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Community Outreach</a:t>
            </a:r>
          </a:p>
        </p:txBody>
      </p:sp>
      <p:sp>
        <p:nvSpPr>
          <p:cNvPr id="8" name="Content Placeholder 7"/>
          <p:cNvSpPr>
            <a:spLocks noGrp="1"/>
          </p:cNvSpPr>
          <p:nvPr>
            <p:ph idx="12"/>
          </p:nvPr>
        </p:nvSpPr>
        <p:spPr>
          <a:xfrm>
            <a:off x="574675" y="1700213"/>
            <a:ext cx="6421625" cy="3963740"/>
          </a:xfrm>
        </p:spPr>
        <p:txBody>
          <a:bodyPr>
            <a:normAutofit/>
          </a:bodyPr>
          <a:lstStyle/>
          <a:p>
            <a:r>
              <a:rPr lang="en-US" b="1" dirty="0"/>
              <a:t>October 2021, “Leadership in Times of Crisis: A Toolkit for Economic Recovery and Resiliency</a:t>
            </a:r>
            <a:r>
              <a:rPr lang="en-US" dirty="0"/>
              <a:t>”. Outcomes:</a:t>
            </a:r>
          </a:p>
          <a:p>
            <a:pPr lvl="1"/>
            <a:r>
              <a:rPr lang="en-US" dirty="0"/>
              <a:t>Communication and Outreach</a:t>
            </a:r>
          </a:p>
          <a:p>
            <a:pPr lvl="1"/>
            <a:r>
              <a:rPr lang="en-US" dirty="0"/>
              <a:t>Neighborhood Revitalization Process</a:t>
            </a:r>
          </a:p>
          <a:p>
            <a:pPr lvl="1"/>
            <a:r>
              <a:rPr lang="en-US" dirty="0"/>
              <a:t>Approaches to Economic Resilience and Diversification</a:t>
            </a:r>
          </a:p>
        </p:txBody>
      </p:sp>
      <p:sp>
        <p:nvSpPr>
          <p:cNvPr id="9" name="Text Placeholder 8"/>
          <p:cNvSpPr>
            <a:spLocks noGrp="1"/>
          </p:cNvSpPr>
          <p:nvPr>
            <p:ph type="body" sz="quarter" idx="13"/>
          </p:nvPr>
        </p:nvSpPr>
        <p:spPr/>
        <p:txBody>
          <a:bodyPr>
            <a:normAutofit/>
          </a:bodyPr>
          <a:lstStyle/>
          <a:p>
            <a:r>
              <a:rPr lang="en-US" sz="1800" dirty="0">
                <a:solidFill>
                  <a:srgbClr val="01334C"/>
                </a:solidFill>
              </a:rPr>
              <a:t>Outreach Events, One on One Meetings with Municipalities</a:t>
            </a:r>
          </a:p>
        </p:txBody>
      </p:sp>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3"/>
          <a:stretch>
            <a:fillRect/>
          </a:stretch>
        </p:blipFill>
        <p:spPr>
          <a:xfrm>
            <a:off x="10121578" y="6139844"/>
            <a:ext cx="1463040" cy="629311"/>
          </a:xfrm>
          <a:prstGeom prst="rect">
            <a:avLst/>
          </a:prstGeom>
        </p:spPr>
      </p:pic>
      <p:pic>
        <p:nvPicPr>
          <p:cNvPr id="5" name="Picture Placeholder 4" descr="A picture containing text, blackboard&#10;&#10;Description automatically generated">
            <a:extLst>
              <a:ext uri="{FF2B5EF4-FFF2-40B4-BE49-F238E27FC236}">
                <a16:creationId xmlns:a16="http://schemas.microsoft.com/office/drawing/2014/main" id="{8D750041-ED04-4B56-A791-17F14FDD0BD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38" r="1738"/>
          <a:stretch>
            <a:fillRect/>
          </a:stretch>
        </p:blipFill>
        <p:spPr/>
      </p:pic>
    </p:spTree>
    <p:extLst>
      <p:ext uri="{BB962C8B-B14F-4D97-AF65-F5344CB8AC3E}">
        <p14:creationId xmlns:p14="http://schemas.microsoft.com/office/powerpoint/2010/main" val="427886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Community Outreach</a:t>
            </a:r>
          </a:p>
        </p:txBody>
      </p:sp>
      <p:sp>
        <p:nvSpPr>
          <p:cNvPr id="8" name="Content Placeholder 7"/>
          <p:cNvSpPr>
            <a:spLocks noGrp="1"/>
          </p:cNvSpPr>
          <p:nvPr>
            <p:ph idx="12"/>
          </p:nvPr>
        </p:nvSpPr>
        <p:spPr/>
        <p:txBody>
          <a:bodyPr>
            <a:normAutofit/>
          </a:bodyPr>
          <a:lstStyle/>
          <a:p>
            <a:r>
              <a:rPr lang="en-US" b="1" dirty="0"/>
              <a:t>November 9, 2021, “The Future of South Florida’s Workforce Post Covid – Observations, Needs, and Strategies”</a:t>
            </a:r>
            <a:r>
              <a:rPr lang="en-US" dirty="0"/>
              <a:t>. Expected Outcomes:</a:t>
            </a:r>
          </a:p>
          <a:p>
            <a:pPr lvl="1"/>
            <a:r>
              <a:rPr lang="en-US" dirty="0"/>
              <a:t>Emerging focus for companies and industries in the South Florida region.</a:t>
            </a:r>
          </a:p>
          <a:p>
            <a:pPr lvl="1"/>
            <a:r>
              <a:rPr lang="en-US" dirty="0"/>
              <a:t>Available workforce training programs and their challenges.</a:t>
            </a:r>
          </a:p>
          <a:p>
            <a:pPr lvl="1"/>
            <a:r>
              <a:rPr lang="en-US" dirty="0"/>
              <a:t>Spotlight specific initiatives that have worked and how they can be improved, which jobs, professions, and skill sets are most in demand.</a:t>
            </a:r>
          </a:p>
          <a:p>
            <a:pPr lvl="1"/>
            <a:r>
              <a:rPr lang="en-US" dirty="0"/>
              <a:t>How our region is preparing for this transformation and what private- and public-sector leaders can do to support workforce transitions.</a:t>
            </a:r>
          </a:p>
        </p:txBody>
      </p:sp>
      <p:sp>
        <p:nvSpPr>
          <p:cNvPr id="9" name="Text Placeholder 8"/>
          <p:cNvSpPr>
            <a:spLocks noGrp="1"/>
          </p:cNvSpPr>
          <p:nvPr>
            <p:ph type="body" sz="quarter" idx="13"/>
          </p:nvPr>
        </p:nvSpPr>
        <p:spPr/>
        <p:txBody>
          <a:bodyPr>
            <a:normAutofit/>
          </a:bodyPr>
          <a:lstStyle/>
          <a:p>
            <a:r>
              <a:rPr lang="en-US" dirty="0">
                <a:solidFill>
                  <a:srgbClr val="01334C"/>
                </a:solidFill>
              </a:rPr>
              <a:t>Upcoming Outreach Events</a:t>
            </a:r>
          </a:p>
        </p:txBody>
      </p:sp>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3"/>
          <a:stretch>
            <a:fillRect/>
          </a:stretch>
        </p:blipFill>
        <p:spPr>
          <a:xfrm>
            <a:off x="10121578" y="6139844"/>
            <a:ext cx="1463040" cy="629311"/>
          </a:xfrm>
          <a:prstGeom prst="rect">
            <a:avLst/>
          </a:prstGeom>
        </p:spPr>
      </p:pic>
      <p:pic>
        <p:nvPicPr>
          <p:cNvPr id="5" name="Picture Placeholder 4" descr="A picture containing text, blackboard&#10;&#10;Description automatically generated">
            <a:extLst>
              <a:ext uri="{FF2B5EF4-FFF2-40B4-BE49-F238E27FC236}">
                <a16:creationId xmlns:a16="http://schemas.microsoft.com/office/drawing/2014/main" id="{8D750041-ED04-4B56-A791-17F14FDD0BD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38" r="1738"/>
          <a:stretch>
            <a:fillRect/>
          </a:stretch>
        </p:blipFill>
        <p:spPr/>
      </p:pic>
    </p:spTree>
    <p:extLst>
      <p:ext uri="{BB962C8B-B14F-4D97-AF65-F5344CB8AC3E}">
        <p14:creationId xmlns:p14="http://schemas.microsoft.com/office/powerpoint/2010/main" val="886286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EDA Activities Needed to Meet Grant Goal Continued…</a:t>
            </a:r>
          </a:p>
        </p:txBody>
      </p:sp>
      <p:sp>
        <p:nvSpPr>
          <p:cNvPr id="8" name="Content Placeholder 7"/>
          <p:cNvSpPr>
            <a:spLocks noGrp="1"/>
          </p:cNvSpPr>
          <p:nvPr>
            <p:ph idx="1"/>
          </p:nvPr>
        </p:nvSpPr>
        <p:spPr>
          <a:xfrm>
            <a:off x="574766" y="1699759"/>
            <a:ext cx="10641874" cy="4392612"/>
          </a:xfrm>
        </p:spPr>
        <p:txBody>
          <a:bodyPr>
            <a:normAutofit/>
          </a:bodyPr>
          <a:lstStyle/>
          <a:p>
            <a:r>
              <a:rPr lang="en-US" sz="3200" dirty="0">
                <a:solidFill>
                  <a:srgbClr val="01334C"/>
                </a:solidFill>
              </a:rPr>
              <a:t>Identify and address opportunities to drive investment into Opportunity Zones and employ and train OZ residents. </a:t>
            </a:r>
          </a:p>
          <a:p>
            <a:r>
              <a:rPr lang="en-US" sz="3200" dirty="0">
                <a:solidFill>
                  <a:srgbClr val="01334C"/>
                </a:solidFill>
              </a:rPr>
              <a:t>Develop, in conjunction with stakeholders, plans and activities that support economic diversification, job creation, capital investment, and workforce development and opportunities.</a:t>
            </a:r>
          </a:p>
          <a:p>
            <a:r>
              <a:rPr lang="en-US" sz="3200" dirty="0">
                <a:solidFill>
                  <a:srgbClr val="01334C"/>
                </a:solidFill>
              </a:rPr>
              <a:t>Identify and provide performance measures for future similar events.</a:t>
            </a:r>
          </a:p>
          <a:p>
            <a:endParaRPr lang="en-US" sz="3200" dirty="0">
              <a:solidFill>
                <a:srgbClr val="01334C"/>
              </a:solidFill>
            </a:endParaRPr>
          </a:p>
        </p:txBody>
      </p:sp>
      <p:pic>
        <p:nvPicPr>
          <p:cNvPr id="4" name="Picture 3" descr="Logo, company name&#10;&#10;Description automatically generated">
            <a:extLst>
              <a:ext uri="{FF2B5EF4-FFF2-40B4-BE49-F238E27FC236}">
                <a16:creationId xmlns:a16="http://schemas.microsoft.com/office/drawing/2014/main" id="{633848FA-0BBD-41A0-B433-DE6595DE999E}"/>
              </a:ext>
            </a:extLst>
          </p:cNvPr>
          <p:cNvPicPr>
            <a:picLocks noChangeAspect="1"/>
          </p:cNvPicPr>
          <p:nvPr/>
        </p:nvPicPr>
        <p:blipFill>
          <a:blip r:embed="rId3"/>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331133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r>
              <a:rPr lang="en-US" dirty="0"/>
              <a:t>CARES Committee Role</a:t>
            </a:r>
          </a:p>
        </p:txBody>
      </p:sp>
      <p:sp>
        <p:nvSpPr>
          <p:cNvPr id="7" name="Text Placeholder 6"/>
          <p:cNvSpPr>
            <a:spLocks noGrp="1"/>
          </p:cNvSpPr>
          <p:nvPr>
            <p:ph type="body" sz="quarter" idx="13"/>
          </p:nvPr>
        </p:nvSpPr>
        <p:spPr/>
        <p:txBody>
          <a:bodyPr/>
          <a:lstStyle/>
          <a:p>
            <a:r>
              <a:rPr lang="en-US" dirty="0"/>
              <a:t>What we need help with?</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aphicFrame>
        <p:nvGraphicFramePr>
          <p:cNvPr id="2" name="Diagram 1"/>
          <p:cNvGraphicFramePr/>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Logo, company name&#10;&#10;Description automatically generated">
            <a:extLst>
              <a:ext uri="{FF2B5EF4-FFF2-40B4-BE49-F238E27FC236}">
                <a16:creationId xmlns:a16="http://schemas.microsoft.com/office/drawing/2014/main" id="{AC57590E-05A6-4FF3-AED4-2B4D1A53D781}"/>
              </a:ext>
            </a:extLst>
          </p:cNvPr>
          <p:cNvPicPr>
            <a:picLocks noChangeAspect="1"/>
          </p:cNvPicPr>
          <p:nvPr/>
        </p:nvPicPr>
        <p:blipFill>
          <a:blip r:embed="rId8"/>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77289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Questions, Comments, Feedback on Defining the Plan</a:t>
            </a:r>
          </a:p>
        </p:txBody>
      </p:sp>
      <p:sp>
        <p:nvSpPr>
          <p:cNvPr id="8" name="Content Placeholder 7"/>
          <p:cNvSpPr>
            <a:spLocks noGrp="1"/>
          </p:cNvSpPr>
          <p:nvPr>
            <p:ph idx="1"/>
          </p:nvPr>
        </p:nvSpPr>
        <p:spPr>
          <a:xfrm>
            <a:off x="574678" y="1665164"/>
            <a:ext cx="10893422" cy="4250214"/>
          </a:xfrm>
        </p:spPr>
        <p:txBody>
          <a:bodyPr>
            <a:normAutofit/>
          </a:bodyPr>
          <a:lstStyle/>
          <a:p>
            <a:pPr marL="514350" indent="-514350">
              <a:buFont typeface="+mj-lt"/>
              <a:buAutoNum type="arabicPeriod"/>
            </a:pPr>
            <a:r>
              <a:rPr lang="en-US" sz="2800" dirty="0">
                <a:solidFill>
                  <a:srgbClr val="01334C"/>
                </a:solidFill>
              </a:rPr>
              <a:t>How do we tie Opportunity Zones activity with Equity, the new EDA Investment Priority? </a:t>
            </a:r>
          </a:p>
          <a:p>
            <a:pPr marL="514350" indent="-514350">
              <a:buFont typeface="+mj-lt"/>
              <a:buAutoNum type="arabicPeriod"/>
            </a:pPr>
            <a:r>
              <a:rPr lang="en-US" sz="2800" dirty="0">
                <a:solidFill>
                  <a:srgbClr val="01334C"/>
                </a:solidFill>
              </a:rPr>
              <a:t>What goals and objectives should be included as it relates to transit-oriented development?</a:t>
            </a:r>
          </a:p>
          <a:p>
            <a:pPr marL="514350" indent="-514350">
              <a:buFont typeface="+mj-lt"/>
              <a:buAutoNum type="arabicPeriod"/>
            </a:pPr>
            <a:r>
              <a:rPr lang="en-US" sz="2800" dirty="0">
                <a:solidFill>
                  <a:srgbClr val="01334C"/>
                </a:solidFill>
              </a:rPr>
              <a:t>What types of performance measures should be considered for future events?</a:t>
            </a:r>
          </a:p>
        </p:txBody>
      </p:sp>
      <p:pic>
        <p:nvPicPr>
          <p:cNvPr id="4" name="Picture 3" descr="Logo, company name&#10;&#10;Description automatically generated">
            <a:extLst>
              <a:ext uri="{FF2B5EF4-FFF2-40B4-BE49-F238E27FC236}">
                <a16:creationId xmlns:a16="http://schemas.microsoft.com/office/drawing/2014/main" id="{F0049161-DB78-4390-9DE4-9034026D9F0D}"/>
              </a:ext>
            </a:extLst>
          </p:cNvPr>
          <p:cNvPicPr>
            <a:picLocks noChangeAspect="1"/>
          </p:cNvPicPr>
          <p:nvPr/>
        </p:nvPicPr>
        <p:blipFill>
          <a:blip r:embed="rId3"/>
          <a:stretch>
            <a:fillRect/>
          </a:stretch>
        </p:blipFill>
        <p:spPr>
          <a:xfrm>
            <a:off x="10154194" y="6155947"/>
            <a:ext cx="1463040" cy="629311"/>
          </a:xfrm>
          <a:prstGeom prst="rect">
            <a:avLst/>
          </a:prstGeom>
        </p:spPr>
      </p:pic>
      <p:sp>
        <p:nvSpPr>
          <p:cNvPr id="5" name="Text Placeholder 8">
            <a:extLst>
              <a:ext uri="{FF2B5EF4-FFF2-40B4-BE49-F238E27FC236}">
                <a16:creationId xmlns:a16="http://schemas.microsoft.com/office/drawing/2014/main" id="{FA5268D7-C542-4306-9F0B-F08A70DA435C}"/>
              </a:ext>
            </a:extLst>
          </p:cNvPr>
          <p:cNvSpPr>
            <a:spLocks noGrp="1"/>
          </p:cNvSpPr>
          <p:nvPr>
            <p:ph type="body" sz="quarter" idx="13"/>
          </p:nvPr>
        </p:nvSpPr>
        <p:spPr>
          <a:xfrm>
            <a:off x="574678" y="1114425"/>
            <a:ext cx="8343544" cy="409576"/>
          </a:xfrm>
        </p:spPr>
        <p:txBody>
          <a:bodyPr>
            <a:normAutofit fontScale="92500" lnSpcReduction="20000"/>
          </a:bodyPr>
          <a:lstStyle/>
          <a:p>
            <a:r>
              <a:rPr lang="en-US" sz="2800" dirty="0">
                <a:solidFill>
                  <a:srgbClr val="01334C"/>
                </a:solidFill>
              </a:rPr>
              <a:t>What we hope to get from our meeting today?</a:t>
            </a:r>
          </a:p>
        </p:txBody>
      </p:sp>
    </p:spTree>
    <p:extLst>
      <p:ext uri="{BB962C8B-B14F-4D97-AF65-F5344CB8AC3E}">
        <p14:creationId xmlns:p14="http://schemas.microsoft.com/office/powerpoint/2010/main" val="1934089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Business Attraction/Workforce Dev. Workgroup Recommendations</a:t>
            </a:r>
          </a:p>
        </p:txBody>
      </p:sp>
      <p:sp>
        <p:nvSpPr>
          <p:cNvPr id="8" name="Content Placeholder 7"/>
          <p:cNvSpPr>
            <a:spLocks noGrp="1"/>
          </p:cNvSpPr>
          <p:nvPr>
            <p:ph idx="1"/>
          </p:nvPr>
        </p:nvSpPr>
        <p:spPr>
          <a:xfrm>
            <a:off x="574678" y="1665164"/>
            <a:ext cx="10893422" cy="4250214"/>
          </a:xfrm>
        </p:spPr>
        <p:txBody>
          <a:bodyPr>
            <a:normAutofit/>
          </a:bodyPr>
          <a:lstStyle/>
          <a:p>
            <a:pPr marL="514350" indent="-514350">
              <a:buFont typeface="+mj-lt"/>
              <a:buAutoNum type="arabicPeriod"/>
            </a:pPr>
            <a:r>
              <a:rPr lang="en-US" sz="2800" dirty="0">
                <a:solidFill>
                  <a:srgbClr val="01334C"/>
                </a:solidFill>
              </a:rPr>
              <a:t>Affordable Housing</a:t>
            </a:r>
          </a:p>
          <a:p>
            <a:pPr marL="514350" indent="-514350">
              <a:buFont typeface="+mj-lt"/>
              <a:buAutoNum type="arabicPeriod"/>
            </a:pPr>
            <a:r>
              <a:rPr lang="en-US" sz="2800" dirty="0">
                <a:solidFill>
                  <a:srgbClr val="01334C"/>
                </a:solidFill>
              </a:rPr>
              <a:t>Transportation</a:t>
            </a:r>
          </a:p>
          <a:p>
            <a:pPr marL="514350" indent="-514350">
              <a:buFont typeface="+mj-lt"/>
              <a:buAutoNum type="arabicPeriod"/>
            </a:pPr>
            <a:r>
              <a:rPr lang="en-US" sz="2800" dirty="0">
                <a:solidFill>
                  <a:srgbClr val="01334C"/>
                </a:solidFill>
              </a:rPr>
              <a:t>Workforce Development</a:t>
            </a:r>
          </a:p>
          <a:p>
            <a:pPr marL="514350" indent="-514350">
              <a:buFont typeface="+mj-lt"/>
              <a:buAutoNum type="arabicPeriod"/>
            </a:pPr>
            <a:r>
              <a:rPr lang="en-US" sz="2800" dirty="0">
                <a:solidFill>
                  <a:srgbClr val="01334C"/>
                </a:solidFill>
              </a:rPr>
              <a:t>Strategies for New Business Attraction and/or retain existing businesses</a:t>
            </a:r>
          </a:p>
        </p:txBody>
      </p:sp>
      <p:pic>
        <p:nvPicPr>
          <p:cNvPr id="4" name="Picture 3" descr="Logo, company name&#10;&#10;Description automatically generated">
            <a:extLst>
              <a:ext uri="{FF2B5EF4-FFF2-40B4-BE49-F238E27FC236}">
                <a16:creationId xmlns:a16="http://schemas.microsoft.com/office/drawing/2014/main" id="{F0049161-DB78-4390-9DE4-9034026D9F0D}"/>
              </a:ext>
            </a:extLst>
          </p:cNvPr>
          <p:cNvPicPr>
            <a:picLocks noChangeAspect="1"/>
          </p:cNvPicPr>
          <p:nvPr/>
        </p:nvPicPr>
        <p:blipFill>
          <a:blip r:embed="rId3"/>
          <a:stretch>
            <a:fillRect/>
          </a:stretch>
        </p:blipFill>
        <p:spPr>
          <a:xfrm>
            <a:off x="10154194" y="6155947"/>
            <a:ext cx="1463040" cy="629311"/>
          </a:xfrm>
          <a:prstGeom prst="rect">
            <a:avLst/>
          </a:prstGeom>
        </p:spPr>
      </p:pic>
      <p:sp>
        <p:nvSpPr>
          <p:cNvPr id="5" name="Text Placeholder 8">
            <a:extLst>
              <a:ext uri="{FF2B5EF4-FFF2-40B4-BE49-F238E27FC236}">
                <a16:creationId xmlns:a16="http://schemas.microsoft.com/office/drawing/2014/main" id="{FA5268D7-C542-4306-9F0B-F08A70DA435C}"/>
              </a:ext>
            </a:extLst>
          </p:cNvPr>
          <p:cNvSpPr>
            <a:spLocks noGrp="1"/>
          </p:cNvSpPr>
          <p:nvPr>
            <p:ph type="body" sz="quarter" idx="13"/>
          </p:nvPr>
        </p:nvSpPr>
        <p:spPr>
          <a:xfrm>
            <a:off x="574678" y="1114425"/>
            <a:ext cx="8343544" cy="409576"/>
          </a:xfrm>
        </p:spPr>
        <p:txBody>
          <a:bodyPr>
            <a:normAutofit fontScale="92500" lnSpcReduction="20000"/>
          </a:bodyPr>
          <a:lstStyle/>
          <a:p>
            <a:r>
              <a:rPr lang="en-US" sz="2800" dirty="0">
                <a:solidFill>
                  <a:srgbClr val="01334C"/>
                </a:solidFill>
              </a:rPr>
              <a:t>Pressing issues for our region to include in Ec. Resiliency Plan</a:t>
            </a:r>
          </a:p>
        </p:txBody>
      </p:sp>
    </p:spTree>
    <p:extLst>
      <p:ext uri="{BB962C8B-B14F-4D97-AF65-F5344CB8AC3E}">
        <p14:creationId xmlns:p14="http://schemas.microsoft.com/office/powerpoint/2010/main" val="1329028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8125" y="2143125"/>
            <a:ext cx="5676900" cy="3967794"/>
          </a:xfrm>
        </p:spPr>
        <p:txBody>
          <a:bodyPr>
            <a:normAutofit/>
          </a:bodyPr>
          <a:lstStyle/>
          <a:p>
            <a:pPr algn="r"/>
            <a:r>
              <a:rPr lang="en-US" sz="4000" dirty="0">
                <a:solidFill>
                  <a:schemeClr val="tx1"/>
                </a:solidFill>
              </a:rPr>
              <a:t>Comprehensive Economic Development Strategy for South Florida, 2022-2027</a:t>
            </a:r>
            <a:br>
              <a:rPr lang="en-US" sz="4000" dirty="0">
                <a:solidFill>
                  <a:schemeClr val="tx1"/>
                </a:solidFill>
              </a:rPr>
            </a:br>
            <a:r>
              <a:rPr lang="fr-FR" sz="3200" dirty="0">
                <a:solidFill>
                  <a:schemeClr val="tx1"/>
                </a:solidFill>
              </a:rPr>
              <a:t>Economic Diversification &amp; </a:t>
            </a:r>
            <a:r>
              <a:rPr lang="en-US" sz="3200" dirty="0">
                <a:solidFill>
                  <a:schemeClr val="tx1"/>
                </a:solidFill>
              </a:rPr>
              <a:t>Environment</a:t>
            </a:r>
            <a:r>
              <a:rPr lang="fr-FR" sz="3200" dirty="0">
                <a:solidFill>
                  <a:schemeClr val="tx1"/>
                </a:solidFill>
              </a:rPr>
              <a:t> &amp; </a:t>
            </a:r>
            <a:r>
              <a:rPr lang="fr-FR" sz="3200" dirty="0" err="1">
                <a:solidFill>
                  <a:schemeClr val="tx1"/>
                </a:solidFill>
              </a:rPr>
              <a:t>Resilient</a:t>
            </a:r>
            <a:r>
              <a:rPr lang="fr-FR" sz="3200" dirty="0">
                <a:solidFill>
                  <a:schemeClr val="tx1"/>
                </a:solidFill>
              </a:rPr>
              <a:t> Infrastructure </a:t>
            </a:r>
            <a:r>
              <a:rPr lang="en-US" sz="3200" dirty="0">
                <a:solidFill>
                  <a:schemeClr val="tx1"/>
                </a:solidFill>
              </a:rPr>
              <a:t>Work Group</a:t>
            </a:r>
            <a:br>
              <a:rPr lang="en-US" sz="3200" dirty="0">
                <a:solidFill>
                  <a:schemeClr val="tx1"/>
                </a:solidFill>
              </a:rPr>
            </a:br>
            <a:r>
              <a:rPr lang="en-US" sz="3200" dirty="0">
                <a:solidFill>
                  <a:schemeClr val="tx1"/>
                </a:solidFill>
              </a:rPr>
              <a:t>SWOT Analysis</a:t>
            </a:r>
            <a:endParaRPr lang="en-GB" sz="4000" dirty="0">
              <a:solidFill>
                <a:schemeClr val="tx1"/>
              </a:solidFill>
            </a:endParaRPr>
          </a:p>
        </p:txBody>
      </p:sp>
      <p:grpSp>
        <p:nvGrpSpPr>
          <p:cNvPr id="14" name="Group 13">
            <a:extLst>
              <a:ext uri="{FF2B5EF4-FFF2-40B4-BE49-F238E27FC236}">
                <a16:creationId xmlns:a16="http://schemas.microsoft.com/office/drawing/2014/main" id="{B429659F-4FF0-124E-AD67-4C59C0347A71}"/>
              </a:ext>
            </a:extLst>
          </p:cNvPr>
          <p:cNvGrpSpPr/>
          <p:nvPr/>
        </p:nvGrpSpPr>
        <p:grpSpPr>
          <a:xfrm>
            <a:off x="321287" y="1463575"/>
            <a:ext cx="10965067" cy="3240435"/>
            <a:chOff x="577819" y="2959910"/>
            <a:chExt cx="10965067" cy="3240435"/>
          </a:xfrm>
        </p:grpSpPr>
        <p:cxnSp>
          <p:nvCxnSpPr>
            <p:cNvPr id="15" name="Straight Connector 14">
              <a:extLst>
                <a:ext uri="{FF2B5EF4-FFF2-40B4-BE49-F238E27FC236}">
                  <a16:creationId xmlns:a16="http://schemas.microsoft.com/office/drawing/2014/main" id="{E436A41F-0750-2E40-9C5E-857A94CC646F}"/>
                </a:ext>
              </a:extLst>
            </p:cNvPr>
            <p:cNvCxnSpPr/>
            <p:nvPr/>
          </p:nvCxnSpPr>
          <p:spPr>
            <a:xfrm>
              <a:off x="577819" y="2959910"/>
              <a:ext cx="0" cy="3240435"/>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BEC48B-F70D-5542-95FB-E3C7F7764033}"/>
                </a:ext>
              </a:extLst>
            </p:cNvPr>
            <p:cNvCxnSpPr/>
            <p:nvPr/>
          </p:nvCxnSpPr>
          <p:spPr>
            <a:xfrm>
              <a:off x="577819" y="2959910"/>
              <a:ext cx="10965067" cy="0"/>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2D1A9184-837E-4C5F-911E-C86AF5F58BA4}"/>
              </a:ext>
            </a:extLst>
          </p:cNvPr>
          <p:cNvPicPr>
            <a:picLocks noChangeAspect="1"/>
          </p:cNvPicPr>
          <p:nvPr/>
        </p:nvPicPr>
        <p:blipFill>
          <a:blip r:embed="rId3"/>
          <a:stretch>
            <a:fillRect/>
          </a:stretch>
        </p:blipFill>
        <p:spPr>
          <a:xfrm>
            <a:off x="7120833" y="3263523"/>
            <a:ext cx="3182121" cy="3266496"/>
          </a:xfrm>
          <a:prstGeom prst="rect">
            <a:avLst/>
          </a:prstGeom>
        </p:spPr>
      </p:pic>
      <p:pic>
        <p:nvPicPr>
          <p:cNvPr id="31" name="Picture 30" descr="Logo, company name&#10;&#10;Description automatically generated">
            <a:extLst>
              <a:ext uri="{FF2B5EF4-FFF2-40B4-BE49-F238E27FC236}">
                <a16:creationId xmlns:a16="http://schemas.microsoft.com/office/drawing/2014/main" id="{46158EA3-0F64-48D5-9151-1A5400D4058B}"/>
              </a:ext>
            </a:extLst>
          </p:cNvPr>
          <p:cNvPicPr>
            <a:picLocks noChangeAspect="1"/>
          </p:cNvPicPr>
          <p:nvPr/>
        </p:nvPicPr>
        <p:blipFill>
          <a:blip r:embed="rId4"/>
          <a:stretch>
            <a:fillRect/>
          </a:stretch>
        </p:blipFill>
        <p:spPr>
          <a:xfrm>
            <a:off x="321286" y="186487"/>
            <a:ext cx="4389120" cy="1887936"/>
          </a:xfrm>
          <a:prstGeom prst="rect">
            <a:avLst/>
          </a:prstGeom>
        </p:spPr>
      </p:pic>
    </p:spTree>
    <p:extLst>
      <p:ext uri="{BB962C8B-B14F-4D97-AF65-F5344CB8AC3E}">
        <p14:creationId xmlns:p14="http://schemas.microsoft.com/office/powerpoint/2010/main" val="3669499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Strengths </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2300233020"/>
              </p:ext>
            </p:extLst>
          </p:nvPr>
        </p:nvGraphicFramePr>
        <p:xfrm>
          <a:off x="375138" y="199292"/>
          <a:ext cx="11680092" cy="5779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A3CBFB3D-B0A0-48EE-AA96-EBCA6137BB68}"/>
              </a:ext>
            </a:extLst>
          </p:cNvPr>
          <p:cNvPicPr>
            <a:picLocks noChangeAspect="1"/>
          </p:cNvPicPr>
          <p:nvPr/>
        </p:nvPicPr>
        <p:blipFill>
          <a:blip r:embed="rId9"/>
          <a:stretch>
            <a:fillRect/>
          </a:stretch>
        </p:blipFill>
        <p:spPr>
          <a:xfrm>
            <a:off x="4692482" y="879231"/>
            <a:ext cx="7143750" cy="3924300"/>
          </a:xfrm>
          <a:prstGeom prst="rect">
            <a:avLst/>
          </a:prstGeom>
        </p:spPr>
      </p:pic>
    </p:spTree>
    <p:extLst>
      <p:ext uri="{BB962C8B-B14F-4D97-AF65-F5344CB8AC3E}">
        <p14:creationId xmlns:p14="http://schemas.microsoft.com/office/powerpoint/2010/main" val="517948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Weaknesses</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1909311063"/>
              </p:ext>
            </p:extLst>
          </p:nvPr>
        </p:nvGraphicFramePr>
        <p:xfrm>
          <a:off x="375138" y="365126"/>
          <a:ext cx="11680092" cy="56136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340D9FF2-8EA9-49E9-802B-917DCD07052D}"/>
              </a:ext>
            </a:extLst>
          </p:cNvPr>
          <p:cNvPicPr>
            <a:picLocks noChangeAspect="1"/>
          </p:cNvPicPr>
          <p:nvPr/>
        </p:nvPicPr>
        <p:blipFill>
          <a:blip r:embed="rId9"/>
          <a:stretch>
            <a:fillRect/>
          </a:stretch>
        </p:blipFill>
        <p:spPr>
          <a:xfrm>
            <a:off x="4775625" y="1114698"/>
            <a:ext cx="7041237" cy="4150948"/>
          </a:xfrm>
          <a:prstGeom prst="rect">
            <a:avLst/>
          </a:prstGeom>
        </p:spPr>
      </p:pic>
    </p:spTree>
    <p:extLst>
      <p:ext uri="{BB962C8B-B14F-4D97-AF65-F5344CB8AC3E}">
        <p14:creationId xmlns:p14="http://schemas.microsoft.com/office/powerpoint/2010/main" val="48372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agram&#10;&#10;Description automatically generated">
            <a:extLst>
              <a:ext uri="{FF2B5EF4-FFF2-40B4-BE49-F238E27FC236}">
                <a16:creationId xmlns:a16="http://schemas.microsoft.com/office/drawing/2014/main" id="{77D8D3DB-4E04-4CA0-A8CE-7785D848DCC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7439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Opportunities</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219289789"/>
              </p:ext>
            </p:extLst>
          </p:nvPr>
        </p:nvGraphicFramePr>
        <p:xfrm>
          <a:off x="375138" y="269632"/>
          <a:ext cx="11680092" cy="5709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F5635783-B46E-474F-800D-24126F7252DB}"/>
              </a:ext>
            </a:extLst>
          </p:cNvPr>
          <p:cNvPicPr>
            <a:picLocks noChangeAspect="1"/>
          </p:cNvPicPr>
          <p:nvPr/>
        </p:nvPicPr>
        <p:blipFill>
          <a:blip r:embed="rId9"/>
          <a:stretch>
            <a:fillRect/>
          </a:stretch>
        </p:blipFill>
        <p:spPr>
          <a:xfrm>
            <a:off x="4891142" y="1468032"/>
            <a:ext cx="7164088" cy="3312337"/>
          </a:xfrm>
          <a:prstGeom prst="rect">
            <a:avLst/>
          </a:prstGeom>
        </p:spPr>
      </p:pic>
    </p:spTree>
    <p:extLst>
      <p:ext uri="{BB962C8B-B14F-4D97-AF65-F5344CB8AC3E}">
        <p14:creationId xmlns:p14="http://schemas.microsoft.com/office/powerpoint/2010/main" val="4245715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Threats</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2902215300"/>
              </p:ext>
            </p:extLst>
          </p:nvPr>
        </p:nvGraphicFramePr>
        <p:xfrm>
          <a:off x="375138" y="365126"/>
          <a:ext cx="11680092" cy="56136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FF87FEBB-E71F-4FB6-9295-B6C3C69F32B0}"/>
              </a:ext>
            </a:extLst>
          </p:cNvPr>
          <p:cNvPicPr>
            <a:picLocks noChangeAspect="1"/>
          </p:cNvPicPr>
          <p:nvPr/>
        </p:nvPicPr>
        <p:blipFill>
          <a:blip r:embed="rId9"/>
          <a:stretch>
            <a:fillRect/>
          </a:stretch>
        </p:blipFill>
        <p:spPr>
          <a:xfrm>
            <a:off x="4732563" y="983630"/>
            <a:ext cx="7180783" cy="4223990"/>
          </a:xfrm>
          <a:prstGeom prst="rect">
            <a:avLst/>
          </a:prstGeom>
        </p:spPr>
      </p:pic>
    </p:spTree>
    <p:extLst>
      <p:ext uri="{BB962C8B-B14F-4D97-AF65-F5344CB8AC3E}">
        <p14:creationId xmlns:p14="http://schemas.microsoft.com/office/powerpoint/2010/main" val="994770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60FF0DC-075C-4AAB-9DCF-D6891D223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713232" y="4904272"/>
            <a:ext cx="10762488" cy="1207008"/>
          </a:xfrm>
        </p:spPr>
        <p:txBody>
          <a:bodyPr vert="horz" lIns="91440" tIns="45720" rIns="91440" bIns="45720" rtlCol="0" anchor="b">
            <a:noAutofit/>
          </a:bodyPr>
          <a:lstStyle/>
          <a:p>
            <a:pPr algn="ctr"/>
            <a:r>
              <a:rPr lang="en-US" sz="4000" kern="1200" dirty="0">
                <a:solidFill>
                  <a:schemeClr val="tx1"/>
                </a:solidFill>
                <a:latin typeface="+mj-lt"/>
                <a:ea typeface="+mj-ea"/>
                <a:cs typeface="+mj-cs"/>
              </a:rPr>
              <a:t>Commonly repeated themes – </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Mobility and Access Workgroup</a:t>
            </a:r>
          </a:p>
        </p:txBody>
      </p:sp>
      <p:pic>
        <p:nvPicPr>
          <p:cNvPr id="1026" name="Picture 2" descr="Photo of High-Rise Buildings">
            <a:extLst>
              <a:ext uri="{FF2B5EF4-FFF2-40B4-BE49-F238E27FC236}">
                <a16:creationId xmlns:a16="http://schemas.microsoft.com/office/drawing/2014/main" id="{648DB776-E4B7-48FF-9301-E72EA7EE42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43" r="21599" b="1"/>
          <a:stretch/>
        </p:blipFill>
        <p:spPr bwMode="auto">
          <a:xfrm>
            <a:off x="320040" y="320040"/>
            <a:ext cx="3630168" cy="3840480"/>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D9F6DA4C-FF64-4F34-9D58-FC2ED8095D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Sea level rise, high tides cause sunny day flooding in ...">
            <a:extLst>
              <a:ext uri="{FF2B5EF4-FFF2-40B4-BE49-F238E27FC236}">
                <a16:creationId xmlns:a16="http://schemas.microsoft.com/office/drawing/2014/main" id="{80C74033-6021-4E22-84CA-918CE4B01D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82" r="13370" b="3"/>
          <a:stretch/>
        </p:blipFill>
        <p:spPr bwMode="auto">
          <a:xfrm>
            <a:off x="4270248" y="320040"/>
            <a:ext cx="3648456" cy="3840480"/>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06FA45BD-42C5-4C6B-AFAF-745ABE6421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2" descr="Miami, FL traffic changes may be cause for concern | Miami Herald">
            <a:extLst>
              <a:ext uri="{FF2B5EF4-FFF2-40B4-BE49-F238E27FC236}">
                <a16:creationId xmlns:a16="http://schemas.microsoft.com/office/drawing/2014/main" id="{D951BFF0-21CD-46A2-AC95-48FB201CF8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17" r="13323" b="-1"/>
          <a:stretch/>
        </p:blipFill>
        <p:spPr bwMode="auto">
          <a:xfrm>
            <a:off x="8220456" y="320040"/>
            <a:ext cx="3648456" cy="3840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57DEB6CB-C854-44E3-BEB4-E7E5571DAD6E}"/>
              </a:ext>
            </a:extLst>
          </p:cNvPr>
          <p:cNvPicPr>
            <a:picLocks noChangeAspect="1"/>
          </p:cNvPicPr>
          <p:nvPr/>
        </p:nvPicPr>
        <p:blipFill>
          <a:blip r:embed="rId6"/>
          <a:stretch>
            <a:fillRect/>
          </a:stretch>
        </p:blipFill>
        <p:spPr>
          <a:xfrm>
            <a:off x="10154194" y="6155947"/>
            <a:ext cx="1463040" cy="629311"/>
          </a:xfrm>
          <a:prstGeom prst="rect">
            <a:avLst/>
          </a:prstGeom>
        </p:spPr>
      </p:pic>
      <p:sp>
        <p:nvSpPr>
          <p:cNvPr id="3" name="TextBox 2">
            <a:extLst>
              <a:ext uri="{FF2B5EF4-FFF2-40B4-BE49-F238E27FC236}">
                <a16:creationId xmlns:a16="http://schemas.microsoft.com/office/drawing/2014/main" id="{B71EF100-08A6-458B-8689-2B73A3328F3F}"/>
              </a:ext>
            </a:extLst>
          </p:cNvPr>
          <p:cNvSpPr txBox="1"/>
          <p:nvPr/>
        </p:nvSpPr>
        <p:spPr>
          <a:xfrm>
            <a:off x="320040" y="4267200"/>
            <a:ext cx="3630168" cy="306290"/>
          </a:xfrm>
          <a:prstGeom prst="rect">
            <a:avLst/>
          </a:prstGeom>
          <a:noFill/>
        </p:spPr>
        <p:txBody>
          <a:bodyPr wrap="square" rtlCol="0">
            <a:spAutoFit/>
          </a:bodyPr>
          <a:lstStyle/>
          <a:p>
            <a:pPr algn="ctr"/>
            <a:r>
              <a:rPr lang="en-US" sz="1400" dirty="0">
                <a:solidFill>
                  <a:schemeClr val="bg2"/>
                </a:solidFill>
                <a:latin typeface="Roboto Light" charset="0"/>
                <a:ea typeface="Roboto Light" charset="0"/>
                <a:cs typeface="Roboto Light" charset="0"/>
              </a:rPr>
              <a:t>Lack of affordable housing</a:t>
            </a:r>
          </a:p>
        </p:txBody>
      </p:sp>
      <p:sp>
        <p:nvSpPr>
          <p:cNvPr id="23" name="TextBox 22">
            <a:extLst>
              <a:ext uri="{FF2B5EF4-FFF2-40B4-BE49-F238E27FC236}">
                <a16:creationId xmlns:a16="http://schemas.microsoft.com/office/drawing/2014/main" id="{F3160317-6ABB-49E3-B2CF-77E1AC07C825}"/>
              </a:ext>
            </a:extLst>
          </p:cNvPr>
          <p:cNvSpPr txBox="1"/>
          <p:nvPr/>
        </p:nvSpPr>
        <p:spPr>
          <a:xfrm>
            <a:off x="4247388" y="4295190"/>
            <a:ext cx="3630168" cy="306290"/>
          </a:xfrm>
          <a:prstGeom prst="rect">
            <a:avLst/>
          </a:prstGeom>
          <a:noFill/>
        </p:spPr>
        <p:txBody>
          <a:bodyPr wrap="square" rtlCol="0">
            <a:spAutoFit/>
          </a:bodyPr>
          <a:lstStyle/>
          <a:p>
            <a:pPr algn="ctr"/>
            <a:r>
              <a:rPr lang="en-US" sz="1400" dirty="0">
                <a:solidFill>
                  <a:schemeClr val="bg2"/>
                </a:solidFill>
                <a:latin typeface="Roboto Light" charset="0"/>
                <a:ea typeface="Roboto Light" charset="0"/>
                <a:cs typeface="Roboto Light" charset="0"/>
              </a:rPr>
              <a:t>Climate</a:t>
            </a:r>
          </a:p>
        </p:txBody>
      </p:sp>
      <p:sp>
        <p:nvSpPr>
          <p:cNvPr id="24" name="TextBox 23">
            <a:extLst>
              <a:ext uri="{FF2B5EF4-FFF2-40B4-BE49-F238E27FC236}">
                <a16:creationId xmlns:a16="http://schemas.microsoft.com/office/drawing/2014/main" id="{C3EA5B34-AF2F-4147-BBE6-59B28F26BCAD}"/>
              </a:ext>
            </a:extLst>
          </p:cNvPr>
          <p:cNvSpPr txBox="1"/>
          <p:nvPr/>
        </p:nvSpPr>
        <p:spPr>
          <a:xfrm>
            <a:off x="8229600" y="4192558"/>
            <a:ext cx="3630168" cy="306290"/>
          </a:xfrm>
          <a:prstGeom prst="rect">
            <a:avLst/>
          </a:prstGeom>
          <a:noFill/>
        </p:spPr>
        <p:txBody>
          <a:bodyPr wrap="square" rtlCol="0">
            <a:spAutoFit/>
          </a:bodyPr>
          <a:lstStyle/>
          <a:p>
            <a:pPr algn="ctr"/>
            <a:r>
              <a:rPr lang="en-US" sz="1400" dirty="0">
                <a:solidFill>
                  <a:schemeClr val="bg2"/>
                </a:solidFill>
                <a:latin typeface="Roboto Light" charset="0"/>
                <a:ea typeface="Roboto Light" charset="0"/>
                <a:cs typeface="Roboto Light" charset="0"/>
              </a:rPr>
              <a:t>Transportation options</a:t>
            </a:r>
          </a:p>
        </p:txBody>
      </p:sp>
    </p:spTree>
    <p:extLst>
      <p:ext uri="{BB962C8B-B14F-4D97-AF65-F5344CB8AC3E}">
        <p14:creationId xmlns:p14="http://schemas.microsoft.com/office/powerpoint/2010/main" val="390557743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4766" y="365125"/>
            <a:ext cx="11042468" cy="1333799"/>
          </a:xfrm>
        </p:spPr>
        <p:txBody>
          <a:bodyPr>
            <a:normAutofit fontScale="90000"/>
          </a:bodyPr>
          <a:lstStyle/>
          <a:p>
            <a:r>
              <a:rPr lang="en-US" dirty="0"/>
              <a:t>Business Attraction/</a:t>
            </a:r>
            <a:br>
              <a:rPr lang="en-US" dirty="0"/>
            </a:br>
            <a:r>
              <a:rPr lang="en-US" dirty="0"/>
              <a:t>Workforce </a:t>
            </a:r>
            <a:br>
              <a:rPr lang="en-US" dirty="0"/>
            </a:br>
            <a:r>
              <a:rPr lang="en-US" dirty="0"/>
              <a:t>Development </a:t>
            </a:r>
          </a:p>
        </p:txBody>
      </p:sp>
      <p:pic>
        <p:nvPicPr>
          <p:cNvPr id="4" name="Picture 3" descr="Logo, company name&#10;&#10;Description automatically generated">
            <a:extLst>
              <a:ext uri="{FF2B5EF4-FFF2-40B4-BE49-F238E27FC236}">
                <a16:creationId xmlns:a16="http://schemas.microsoft.com/office/drawing/2014/main" id="{57DEB6CB-C854-44E3-BEB4-E7E5571DAD6E}"/>
              </a:ext>
            </a:extLst>
          </p:cNvPr>
          <p:cNvPicPr>
            <a:picLocks noChangeAspect="1"/>
          </p:cNvPicPr>
          <p:nvPr/>
        </p:nvPicPr>
        <p:blipFill>
          <a:blip r:embed="rId3"/>
          <a:stretch>
            <a:fillRect/>
          </a:stretch>
        </p:blipFill>
        <p:spPr>
          <a:xfrm>
            <a:off x="10154194" y="6155947"/>
            <a:ext cx="1463040" cy="629311"/>
          </a:xfrm>
          <a:prstGeom prst="rect">
            <a:avLst/>
          </a:prstGeom>
        </p:spPr>
      </p:pic>
      <p:pic>
        <p:nvPicPr>
          <p:cNvPr id="2050" name="Picture 2" descr="Clip Art: three Legged Stool Outline scallywag ... - ClipArt Best ...">
            <a:extLst>
              <a:ext uri="{FF2B5EF4-FFF2-40B4-BE49-F238E27FC236}">
                <a16:creationId xmlns:a16="http://schemas.microsoft.com/office/drawing/2014/main" id="{A5D492BB-A96A-47B5-9B76-7DEBF4050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570" y="149838"/>
            <a:ext cx="6192628" cy="670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2652E5-DC72-4916-BF4C-B99C6016BCC6}"/>
              </a:ext>
            </a:extLst>
          </p:cNvPr>
          <p:cNvSpPr txBox="1"/>
          <p:nvPr/>
        </p:nvSpPr>
        <p:spPr>
          <a:xfrm>
            <a:off x="4806461" y="466883"/>
            <a:ext cx="4044462" cy="830997"/>
          </a:xfrm>
          <a:prstGeom prst="rect">
            <a:avLst/>
          </a:prstGeom>
          <a:noFill/>
        </p:spPr>
        <p:txBody>
          <a:bodyPr wrap="square" rtlCol="0">
            <a:spAutoFit/>
          </a:bodyPr>
          <a:lstStyle/>
          <a:p>
            <a:r>
              <a:rPr lang="en-US" sz="4800" b="1" dirty="0">
                <a:latin typeface="Roboto Light" charset="0"/>
                <a:ea typeface="Roboto Light" charset="0"/>
                <a:cs typeface="Roboto Light" charset="0"/>
              </a:rPr>
              <a:t>Leadership</a:t>
            </a:r>
          </a:p>
        </p:txBody>
      </p:sp>
      <p:sp>
        <p:nvSpPr>
          <p:cNvPr id="9" name="TextBox 8">
            <a:extLst>
              <a:ext uri="{FF2B5EF4-FFF2-40B4-BE49-F238E27FC236}">
                <a16:creationId xmlns:a16="http://schemas.microsoft.com/office/drawing/2014/main" id="{D943758E-AC94-4EF0-8F40-57F9081E3003}"/>
              </a:ext>
            </a:extLst>
          </p:cNvPr>
          <p:cNvSpPr txBox="1"/>
          <p:nvPr/>
        </p:nvSpPr>
        <p:spPr>
          <a:xfrm rot="17241283">
            <a:off x="2742153" y="3184377"/>
            <a:ext cx="3479429" cy="769441"/>
          </a:xfrm>
          <a:prstGeom prst="rect">
            <a:avLst/>
          </a:prstGeom>
          <a:noFill/>
        </p:spPr>
        <p:txBody>
          <a:bodyPr wrap="square" rtlCol="0">
            <a:spAutoFit/>
          </a:bodyPr>
          <a:lstStyle/>
          <a:p>
            <a:pPr algn="ctr"/>
            <a:r>
              <a:rPr lang="en-US" sz="4400" dirty="0">
                <a:latin typeface="Roboto Light" charset="0"/>
                <a:ea typeface="Roboto Light" charset="0"/>
                <a:cs typeface="Roboto Light" charset="0"/>
              </a:rPr>
              <a:t>Econ / Educ</a:t>
            </a:r>
          </a:p>
        </p:txBody>
      </p:sp>
      <p:sp>
        <p:nvSpPr>
          <p:cNvPr id="10" name="TextBox 9">
            <a:extLst>
              <a:ext uri="{FF2B5EF4-FFF2-40B4-BE49-F238E27FC236}">
                <a16:creationId xmlns:a16="http://schemas.microsoft.com/office/drawing/2014/main" id="{6CDB32DB-13C0-430A-B508-962E8525BA0C}"/>
              </a:ext>
            </a:extLst>
          </p:cNvPr>
          <p:cNvSpPr txBox="1"/>
          <p:nvPr/>
        </p:nvSpPr>
        <p:spPr>
          <a:xfrm rot="4342183">
            <a:off x="6252525" y="3417224"/>
            <a:ext cx="4168801" cy="769441"/>
          </a:xfrm>
          <a:prstGeom prst="rect">
            <a:avLst/>
          </a:prstGeom>
          <a:noFill/>
        </p:spPr>
        <p:txBody>
          <a:bodyPr wrap="square" rtlCol="0">
            <a:spAutoFit/>
          </a:bodyPr>
          <a:lstStyle/>
          <a:p>
            <a:pPr algn="ctr"/>
            <a:r>
              <a:rPr lang="en-US" sz="4400" dirty="0">
                <a:latin typeface="Roboto Light" charset="0"/>
                <a:ea typeface="Roboto Light" charset="0"/>
                <a:cs typeface="Roboto Light" charset="0"/>
              </a:rPr>
              <a:t>Transportation</a:t>
            </a:r>
          </a:p>
        </p:txBody>
      </p:sp>
      <p:sp>
        <p:nvSpPr>
          <p:cNvPr id="11" name="TextBox 10">
            <a:extLst>
              <a:ext uri="{FF2B5EF4-FFF2-40B4-BE49-F238E27FC236}">
                <a16:creationId xmlns:a16="http://schemas.microsoft.com/office/drawing/2014/main" id="{CE42A64F-7C74-46C5-A275-9B758BD14992}"/>
              </a:ext>
            </a:extLst>
          </p:cNvPr>
          <p:cNvSpPr txBox="1"/>
          <p:nvPr/>
        </p:nvSpPr>
        <p:spPr>
          <a:xfrm rot="5400000">
            <a:off x="4247483" y="3739580"/>
            <a:ext cx="4168801" cy="769441"/>
          </a:xfrm>
          <a:prstGeom prst="rect">
            <a:avLst/>
          </a:prstGeom>
          <a:noFill/>
        </p:spPr>
        <p:txBody>
          <a:bodyPr wrap="square" rtlCol="0">
            <a:spAutoFit/>
          </a:bodyPr>
          <a:lstStyle/>
          <a:p>
            <a:pPr algn="ctr"/>
            <a:r>
              <a:rPr lang="en-US" sz="4400" dirty="0">
                <a:latin typeface="Roboto Light" charset="0"/>
                <a:ea typeface="Roboto Light" charset="0"/>
                <a:cs typeface="Roboto Light" charset="0"/>
              </a:rPr>
              <a:t>Environmental</a:t>
            </a:r>
          </a:p>
        </p:txBody>
      </p:sp>
    </p:spTree>
    <p:extLst>
      <p:ext uri="{BB962C8B-B14F-4D97-AF65-F5344CB8AC3E}">
        <p14:creationId xmlns:p14="http://schemas.microsoft.com/office/powerpoint/2010/main" val="121393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6180AC-C3CB-4084-AF36-EB1E4F46245C}"/>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a:solidFill>
                  <a:schemeClr val="tx1"/>
                </a:solidFill>
                <a:ea typeface="+mj-ea"/>
                <a:cs typeface="+mj-cs"/>
              </a:rPr>
              <a:t>Bringing it all together</a:t>
            </a:r>
          </a:p>
        </p:txBody>
      </p:sp>
      <p:cxnSp>
        <p:nvCxnSpPr>
          <p:cNvPr id="77" name="Straight Arrow Connector 7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ED36644E-A986-4680-A15A-6A2D28DB8F88}"/>
              </a:ext>
            </a:extLst>
          </p:cNvPr>
          <p:cNvSpPr>
            <a:spLocks noGrp="1"/>
          </p:cNvSpPr>
          <p:nvPr>
            <p:ph idx="1"/>
          </p:nvPr>
        </p:nvSpPr>
        <p:spPr>
          <a:xfrm>
            <a:off x="655321" y="2575034"/>
            <a:ext cx="5120113" cy="3462228"/>
          </a:xfrm>
        </p:spPr>
        <p:txBody>
          <a:bodyPr vert="horz" lIns="91440" tIns="45720" rIns="91440" bIns="45720" rtlCol="0">
            <a:normAutofit/>
          </a:bodyPr>
          <a:lstStyle/>
          <a:p>
            <a:pPr>
              <a:buFont typeface="Arial" panose="020B0604020202020204" pitchFamily="34" charset="0"/>
              <a:buChar char="•"/>
            </a:pPr>
            <a:r>
              <a:rPr lang="en-US" sz="1800" dirty="0">
                <a:solidFill>
                  <a:schemeClr val="tx1"/>
                </a:solidFill>
                <a:latin typeface="+mn-lt"/>
                <a:ea typeface="+mn-ea"/>
                <a:cs typeface="+mn-cs"/>
              </a:rPr>
              <a:t>Secure primary asset – environment</a:t>
            </a:r>
          </a:p>
          <a:p>
            <a:pPr>
              <a:buFont typeface="Arial" panose="020B0604020202020204" pitchFamily="34" charset="0"/>
              <a:buChar char="•"/>
            </a:pPr>
            <a:endParaRPr lang="en-US" sz="1800" dirty="0">
              <a:solidFill>
                <a:schemeClr val="tx1"/>
              </a:solidFill>
              <a:latin typeface="+mn-lt"/>
              <a:ea typeface="+mn-ea"/>
              <a:cs typeface="+mn-cs"/>
            </a:endParaRPr>
          </a:p>
          <a:p>
            <a:pPr>
              <a:buFont typeface="Arial" panose="020B0604020202020204" pitchFamily="34" charset="0"/>
              <a:buChar char="•"/>
            </a:pPr>
            <a:r>
              <a:rPr lang="en-US" sz="1800" dirty="0">
                <a:solidFill>
                  <a:schemeClr val="tx1"/>
                </a:solidFill>
                <a:latin typeface="+mn-lt"/>
                <a:ea typeface="+mn-ea"/>
                <a:cs typeface="+mn-cs"/>
              </a:rPr>
              <a:t>Leverage universities to promote high skilled workers while simultaneously improving transit so we are more competitive in attracting high-wage companies instead of falling victim to brain drain</a:t>
            </a:r>
          </a:p>
          <a:p>
            <a:pPr lvl="1">
              <a:buFont typeface="Arial" panose="020B0604020202020204" pitchFamily="34" charset="0"/>
              <a:buChar char="•"/>
            </a:pPr>
            <a:r>
              <a:rPr lang="en-US" dirty="0">
                <a:solidFill>
                  <a:schemeClr val="tx1"/>
                </a:solidFill>
                <a:latin typeface="+mn-lt"/>
                <a:ea typeface="+mn-ea"/>
                <a:cs typeface="+mn-cs"/>
              </a:rPr>
              <a:t>Prioritize training a workforce to support green / environmental solutions industries </a:t>
            </a:r>
          </a:p>
          <a:p>
            <a:pPr lvl="1">
              <a:buFont typeface="Arial" panose="020B0604020202020204" pitchFamily="34" charset="0"/>
              <a:buChar char="•"/>
            </a:pPr>
            <a:endParaRPr lang="en-US" dirty="0">
              <a:solidFill>
                <a:schemeClr val="tx1"/>
              </a:solidFill>
              <a:latin typeface="+mn-lt"/>
              <a:ea typeface="+mn-ea"/>
              <a:cs typeface="+mn-cs"/>
            </a:endParaRPr>
          </a:p>
          <a:p>
            <a:pPr>
              <a:buFont typeface="Arial" panose="020B0604020202020204" pitchFamily="34" charset="0"/>
              <a:buChar char="•"/>
            </a:pPr>
            <a:r>
              <a:rPr lang="en-US" sz="1800" dirty="0">
                <a:solidFill>
                  <a:schemeClr val="tx1"/>
                </a:solidFill>
                <a:latin typeface="+mn-lt"/>
                <a:ea typeface="+mn-ea"/>
                <a:cs typeface="+mn-cs"/>
              </a:rPr>
              <a:t>Improve coordination between state and local governments to efforts align instead of clash</a:t>
            </a:r>
          </a:p>
        </p:txBody>
      </p:sp>
      <p:pic>
        <p:nvPicPr>
          <p:cNvPr id="1032" name="Picture 8" descr="Solar Technicians Installing Solar Panels">
            <a:extLst>
              <a:ext uri="{FF2B5EF4-FFF2-40B4-BE49-F238E27FC236}">
                <a16:creationId xmlns:a16="http://schemas.microsoft.com/office/drawing/2014/main" id="{890936C1-7019-4EF0-873A-5FBA055DC1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17" r="26035" b="-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085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 typeface="Arial" charset="0"/>
              <a:buNone/>
              <a:tabLst/>
              <a:defRPr/>
            </a:pPr>
            <a:r>
              <a:rPr kumimoji="0" lang="en-US" sz="3600" b="0" i="0" u="none" strike="noStrike" kern="1200" cap="none" spc="0" normalizeH="0" baseline="0" noProof="0" dirty="0">
                <a:ln>
                  <a:noFill/>
                </a:ln>
                <a:solidFill>
                  <a:srgbClr val="01334C"/>
                </a:solidFill>
                <a:effectLst/>
                <a:uLnTx/>
                <a:uFillTx/>
                <a:latin typeface="Calibri Light" panose="020F0302020204030204" pitchFamily="34" charset="0"/>
                <a:ea typeface="Roboto Light" charset="0"/>
                <a:cs typeface="Calibri Light" panose="020F0302020204030204" pitchFamily="34" charset="0"/>
              </a:rPr>
              <a:t>Next Steps </a:t>
            </a:r>
          </a:p>
        </p:txBody>
      </p:sp>
      <p:sp>
        <p:nvSpPr>
          <p:cNvPr id="5" name="Text Placeholder 4"/>
          <p:cNvSpPr>
            <a:spLocks noGrp="1"/>
          </p:cNvSpPr>
          <p:nvPr>
            <p:ph type="body" sz="quarter" idx="13"/>
          </p:nvPr>
        </p:nvSpPr>
        <p:spPr>
          <a:xfrm>
            <a:off x="713663" y="1933288"/>
            <a:ext cx="11042650" cy="2650288"/>
          </a:xfrm>
        </p:spPr>
        <p:txBody>
          <a:bodyPr>
            <a:normAutofit/>
          </a:bodyPr>
          <a:lstStyle/>
          <a:p>
            <a:pPr marL="457200" indent="-457200">
              <a:buFont typeface="Wingdings" panose="05000000000000000000" pitchFamily="2" charset="2"/>
              <a:buChar char="ü"/>
            </a:pPr>
            <a:r>
              <a:rPr lang="en-US" sz="3200" dirty="0">
                <a:solidFill>
                  <a:srgbClr val="01334C"/>
                </a:solidFill>
              </a:rPr>
              <a:t>2</a:t>
            </a:r>
            <a:r>
              <a:rPr lang="en-US" sz="3200" baseline="30000" dirty="0">
                <a:solidFill>
                  <a:srgbClr val="01334C"/>
                </a:solidFill>
              </a:rPr>
              <a:t>nd</a:t>
            </a:r>
            <a:r>
              <a:rPr lang="en-US" sz="3200" dirty="0">
                <a:solidFill>
                  <a:srgbClr val="01334C"/>
                </a:solidFill>
              </a:rPr>
              <a:t> CEDS Strategy Committee Meeting </a:t>
            </a:r>
            <a:br>
              <a:rPr lang="en-US" sz="3200" dirty="0">
                <a:solidFill>
                  <a:srgbClr val="01334C"/>
                </a:solidFill>
              </a:rPr>
            </a:br>
            <a:r>
              <a:rPr lang="en-US" sz="3200" dirty="0">
                <a:solidFill>
                  <a:srgbClr val="01334C"/>
                </a:solidFill>
              </a:rPr>
              <a:t>Monday December 6, 2021, at 10:00am</a:t>
            </a:r>
          </a:p>
          <a:p>
            <a:pPr marL="1143000" lvl="1" indent="-457200">
              <a:buFont typeface="Wingdings" panose="05000000000000000000" pitchFamily="2" charset="2"/>
              <a:buChar char="ü"/>
            </a:pPr>
            <a:r>
              <a:rPr lang="en-US" sz="2600" dirty="0">
                <a:solidFill>
                  <a:srgbClr val="01334C"/>
                </a:solidFill>
              </a:rPr>
              <a:t>Finalize SWOT Analysis and Performance Measures</a:t>
            </a:r>
          </a:p>
          <a:p>
            <a:pPr marL="1143000" lvl="1" indent="-457200">
              <a:buFont typeface="Wingdings" panose="05000000000000000000" pitchFamily="2" charset="2"/>
              <a:buChar char="ü"/>
            </a:pPr>
            <a:r>
              <a:rPr lang="en-US" sz="2600" dirty="0">
                <a:solidFill>
                  <a:srgbClr val="01334C"/>
                </a:solidFill>
              </a:rPr>
              <a:t>Working topic – CARES Act Strategic Plan Goals and Objectives</a:t>
            </a:r>
          </a:p>
          <a:p>
            <a:pPr lvl="2" indent="0">
              <a:buNone/>
            </a:pPr>
            <a:br>
              <a:rPr lang="en-US" sz="2400" dirty="0">
                <a:solidFill>
                  <a:srgbClr val="01334C"/>
                </a:solidFill>
              </a:rPr>
            </a:br>
            <a:endParaRPr lang="en-US" sz="2400" dirty="0">
              <a:solidFill>
                <a:srgbClr val="01334C"/>
              </a:solidFill>
            </a:endParaRPr>
          </a:p>
          <a:p>
            <a:pPr marL="1143000" lvl="1" indent="-457200">
              <a:buFont typeface="Wingdings" panose="05000000000000000000" pitchFamily="2" charset="2"/>
              <a:buChar char="ü"/>
            </a:pPr>
            <a:endParaRPr lang="en-US" sz="2600" b="1" dirty="0">
              <a:solidFill>
                <a:srgbClr val="01334C"/>
              </a:solidFill>
            </a:endParaRPr>
          </a:p>
          <a:p>
            <a:pPr lvl="1" indent="0">
              <a:buNone/>
            </a:pPr>
            <a:endParaRPr lang="en-US" sz="2600" dirty="0">
              <a:solidFill>
                <a:srgbClr val="01334C"/>
              </a:solidFill>
            </a:endParaRPr>
          </a:p>
        </p:txBody>
      </p:sp>
      <p:pic>
        <p:nvPicPr>
          <p:cNvPr id="7" name="Picture 6" descr="Logo, company name&#10;&#10;Description automatically generated">
            <a:extLst>
              <a:ext uri="{FF2B5EF4-FFF2-40B4-BE49-F238E27FC236}">
                <a16:creationId xmlns:a16="http://schemas.microsoft.com/office/drawing/2014/main" id="{07A7D692-CE25-4048-880C-62D504437626}"/>
              </a:ext>
            </a:extLst>
          </p:cNvPr>
          <p:cNvPicPr>
            <a:picLocks noChangeAspect="1"/>
          </p:cNvPicPr>
          <p:nvPr/>
        </p:nvPicPr>
        <p:blipFill>
          <a:blip r:embed="rId2"/>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254093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 typeface="Arial" charset="0"/>
              <a:buNone/>
              <a:tabLst/>
              <a:defRPr/>
            </a:pPr>
            <a:r>
              <a:rPr kumimoji="0" lang="en-US" sz="3600" b="0" i="0" u="none" strike="noStrike" kern="1200" cap="none" spc="0" normalizeH="0" baseline="0" noProof="0" dirty="0">
                <a:ln>
                  <a:noFill/>
                </a:ln>
                <a:solidFill>
                  <a:srgbClr val="01334C"/>
                </a:solidFill>
                <a:effectLst/>
                <a:uLnTx/>
                <a:uFillTx/>
                <a:latin typeface="Calibri Light" panose="020F0302020204030204" pitchFamily="34" charset="0"/>
                <a:ea typeface="Roboto Light" charset="0"/>
                <a:cs typeface="Calibri Light" panose="020F0302020204030204" pitchFamily="34" charset="0"/>
              </a:rPr>
              <a:t>Next Steps </a:t>
            </a:r>
          </a:p>
        </p:txBody>
      </p:sp>
      <p:sp>
        <p:nvSpPr>
          <p:cNvPr id="5" name="Text Placeholder 4"/>
          <p:cNvSpPr>
            <a:spLocks noGrp="1"/>
          </p:cNvSpPr>
          <p:nvPr>
            <p:ph type="body" sz="quarter" idx="13"/>
          </p:nvPr>
        </p:nvSpPr>
        <p:spPr>
          <a:xfrm>
            <a:off x="713663" y="1933288"/>
            <a:ext cx="11042650" cy="2650288"/>
          </a:xfrm>
        </p:spPr>
        <p:txBody>
          <a:bodyPr>
            <a:normAutofit fontScale="70000" lnSpcReduction="20000"/>
          </a:bodyPr>
          <a:lstStyle/>
          <a:p>
            <a:pPr marL="457200" indent="-457200">
              <a:buFont typeface="Wingdings" panose="05000000000000000000" pitchFamily="2" charset="2"/>
              <a:buChar char="ü"/>
            </a:pPr>
            <a:r>
              <a:rPr lang="en-US" sz="3200" dirty="0">
                <a:solidFill>
                  <a:srgbClr val="01334C"/>
                </a:solidFill>
              </a:rPr>
              <a:t>2</a:t>
            </a:r>
            <a:r>
              <a:rPr lang="en-US" sz="3200" baseline="30000" dirty="0">
                <a:solidFill>
                  <a:srgbClr val="01334C"/>
                </a:solidFill>
              </a:rPr>
              <a:t>nd </a:t>
            </a:r>
            <a:r>
              <a:rPr lang="en-US" sz="3200" dirty="0">
                <a:solidFill>
                  <a:srgbClr val="01334C"/>
                </a:solidFill>
              </a:rPr>
              <a:t>Work Group Meeting – February 2022</a:t>
            </a:r>
          </a:p>
          <a:p>
            <a:pPr marL="1143000" lvl="1" indent="-457200">
              <a:buFont typeface="Wingdings" panose="05000000000000000000" pitchFamily="2" charset="2"/>
              <a:buChar char="ü"/>
            </a:pPr>
            <a:r>
              <a:rPr lang="en-US" sz="2600" dirty="0">
                <a:solidFill>
                  <a:srgbClr val="01334C"/>
                </a:solidFill>
              </a:rPr>
              <a:t>Identify specific projects to recover economy and become more resilient to future shocks</a:t>
            </a:r>
          </a:p>
          <a:p>
            <a:pPr marL="1143000" lvl="1" indent="-457200">
              <a:buFont typeface="Wingdings" panose="05000000000000000000" pitchFamily="2" charset="2"/>
              <a:buChar char="ü"/>
            </a:pPr>
            <a:r>
              <a:rPr lang="en-US" sz="2600" dirty="0">
                <a:solidFill>
                  <a:srgbClr val="01334C"/>
                </a:solidFill>
              </a:rPr>
              <a:t>Identify CEDS Goals and Objectives, discuss evaluation plan and framework</a:t>
            </a:r>
          </a:p>
          <a:p>
            <a:pPr marL="1143000" lvl="1" indent="-457200">
              <a:buFont typeface="Wingdings" panose="05000000000000000000" pitchFamily="2" charset="2"/>
              <a:buChar char="ü"/>
            </a:pPr>
            <a:r>
              <a:rPr lang="en-US" sz="2600" dirty="0">
                <a:solidFill>
                  <a:srgbClr val="01334C"/>
                </a:solidFill>
              </a:rPr>
              <a:t>Develop economic resiliency project evaluation framework </a:t>
            </a:r>
          </a:p>
          <a:p>
            <a:pPr marL="457200" indent="-457200">
              <a:buFont typeface="Wingdings" panose="05000000000000000000" pitchFamily="2" charset="2"/>
              <a:buChar char="ü"/>
            </a:pPr>
            <a:r>
              <a:rPr lang="en-US" sz="3200" dirty="0">
                <a:solidFill>
                  <a:srgbClr val="01334C"/>
                </a:solidFill>
              </a:rPr>
              <a:t>3</a:t>
            </a:r>
            <a:r>
              <a:rPr lang="en-US" sz="3200" baseline="30000" dirty="0">
                <a:solidFill>
                  <a:srgbClr val="01334C"/>
                </a:solidFill>
              </a:rPr>
              <a:t>rd</a:t>
            </a:r>
            <a:r>
              <a:rPr lang="en-US" sz="3200" dirty="0">
                <a:solidFill>
                  <a:srgbClr val="01334C"/>
                </a:solidFill>
              </a:rPr>
              <a:t> CEDS Strategy Committee Meeting</a:t>
            </a:r>
          </a:p>
          <a:p>
            <a:r>
              <a:rPr lang="en-US" sz="3200" dirty="0">
                <a:solidFill>
                  <a:srgbClr val="01334C"/>
                </a:solidFill>
              </a:rPr>
              <a:t>            March 2022</a:t>
            </a:r>
          </a:p>
          <a:p>
            <a:pPr marL="1143000" lvl="1" indent="-457200">
              <a:buFont typeface="Wingdings" panose="05000000000000000000" pitchFamily="2" charset="2"/>
              <a:buChar char="ü"/>
            </a:pPr>
            <a:r>
              <a:rPr lang="en-US" sz="2600" dirty="0">
                <a:solidFill>
                  <a:srgbClr val="01334C"/>
                </a:solidFill>
              </a:rPr>
              <a:t>Draft CARES Act Strategy </a:t>
            </a:r>
          </a:p>
          <a:p>
            <a:pPr marL="1143000" lvl="1" indent="-457200">
              <a:buFont typeface="Wingdings" panose="05000000000000000000" pitchFamily="2" charset="2"/>
              <a:buChar char="ü"/>
            </a:pPr>
            <a:r>
              <a:rPr lang="en-US" sz="2600" dirty="0">
                <a:solidFill>
                  <a:srgbClr val="01334C"/>
                </a:solidFill>
              </a:rPr>
              <a:t>Finalize Action Plan and Evaluation Framework, formal vision statement, goals, and objectives</a:t>
            </a:r>
          </a:p>
          <a:p>
            <a:pPr marL="1143000" lvl="1" indent="-457200">
              <a:buFont typeface="Wingdings" panose="05000000000000000000" pitchFamily="2" charset="2"/>
              <a:buChar char="ü"/>
            </a:pPr>
            <a:endParaRPr lang="en-US" sz="2600" b="1" dirty="0">
              <a:solidFill>
                <a:srgbClr val="01334C"/>
              </a:solidFill>
            </a:endParaRPr>
          </a:p>
          <a:p>
            <a:pPr lvl="1" indent="0">
              <a:buNone/>
            </a:pPr>
            <a:endParaRPr lang="en-US" sz="2600" dirty="0">
              <a:solidFill>
                <a:srgbClr val="01334C"/>
              </a:solidFill>
            </a:endParaRPr>
          </a:p>
        </p:txBody>
      </p:sp>
      <p:pic>
        <p:nvPicPr>
          <p:cNvPr id="7" name="Picture 6" descr="Logo, company name&#10;&#10;Description automatically generated">
            <a:extLst>
              <a:ext uri="{FF2B5EF4-FFF2-40B4-BE49-F238E27FC236}">
                <a16:creationId xmlns:a16="http://schemas.microsoft.com/office/drawing/2014/main" id="{07A7D692-CE25-4048-880C-62D504437626}"/>
              </a:ext>
            </a:extLst>
          </p:cNvPr>
          <p:cNvPicPr>
            <a:picLocks noChangeAspect="1"/>
          </p:cNvPicPr>
          <p:nvPr/>
        </p:nvPicPr>
        <p:blipFill>
          <a:blip r:embed="rId2"/>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044129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ical user interface, application&#10;&#10;Description automatically generated">
            <a:extLst>
              <a:ext uri="{FF2B5EF4-FFF2-40B4-BE49-F238E27FC236}">
                <a16:creationId xmlns:a16="http://schemas.microsoft.com/office/drawing/2014/main" id="{21B1923B-E405-4F90-BB9A-A6A0C4EA570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solidFill>
            <a:schemeClr val="bg1"/>
          </a:solidFill>
        </p:spPr>
      </p:pic>
      <p:sp>
        <p:nvSpPr>
          <p:cNvPr id="2" name="TextBox 1">
            <a:extLst>
              <a:ext uri="{FF2B5EF4-FFF2-40B4-BE49-F238E27FC236}">
                <a16:creationId xmlns:a16="http://schemas.microsoft.com/office/drawing/2014/main" id="{9BED21A0-7373-4598-BF8D-99B5A3D02669}"/>
              </a:ext>
            </a:extLst>
          </p:cNvPr>
          <p:cNvSpPr txBox="1"/>
          <p:nvPr/>
        </p:nvSpPr>
        <p:spPr>
          <a:xfrm>
            <a:off x="7038128" y="1368213"/>
            <a:ext cx="4168877" cy="461665"/>
          </a:xfrm>
          <a:prstGeom prst="rect">
            <a:avLst/>
          </a:prstGeom>
          <a:solidFill>
            <a:schemeClr val="bg1"/>
          </a:solidFill>
        </p:spPr>
        <p:txBody>
          <a:bodyPr wrap="square" rtlCol="0">
            <a:spAutoFit/>
          </a:bodyPr>
          <a:lstStyle/>
          <a:p>
            <a:pPr algn="ctr"/>
            <a:r>
              <a:rPr lang="en-US" sz="2400" b="1" dirty="0">
                <a:solidFill>
                  <a:srgbClr val="00324B"/>
                </a:solidFill>
                <a:latin typeface="Roboto" panose="02000000000000000000" pitchFamily="2" charset="0"/>
                <a:ea typeface="Roboto" panose="02000000000000000000" pitchFamily="2" charset="0"/>
                <a:cs typeface="Roboto Light" charset="0"/>
              </a:rPr>
              <a:t>MARK CASSIDY, AICP</a:t>
            </a:r>
          </a:p>
        </p:txBody>
      </p:sp>
    </p:spTree>
    <p:extLst>
      <p:ext uri="{BB962C8B-B14F-4D97-AF65-F5344CB8AC3E}">
        <p14:creationId xmlns:p14="http://schemas.microsoft.com/office/powerpoint/2010/main" val="94199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r>
              <a:rPr lang="en-US" dirty="0"/>
              <a:t>Work Group Designations</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aphicFrame>
        <p:nvGraphicFramePr>
          <p:cNvPr id="2" name="Diagram 1"/>
          <p:cNvGraphicFramePr/>
          <p:nvPr>
            <p:extLst>
              <p:ext uri="{D42A27DB-BD31-4B8C-83A1-F6EECF244321}">
                <p14:modId xmlns:p14="http://schemas.microsoft.com/office/powerpoint/2010/main" val="3570231578"/>
              </p:ext>
            </p:extLst>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Logo, company name&#10;&#10;Description automatically generated">
            <a:extLst>
              <a:ext uri="{FF2B5EF4-FFF2-40B4-BE49-F238E27FC236}">
                <a16:creationId xmlns:a16="http://schemas.microsoft.com/office/drawing/2014/main" id="{F21A5013-4824-4BEC-AA0C-12923F99CAF6}"/>
              </a:ext>
            </a:extLst>
          </p:cNvPr>
          <p:cNvPicPr>
            <a:picLocks noChangeAspect="1"/>
          </p:cNvPicPr>
          <p:nvPr/>
        </p:nvPicPr>
        <p:blipFill>
          <a:blip r:embed="rId8"/>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264400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p:txBody>
          <a:bodyPr/>
          <a:lstStyle/>
          <a:p>
            <a:r>
              <a:rPr lang="en-US" dirty="0">
                <a:solidFill>
                  <a:srgbClr val="01334C"/>
                </a:solidFill>
              </a:rPr>
              <a:t>Introductions</a:t>
            </a:r>
          </a:p>
        </p:txBody>
      </p:sp>
      <p:sp>
        <p:nvSpPr>
          <p:cNvPr id="35" name="Title 1">
            <a:extLst>
              <a:ext uri="{FF2B5EF4-FFF2-40B4-BE49-F238E27FC236}">
                <a16:creationId xmlns:a16="http://schemas.microsoft.com/office/drawing/2014/main" id="{F1A83712-E32A-4BA2-9308-DBC626C25ACE}"/>
              </a:ext>
            </a:extLst>
          </p:cNvPr>
          <p:cNvSpPr txBox="1">
            <a:spLocks/>
          </p:cNvSpPr>
          <p:nvPr/>
        </p:nvSpPr>
        <p:spPr>
          <a:xfrm>
            <a:off x="754377" y="4619729"/>
            <a:ext cx="3024829" cy="6994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1334C"/>
                </a:solidFill>
                <a:effectLst/>
                <a:uLnTx/>
                <a:uFillTx/>
                <a:latin typeface="Calibri"/>
                <a:ea typeface="+mj-ea"/>
                <a:cs typeface="+mj-cs"/>
              </a:rPr>
              <a:t>Mark Cassidy, AICP</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1334C"/>
                </a:solidFill>
                <a:effectLst/>
                <a:uLnTx/>
                <a:uFillTx/>
                <a:latin typeface="Calibri"/>
                <a:ea typeface="+mj-ea"/>
                <a:cs typeface="+mj-cs"/>
              </a:rPr>
              <a:t>Economic Development &amp; Research Manager</a:t>
            </a:r>
            <a:br>
              <a:rPr kumimoji="0" lang="en-US" sz="1800" b="0" i="0" u="none" strike="noStrike" kern="1200" cap="none" spc="0" normalizeH="0" baseline="0" noProof="0" dirty="0">
                <a:ln>
                  <a:noFill/>
                </a:ln>
                <a:solidFill>
                  <a:srgbClr val="01334C"/>
                </a:solidFill>
                <a:effectLst/>
                <a:uLnTx/>
                <a:uFillTx/>
                <a:latin typeface="Calibri"/>
                <a:ea typeface="+mj-ea"/>
                <a:cs typeface="+mj-cs"/>
              </a:rPr>
            </a:br>
            <a:r>
              <a:rPr kumimoji="0" lang="en-US" sz="1800" b="0" i="0" u="none" strike="noStrike" kern="1200" cap="none" spc="0" normalizeH="0" baseline="0" noProof="0" dirty="0">
                <a:ln>
                  <a:noFill/>
                </a:ln>
                <a:solidFill>
                  <a:srgbClr val="01334C"/>
                </a:solidFill>
                <a:effectLst/>
                <a:uLnTx/>
                <a:uFillTx/>
                <a:latin typeface="Calibri"/>
                <a:ea typeface="+mj-ea"/>
                <a:cs typeface="+mj-cs"/>
              </a:rPr>
              <a:t>South Florida Regional Planning Council</a:t>
            </a:r>
          </a:p>
        </p:txBody>
      </p:sp>
      <p:pic>
        <p:nvPicPr>
          <p:cNvPr id="36" name="Picture 35" descr="A picture containing person, person, wall, necktie&#10;&#10;Description automatically generated">
            <a:extLst>
              <a:ext uri="{FF2B5EF4-FFF2-40B4-BE49-F238E27FC236}">
                <a16:creationId xmlns:a16="http://schemas.microsoft.com/office/drawing/2014/main" id="{2EA40762-F485-4FCE-8AB5-CA07A1BEE98A}"/>
              </a:ext>
            </a:extLst>
          </p:cNvPr>
          <p:cNvPicPr>
            <a:picLocks noChangeAspect="1"/>
          </p:cNvPicPr>
          <p:nvPr/>
        </p:nvPicPr>
        <p:blipFill rotWithShape="1">
          <a:blip r:embed="rId3">
            <a:extLst>
              <a:ext uri="{28A0092B-C50C-407E-A947-70E740481C1C}">
                <a14:useLocalDpi xmlns:a14="http://schemas.microsoft.com/office/drawing/2010/main" val="0"/>
              </a:ext>
            </a:extLst>
          </a:blip>
          <a:srcRect l="-214" t="8233" r="214" b="19123"/>
          <a:stretch/>
        </p:blipFill>
        <p:spPr>
          <a:xfrm>
            <a:off x="1263635" y="2563100"/>
            <a:ext cx="2011680" cy="201168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7" name="Title 1">
            <a:extLst>
              <a:ext uri="{FF2B5EF4-FFF2-40B4-BE49-F238E27FC236}">
                <a16:creationId xmlns:a16="http://schemas.microsoft.com/office/drawing/2014/main" id="{BE546AFE-7A3F-40B5-BF7E-AD61B6523519}"/>
              </a:ext>
            </a:extLst>
          </p:cNvPr>
          <p:cNvSpPr txBox="1">
            <a:spLocks/>
          </p:cNvSpPr>
          <p:nvPr/>
        </p:nvSpPr>
        <p:spPr>
          <a:xfrm>
            <a:off x="4238769" y="4619729"/>
            <a:ext cx="2923924" cy="6994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1334C"/>
                </a:solidFill>
                <a:effectLst/>
                <a:uLnTx/>
                <a:uFillTx/>
                <a:latin typeface="Calibri"/>
                <a:ea typeface="+mj-ea"/>
                <a:cs typeface="+mj-cs"/>
              </a:rPr>
              <a:t>Eralda Agolli, MPA</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1334C"/>
                </a:solidFill>
                <a:effectLst/>
                <a:uLnTx/>
                <a:uFillTx/>
                <a:latin typeface="Calibri"/>
                <a:ea typeface="+mj-ea"/>
                <a:cs typeface="+mj-cs"/>
              </a:rPr>
              <a:t>CARES Act Economic Disaster Recovery Coordinator </a:t>
            </a:r>
            <a:br>
              <a:rPr kumimoji="0" lang="en-US" sz="1800" b="0" i="0" u="none" strike="noStrike" kern="1200" cap="none" spc="0" normalizeH="0" baseline="0" noProof="0" dirty="0">
                <a:ln>
                  <a:noFill/>
                </a:ln>
                <a:solidFill>
                  <a:srgbClr val="01334C"/>
                </a:solidFill>
                <a:effectLst/>
                <a:uLnTx/>
                <a:uFillTx/>
                <a:latin typeface="Calibri"/>
                <a:ea typeface="+mj-ea"/>
                <a:cs typeface="+mj-cs"/>
              </a:rPr>
            </a:br>
            <a:r>
              <a:rPr kumimoji="0" lang="en-US" sz="1800" b="0" i="0" u="none" strike="noStrike" kern="1200" cap="none" spc="0" normalizeH="0" baseline="0" noProof="0" dirty="0">
                <a:ln>
                  <a:noFill/>
                </a:ln>
                <a:solidFill>
                  <a:srgbClr val="01334C"/>
                </a:solidFill>
                <a:effectLst/>
                <a:uLnTx/>
                <a:uFillTx/>
                <a:latin typeface="Calibri"/>
                <a:ea typeface="+mj-ea"/>
                <a:cs typeface="+mj-cs"/>
              </a:rPr>
              <a:t>South Florida Regional Planning Council</a:t>
            </a:r>
          </a:p>
        </p:txBody>
      </p:sp>
      <p:pic>
        <p:nvPicPr>
          <p:cNvPr id="38" name="Picture 37" descr="A person smiling for the camera&#10;&#10;Description automatically generated with medium confidence">
            <a:extLst>
              <a:ext uri="{FF2B5EF4-FFF2-40B4-BE49-F238E27FC236}">
                <a16:creationId xmlns:a16="http://schemas.microsoft.com/office/drawing/2014/main" id="{6F72CAAE-C835-4851-B9D6-058D6B5139F4}"/>
              </a:ext>
            </a:extLst>
          </p:cNvPr>
          <p:cNvPicPr>
            <a:picLocks noChangeAspect="1"/>
          </p:cNvPicPr>
          <p:nvPr/>
        </p:nvPicPr>
        <p:blipFill rotWithShape="1">
          <a:blip r:embed="rId4">
            <a:extLst>
              <a:ext uri="{28A0092B-C50C-407E-A947-70E740481C1C}">
                <a14:useLocalDpi xmlns:a14="http://schemas.microsoft.com/office/drawing/2010/main" val="0"/>
              </a:ext>
            </a:extLst>
          </a:blip>
          <a:srcRect t="1712" b="1712"/>
          <a:stretch/>
        </p:blipFill>
        <p:spPr>
          <a:xfrm>
            <a:off x="4595704" y="2478081"/>
            <a:ext cx="2011680" cy="201168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9" name="Picture 38" descr="Logo, company name&#10;&#10;Description automatically generated">
            <a:extLst>
              <a:ext uri="{FF2B5EF4-FFF2-40B4-BE49-F238E27FC236}">
                <a16:creationId xmlns:a16="http://schemas.microsoft.com/office/drawing/2014/main" id="{97B23A83-77EE-4A71-A762-617C9BB162F3}"/>
              </a:ext>
            </a:extLst>
          </p:cNvPr>
          <p:cNvPicPr>
            <a:picLocks noChangeAspect="1"/>
          </p:cNvPicPr>
          <p:nvPr/>
        </p:nvPicPr>
        <p:blipFill>
          <a:blip r:embed="rId5"/>
          <a:stretch>
            <a:fillRect/>
          </a:stretch>
        </p:blipFill>
        <p:spPr>
          <a:xfrm>
            <a:off x="7532101" y="2478081"/>
            <a:ext cx="4023360" cy="1730607"/>
          </a:xfrm>
          <a:prstGeom prst="rect">
            <a:avLst/>
          </a:prstGeom>
        </p:spPr>
      </p:pic>
      <p:sp>
        <p:nvSpPr>
          <p:cNvPr id="41" name="Title 1">
            <a:extLst>
              <a:ext uri="{FF2B5EF4-FFF2-40B4-BE49-F238E27FC236}">
                <a16:creationId xmlns:a16="http://schemas.microsoft.com/office/drawing/2014/main" id="{5249414D-E8F5-4EC1-A586-A749A3D6DE64}"/>
              </a:ext>
            </a:extLst>
          </p:cNvPr>
          <p:cNvSpPr txBox="1">
            <a:spLocks/>
          </p:cNvSpPr>
          <p:nvPr/>
        </p:nvSpPr>
        <p:spPr>
          <a:xfrm>
            <a:off x="8081819" y="4623387"/>
            <a:ext cx="2923924" cy="6994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1334C"/>
                </a:solidFill>
                <a:effectLst/>
                <a:uLnTx/>
                <a:uFillTx/>
                <a:latin typeface="Calibri"/>
                <a:ea typeface="+mj-ea"/>
                <a:cs typeface="+mj-cs"/>
              </a:rPr>
              <a:t>Environment and Resilient Infrastructure &amp; Economic Diversification</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1334C"/>
                </a:solidFill>
                <a:effectLst/>
                <a:uLnTx/>
                <a:uFillTx/>
                <a:latin typeface="Calibri"/>
                <a:ea typeface="+mj-ea"/>
                <a:cs typeface="+mj-cs"/>
              </a:rPr>
              <a:t>Work Groups</a:t>
            </a:r>
            <a:endParaRPr kumimoji="0" lang="en-US" sz="1800" b="0" i="0" u="none" strike="noStrike" kern="1200" cap="none" spc="0" normalizeH="0" baseline="0" noProof="0" dirty="0">
              <a:ln>
                <a:noFill/>
              </a:ln>
              <a:solidFill>
                <a:srgbClr val="01334C"/>
              </a:solidFill>
              <a:effectLst/>
              <a:uLnTx/>
              <a:uFillTx/>
              <a:latin typeface="Calibri"/>
              <a:ea typeface="+mj-ea"/>
              <a:cs typeface="+mj-cs"/>
            </a:endParaRPr>
          </a:p>
        </p:txBody>
      </p:sp>
    </p:spTree>
    <p:extLst>
      <p:ext uri="{BB962C8B-B14F-4D97-AF65-F5344CB8AC3E}">
        <p14:creationId xmlns:p14="http://schemas.microsoft.com/office/powerpoint/2010/main" val="3935757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decorated, close&#10;&#10;Description automatically generated">
            <a:extLst>
              <a:ext uri="{FF2B5EF4-FFF2-40B4-BE49-F238E27FC236}">
                <a16:creationId xmlns:a16="http://schemas.microsoft.com/office/drawing/2014/main" id="{62F49785-1F3C-4B57-AB52-0EFE3C5D4ACD}"/>
              </a:ext>
            </a:extLst>
          </p:cNvPr>
          <p:cNvPicPr>
            <a:picLocks noGrp="1" noChangeAspect="1"/>
          </p:cNvPicPr>
          <p:nvPr>
            <p:ph type="pic" sz="quarter" idx="13"/>
          </p:nvPr>
        </p:nvPicPr>
        <p:blipFill>
          <a:blip r:embed="rId3"/>
          <a:srcRect t="17580" b="17580"/>
          <a:stretch>
            <a:fillRect/>
          </a:stretch>
        </p:blipFill>
        <p:spPr/>
      </p:pic>
      <p:sp>
        <p:nvSpPr>
          <p:cNvPr id="16" name="Text Placeholder 15"/>
          <p:cNvSpPr>
            <a:spLocks noGrp="1"/>
          </p:cNvSpPr>
          <p:nvPr>
            <p:ph type="body" sz="quarter" idx="12"/>
          </p:nvPr>
        </p:nvSpPr>
        <p:spPr>
          <a:xfrm>
            <a:off x="6924" y="2406650"/>
            <a:ext cx="12198350" cy="4451350"/>
          </a:xfrm>
          <a:solidFill>
            <a:srgbClr val="01334C">
              <a:alpha val="49804"/>
            </a:srgbClr>
          </a:solidFill>
        </p:spPr>
        <p:txBody>
          <a:bodyPr/>
          <a:lstStyle/>
          <a:p>
            <a:endParaRPr lang="en-US" dirty="0"/>
          </a:p>
        </p:txBody>
      </p:sp>
      <p:sp>
        <p:nvSpPr>
          <p:cNvPr id="6" name="Title 5"/>
          <p:cNvSpPr>
            <a:spLocks noGrp="1"/>
          </p:cNvSpPr>
          <p:nvPr>
            <p:ph type="title"/>
          </p:nvPr>
        </p:nvSpPr>
        <p:spPr/>
        <p:txBody>
          <a:bodyPr>
            <a:normAutofit fontScale="90000"/>
          </a:bodyPr>
          <a:lstStyle/>
          <a:p>
            <a:r>
              <a:rPr lang="en-GB" dirty="0"/>
              <a:t>CARES ACT GRANT</a:t>
            </a:r>
            <a:br>
              <a:rPr lang="en-GB" dirty="0"/>
            </a:br>
            <a:r>
              <a:rPr lang="en-GB" dirty="0"/>
              <a:t>Economic Resilience: </a:t>
            </a:r>
            <a:br>
              <a:rPr lang="en-GB" dirty="0"/>
            </a:br>
            <a:r>
              <a:rPr lang="en-GB" dirty="0"/>
              <a:t>Establishing Best Practices for Southeast Florida</a:t>
            </a:r>
          </a:p>
        </p:txBody>
      </p:sp>
      <p:sp>
        <p:nvSpPr>
          <p:cNvPr id="9" name="Text Placeholder 8"/>
          <p:cNvSpPr>
            <a:spLocks noGrp="1"/>
          </p:cNvSpPr>
          <p:nvPr>
            <p:ph type="body" sz="quarter" idx="14"/>
          </p:nvPr>
        </p:nvSpPr>
        <p:spPr/>
        <p:txBody>
          <a:bodyPr>
            <a:normAutofit fontScale="92500" lnSpcReduction="10000"/>
          </a:bodyPr>
          <a:lstStyle/>
          <a:p>
            <a:r>
              <a:rPr lang="en-GB" dirty="0"/>
              <a:t>Eralda </a:t>
            </a:r>
            <a:r>
              <a:rPr lang="en-GB" dirty="0" err="1"/>
              <a:t>agolli</a:t>
            </a:r>
            <a:endParaRPr lang="en-GB" dirty="0"/>
          </a:p>
        </p:txBody>
      </p:sp>
      <p:sp>
        <p:nvSpPr>
          <p:cNvPr id="17" name="Text Placeholder 16"/>
          <p:cNvSpPr>
            <a:spLocks noGrp="1"/>
          </p:cNvSpPr>
          <p:nvPr>
            <p:ph type="body" sz="quarter" idx="15"/>
          </p:nvPr>
        </p:nvSpPr>
        <p:spPr/>
        <p:txBody>
          <a:bodyPr/>
          <a:lstStyle/>
          <a:p>
            <a:r>
              <a:rPr lang="en-US" dirty="0"/>
              <a:t>Program Manager - Economic Disaster Recovery </a:t>
            </a:r>
          </a:p>
        </p:txBody>
      </p:sp>
      <p:sp>
        <p:nvSpPr>
          <p:cNvPr id="18" name="Text Placeholder 17"/>
          <p:cNvSpPr>
            <a:spLocks noGrp="1"/>
          </p:cNvSpPr>
          <p:nvPr>
            <p:ph type="body" sz="quarter" idx="17"/>
          </p:nvPr>
        </p:nvSpPr>
        <p:spPr/>
        <p:txBody>
          <a:bodyPr/>
          <a:lstStyle/>
          <a:p>
            <a:r>
              <a:rPr lang="en-US" dirty="0"/>
              <a:t>NOVEMBER 15, 2021</a:t>
            </a:r>
          </a:p>
        </p:txBody>
      </p:sp>
      <p:grpSp>
        <p:nvGrpSpPr>
          <p:cNvPr id="14" name="Group 13">
            <a:extLst>
              <a:ext uri="{FF2B5EF4-FFF2-40B4-BE49-F238E27FC236}">
                <a16:creationId xmlns:a16="http://schemas.microsoft.com/office/drawing/2014/main" id="{B429659F-4FF0-124E-AD67-4C59C0347A71}"/>
              </a:ext>
            </a:extLst>
          </p:cNvPr>
          <p:cNvGrpSpPr/>
          <p:nvPr/>
        </p:nvGrpSpPr>
        <p:grpSpPr>
          <a:xfrm>
            <a:off x="321287" y="1463575"/>
            <a:ext cx="10965067" cy="3240435"/>
            <a:chOff x="577819" y="2959910"/>
            <a:chExt cx="10965067" cy="3240435"/>
          </a:xfrm>
        </p:grpSpPr>
        <p:cxnSp>
          <p:nvCxnSpPr>
            <p:cNvPr id="15" name="Straight Connector 14">
              <a:extLst>
                <a:ext uri="{FF2B5EF4-FFF2-40B4-BE49-F238E27FC236}">
                  <a16:creationId xmlns:a16="http://schemas.microsoft.com/office/drawing/2014/main" id="{E436A41F-0750-2E40-9C5E-857A94CC646F}"/>
                </a:ext>
              </a:extLst>
            </p:cNvPr>
            <p:cNvCxnSpPr/>
            <p:nvPr/>
          </p:nvCxnSpPr>
          <p:spPr>
            <a:xfrm>
              <a:off x="577819" y="2959910"/>
              <a:ext cx="0" cy="3240435"/>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BEC48B-F70D-5542-95FB-E3C7F7764033}"/>
                </a:ext>
              </a:extLst>
            </p:cNvPr>
            <p:cNvCxnSpPr/>
            <p:nvPr/>
          </p:nvCxnSpPr>
          <p:spPr>
            <a:xfrm>
              <a:off x="577819" y="2959910"/>
              <a:ext cx="10965067" cy="0"/>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3943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fontScale="85000" lnSpcReduction="10000"/>
          </a:bodyPr>
          <a:lstStyle/>
          <a:p>
            <a:r>
              <a:rPr lang="en-US" dirty="0"/>
              <a:t>Economic resilience refers to the ability of local economies to “bounce back” to normal conditions after losing function because of an uncontrollable event. Resilient economies have the capacity to quickly respond to, withstand, and recover from adverse situations such as a public health crisis or high intensity storm.</a:t>
            </a:r>
          </a:p>
        </p:txBody>
      </p:sp>
      <p:sp>
        <p:nvSpPr>
          <p:cNvPr id="5" name="Text Placeholder 4"/>
          <p:cNvSpPr>
            <a:spLocks noGrp="1"/>
          </p:cNvSpPr>
          <p:nvPr>
            <p:ph type="body" sz="quarter" idx="16"/>
          </p:nvPr>
        </p:nvSpPr>
        <p:spPr/>
        <p:txBody>
          <a:bodyPr>
            <a:normAutofit fontScale="70000" lnSpcReduction="20000"/>
          </a:bodyPr>
          <a:lstStyle/>
          <a:p>
            <a:r>
              <a:rPr lang="en-US" dirty="0"/>
              <a:t>U.S. ECONOMIC DEVELOPMENT ADMINISTRATION</a:t>
            </a:r>
          </a:p>
        </p:txBody>
      </p:sp>
      <p:pic>
        <p:nvPicPr>
          <p:cNvPr id="10" name="Picture 9" descr="Diagram&#10;&#10;Description automatically generated">
            <a:extLst>
              <a:ext uri="{FF2B5EF4-FFF2-40B4-BE49-F238E27FC236}">
                <a16:creationId xmlns:a16="http://schemas.microsoft.com/office/drawing/2014/main" id="{79E2E52C-E2DA-4BD2-BFAB-22F4102DFBF6}"/>
              </a:ext>
            </a:extLst>
          </p:cNvPr>
          <p:cNvPicPr>
            <a:picLocks noChangeAspect="1"/>
          </p:cNvPicPr>
          <p:nvPr/>
        </p:nvPicPr>
        <p:blipFill>
          <a:blip r:embed="rId3"/>
          <a:stretch>
            <a:fillRect/>
          </a:stretch>
        </p:blipFill>
        <p:spPr>
          <a:xfrm>
            <a:off x="131600" y="1531619"/>
            <a:ext cx="5444690" cy="4278312"/>
          </a:xfrm>
          <a:prstGeom prst="rect">
            <a:avLst/>
          </a:prstGeom>
        </p:spPr>
      </p:pic>
      <p:pic>
        <p:nvPicPr>
          <p:cNvPr id="6" name="Picture 5" descr="Logo, company name&#10;&#10;Description automatically generated">
            <a:extLst>
              <a:ext uri="{FF2B5EF4-FFF2-40B4-BE49-F238E27FC236}">
                <a16:creationId xmlns:a16="http://schemas.microsoft.com/office/drawing/2014/main" id="{D2FD4814-0A4C-4C87-9968-F06B322198BE}"/>
              </a:ext>
            </a:extLst>
          </p:cNvPr>
          <p:cNvPicPr>
            <a:picLocks noChangeAspect="1"/>
          </p:cNvPicPr>
          <p:nvPr/>
        </p:nvPicPr>
        <p:blipFill>
          <a:blip r:embed="rId4"/>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645100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CARES ACT Scope of Work</a:t>
            </a:r>
          </a:p>
        </p:txBody>
      </p:sp>
      <p:sp>
        <p:nvSpPr>
          <p:cNvPr id="8" name="Content Placeholder 7"/>
          <p:cNvSpPr>
            <a:spLocks noGrp="1"/>
          </p:cNvSpPr>
          <p:nvPr>
            <p:ph idx="12"/>
          </p:nvPr>
        </p:nvSpPr>
        <p:spPr/>
        <p:txBody>
          <a:bodyPr/>
          <a:lstStyle/>
          <a:p>
            <a:r>
              <a:rPr lang="en-US" dirty="0"/>
              <a:t>The SFRPC was recently awarded funding from the U.S. Economic Development Administration (EDA) to support economic resilience efforts across the region directly related to the coronavirus pandemic. </a:t>
            </a:r>
          </a:p>
          <a:p>
            <a:r>
              <a:rPr lang="en-US" dirty="0"/>
              <a:t> This funding will enable the SFRPC to augment and focus staff resources, towards priorities related to coronavirus response, recovery, and long-term planning over the next two years. </a:t>
            </a:r>
          </a:p>
          <a:p>
            <a:endParaRPr lang="en-US" dirty="0"/>
          </a:p>
        </p:txBody>
      </p:sp>
      <p:sp>
        <p:nvSpPr>
          <p:cNvPr id="9" name="Text Placeholder 8"/>
          <p:cNvSpPr>
            <a:spLocks noGrp="1"/>
          </p:cNvSpPr>
          <p:nvPr>
            <p:ph type="body" sz="quarter" idx="13"/>
          </p:nvPr>
        </p:nvSpPr>
        <p:spPr/>
        <p:txBody>
          <a:bodyPr/>
          <a:lstStyle/>
          <a:p>
            <a:r>
              <a:rPr lang="en-US" dirty="0"/>
              <a:t>August 2020 – June 2022</a:t>
            </a:r>
          </a:p>
        </p:txBody>
      </p:sp>
      <p:pic>
        <p:nvPicPr>
          <p:cNvPr id="3" name="Picture 2">
            <a:extLst>
              <a:ext uri="{FF2B5EF4-FFF2-40B4-BE49-F238E27FC236}">
                <a16:creationId xmlns:a16="http://schemas.microsoft.com/office/drawing/2014/main" id="{67CB8B09-6B71-4005-953E-FB360CCD0E9C}"/>
              </a:ext>
            </a:extLst>
          </p:cNvPr>
          <p:cNvPicPr>
            <a:picLocks noChangeAspect="1"/>
          </p:cNvPicPr>
          <p:nvPr/>
        </p:nvPicPr>
        <p:blipFill>
          <a:blip r:embed="rId3"/>
          <a:stretch>
            <a:fillRect/>
          </a:stretch>
        </p:blipFill>
        <p:spPr>
          <a:xfrm>
            <a:off x="0" y="504826"/>
            <a:ext cx="5048703" cy="5151318"/>
          </a:xfrm>
          <a:prstGeom prst="rect">
            <a:avLst/>
          </a:prstGeom>
        </p:spPr>
      </p:pic>
      <p:pic>
        <p:nvPicPr>
          <p:cNvPr id="6" name="Picture 5" descr="Logo, company name&#10;&#10;Description automatically generated">
            <a:extLst>
              <a:ext uri="{FF2B5EF4-FFF2-40B4-BE49-F238E27FC236}">
                <a16:creationId xmlns:a16="http://schemas.microsoft.com/office/drawing/2014/main" id="{FAE590A1-949E-4D86-8C6F-FD8996E5FD01}"/>
              </a:ext>
            </a:extLst>
          </p:cNvPr>
          <p:cNvPicPr>
            <a:picLocks noChangeAspect="1"/>
          </p:cNvPicPr>
          <p:nvPr/>
        </p:nvPicPr>
        <p:blipFill>
          <a:blip r:embed="rId4"/>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17662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4425C2-C1F0-4233-9881-9EBCE8741383}"/>
              </a:ext>
            </a:extLst>
          </p:cNvPr>
          <p:cNvGrpSpPr>
            <a:grpSpLocks noChangeAspect="1"/>
          </p:cNvGrpSpPr>
          <p:nvPr/>
        </p:nvGrpSpPr>
        <p:grpSpPr>
          <a:xfrm>
            <a:off x="1478280" y="1303720"/>
            <a:ext cx="9235440" cy="2477979"/>
            <a:chOff x="1320120" y="2020391"/>
            <a:chExt cx="9378501" cy="2410190"/>
          </a:xfrm>
        </p:grpSpPr>
        <p:sp>
          <p:nvSpPr>
            <p:cNvPr id="4" name="Oval 3">
              <a:extLst>
                <a:ext uri="{FF2B5EF4-FFF2-40B4-BE49-F238E27FC236}">
                  <a16:creationId xmlns:a16="http://schemas.microsoft.com/office/drawing/2014/main" id="{3415C901-039D-4058-80C7-5ABA400CDB06}"/>
                </a:ext>
              </a:extLst>
            </p:cNvPr>
            <p:cNvSpPr/>
            <p:nvPr/>
          </p:nvSpPr>
          <p:spPr>
            <a:xfrm>
              <a:off x="4279505" y="2661651"/>
              <a:ext cx="1160580" cy="116058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Q2</a:t>
              </a:r>
            </a:p>
          </p:txBody>
        </p:sp>
        <p:sp>
          <p:nvSpPr>
            <p:cNvPr id="5" name="Oval 4">
              <a:extLst>
                <a:ext uri="{FF2B5EF4-FFF2-40B4-BE49-F238E27FC236}">
                  <a16:creationId xmlns:a16="http://schemas.microsoft.com/office/drawing/2014/main" id="{966DA334-7569-42CB-95CD-419F4AC26092}"/>
                </a:ext>
              </a:extLst>
            </p:cNvPr>
            <p:cNvSpPr/>
            <p:nvPr/>
          </p:nvSpPr>
          <p:spPr>
            <a:xfrm>
              <a:off x="6578655" y="2661651"/>
              <a:ext cx="1160580" cy="116058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Q3</a:t>
              </a:r>
            </a:p>
          </p:txBody>
        </p:sp>
        <p:sp>
          <p:nvSpPr>
            <p:cNvPr id="6" name="Oval 5">
              <a:extLst>
                <a:ext uri="{FF2B5EF4-FFF2-40B4-BE49-F238E27FC236}">
                  <a16:creationId xmlns:a16="http://schemas.microsoft.com/office/drawing/2014/main" id="{6D8E2964-D9A5-4A16-8604-F04921C189EB}"/>
                </a:ext>
              </a:extLst>
            </p:cNvPr>
            <p:cNvSpPr/>
            <p:nvPr/>
          </p:nvSpPr>
          <p:spPr>
            <a:xfrm>
              <a:off x="8877806" y="2661651"/>
              <a:ext cx="1160580" cy="116058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Q4</a:t>
              </a:r>
            </a:p>
          </p:txBody>
        </p:sp>
        <p:sp>
          <p:nvSpPr>
            <p:cNvPr id="19" name="Oval 18">
              <a:extLst>
                <a:ext uri="{FF2B5EF4-FFF2-40B4-BE49-F238E27FC236}">
                  <a16:creationId xmlns:a16="http://schemas.microsoft.com/office/drawing/2014/main" id="{FC17936A-EE2B-4C30-A31C-496282D48B87}"/>
                </a:ext>
              </a:extLst>
            </p:cNvPr>
            <p:cNvSpPr/>
            <p:nvPr/>
          </p:nvSpPr>
          <p:spPr>
            <a:xfrm>
              <a:off x="1980355" y="2661651"/>
              <a:ext cx="1160580" cy="1160580"/>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rPr>
                <a:t>Q1</a:t>
              </a:r>
            </a:p>
          </p:txBody>
        </p:sp>
        <p:sp>
          <p:nvSpPr>
            <p:cNvPr id="23" name="Freeform: Shape 22" descr="timeline ">
              <a:extLst>
                <a:ext uri="{FF2B5EF4-FFF2-40B4-BE49-F238E27FC236}">
                  <a16:creationId xmlns:a16="http://schemas.microsoft.com/office/drawing/2014/main" id="{7889103E-B405-4427-BC20-A3CA893D099A}"/>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descr="timeline endpoints">
              <a:extLst>
                <a:ext uri="{FF2B5EF4-FFF2-40B4-BE49-F238E27FC236}">
                  <a16:creationId xmlns:a16="http://schemas.microsoft.com/office/drawing/2014/main" id="{491CCD59-030F-4F79-9A33-EBC86A2EC9FE}"/>
                </a:ext>
              </a:extLst>
            </p:cNvPr>
            <p:cNvSpPr/>
            <p:nvPr/>
          </p:nvSpPr>
          <p:spPr>
            <a:xfrm>
              <a:off x="10480529" y="3149771"/>
              <a:ext cx="218092" cy="218092"/>
            </a:xfrm>
            <a:prstGeom prst="ellipse">
              <a:avLst/>
            </a:prstGeom>
            <a:solidFill>
              <a:srgbClr val="20A472"/>
            </a:solidFill>
            <a:ln w="76200">
              <a:solidFill>
                <a:srgbClr val="20A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0A472"/>
                </a:solidFill>
                <a:effectLst/>
                <a:uLnTx/>
                <a:uFillTx/>
                <a:latin typeface="Calibri" panose="020F0502020204030204"/>
                <a:ea typeface="+mn-ea"/>
                <a:cs typeface="+mn-cs"/>
              </a:endParaRPr>
            </a:p>
          </p:txBody>
        </p:sp>
      </p:gr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1764504" y="4134234"/>
            <a:ext cx="1487414" cy="226640"/>
          </a:xfrm>
        </p:spPr>
        <p:txBody>
          <a:bodyPr/>
          <a:lstStyle/>
          <a:p>
            <a:r>
              <a:rPr lang="en-US" dirty="0"/>
              <a:t>JULY 20 – SEP. 20</a:t>
            </a: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1764505" y="4529517"/>
            <a:ext cx="1360175" cy="529829"/>
          </a:xfrm>
        </p:spPr>
        <p:txBody>
          <a:bodyPr/>
          <a:lstStyle/>
          <a:p>
            <a:r>
              <a:rPr lang="en-US" sz="1100" dirty="0">
                <a:solidFill>
                  <a:srgbClr val="474C61"/>
                </a:solidFill>
              </a:rPr>
              <a:t>Scope of Work Submittal;</a:t>
            </a:r>
            <a:br>
              <a:rPr lang="en-US" sz="1100" dirty="0">
                <a:solidFill>
                  <a:srgbClr val="474C61"/>
                </a:solidFill>
              </a:rPr>
            </a:br>
            <a:r>
              <a:rPr lang="en-US" sz="1100" dirty="0">
                <a:solidFill>
                  <a:srgbClr val="474C61"/>
                </a:solidFill>
              </a:rPr>
              <a:t>Hiring of EDRC September 2020.</a:t>
            </a:r>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4087349" y="4129006"/>
            <a:ext cx="1441180" cy="226640"/>
          </a:xfrm>
        </p:spPr>
        <p:txBody>
          <a:bodyPr/>
          <a:lstStyle/>
          <a:p>
            <a:r>
              <a:rPr lang="en-US" dirty="0"/>
              <a:t>OCT. 20-DEC. 20</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3880257" y="4524289"/>
            <a:ext cx="1797134" cy="691043"/>
          </a:xfrm>
        </p:spPr>
        <p:txBody>
          <a:bodyPr/>
          <a:lstStyle/>
          <a:p>
            <a:r>
              <a:rPr lang="en-US" sz="1100" dirty="0">
                <a:solidFill>
                  <a:srgbClr val="474C61"/>
                </a:solidFill>
              </a:rPr>
              <a:t>Assessed region’s COVID-19 Impact via survey establishing top 3 issues. Developed list of available funding sources and grants at specific agencies. Initiated coordination efforts of an Economic Resilience committee to help guide future recovery efforts. </a:t>
            </a:r>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6328174" y="4125353"/>
            <a:ext cx="1652077" cy="226640"/>
          </a:xfrm>
        </p:spPr>
        <p:txBody>
          <a:bodyPr/>
          <a:lstStyle/>
          <a:p>
            <a:r>
              <a:rPr lang="en-US" dirty="0">
                <a:solidFill>
                  <a:srgbClr val="00B0F0"/>
                </a:solidFill>
              </a:rPr>
              <a:t>JAN.21- MARCH 21</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6291269" y="4529517"/>
            <a:ext cx="1799439" cy="529829"/>
          </a:xfrm>
        </p:spPr>
        <p:txBody>
          <a:bodyPr/>
          <a:lstStyle/>
          <a:p>
            <a:r>
              <a:rPr lang="en-US" sz="1100" dirty="0">
                <a:solidFill>
                  <a:srgbClr val="474C61"/>
                </a:solidFill>
              </a:rPr>
              <a:t>Supported Local Governments and Community Partners through outreach and personal phone calls.  Hosted informational webinar on council’s work and EDA priorities.</a:t>
            </a:r>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8668027" y="4049238"/>
            <a:ext cx="1652077" cy="226640"/>
          </a:xfrm>
        </p:spPr>
        <p:txBody>
          <a:bodyPr/>
          <a:lstStyle/>
          <a:p>
            <a:r>
              <a:rPr lang="en-US" dirty="0"/>
              <a:t>APRIL 21 – JUNE 21</a:t>
            </a:r>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8704587" y="4451031"/>
            <a:ext cx="1738609" cy="529829"/>
          </a:xfrm>
        </p:spPr>
        <p:txBody>
          <a:bodyPr/>
          <a:lstStyle/>
          <a:p>
            <a:r>
              <a:rPr lang="en-US" sz="1100" dirty="0">
                <a:solidFill>
                  <a:srgbClr val="474C61"/>
                </a:solidFill>
              </a:rPr>
              <a:t>Continued community outreach and RLF CARES Act loan promotion. Hosted educational webinars. Conducted data research/assessment of economic impact resulting from COVID-19 (SFRPC/TBRPC Report)</a:t>
            </a:r>
          </a:p>
          <a:p>
            <a:endParaRPr lang="en-US" sz="1100" dirty="0"/>
          </a:p>
          <a:p>
            <a:endParaRPr lang="en-US" sz="1100"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p:txBody>
          <a:bodyPr/>
          <a:lstStyle/>
          <a:p>
            <a:r>
              <a:rPr lang="en-US" dirty="0">
                <a:solidFill>
                  <a:srgbClr val="01334C"/>
                </a:solidFill>
              </a:rPr>
              <a:t>Grant Roadmap</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50D6DDFE-2E97-449D-A7E4-A3F020F1D602}"/>
              </a:ext>
            </a:extLst>
          </p:cNvPr>
          <p:cNvPicPr>
            <a:picLocks noChangeAspect="1"/>
          </p:cNvPicPr>
          <p:nvPr/>
        </p:nvPicPr>
        <p:blipFill>
          <a:blip r:embed="rId3"/>
          <a:stretch>
            <a:fillRect/>
          </a:stretch>
        </p:blipFill>
        <p:spPr>
          <a:xfrm>
            <a:off x="537058" y="6205564"/>
            <a:ext cx="1460897" cy="574619"/>
          </a:xfrm>
          <a:prstGeom prst="rect">
            <a:avLst/>
          </a:prstGeom>
        </p:spPr>
      </p:pic>
      <p:pic>
        <p:nvPicPr>
          <p:cNvPr id="27" name="Picture 26" descr="Logo, company name&#10;&#10;Description automatically generated">
            <a:extLst>
              <a:ext uri="{FF2B5EF4-FFF2-40B4-BE49-F238E27FC236}">
                <a16:creationId xmlns:a16="http://schemas.microsoft.com/office/drawing/2014/main" id="{EB668A06-8FE7-41CE-B307-1E2D99A46E52}"/>
              </a:ext>
            </a:extLst>
          </p:cNvPr>
          <p:cNvPicPr>
            <a:picLocks noChangeAspect="1"/>
          </p:cNvPicPr>
          <p:nvPr/>
        </p:nvPicPr>
        <p:blipFill>
          <a:blip r:embed="rId4"/>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25294249"/>
      </p:ext>
    </p:extLst>
  </p:cSld>
  <p:clrMapOvr>
    <a:masterClrMapping/>
  </p:clrMapOvr>
</p:sld>
</file>

<file path=ppt/theme/theme1.xml><?xml version="1.0" encoding="utf-8"?>
<a:theme xmlns:a="http://schemas.openxmlformats.org/drawingml/2006/main" name="1_Office Theme">
  <a:themeElements>
    <a:clrScheme name="Custom 2">
      <a:dk1>
        <a:srgbClr val="000000"/>
      </a:dk1>
      <a:lt1>
        <a:srgbClr val="FFFFFF"/>
      </a:lt1>
      <a:dk2>
        <a:srgbClr val="B2B6BB"/>
      </a:dk2>
      <a:lt2>
        <a:srgbClr val="7C7A7A"/>
      </a:lt2>
      <a:accent1>
        <a:srgbClr val="01334C"/>
      </a:accent1>
      <a:accent2>
        <a:srgbClr val="C0D29F"/>
      </a:accent2>
      <a:accent3>
        <a:srgbClr val="5791C4"/>
      </a:accent3>
      <a:accent4>
        <a:srgbClr val="BD1920"/>
      </a:accent4>
      <a:accent5>
        <a:srgbClr val="7B7415"/>
      </a:accent5>
      <a:accent6>
        <a:srgbClr val="F2B012"/>
      </a:accent6>
      <a:hlink>
        <a:srgbClr val="333232"/>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solidFill>
              <a:schemeClr val="bg2"/>
            </a:solidFill>
            <a:latin typeface="Roboto Light" charset="0"/>
            <a:ea typeface="Roboto Light" charset="0"/>
            <a:cs typeface="Roboto Light" charset="0"/>
          </a:defRPr>
        </a:defPPr>
      </a:lstStyle>
    </a:txDef>
  </a:objectDefaults>
  <a:extraClrSchemeLst/>
  <a:custClrLst>
    <a:custClr name="ULI Dark Grey">
      <a:srgbClr val="414B56"/>
    </a:custClr>
    <a:custClr name="ULI Medium Grey">
      <a:srgbClr val="616A74"/>
    </a:custClr>
    <a:custClr name="ULI Light Grey">
      <a:srgbClr val="868F98"/>
    </a:custClr>
    <a:custClr name="ULI Lightest Grey">
      <a:srgbClr val="A8ADB4"/>
    </a:custClr>
    <a:custClr name="ULI Green">
      <a:srgbClr val="77A02D"/>
    </a:custClr>
    <a:custClr name="ULI Light Green">
      <a:srgbClr val="C0D29F"/>
    </a:custClr>
    <a:custClr name="Accent Blue">
      <a:srgbClr val="5791C4"/>
    </a:custClr>
    <a:custClr name="Accent Red">
      <a:srgbClr val="BD1920"/>
    </a:custClr>
    <a:custClr name="Accent Olive">
      <a:srgbClr val="7B7415"/>
    </a:custClr>
    <a:custClr name="Accent Yellow">
      <a:srgbClr val="F2B012"/>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2302</TotalTime>
  <Words>3860</Words>
  <Application>Microsoft Office PowerPoint</Application>
  <PresentationFormat>Widescreen</PresentationFormat>
  <Paragraphs>470</Paragraphs>
  <Slides>37</Slides>
  <Notes>32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Arial</vt:lpstr>
      <vt:lpstr>Calibri</vt:lpstr>
      <vt:lpstr>Calibri </vt:lpstr>
      <vt:lpstr>Calibri Light</vt:lpstr>
      <vt:lpstr>Cambria</vt:lpstr>
      <vt:lpstr>Public Sans</vt:lpstr>
      <vt:lpstr>Roboto</vt:lpstr>
      <vt:lpstr>Roboto Light</vt:lpstr>
      <vt:lpstr>Roboto Medium</vt:lpstr>
      <vt:lpstr>Roboto Regular</vt:lpstr>
      <vt:lpstr>Times New Roman</vt:lpstr>
      <vt:lpstr>Wingdings</vt:lpstr>
      <vt:lpstr>1_Office Theme</vt:lpstr>
      <vt:lpstr>2_Office Theme</vt:lpstr>
      <vt:lpstr>Comprehensive Economic Development Strategy for South Florida, 2022-2027 Economic Diversification &amp; Environnent &amp; Resilient Infrastructure Work Group Meeting #3</vt:lpstr>
      <vt:lpstr>Timeline</vt:lpstr>
      <vt:lpstr>PowerPoint Presentation</vt:lpstr>
      <vt:lpstr>Work Group Designations</vt:lpstr>
      <vt:lpstr>Introductions</vt:lpstr>
      <vt:lpstr>CARES ACT GRANT Economic Resilience:  Establishing Best Practices for Southeast Florida</vt:lpstr>
      <vt:lpstr>PowerPoint Presentation</vt:lpstr>
      <vt:lpstr>CARES ACT Scope of Work</vt:lpstr>
      <vt:lpstr>Grant Roadmap</vt:lpstr>
      <vt:lpstr>Grant Roadmap</vt:lpstr>
      <vt:lpstr>EDA Activities Needed to Meet Grant Goal</vt:lpstr>
      <vt:lpstr>EDA Activities Needed to Meet Grant Goal Continued…</vt:lpstr>
      <vt:lpstr>Survey</vt:lpstr>
      <vt:lpstr>PowerPoint Presentation</vt:lpstr>
      <vt:lpstr>COVID 2021 Economic Impact Report </vt:lpstr>
      <vt:lpstr>COVID 2021 Economic Impact Report </vt:lpstr>
      <vt:lpstr>SFRPC COVID 2021 Economic Impact Report </vt:lpstr>
      <vt:lpstr>COVID 2021 Economic Impact Report </vt:lpstr>
      <vt:lpstr>COVID 2021 Economic Impact Report </vt:lpstr>
      <vt:lpstr>Community Outreach</vt:lpstr>
      <vt:lpstr>Community Outreach</vt:lpstr>
      <vt:lpstr>Community Outreach</vt:lpstr>
      <vt:lpstr>EDA Activities Needed to Meet Grant Goal Continued…</vt:lpstr>
      <vt:lpstr>CARES Committee Role</vt:lpstr>
      <vt:lpstr>Questions, Comments, Feedback on Defining the Plan</vt:lpstr>
      <vt:lpstr>Business Attraction/Workforce Dev. Workgroup Recommendations</vt:lpstr>
      <vt:lpstr>Comprehensive Economic Development Strategy for South Florida, 2022-2027 Economic Diversification &amp; Environment &amp; Resilient Infrastructure Work Group SWOT Analysis</vt:lpstr>
      <vt:lpstr>Strengths </vt:lpstr>
      <vt:lpstr>Weaknesses</vt:lpstr>
      <vt:lpstr>Opportunities</vt:lpstr>
      <vt:lpstr>Threats</vt:lpstr>
      <vt:lpstr>Commonly repeated themes –  Mobility and Access Workgroup</vt:lpstr>
      <vt:lpstr>Business Attraction/ Workforce  Development </vt:lpstr>
      <vt:lpstr>Bringing it all together</vt:lpstr>
      <vt:lpstr>Next Steps </vt:lpstr>
      <vt:lpstr>Next Steps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Economic Development Strategy for South Florida, 2022-2027 Business Attraction / Workforce Development Work Group  Meeting #1</dc:title>
  <dc:creator>Mark Cassidy</dc:creator>
  <cp:lastModifiedBy>Mark Cassidy</cp:lastModifiedBy>
  <cp:revision>39</cp:revision>
  <dcterms:created xsi:type="dcterms:W3CDTF">2021-10-13T21:31:08Z</dcterms:created>
  <dcterms:modified xsi:type="dcterms:W3CDTF">2021-11-15T14:03:28Z</dcterms:modified>
</cp:coreProperties>
</file>