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4"/>
  </p:sldMasterIdLst>
  <p:notesMasterIdLst>
    <p:notesMasterId r:id="rId7"/>
  </p:notesMasterIdLst>
  <p:handoutMasterIdLst>
    <p:handoutMasterId r:id="rId8"/>
  </p:handoutMasterIdLst>
  <p:sldIdLst>
    <p:sldId id="260" r:id="rId5"/>
    <p:sldId id="259" r:id="rId6"/>
  </p:sldIdLst>
  <p:sldSz cx="10058400" cy="77724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A56"/>
    <a:srgbClr val="3B5139"/>
    <a:srgbClr val="28623E"/>
    <a:srgbClr val="3C8A36"/>
    <a:srgbClr val="F8FFD1"/>
    <a:srgbClr val="367240"/>
    <a:srgbClr val="19C3FF"/>
    <a:srgbClr val="3A7A45"/>
    <a:srgbClr val="577854"/>
    <a:srgbClr val="FB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8" d="100"/>
          <a:sy n="98" d="100"/>
        </p:scale>
        <p:origin x="1650" y="78"/>
      </p:cViewPr>
      <p:guideLst/>
    </p:cSldViewPr>
  </p:slideViewPr>
  <p:notesTextViewPr>
    <p:cViewPr>
      <p:scale>
        <a:sx n="3" d="2"/>
        <a:sy n="3" d="2"/>
      </p:scale>
      <p:origin x="0" y="0"/>
    </p:cViewPr>
  </p:notesTextViewPr>
  <p:notesViewPr>
    <p:cSldViewPr snapToGrid="0">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38D6FE3C-34D8-4B4B-9273-D907B0A3B964}" type="datetimeFigureOut">
              <a:rPr lang="en-US"/>
              <a:t>09/16/2019</a:t>
            </a:fld>
            <a:endParaRPr dirty="0"/>
          </a:p>
        </p:txBody>
      </p:sp>
      <p:sp>
        <p:nvSpPr>
          <p:cNvPr id="4" name="Footer Placeholder 3"/>
          <p:cNvSpPr>
            <a:spLocks noGrp="1"/>
          </p:cNvSpPr>
          <p:nvPr>
            <p:ph type="ftr" sz="quarter" idx="2"/>
          </p:nvPr>
        </p:nvSpPr>
        <p:spPr>
          <a:xfrm>
            <a:off x="0" y="8772670"/>
            <a:ext cx="3037840" cy="463406"/>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970938" y="8772670"/>
            <a:ext cx="3037840" cy="463406"/>
          </a:xfrm>
          <a:prstGeom prst="rect">
            <a:avLst/>
          </a:prstGeom>
        </p:spPr>
        <p:txBody>
          <a:bodyPr vert="horz" lIns="91440" tIns="45720" rIns="91440" bIns="45720" rtlCol="0" anchor="b"/>
          <a:lstStyle>
            <a:lvl1pPr algn="r">
              <a:defRPr sz="1200"/>
            </a:lvl1pPr>
          </a:lstStyle>
          <a:p>
            <a:fld id="{E169A89D-734B-4FAD-B6E7-2B864E72E489}" type="slidenum">
              <a:rPr/>
              <a:t>‹#›</a:t>
            </a:fld>
            <a:endParaRPr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1D0FF5F4-5691-49AF-9E16-FB22826F7264}" type="datetimeFigureOut">
              <a:rPr lang="en-US"/>
              <a:t>09/16/2019</a:t>
            </a:fld>
            <a:endParaRPr dirty="0"/>
          </a:p>
        </p:txBody>
      </p:sp>
      <p:sp>
        <p:nvSpPr>
          <p:cNvPr id="4" name="Slide Image Placeholder 3"/>
          <p:cNvSpPr>
            <a:spLocks noGrp="1" noRot="1" noChangeAspect="1"/>
          </p:cNvSpPr>
          <p:nvPr>
            <p:ph type="sldImg" idx="2"/>
          </p:nvPr>
        </p:nvSpPr>
        <p:spPr>
          <a:xfrm>
            <a:off x="1489075" y="1154113"/>
            <a:ext cx="4032250" cy="3116262"/>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701040" y="4444867"/>
            <a:ext cx="5608320" cy="3636705"/>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1440" tIns="45720" rIns="91440" bIns="45720" rtlCol="0" anchor="b"/>
          <a:lstStyle>
            <a:lvl1pPr algn="r">
              <a:defRPr sz="1200"/>
            </a:lvl1pPr>
          </a:lstStyle>
          <a:p>
            <a:fld id="{952A89D7-7603-4ECB-ADF6-F6CF2BE4F401}" type="slidenum">
              <a:rPr/>
              <a:t>‹#›</a:t>
            </a:fld>
            <a:endParaRPr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1EC3-08C9-4E49-9CEA-3A0642D78AA7}"/>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88922434-E480-40CF-BD7A-9C0E942A8F7A}"/>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21377C9B-961C-4746-A427-AD4A63F92922}"/>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5" name="Footer Placeholder 4">
            <a:extLst>
              <a:ext uri="{FF2B5EF4-FFF2-40B4-BE49-F238E27FC236}">
                <a16:creationId xmlns:a16="http://schemas.microsoft.com/office/drawing/2014/main" id="{99DAC14D-CE39-470A-920A-0D4B4FDCC7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C9A425-820A-4EE3-9F91-EFE2C2F50095}"/>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164131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40A3-6D1F-4BD6-B6C1-639472F1AD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C093A-D074-4626-A961-11A52C14EE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63A65-60B2-4F2F-8AD0-FDC307A3110B}"/>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5" name="Footer Placeholder 4">
            <a:extLst>
              <a:ext uri="{FF2B5EF4-FFF2-40B4-BE49-F238E27FC236}">
                <a16:creationId xmlns:a16="http://schemas.microsoft.com/office/drawing/2014/main" id="{6A9C9411-0CAD-488A-A2DA-5791380EC8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17C808-8615-491F-8D45-5D7C19FEBA86}"/>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152905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6791F-6B02-4562-B525-1A5B6F44D91D}"/>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0D6920-5B8E-4989-A82A-1861BEEBA092}"/>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550A1-E591-417A-ABF7-19E75C9F7857}"/>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5" name="Footer Placeholder 4">
            <a:extLst>
              <a:ext uri="{FF2B5EF4-FFF2-40B4-BE49-F238E27FC236}">
                <a16:creationId xmlns:a16="http://schemas.microsoft.com/office/drawing/2014/main" id="{43293B8C-697E-469D-AE3F-2EDDA3BAB1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BF2DBA-784A-43E7-8DB8-EF861858A072}"/>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212262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side Page">
    <p:spTree>
      <p:nvGrpSpPr>
        <p:cNvPr id="1" name=""/>
        <p:cNvGrpSpPr/>
        <p:nvPr/>
      </p:nvGrpSpPr>
      <p:grpSpPr>
        <a:xfrm>
          <a:off x="0" y="0"/>
          <a:ext cx="0" cy="0"/>
          <a:chOff x="0" y="0"/>
          <a:chExt cx="0" cy="0"/>
        </a:xfrm>
      </p:grpSpPr>
      <p:sp>
        <p:nvSpPr>
          <p:cNvPr id="11" name="Rectangle 10"/>
          <p:cNvSpPr/>
          <p:nvPr userDrawn="1"/>
        </p:nvSpPr>
        <p:spPr>
          <a:xfrm>
            <a:off x="442027" y="3040910"/>
            <a:ext cx="2424223" cy="996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23" name="Text Placeholder 21"/>
          <p:cNvSpPr>
            <a:spLocks noGrp="1"/>
          </p:cNvSpPr>
          <p:nvPr>
            <p:ph type="body" sz="quarter" idx="14" hasCustomPrompt="1"/>
          </p:nvPr>
        </p:nvSpPr>
        <p:spPr>
          <a:xfrm rot="16200000">
            <a:off x="2387620" y="6007119"/>
            <a:ext cx="2471737" cy="144424"/>
          </a:xfrm>
        </p:spPr>
        <p:txBody>
          <a:bodyPr lIns="0" tIns="0" rIns="0" bIns="0" anchor="t">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Company N</a:t>
            </a:r>
            <a:r>
              <a:rPr dirty="0"/>
              <a:t>ame</a:t>
            </a:r>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B</a:t>
            </a:r>
            <a:r>
              <a:rPr dirty="0"/>
              <a:t>usiness </a:t>
            </a:r>
            <a:r>
              <a:rPr lang="en-US" dirty="0"/>
              <a:t>A</a:t>
            </a:r>
            <a:r>
              <a:rPr dirty="0"/>
              <a:t>ddress</a:t>
            </a:r>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endParaRPr dirty="0"/>
          </a:p>
        </p:txBody>
      </p:sp>
      <p:sp>
        <p:nvSpPr>
          <p:cNvPr id="20" name="Text Placeholder 21"/>
          <p:cNvSpPr>
            <a:spLocks noGrp="1"/>
          </p:cNvSpPr>
          <p:nvPr>
            <p:ph type="body" sz="quarter" idx="23" hasCustomPrompt="1"/>
          </p:nvPr>
        </p:nvSpPr>
        <p:spPr>
          <a:xfrm rot="16200000">
            <a:off x="3169992" y="4149988"/>
            <a:ext cx="2381694" cy="163537"/>
          </a:xfrm>
        </p:spPr>
        <p:txBody>
          <a:bodyPr lIns="0" tIns="0" rIns="0" bIns="0" anchor="t">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Recipient Name</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26" name="Text Placeholder 21"/>
          <p:cNvSpPr>
            <a:spLocks noGrp="1"/>
          </p:cNvSpPr>
          <p:nvPr>
            <p:ph type="body" sz="quarter" idx="24" hasCustomPrompt="1"/>
          </p:nvPr>
        </p:nvSpPr>
        <p:spPr>
          <a:xfrm rot="16200000">
            <a:off x="3480891" y="4010206"/>
            <a:ext cx="2381694" cy="443099"/>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Address</a:t>
            </a:r>
            <a:br>
              <a:rPr lang="en-US" dirty="0"/>
            </a:br>
            <a:r>
              <a:rPr lang="en-US" dirty="0"/>
              <a:t>City, ST  ZIP Code</a:t>
            </a:r>
            <a:endParaRPr dirty="0"/>
          </a:p>
        </p:txBody>
      </p:sp>
      <p:sp>
        <p:nvSpPr>
          <p:cNvPr id="29" name="Text Placeholder 21"/>
          <p:cNvSpPr>
            <a:spLocks noGrp="1"/>
          </p:cNvSpPr>
          <p:nvPr>
            <p:ph type="body" sz="quarter" idx="25" hasCustomPrompt="1"/>
          </p:nvPr>
        </p:nvSpPr>
        <p:spPr>
          <a:xfrm rot="16200000">
            <a:off x="5348943" y="4362492"/>
            <a:ext cx="1785749" cy="334471"/>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[Website]</a:t>
            </a:r>
            <a:br>
              <a:rPr lang="en-US" dirty="0"/>
            </a:br>
            <a:r>
              <a:rPr lang="en-US" dirty="0"/>
              <a:t>[Email]</a:t>
            </a:r>
            <a:endParaRPr dirty="0"/>
          </a:p>
        </p:txBody>
      </p:sp>
      <p:sp>
        <p:nvSpPr>
          <p:cNvPr id="30" name="Text Placeholder 21"/>
          <p:cNvSpPr>
            <a:spLocks noGrp="1"/>
          </p:cNvSpPr>
          <p:nvPr>
            <p:ph type="body" sz="quarter" idx="26" hasCustomPrompt="1"/>
          </p:nvPr>
        </p:nvSpPr>
        <p:spPr>
          <a:xfrm rot="16200000">
            <a:off x="5348943" y="6255090"/>
            <a:ext cx="1785749" cy="334471"/>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Tel [Telephone]</a:t>
            </a:r>
            <a:br>
              <a:rPr lang="en-US" dirty="0"/>
            </a:br>
            <a:r>
              <a:rPr lang="en-US" dirty="0"/>
              <a:t>Fax [Fax]</a:t>
            </a:r>
            <a:endParaRPr dirty="0"/>
          </a:p>
        </p:txBody>
      </p:sp>
      <p:sp>
        <p:nvSpPr>
          <p:cNvPr id="5" name="Picture Placeholder 4"/>
          <p:cNvSpPr>
            <a:spLocks noGrp="1"/>
          </p:cNvSpPr>
          <p:nvPr>
            <p:ph type="pic" sz="quarter" idx="27"/>
          </p:nvPr>
        </p:nvSpPr>
        <p:spPr>
          <a:xfrm>
            <a:off x="442082" y="839788"/>
            <a:ext cx="2424113" cy="2084387"/>
          </a:xfrm>
          <a:solidFill>
            <a:schemeClr val="bg1">
              <a:lumMod val="85000"/>
            </a:schemeClr>
          </a:solidFill>
        </p:spPr>
        <p:txBody>
          <a:bodyPr tIns="182880">
            <a:normAutofit/>
          </a:bodyPr>
          <a:lstStyle>
            <a:lvl1pPr marL="0" indent="0" algn="ctr">
              <a:buNone/>
              <a:defRPr sz="1400"/>
            </a:lvl1pPr>
          </a:lstStyle>
          <a:p>
            <a:r>
              <a:rPr lang="en-US" dirty="0"/>
              <a:t>Click icon to add picture</a:t>
            </a:r>
          </a:p>
        </p:txBody>
      </p:sp>
      <p:sp>
        <p:nvSpPr>
          <p:cNvPr id="32" name="Rectangle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35" name="Rectangle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Tree>
    <p:extLst>
      <p:ext uri="{BB962C8B-B14F-4D97-AF65-F5344CB8AC3E}">
        <p14:creationId xmlns:p14="http://schemas.microsoft.com/office/powerpoint/2010/main" val="3860448903"/>
      </p:ext>
    </p:extLst>
  </p:cSld>
  <p:clrMapOvr>
    <a:masterClrMapping/>
  </p:clrMapOvr>
  <p:extLst mod="1">
    <p:ext uri="{DCECCB84-F9BA-43D5-87BE-67443E8EF086}">
      <p15:sldGuideLst xmlns:p15="http://schemas.microsoft.com/office/powerpoint/2012/main">
        <p15:guide id="1" orient="horz" pos="288">
          <p15:clr>
            <a:srgbClr val="FBAE40"/>
          </p15:clr>
        </p15:guide>
        <p15:guide id="2" orient="horz" pos="4608">
          <p15:clr>
            <a:srgbClr val="FBAE40"/>
          </p15:clr>
        </p15:guide>
        <p15:guide id="3" pos="272">
          <p15:clr>
            <a:srgbClr val="FBAE40"/>
          </p15:clr>
        </p15:guide>
        <p15:guide id="4" pos="1800">
          <p15:clr>
            <a:srgbClr val="FBAE40"/>
          </p15:clr>
        </p15:guide>
        <p15:guide id="6" pos="6035">
          <p15:clr>
            <a:srgbClr val="FBAE40"/>
          </p15:clr>
        </p15:guide>
        <p15:guide id="7" pos="45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ide Page">
    <p:spTree>
      <p:nvGrpSpPr>
        <p:cNvPr id="1" name=""/>
        <p:cNvGrpSpPr/>
        <p:nvPr/>
      </p:nvGrpSpPr>
      <p:grpSpPr>
        <a:xfrm>
          <a:off x="0" y="0"/>
          <a:ext cx="0" cy="0"/>
          <a:chOff x="0" y="0"/>
          <a:chExt cx="0" cy="0"/>
        </a:xfrm>
      </p:grpSpPr>
      <p:cxnSp>
        <p:nvCxnSpPr>
          <p:cNvPr id="8" name="Straight Connector 7"/>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26" name="Text Placeholder 21"/>
          <p:cNvSpPr>
            <a:spLocks noGrp="1"/>
          </p:cNvSpPr>
          <p:nvPr>
            <p:ph type="body" sz="quarter" idx="36" hasCustomPrompt="1"/>
          </p:nvPr>
        </p:nvSpPr>
        <p:spPr>
          <a:xfrm>
            <a:off x="434340" y="3711724"/>
            <a:ext cx="2423160" cy="237054"/>
          </a:xfrm>
        </p:spPr>
        <p:txBody>
          <a:bodyPr lIns="0" tIns="0" rIns="0" bIns="0" anchor="b">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515935"/>
          </a:xfrm>
        </p:spPr>
        <p:txBody>
          <a:bodyPr lIns="0" tIns="0" rIns="0" bIns="0" anchor="t">
            <a:noAutofit/>
          </a:bodyPr>
          <a:lstStyle>
            <a:lvl1pPr marL="112713" indent="-112713" algn="l">
              <a:lnSpc>
                <a:spcPct val="10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1"/>
          <p:cNvSpPr>
            <a:spLocks noGrp="1"/>
          </p:cNvSpPr>
          <p:nvPr>
            <p:ph type="body" sz="quarter" idx="42" hasCustomPrompt="1"/>
          </p:nvPr>
        </p:nvSpPr>
        <p:spPr>
          <a:xfrm>
            <a:off x="7144703" y="1616150"/>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a:t>quotation</a:t>
            </a:r>
            <a:endParaRPr dirty="0"/>
          </a:p>
        </p:txBody>
      </p: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59" name="Text Placeholder 21"/>
          <p:cNvSpPr>
            <a:spLocks noGrp="1"/>
          </p:cNvSpPr>
          <p:nvPr>
            <p:ph type="body" sz="quarter" idx="48" hasCustomPrompt="1"/>
          </p:nvPr>
        </p:nvSpPr>
        <p:spPr>
          <a:xfrm>
            <a:off x="7155180" y="4359349"/>
            <a:ext cx="2423160" cy="1108397"/>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38" name="Rectangle 37"/>
          <p:cNvSpPr/>
          <p:nvPr userDrawn="1"/>
        </p:nvSpPr>
        <p:spPr>
          <a:xfrm>
            <a:off x="43380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4" name="Picture Placeholder 4"/>
          <p:cNvSpPr>
            <a:spLocks noGrp="1"/>
          </p:cNvSpPr>
          <p:nvPr>
            <p:ph type="pic" sz="quarter" idx="27"/>
          </p:nvPr>
        </p:nvSpPr>
        <p:spPr>
          <a:xfrm>
            <a:off x="5050465" y="850606"/>
            <a:ext cx="1144595" cy="2834640"/>
          </a:xfrm>
          <a:solidFill>
            <a:schemeClr val="bg1">
              <a:lumMod val="85000"/>
            </a:schemeClr>
          </a:solidFill>
        </p:spPr>
        <p:txBody>
          <a:bodyPr tIns="182880">
            <a:normAutofit/>
          </a:bodyPr>
          <a:lstStyle>
            <a:lvl1pPr marL="0" indent="0" algn="ctr">
              <a:buNone/>
              <a:defRPr sz="1400"/>
            </a:lvl1pPr>
          </a:lstStyle>
          <a:p>
            <a:r>
              <a:rPr lang="en-US" dirty="0"/>
              <a:t>Click icon to add picture</a:t>
            </a:r>
          </a:p>
        </p:txBody>
      </p:sp>
      <p:sp>
        <p:nvSpPr>
          <p:cNvPr id="46" name="Picture Placeholder 4"/>
          <p:cNvSpPr>
            <a:spLocks noGrp="1"/>
          </p:cNvSpPr>
          <p:nvPr>
            <p:ph type="pic" sz="quarter" idx="50"/>
          </p:nvPr>
        </p:nvSpPr>
        <p:spPr>
          <a:xfrm>
            <a:off x="434340" y="4688343"/>
            <a:ext cx="2423160" cy="1600200"/>
          </a:xfrm>
          <a:solidFill>
            <a:schemeClr val="bg1">
              <a:lumMod val="85000"/>
            </a:schemeClr>
          </a:solidFill>
        </p:spPr>
        <p:txBody>
          <a:bodyPr tIns="182880">
            <a:normAutofit/>
          </a:bodyPr>
          <a:lstStyle>
            <a:lvl1pPr marL="0" indent="0" algn="ctr">
              <a:buNone/>
              <a:defRPr sz="1400"/>
            </a:lvl1pPr>
          </a:lstStyle>
          <a:p>
            <a:r>
              <a:rPr lang="en-US" dirty="0"/>
              <a:t>Click icon to add picture</a:t>
            </a:r>
          </a:p>
        </p:txBody>
      </p:sp>
      <p:sp>
        <p:nvSpPr>
          <p:cNvPr id="47" name="Rectangle 46"/>
          <p:cNvSpPr/>
          <p:nvPr userDrawn="1"/>
        </p:nvSpPr>
        <p:spPr>
          <a:xfrm>
            <a:off x="433809" y="6360183"/>
            <a:ext cx="2424223" cy="7093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48" name="Rectangle 47"/>
          <p:cNvSpPr/>
          <p:nvPr userDrawn="1"/>
        </p:nvSpPr>
        <p:spPr>
          <a:xfrm>
            <a:off x="3771900" y="850606"/>
            <a:ext cx="1188299" cy="2834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49" name="Rectangle 48"/>
          <p:cNvSpPr/>
          <p:nvPr userDrawn="1"/>
        </p:nvSpPr>
        <p:spPr>
          <a:xfrm>
            <a:off x="377136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50" name="Rectangle 49"/>
          <p:cNvSpPr/>
          <p:nvPr userDrawn="1"/>
        </p:nvSpPr>
        <p:spPr>
          <a:xfrm>
            <a:off x="7154649"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dirty="0"/>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62" name="Text Placeholder 21"/>
          <p:cNvSpPr>
            <a:spLocks noGrp="1"/>
          </p:cNvSpPr>
          <p:nvPr>
            <p:ph type="body" sz="quarter" idx="52" hasCustomPrompt="1"/>
          </p:nvPr>
        </p:nvSpPr>
        <p:spPr>
          <a:xfrm>
            <a:off x="7155180" y="569862"/>
            <a:ext cx="2423160"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3" name="Text Placeholder 12"/>
          <p:cNvSpPr>
            <a:spLocks noGrp="1"/>
          </p:cNvSpPr>
          <p:nvPr>
            <p:ph type="body" sz="quarter" idx="53" hasCustomPrompt="1"/>
          </p:nvPr>
        </p:nvSpPr>
        <p:spPr>
          <a:xfrm>
            <a:off x="7155180" y="144636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64" name="Text Placeholder 21"/>
          <p:cNvSpPr>
            <a:spLocks noGrp="1"/>
          </p:cNvSpPr>
          <p:nvPr>
            <p:ph type="body" sz="quarter" idx="54" hasCustomPrompt="1"/>
          </p:nvPr>
        </p:nvSpPr>
        <p:spPr>
          <a:xfrm>
            <a:off x="7144703" y="2354879"/>
            <a:ext cx="2444114" cy="175671"/>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a:t>attribution</a:t>
            </a:r>
            <a:endParaRPr dirty="0"/>
          </a:p>
        </p:txBody>
      </p:sp>
      <p:sp>
        <p:nvSpPr>
          <p:cNvPr id="65" name="Text Placeholder 21"/>
          <p:cNvSpPr>
            <a:spLocks noGrp="1"/>
          </p:cNvSpPr>
          <p:nvPr>
            <p:ph type="body" sz="quarter" idx="55" hasCustomPrompt="1"/>
          </p:nvPr>
        </p:nvSpPr>
        <p:spPr>
          <a:xfrm>
            <a:off x="7144703" y="2636876"/>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a:t>quotation</a:t>
            </a:r>
            <a:endParaRPr dirty="0"/>
          </a:p>
        </p:txBody>
      </p:sp>
      <p:sp>
        <p:nvSpPr>
          <p:cNvPr id="66" name="Text Placeholder 21"/>
          <p:cNvSpPr>
            <a:spLocks noGrp="1"/>
          </p:cNvSpPr>
          <p:nvPr>
            <p:ph type="body" sz="quarter" idx="56" hasCustomPrompt="1"/>
          </p:nvPr>
        </p:nvSpPr>
        <p:spPr>
          <a:xfrm>
            <a:off x="7144703" y="3375605"/>
            <a:ext cx="2444114" cy="175671"/>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a:t>attribution</a:t>
            </a:r>
            <a:endParaRPr dirty="0"/>
          </a:p>
        </p:txBody>
      </p:sp>
      <p:sp>
        <p:nvSpPr>
          <p:cNvPr id="67" name="Text Placeholder 21"/>
          <p:cNvSpPr>
            <a:spLocks noGrp="1"/>
          </p:cNvSpPr>
          <p:nvPr>
            <p:ph type="body" sz="quarter" idx="57" hasCustomPrompt="1"/>
          </p:nvPr>
        </p:nvSpPr>
        <p:spPr>
          <a:xfrm>
            <a:off x="7155180" y="3633329"/>
            <a:ext cx="2423160" cy="513370"/>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8" name="Text Placeholder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a:t> </a:t>
            </a:r>
          </a:p>
        </p:txBody>
      </p:sp>
      <p:sp>
        <p:nvSpPr>
          <p:cNvPr id="69" name="Text Placeholder 21"/>
          <p:cNvSpPr>
            <a:spLocks noGrp="1"/>
          </p:cNvSpPr>
          <p:nvPr>
            <p:ph type="body" sz="quarter" idx="59" hasCustomPrompt="1"/>
          </p:nvPr>
        </p:nvSpPr>
        <p:spPr>
          <a:xfrm>
            <a:off x="7155180" y="5901071"/>
            <a:ext cx="2423160" cy="141412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70" name="Text Placeholder 21"/>
          <p:cNvSpPr>
            <a:spLocks noGrp="1"/>
          </p:cNvSpPr>
          <p:nvPr>
            <p:ph type="body" sz="quarter" idx="60" hasCustomPrompt="1"/>
          </p:nvPr>
        </p:nvSpPr>
        <p:spPr>
          <a:xfrm>
            <a:off x="7155180" y="5610985"/>
            <a:ext cx="2423160" cy="205024"/>
          </a:xfrm>
        </p:spPr>
        <p:txBody>
          <a:bodyPr lIns="0" tIns="0" rIns="0" bIns="0" anchor="b">
            <a:noAutofit/>
          </a:bodyPr>
          <a:lstStyle>
            <a:lvl1pPr marL="0" indent="0" algn="l">
              <a:lnSpc>
                <a:spcPct val="120000"/>
              </a:lnSpc>
              <a:spcBef>
                <a:spcPts val="0"/>
              </a:spcBef>
              <a:buNone/>
              <a:defRPr sz="11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Tree>
    <p:extLst>
      <p:ext uri="{BB962C8B-B14F-4D97-AF65-F5344CB8AC3E}">
        <p14:creationId xmlns:p14="http://schemas.microsoft.com/office/powerpoint/2010/main" val="2801440988"/>
      </p:ext>
    </p:extLst>
  </p:cSld>
  <p:clrMapOvr>
    <a:masterClrMapping/>
  </p:clrMapOvr>
  <p:extLst mod="1">
    <p:ext uri="{DCECCB84-F9BA-43D5-87BE-67443E8EF086}">
      <p15:sldGuideLst xmlns:p15="http://schemas.microsoft.com/office/powerpoint/2012/main">
        <p15:guide id="1" pos="231">
          <p15:clr>
            <a:srgbClr val="FBAE40"/>
          </p15:clr>
        </p15:guide>
        <p15:guide id="2" pos="1902">
          <p15:clr>
            <a:srgbClr val="FBAE40"/>
          </p15:clr>
        </p15:guide>
        <p15:guide id="3" pos="2361">
          <p15:clr>
            <a:srgbClr val="FBAE40"/>
          </p15:clr>
        </p15:guide>
        <p15:guide id="4" pos="4032">
          <p15:clr>
            <a:srgbClr val="FBAE40"/>
          </p15:clr>
        </p15:guide>
        <p15:guide id="5" pos="4494">
          <p15:clr>
            <a:srgbClr val="FBAE40"/>
          </p15:clr>
        </p15:guide>
        <p15:guide id="6" pos="6105">
          <p15:clr>
            <a:srgbClr val="FBAE40"/>
          </p15:clr>
        </p15:guide>
        <p15:guide id="7" orient="horz" pos="288">
          <p15:clr>
            <a:srgbClr val="FBAE40"/>
          </p15:clr>
        </p15:guide>
        <p15:guide id="8" orient="horz" pos="4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4640-9D6D-498E-944C-6D5E12600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9EA06-4389-489C-AF94-A59464D5E0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8AFF7-0DD5-4281-85D7-00B7409E9B01}"/>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5" name="Footer Placeholder 4">
            <a:extLst>
              <a:ext uri="{FF2B5EF4-FFF2-40B4-BE49-F238E27FC236}">
                <a16:creationId xmlns:a16="http://schemas.microsoft.com/office/drawing/2014/main" id="{976FC4BE-06DB-4965-A98B-960B4C9617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9EC168-CFA9-4F6F-9351-21E514D20727}"/>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218429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5113-47B6-44C5-BE2F-B0783F49CA0F}"/>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0FB565A4-C6FF-4EE8-A803-D43ED366983F}"/>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1ABBE9-07BB-46AB-934C-BCA8C8FE3EE3}"/>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5" name="Footer Placeholder 4">
            <a:extLst>
              <a:ext uri="{FF2B5EF4-FFF2-40B4-BE49-F238E27FC236}">
                <a16:creationId xmlns:a16="http://schemas.microsoft.com/office/drawing/2014/main" id="{773E6C62-2DE3-4A82-B4FA-D99C2EFE6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799749-3778-4C93-ADA0-0A9E187AE8F2}"/>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312861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A5DF-2B13-4226-BD17-0DB571C6A0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7B890-4908-403A-A041-51D8C0A6EC3E}"/>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DFE0B5-E0A7-4128-834B-C084E80A6988}"/>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C4833-8ECA-4841-9719-7DD23610AEBB}"/>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6" name="Footer Placeholder 5">
            <a:extLst>
              <a:ext uri="{FF2B5EF4-FFF2-40B4-BE49-F238E27FC236}">
                <a16:creationId xmlns:a16="http://schemas.microsoft.com/office/drawing/2014/main" id="{3D57DE69-0C9C-44DD-871A-F842A2BBC1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3FAA6B-782B-418E-A4F4-4939E06B8356}"/>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17702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B5CE-FDE2-4637-A0A0-39D47D5AE49F}"/>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4824E2-F840-4902-97DF-BAE135E76770}"/>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a:extLst>
              <a:ext uri="{FF2B5EF4-FFF2-40B4-BE49-F238E27FC236}">
                <a16:creationId xmlns:a16="http://schemas.microsoft.com/office/drawing/2014/main" id="{8FB12695-48D2-4908-812E-B66F5325F282}"/>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70A83-DB80-4703-97AE-026FC277B5D3}"/>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a:extLst>
              <a:ext uri="{FF2B5EF4-FFF2-40B4-BE49-F238E27FC236}">
                <a16:creationId xmlns:a16="http://schemas.microsoft.com/office/drawing/2014/main" id="{07C97E78-93D5-49B5-AD96-309DA9A327D7}"/>
              </a:ext>
            </a:extLst>
          </p:cNvPr>
          <p:cNvSpPr>
            <a:spLocks noGrp="1"/>
          </p:cNvSpPr>
          <p:nvPr>
            <p:ph sz="quarter" idx="4"/>
          </p:nvPr>
        </p:nvSpPr>
        <p:spPr>
          <a:xfrm>
            <a:off x="5092065"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42AF92-00CB-4DF9-AAB9-79A5D1D42356}"/>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8" name="Footer Placeholder 7">
            <a:extLst>
              <a:ext uri="{FF2B5EF4-FFF2-40B4-BE49-F238E27FC236}">
                <a16:creationId xmlns:a16="http://schemas.microsoft.com/office/drawing/2014/main" id="{D7630E4E-6016-40F2-B315-A7F8D51134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F37B68-F214-4113-AB49-E7D95282DA2A}"/>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159629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E5B9-EA74-41A0-9D6E-E6EA70FDC2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E8CA9-4D6A-4796-A33C-5BC7B24120D4}"/>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4" name="Footer Placeholder 3">
            <a:extLst>
              <a:ext uri="{FF2B5EF4-FFF2-40B4-BE49-F238E27FC236}">
                <a16:creationId xmlns:a16="http://schemas.microsoft.com/office/drawing/2014/main" id="{4F2F8B99-57EB-476C-B579-2703113807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34D3769-90D1-4CAF-9640-304240C65B7F}"/>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213116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BF89C-7720-46AD-9212-3ED83B67E6A0}"/>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3" name="Footer Placeholder 2">
            <a:extLst>
              <a:ext uri="{FF2B5EF4-FFF2-40B4-BE49-F238E27FC236}">
                <a16:creationId xmlns:a16="http://schemas.microsoft.com/office/drawing/2014/main" id="{BCCE39D6-EFFA-473A-803C-B9525FD7F5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4E3714-152D-4BD9-8524-DE43A13F374F}"/>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188925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77CF-AD7C-4E70-8726-B213F5E3F97D}"/>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5DB0C337-058F-4E80-8D3B-E318C6DDC13A}"/>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7E12AA-01FF-4D03-BE03-4267AEF19218}"/>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a:extLst>
              <a:ext uri="{FF2B5EF4-FFF2-40B4-BE49-F238E27FC236}">
                <a16:creationId xmlns:a16="http://schemas.microsoft.com/office/drawing/2014/main" id="{7E5D3FDF-0050-4970-921F-17A4647D9DF5}"/>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6" name="Footer Placeholder 5">
            <a:extLst>
              <a:ext uri="{FF2B5EF4-FFF2-40B4-BE49-F238E27FC236}">
                <a16:creationId xmlns:a16="http://schemas.microsoft.com/office/drawing/2014/main" id="{1B24C8C3-0154-4A62-AA05-26E95F4C7E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A756AF-BC98-4095-A7C3-2C0F31EEDD2C}"/>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320165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36AA-9EAB-48E9-8D08-3DE8AC0A6208}"/>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6C1A4739-0878-4BBD-AFE3-7419DEC07A40}"/>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dirty="0"/>
          </a:p>
        </p:txBody>
      </p:sp>
      <p:sp>
        <p:nvSpPr>
          <p:cNvPr id="4" name="Text Placeholder 3">
            <a:extLst>
              <a:ext uri="{FF2B5EF4-FFF2-40B4-BE49-F238E27FC236}">
                <a16:creationId xmlns:a16="http://schemas.microsoft.com/office/drawing/2014/main" id="{CC6BEC1C-FAF1-434E-A1CB-F1910E8CAE18}"/>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a:extLst>
              <a:ext uri="{FF2B5EF4-FFF2-40B4-BE49-F238E27FC236}">
                <a16:creationId xmlns:a16="http://schemas.microsoft.com/office/drawing/2014/main" id="{A9A4B1FE-907E-4C93-9FB7-E9343DD526B0}"/>
              </a:ext>
            </a:extLst>
          </p:cNvPr>
          <p:cNvSpPr>
            <a:spLocks noGrp="1"/>
          </p:cNvSpPr>
          <p:nvPr>
            <p:ph type="dt" sz="half" idx="10"/>
          </p:nvPr>
        </p:nvSpPr>
        <p:spPr/>
        <p:txBody>
          <a:bodyPr/>
          <a:lstStyle/>
          <a:p>
            <a:fld id="{FC7BAE6A-DCF3-43E4-B2A0-33D0CF1225FC}" type="datetimeFigureOut">
              <a:rPr lang="en-US" smtClean="0"/>
              <a:t>09/16/2019</a:t>
            </a:fld>
            <a:endParaRPr lang="en-US" dirty="0"/>
          </a:p>
        </p:txBody>
      </p:sp>
      <p:sp>
        <p:nvSpPr>
          <p:cNvPr id="6" name="Footer Placeholder 5">
            <a:extLst>
              <a:ext uri="{FF2B5EF4-FFF2-40B4-BE49-F238E27FC236}">
                <a16:creationId xmlns:a16="http://schemas.microsoft.com/office/drawing/2014/main" id="{BDACA9AD-164B-4C33-BAB8-B3700340A5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5352D6-91C3-4CDC-9098-C8BB05DDA3BF}"/>
              </a:ext>
            </a:extLst>
          </p:cNvPr>
          <p:cNvSpPr>
            <a:spLocks noGrp="1"/>
          </p:cNvSpPr>
          <p:nvPr>
            <p:ph type="sldNum" sz="quarter" idx="12"/>
          </p:nvPr>
        </p:nvSpPr>
        <p:spPr/>
        <p:txBody>
          <a:bodyPr/>
          <a:lstStyle/>
          <a:p>
            <a:fld id="{9F6761A3-4CAC-4C5F-AC82-8DB08D526BC2}" type="slidenum">
              <a:rPr lang="en-US" smtClean="0"/>
              <a:t>‹#›</a:t>
            </a:fld>
            <a:endParaRPr lang="en-US" dirty="0"/>
          </a:p>
        </p:txBody>
      </p:sp>
    </p:spTree>
    <p:extLst>
      <p:ext uri="{BB962C8B-B14F-4D97-AF65-F5344CB8AC3E}">
        <p14:creationId xmlns:p14="http://schemas.microsoft.com/office/powerpoint/2010/main" val="223466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B3136-4571-4852-BEB0-F9D640F19CE0}"/>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6D4C33-E469-4399-9061-7336F74710C5}"/>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6B1A1-FD82-42B5-B257-4AC2390833CF}"/>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FC7BAE6A-DCF3-43E4-B2A0-33D0CF1225FC}" type="datetimeFigureOut">
              <a:rPr lang="en-US" smtClean="0"/>
              <a:t>09/16/2019</a:t>
            </a:fld>
            <a:endParaRPr lang="en-US" dirty="0"/>
          </a:p>
        </p:txBody>
      </p:sp>
      <p:sp>
        <p:nvSpPr>
          <p:cNvPr id="5" name="Footer Placeholder 4">
            <a:extLst>
              <a:ext uri="{FF2B5EF4-FFF2-40B4-BE49-F238E27FC236}">
                <a16:creationId xmlns:a16="http://schemas.microsoft.com/office/drawing/2014/main" id="{2E23EEB2-BD8C-4498-8AED-CABC7EA354C0}"/>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5623F5-C069-452C-ACBD-F755F51907A7}"/>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9F6761A3-4CAC-4C5F-AC82-8DB08D526BC2}" type="slidenum">
              <a:rPr lang="en-US" smtClean="0"/>
              <a:t>‹#›</a:t>
            </a:fld>
            <a:endParaRPr lang="en-US" dirty="0"/>
          </a:p>
        </p:txBody>
      </p:sp>
      <p:sp>
        <p:nvSpPr>
          <p:cNvPr id="7" name="Rectangle 6">
            <a:extLst>
              <a:ext uri="{FF2B5EF4-FFF2-40B4-BE49-F238E27FC236}">
                <a16:creationId xmlns:a16="http://schemas.microsoft.com/office/drawing/2014/main" id="{AF2E7DA3-A3D6-49C5-9D80-CF71CFADDCB7}"/>
              </a:ext>
            </a:extLst>
          </p:cNvPr>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endParaRPr lang="en-US" sz="1000" dirty="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a:solidFill>
                  <a:prstClr val="white">
                    <a:lumMod val="50000"/>
                  </a:prstClr>
                </a:solidFill>
                <a:latin typeface="Calibri Light" panose="020F0302020204030204" pitchFamily="34" charset="0"/>
                <a:cs typeface="Calibri" panose="020F0502020204030204" pitchFamily="34" charset="0"/>
              </a:rPr>
              <a:t>By the way, if</a:t>
            </a:r>
            <a:r>
              <a:rPr lang="en-US" sz="1000" baseline="0" dirty="0">
                <a:solidFill>
                  <a:prstClr val="white">
                    <a:lumMod val="50000"/>
                  </a:prstClr>
                </a:solidFill>
                <a:latin typeface="Calibri Light" panose="020F0302020204030204" pitchFamily="34" charset="0"/>
                <a:cs typeface="Calibri" panose="020F0502020204030204" pitchFamily="34" charset="0"/>
              </a:rPr>
              <a:t> you need to move or copy the thin black lines, you can select them by clicking the dotted outline.</a:t>
            </a:r>
            <a:endParaRPr lang="en-US"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3912464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hall@sfrpc.com" TargetMode="External"/><Relationship Id="rId2" Type="http://schemas.openxmlformats.org/officeDocument/2006/relationships/hyperlink" Target="mailto:jtart@sfrpc.com"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rot="16200000">
            <a:off x="1812257" y="4971095"/>
            <a:ext cx="3971239" cy="1007918"/>
          </a:xfrm>
        </p:spPr>
        <p:txBody>
          <a:bodyPr/>
          <a:lstStyle/>
          <a:p>
            <a:pPr>
              <a:lnSpc>
                <a:spcPct val="100000"/>
              </a:lnSpc>
              <a:tabLst>
                <a:tab pos="862013" algn="l"/>
              </a:tabLst>
            </a:pPr>
            <a:endParaRPr lang="en-US" sz="1000" b="1" dirty="0">
              <a:solidFill>
                <a:srgbClr val="002060"/>
              </a:solidFill>
            </a:endParaRPr>
          </a:p>
          <a:p>
            <a:pPr>
              <a:lnSpc>
                <a:spcPct val="100000"/>
              </a:lnSpc>
              <a:tabLst>
                <a:tab pos="862013" algn="l"/>
              </a:tabLst>
            </a:pPr>
            <a:r>
              <a:rPr lang="en-US" sz="1000" b="1" dirty="0">
                <a:solidFill>
                  <a:srgbClr val="002060"/>
                </a:solidFill>
              </a:rPr>
              <a:t>                  	</a:t>
            </a:r>
            <a:r>
              <a:rPr lang="en-US" sz="1000" b="1" dirty="0">
                <a:solidFill>
                  <a:srgbClr val="28623E"/>
                </a:solidFill>
              </a:rPr>
              <a:t>Southeast Florida Community Development Fund, Inc.</a:t>
            </a:r>
          </a:p>
          <a:p>
            <a:pPr>
              <a:lnSpc>
                <a:spcPct val="100000"/>
              </a:lnSpc>
              <a:tabLst>
                <a:tab pos="862013" algn="l"/>
              </a:tabLst>
            </a:pPr>
            <a:r>
              <a:rPr lang="en-US" sz="1000" b="1" dirty="0">
                <a:solidFill>
                  <a:srgbClr val="28623E"/>
                </a:solidFill>
              </a:rPr>
              <a:t>                      	One Oakwood Boulevard, Suite 250</a:t>
            </a:r>
          </a:p>
          <a:p>
            <a:pPr>
              <a:lnSpc>
                <a:spcPct val="100000"/>
              </a:lnSpc>
              <a:tabLst>
                <a:tab pos="862013" algn="l"/>
              </a:tabLst>
            </a:pPr>
            <a:r>
              <a:rPr lang="en-US" sz="1000" b="1" dirty="0">
                <a:solidFill>
                  <a:srgbClr val="28623E"/>
                </a:solidFill>
              </a:rPr>
              <a:t>                             	Hollywood, FL  33020   </a:t>
            </a:r>
          </a:p>
        </p:txBody>
      </p:sp>
      <p:sp>
        <p:nvSpPr>
          <p:cNvPr id="4" name="Text Placeholder 3"/>
          <p:cNvSpPr>
            <a:spLocks noGrp="1"/>
          </p:cNvSpPr>
          <p:nvPr>
            <p:ph type="body" sz="quarter" idx="19"/>
          </p:nvPr>
        </p:nvSpPr>
        <p:spPr>
          <a:xfrm>
            <a:off x="514774" y="5029201"/>
            <a:ext cx="2632363" cy="2247120"/>
          </a:xfrm>
        </p:spPr>
        <p:txBody>
          <a:bodyPr/>
          <a:lstStyle/>
          <a:p>
            <a:pPr>
              <a:lnSpc>
                <a:spcPct val="100000"/>
              </a:lnSpc>
              <a:spcBef>
                <a:spcPts val="0"/>
              </a:spcBef>
            </a:pPr>
            <a:r>
              <a:rPr lang="en-US" sz="1200" b="1" dirty="0"/>
              <a:t>Contact us:</a:t>
            </a:r>
          </a:p>
          <a:p>
            <a:pPr>
              <a:lnSpc>
                <a:spcPct val="100000"/>
              </a:lnSpc>
              <a:spcBef>
                <a:spcPts val="0"/>
              </a:spcBef>
            </a:pPr>
            <a:endParaRPr lang="en-US" sz="600" dirty="0"/>
          </a:p>
          <a:p>
            <a:pPr>
              <a:lnSpc>
                <a:spcPct val="100000"/>
              </a:lnSpc>
              <a:spcBef>
                <a:spcPts val="0"/>
              </a:spcBef>
            </a:pPr>
            <a:r>
              <a:rPr lang="en-US" sz="1200" dirty="0"/>
              <a:t>Jeff Tart, Senior Loan Officer</a:t>
            </a:r>
          </a:p>
          <a:p>
            <a:pPr>
              <a:lnSpc>
                <a:spcPct val="100000"/>
              </a:lnSpc>
              <a:spcBef>
                <a:spcPts val="0"/>
              </a:spcBef>
            </a:pPr>
            <a:r>
              <a:rPr lang="en-US" sz="1200" dirty="0">
                <a:hlinkClick r:id="rId2"/>
              </a:rPr>
              <a:t>jtart@sfrpc.com</a:t>
            </a:r>
            <a:endParaRPr lang="en-US" sz="1200" dirty="0"/>
          </a:p>
          <a:p>
            <a:pPr>
              <a:lnSpc>
                <a:spcPct val="100000"/>
              </a:lnSpc>
              <a:spcBef>
                <a:spcPts val="0"/>
              </a:spcBef>
            </a:pPr>
            <a:endParaRPr lang="en-US" sz="600" dirty="0"/>
          </a:p>
          <a:p>
            <a:pPr>
              <a:lnSpc>
                <a:spcPct val="100000"/>
              </a:lnSpc>
              <a:spcBef>
                <a:spcPts val="0"/>
              </a:spcBef>
            </a:pPr>
            <a:r>
              <a:rPr lang="en-US" sz="1200" dirty="0"/>
              <a:t>Joyce Hall, Financial Specialist</a:t>
            </a:r>
          </a:p>
          <a:p>
            <a:pPr>
              <a:lnSpc>
                <a:spcPct val="100000"/>
              </a:lnSpc>
              <a:spcBef>
                <a:spcPts val="0"/>
              </a:spcBef>
            </a:pPr>
            <a:r>
              <a:rPr lang="en-US" sz="1200" dirty="0">
                <a:hlinkClick r:id="rId3"/>
              </a:rPr>
              <a:t>jhall@sfrpc.com</a:t>
            </a:r>
            <a:r>
              <a:rPr lang="en-US" sz="1200" dirty="0"/>
              <a:t> </a:t>
            </a:r>
          </a:p>
          <a:p>
            <a:pPr>
              <a:lnSpc>
                <a:spcPct val="100000"/>
              </a:lnSpc>
              <a:spcBef>
                <a:spcPts val="0"/>
              </a:spcBef>
            </a:pPr>
            <a:endParaRPr lang="en-US" sz="800" dirty="0"/>
          </a:p>
          <a:p>
            <a:pPr>
              <a:lnSpc>
                <a:spcPct val="100000"/>
              </a:lnSpc>
              <a:spcBef>
                <a:spcPts val="0"/>
              </a:spcBef>
              <a:tabLst>
                <a:tab pos="862013" algn="l"/>
              </a:tabLst>
            </a:pPr>
            <a:r>
              <a:rPr lang="en-US" sz="1200" b="1" dirty="0">
                <a:solidFill>
                  <a:srgbClr val="2E7A56"/>
                </a:solidFill>
              </a:rPr>
              <a:t>Southeast Florida Community Development Fund, Inc.</a:t>
            </a:r>
          </a:p>
          <a:p>
            <a:pPr>
              <a:lnSpc>
                <a:spcPct val="100000"/>
              </a:lnSpc>
              <a:spcBef>
                <a:spcPts val="0"/>
              </a:spcBef>
            </a:pPr>
            <a:r>
              <a:rPr lang="en-US" sz="1200" b="1" dirty="0">
                <a:solidFill>
                  <a:srgbClr val="2E7A56"/>
                </a:solidFill>
              </a:rPr>
              <a:t>One Oakwood Boulevard, Suite 250</a:t>
            </a:r>
          </a:p>
          <a:p>
            <a:pPr>
              <a:lnSpc>
                <a:spcPct val="100000"/>
              </a:lnSpc>
              <a:spcBef>
                <a:spcPts val="0"/>
              </a:spcBef>
            </a:pPr>
            <a:r>
              <a:rPr lang="en-US" sz="1200" b="1" dirty="0">
                <a:solidFill>
                  <a:srgbClr val="2E7A56"/>
                </a:solidFill>
              </a:rPr>
              <a:t>Hollywood Florida 33020</a:t>
            </a:r>
          </a:p>
          <a:p>
            <a:pPr>
              <a:lnSpc>
                <a:spcPct val="100000"/>
              </a:lnSpc>
              <a:spcBef>
                <a:spcPts val="0"/>
              </a:spcBef>
            </a:pPr>
            <a:r>
              <a:rPr lang="en-US" sz="1200" b="1" dirty="0">
                <a:solidFill>
                  <a:srgbClr val="2E7A56"/>
                </a:solidFill>
              </a:rPr>
              <a:t>954-924-3653</a:t>
            </a:r>
            <a:endParaRPr lang="en-US" sz="600" b="1" dirty="0">
              <a:solidFill>
                <a:srgbClr val="2E7A56"/>
              </a:solidFill>
            </a:endParaRPr>
          </a:p>
        </p:txBody>
      </p:sp>
      <p:sp>
        <p:nvSpPr>
          <p:cNvPr id="5" name="Text Placeholder 4"/>
          <p:cNvSpPr>
            <a:spLocks noGrp="1"/>
          </p:cNvSpPr>
          <p:nvPr>
            <p:ph type="body" sz="quarter" idx="20"/>
          </p:nvPr>
        </p:nvSpPr>
        <p:spPr>
          <a:xfrm>
            <a:off x="483601" y="519544"/>
            <a:ext cx="2424224" cy="2118554"/>
          </a:xfrm>
        </p:spPr>
        <p:txBody>
          <a:bodyPr/>
          <a:lstStyle/>
          <a:p>
            <a:pPr algn="ctr">
              <a:lnSpc>
                <a:spcPct val="100000"/>
              </a:lnSpc>
            </a:pPr>
            <a:endParaRPr lang="en-US" sz="1200" dirty="0">
              <a:solidFill>
                <a:srgbClr val="002060"/>
              </a:solidFill>
              <a:latin typeface="+mn-lt"/>
            </a:endParaRPr>
          </a:p>
        </p:txBody>
      </p:sp>
      <p:pic>
        <p:nvPicPr>
          <p:cNvPr id="13" name="Picture 12">
            <a:extLst>
              <a:ext uri="{FF2B5EF4-FFF2-40B4-BE49-F238E27FC236}">
                <a16:creationId xmlns:a16="http://schemas.microsoft.com/office/drawing/2014/main" id="{648944C2-19EE-4FEA-847A-914BB67C2B35}"/>
              </a:ext>
            </a:extLst>
          </p:cNvPr>
          <p:cNvPicPr>
            <a:picLocks noChangeAspect="1"/>
          </p:cNvPicPr>
          <p:nvPr/>
        </p:nvPicPr>
        <p:blipFill>
          <a:blip r:embed="rId4"/>
          <a:stretch>
            <a:fillRect/>
          </a:stretch>
        </p:blipFill>
        <p:spPr>
          <a:xfrm>
            <a:off x="818752" y="635735"/>
            <a:ext cx="1753921" cy="1730535"/>
          </a:xfrm>
          <a:prstGeom prst="rect">
            <a:avLst/>
          </a:prstGeom>
        </p:spPr>
      </p:pic>
      <p:pic>
        <p:nvPicPr>
          <p:cNvPr id="18" name="Picture 17">
            <a:extLst>
              <a:ext uri="{FF2B5EF4-FFF2-40B4-BE49-F238E27FC236}">
                <a16:creationId xmlns:a16="http://schemas.microsoft.com/office/drawing/2014/main" id="{DC7DFF91-F975-4E75-84DA-D78BEB4CEDE8}"/>
              </a:ext>
            </a:extLst>
          </p:cNvPr>
          <p:cNvPicPr>
            <a:picLocks noChangeAspect="1"/>
          </p:cNvPicPr>
          <p:nvPr/>
        </p:nvPicPr>
        <p:blipFill>
          <a:blip r:embed="rId4"/>
          <a:stretch>
            <a:fillRect/>
          </a:stretch>
        </p:blipFill>
        <p:spPr>
          <a:xfrm rot="16200000">
            <a:off x="3296108" y="6615702"/>
            <a:ext cx="842782" cy="847161"/>
          </a:xfrm>
          <a:prstGeom prst="rect">
            <a:avLst/>
          </a:prstGeom>
        </p:spPr>
      </p:pic>
      <p:sp>
        <p:nvSpPr>
          <p:cNvPr id="19" name="Text Placeholder 13">
            <a:extLst>
              <a:ext uri="{FF2B5EF4-FFF2-40B4-BE49-F238E27FC236}">
                <a16:creationId xmlns:a16="http://schemas.microsoft.com/office/drawing/2014/main" id="{025C5E7A-10A2-4992-8451-8D76641665A9}"/>
              </a:ext>
            </a:extLst>
          </p:cNvPr>
          <p:cNvSpPr txBox="1">
            <a:spLocks/>
          </p:cNvSpPr>
          <p:nvPr/>
        </p:nvSpPr>
        <p:spPr>
          <a:xfrm>
            <a:off x="6611007" y="436583"/>
            <a:ext cx="2914036" cy="356423"/>
          </a:xfrm>
          <a:prstGeom prst="rect">
            <a:avLst/>
          </a:prstGeom>
        </p:spPr>
        <p:txBody>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gn="ctr">
              <a:buNone/>
            </a:pPr>
            <a:r>
              <a:rPr lang="en-US" sz="2000" b="1" dirty="0">
                <a:solidFill>
                  <a:srgbClr val="367240"/>
                </a:solidFill>
                <a:effectLst>
                  <a:outerShdw blurRad="38100" dist="38100" dir="2700000" algn="tl">
                    <a:srgbClr val="000000">
                      <a:alpha val="43137"/>
                    </a:srgbClr>
                  </a:outerShdw>
                </a:effectLst>
              </a:rPr>
              <a:t>2019 Board of Directors</a:t>
            </a:r>
          </a:p>
        </p:txBody>
      </p:sp>
      <p:pic>
        <p:nvPicPr>
          <p:cNvPr id="14" name="Picture 13">
            <a:extLst>
              <a:ext uri="{FF2B5EF4-FFF2-40B4-BE49-F238E27FC236}">
                <a16:creationId xmlns:a16="http://schemas.microsoft.com/office/drawing/2014/main" id="{6029FD43-032D-4F5E-BD6E-11CF6B18D176}"/>
              </a:ext>
            </a:extLst>
          </p:cNvPr>
          <p:cNvPicPr>
            <a:picLocks noChangeAspect="1"/>
          </p:cNvPicPr>
          <p:nvPr/>
        </p:nvPicPr>
        <p:blipFill>
          <a:blip r:embed="rId5"/>
          <a:stretch>
            <a:fillRect/>
          </a:stretch>
        </p:blipFill>
        <p:spPr>
          <a:xfrm>
            <a:off x="6809092" y="875193"/>
            <a:ext cx="2517866" cy="73158"/>
          </a:xfrm>
          <a:prstGeom prst="rect">
            <a:avLst/>
          </a:prstGeom>
        </p:spPr>
      </p:pic>
      <p:sp>
        <p:nvSpPr>
          <p:cNvPr id="22" name="Text Placeholder 5">
            <a:extLst>
              <a:ext uri="{FF2B5EF4-FFF2-40B4-BE49-F238E27FC236}">
                <a16:creationId xmlns:a16="http://schemas.microsoft.com/office/drawing/2014/main" id="{B5F20E6C-6532-47CC-B7B7-F26F144A6472}"/>
              </a:ext>
            </a:extLst>
          </p:cNvPr>
          <p:cNvSpPr txBox="1">
            <a:spLocks/>
          </p:cNvSpPr>
          <p:nvPr/>
        </p:nvSpPr>
        <p:spPr>
          <a:xfrm>
            <a:off x="6611007" y="1123199"/>
            <a:ext cx="3083868" cy="5700850"/>
          </a:xfrm>
          <a:prstGeom prst="rect">
            <a:avLst/>
          </a:prstGeom>
        </p:spPr>
        <p:txBody>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ct val="100000"/>
              </a:lnSpc>
              <a:spcBef>
                <a:spcPts val="0"/>
              </a:spcBef>
            </a:pPr>
            <a:r>
              <a:rPr lang="en-US" sz="1500" dirty="0"/>
              <a:t>Patricia Asseff, Councilmember</a:t>
            </a:r>
            <a:br>
              <a:rPr lang="en-US" sz="1500" dirty="0"/>
            </a:br>
            <a:r>
              <a:rPr lang="en-US" sz="1500" dirty="0"/>
              <a:t>South Florida Regional Planning Council </a:t>
            </a:r>
          </a:p>
          <a:p>
            <a:pPr marL="0" indent="0">
              <a:lnSpc>
                <a:spcPct val="100000"/>
              </a:lnSpc>
              <a:spcBef>
                <a:spcPts val="0"/>
              </a:spcBef>
              <a:buNone/>
            </a:pPr>
            <a:r>
              <a:rPr lang="en-US" sz="1500" dirty="0"/>
              <a:t>     Hollywood, FL</a:t>
            </a:r>
          </a:p>
          <a:p>
            <a:pPr>
              <a:lnSpc>
                <a:spcPct val="100000"/>
              </a:lnSpc>
            </a:pPr>
            <a:r>
              <a:rPr lang="en-US" sz="1500" dirty="0"/>
              <a:t>Lisa Mooney, VP, Sr. Branch Sales Leader Bank United</a:t>
            </a:r>
            <a:br>
              <a:rPr lang="en-US" sz="1500" dirty="0"/>
            </a:br>
            <a:r>
              <a:rPr lang="en-US" sz="1500" dirty="0"/>
              <a:t>Weston, FL</a:t>
            </a:r>
          </a:p>
          <a:p>
            <a:pPr>
              <a:lnSpc>
                <a:spcPct val="100000"/>
              </a:lnSpc>
            </a:pPr>
            <a:r>
              <a:rPr lang="en-US" sz="1500" dirty="0"/>
              <a:t>Gabino Cuevas, Executive VP </a:t>
            </a:r>
            <a:br>
              <a:rPr lang="en-US" sz="1500" dirty="0"/>
            </a:br>
            <a:r>
              <a:rPr lang="en-US" sz="1500" dirty="0"/>
              <a:t>Cherokee Enterprises</a:t>
            </a:r>
            <a:br>
              <a:rPr lang="en-US" sz="1500" dirty="0"/>
            </a:br>
            <a:r>
              <a:rPr lang="en-US" sz="1500" dirty="0"/>
              <a:t>Miami, FL		</a:t>
            </a:r>
          </a:p>
          <a:p>
            <a:pPr>
              <a:lnSpc>
                <a:spcPct val="100000"/>
              </a:lnSpc>
            </a:pPr>
            <a:r>
              <a:rPr lang="en-US" sz="1500" dirty="0"/>
              <a:t>James Murley, Chief Resilience Officer Miami-Dade County</a:t>
            </a:r>
            <a:br>
              <a:rPr lang="en-US" sz="1500" dirty="0"/>
            </a:br>
            <a:r>
              <a:rPr lang="en-US" sz="1500" dirty="0"/>
              <a:t>Miami, FL</a:t>
            </a:r>
          </a:p>
          <a:p>
            <a:pPr>
              <a:lnSpc>
                <a:spcPct val="100000"/>
              </a:lnSpc>
            </a:pPr>
            <a:r>
              <a:rPr lang="en-US" sz="1500" dirty="0"/>
              <a:t>Isabel Cosio-Carballo</a:t>
            </a:r>
            <a:r>
              <a:rPr lang="en-US" sz="1500"/>
              <a:t>, Executive </a:t>
            </a:r>
            <a:r>
              <a:rPr lang="en-US" sz="1500" dirty="0"/>
              <a:t>Director</a:t>
            </a:r>
            <a:br>
              <a:rPr lang="en-US" sz="1500" dirty="0"/>
            </a:br>
            <a:r>
              <a:rPr lang="en-US" sz="1500" dirty="0"/>
              <a:t>South Florida Regional Planning Council</a:t>
            </a:r>
            <a:br>
              <a:rPr lang="en-US" sz="1500" dirty="0"/>
            </a:br>
            <a:r>
              <a:rPr lang="en-US" sz="1500" dirty="0"/>
              <a:t>Hollywood, FL</a:t>
            </a:r>
          </a:p>
          <a:p>
            <a:pPr>
              <a:lnSpc>
                <a:spcPct val="100000"/>
              </a:lnSpc>
            </a:pPr>
            <a:r>
              <a:rPr lang="en-US" sz="1500" dirty="0" err="1"/>
              <a:t>Tequisha</a:t>
            </a:r>
            <a:r>
              <a:rPr lang="en-US" sz="1500" dirty="0"/>
              <a:t> Myles, Esq.</a:t>
            </a:r>
            <a:br>
              <a:rPr lang="en-US" sz="1500" dirty="0"/>
            </a:br>
            <a:r>
              <a:rPr lang="en-US" sz="1500" dirty="0"/>
              <a:t>Fair Housing &amp; Elder Law Projects</a:t>
            </a:r>
            <a:br>
              <a:rPr lang="en-US" sz="1500" dirty="0"/>
            </a:br>
            <a:r>
              <a:rPr lang="en-US" sz="1500" dirty="0"/>
              <a:t>West Palm Beach, FL</a:t>
            </a:r>
          </a:p>
          <a:p>
            <a:endParaRPr lang="en-US" sz="1100" b="1" dirty="0">
              <a:solidFill>
                <a:srgbClr val="5FB36D"/>
              </a:solidFill>
            </a:endParaRPr>
          </a:p>
        </p:txBody>
      </p:sp>
    </p:spTree>
    <p:extLst>
      <p:ext uri="{BB962C8B-B14F-4D97-AF65-F5344CB8AC3E}">
        <p14:creationId xmlns:p14="http://schemas.microsoft.com/office/powerpoint/2010/main" val="91134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73864" y="448405"/>
            <a:ext cx="2468880" cy="6500850"/>
          </a:xfrm>
        </p:spPr>
        <p:txBody>
          <a:bodyPr/>
          <a:lstStyle/>
          <a:p>
            <a:pPr>
              <a:lnSpc>
                <a:spcPct val="100000"/>
              </a:lnSpc>
            </a:pPr>
            <a:r>
              <a:rPr lang="en-US" sz="1400" b="0" u="sng" dirty="0">
                <a:effectLst>
                  <a:outerShdw blurRad="38100" dist="38100" dir="2700000" algn="tl">
                    <a:srgbClr val="000000">
                      <a:alpha val="43137"/>
                    </a:srgbClr>
                  </a:outerShdw>
                </a:effectLst>
                <a:latin typeface="+mn-lt"/>
              </a:rPr>
              <a:t>Affordable Housing Focus</a:t>
            </a:r>
          </a:p>
          <a:p>
            <a:pPr>
              <a:lnSpc>
                <a:spcPct val="100000"/>
              </a:lnSpc>
            </a:pPr>
            <a:endParaRPr lang="en-US" sz="1400" b="0" dirty="0">
              <a:latin typeface="+mn-lt"/>
            </a:endParaRPr>
          </a:p>
          <a:p>
            <a:pPr>
              <a:lnSpc>
                <a:spcPct val="100000"/>
              </a:lnSpc>
            </a:pPr>
            <a:r>
              <a:rPr lang="en-US" sz="1400" b="0" dirty="0">
                <a:latin typeface="+mn-lt"/>
              </a:rPr>
              <a:t>The Southeast Florida Community Development Fund, Inc. (SFCDFI) program is designed to facilitate the provision of clean, decent, affordable and sustainable housing for low-to-moderate income families through rehabilitation of existing housing, affordable first-time homebuyer programs, counseling and partnering with community stakeholders.  To date, the CDFI program has </a:t>
            </a:r>
            <a:r>
              <a:rPr lang="en-US" sz="1400" b="0">
                <a:latin typeface="+mn-lt"/>
              </a:rPr>
              <a:t>financed six </a:t>
            </a:r>
            <a:r>
              <a:rPr lang="en-US" sz="1400" b="0" dirty="0">
                <a:latin typeface="+mn-lt"/>
              </a:rPr>
              <a:t>new single-family homes in the Broward Municipal Services District In-Fill Lot Development Program.  The BMSD In-Fill Lot Development program is a part of the County’s overall strategy designed to enhance and preserve neighborhoods by awarding lots and buyer down payment/purchase assistance funds to eligible developers or contractors to construct in-fill housing or develop single family housing for resale within unincorporated Broward County.  </a:t>
            </a:r>
          </a:p>
        </p:txBody>
      </p:sp>
      <p:sp>
        <p:nvSpPr>
          <p:cNvPr id="32" name="Text Placeholder 8">
            <a:extLst>
              <a:ext uri="{FF2B5EF4-FFF2-40B4-BE49-F238E27FC236}">
                <a16:creationId xmlns:a16="http://schemas.microsoft.com/office/drawing/2014/main" id="{314C43BC-54CC-41E3-9CF7-8FBACEF8A1A1}"/>
              </a:ext>
            </a:extLst>
          </p:cNvPr>
          <p:cNvSpPr>
            <a:spLocks noGrp="1"/>
          </p:cNvSpPr>
          <p:nvPr>
            <p:ph type="body" sz="quarter" idx="37"/>
          </p:nvPr>
        </p:nvSpPr>
        <p:spPr>
          <a:xfrm>
            <a:off x="3583160" y="283486"/>
            <a:ext cx="2892080" cy="441342"/>
          </a:xfrm>
        </p:spPr>
        <p:txBody>
          <a:bodyPr/>
          <a:lstStyle/>
          <a:p>
            <a:pPr marL="0" indent="0" algn="ctr">
              <a:buNone/>
            </a:pPr>
            <a:r>
              <a:rPr lang="en-US" sz="1800" b="1" dirty="0">
                <a:solidFill>
                  <a:schemeClr val="tx1"/>
                </a:solidFill>
              </a:rPr>
              <a:t>Successful Clients </a:t>
            </a:r>
          </a:p>
        </p:txBody>
      </p:sp>
      <p:pic>
        <p:nvPicPr>
          <p:cNvPr id="3" name="Picture 2">
            <a:extLst>
              <a:ext uri="{FF2B5EF4-FFF2-40B4-BE49-F238E27FC236}">
                <a16:creationId xmlns:a16="http://schemas.microsoft.com/office/drawing/2014/main" id="{58C79D07-E413-4368-A300-074402A8260C}"/>
              </a:ext>
            </a:extLst>
          </p:cNvPr>
          <p:cNvPicPr>
            <a:picLocks noChangeAspect="1"/>
          </p:cNvPicPr>
          <p:nvPr/>
        </p:nvPicPr>
        <p:blipFill>
          <a:blip r:embed="rId2"/>
          <a:stretch>
            <a:fillRect/>
          </a:stretch>
        </p:blipFill>
        <p:spPr>
          <a:xfrm>
            <a:off x="7525666" y="6184608"/>
            <a:ext cx="1282004" cy="1267707"/>
          </a:xfrm>
          <a:prstGeom prst="rect">
            <a:avLst/>
          </a:prstGeom>
        </p:spPr>
      </p:pic>
      <p:pic>
        <p:nvPicPr>
          <p:cNvPr id="4" name="Picture 3">
            <a:extLst>
              <a:ext uri="{FF2B5EF4-FFF2-40B4-BE49-F238E27FC236}">
                <a16:creationId xmlns:a16="http://schemas.microsoft.com/office/drawing/2014/main" id="{5D39FD9C-CA34-4078-A05D-90764E1DBE56}"/>
              </a:ext>
            </a:extLst>
          </p:cNvPr>
          <p:cNvPicPr>
            <a:picLocks noChangeAspect="1"/>
          </p:cNvPicPr>
          <p:nvPr/>
        </p:nvPicPr>
        <p:blipFill>
          <a:blip r:embed="rId3"/>
          <a:stretch>
            <a:fillRect/>
          </a:stretch>
        </p:blipFill>
        <p:spPr>
          <a:xfrm>
            <a:off x="4549896" y="686172"/>
            <a:ext cx="2234193" cy="1678764"/>
          </a:xfrm>
          <a:prstGeom prst="rect">
            <a:avLst/>
          </a:prstGeom>
        </p:spPr>
      </p:pic>
      <p:pic>
        <p:nvPicPr>
          <p:cNvPr id="5" name="Picture 4">
            <a:extLst>
              <a:ext uri="{FF2B5EF4-FFF2-40B4-BE49-F238E27FC236}">
                <a16:creationId xmlns:a16="http://schemas.microsoft.com/office/drawing/2014/main" id="{B54E9E05-FB49-4935-BB73-1A7AAE13796A}"/>
              </a:ext>
            </a:extLst>
          </p:cNvPr>
          <p:cNvPicPr>
            <a:picLocks noChangeAspect="1"/>
          </p:cNvPicPr>
          <p:nvPr/>
        </p:nvPicPr>
        <p:blipFill>
          <a:blip r:embed="rId4"/>
          <a:stretch>
            <a:fillRect/>
          </a:stretch>
        </p:blipFill>
        <p:spPr>
          <a:xfrm>
            <a:off x="3197762" y="2167347"/>
            <a:ext cx="2468880" cy="1854557"/>
          </a:xfrm>
          <a:prstGeom prst="rect">
            <a:avLst/>
          </a:prstGeom>
        </p:spPr>
      </p:pic>
      <p:pic>
        <p:nvPicPr>
          <p:cNvPr id="16" name="Picture 15">
            <a:extLst>
              <a:ext uri="{FF2B5EF4-FFF2-40B4-BE49-F238E27FC236}">
                <a16:creationId xmlns:a16="http://schemas.microsoft.com/office/drawing/2014/main" id="{FEB68D56-9CD3-4ECF-B54D-0F515340FD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6843" y="4180837"/>
            <a:ext cx="2259599" cy="1694699"/>
          </a:xfrm>
          <a:prstGeom prst="rect">
            <a:avLst/>
          </a:prstGeom>
        </p:spPr>
      </p:pic>
      <p:pic>
        <p:nvPicPr>
          <p:cNvPr id="7" name="Picture 6">
            <a:extLst>
              <a:ext uri="{FF2B5EF4-FFF2-40B4-BE49-F238E27FC236}">
                <a16:creationId xmlns:a16="http://schemas.microsoft.com/office/drawing/2014/main" id="{52CE8332-2683-4AF9-A5E7-04224BC752B0}"/>
              </a:ext>
            </a:extLst>
          </p:cNvPr>
          <p:cNvPicPr>
            <a:picLocks noChangeAspect="1"/>
          </p:cNvPicPr>
          <p:nvPr/>
        </p:nvPicPr>
        <p:blipFill>
          <a:blip r:embed="rId6"/>
          <a:stretch>
            <a:fillRect/>
          </a:stretch>
        </p:blipFill>
        <p:spPr>
          <a:xfrm>
            <a:off x="3235183" y="5623356"/>
            <a:ext cx="2438611" cy="1828959"/>
          </a:xfrm>
          <a:prstGeom prst="rect">
            <a:avLst/>
          </a:prstGeom>
        </p:spPr>
      </p:pic>
      <p:sp>
        <p:nvSpPr>
          <p:cNvPr id="17" name="Rectangle 16">
            <a:extLst>
              <a:ext uri="{FF2B5EF4-FFF2-40B4-BE49-F238E27FC236}">
                <a16:creationId xmlns:a16="http://schemas.microsoft.com/office/drawing/2014/main" id="{920D0679-979F-4A01-A6B1-4BD790E62E4B}"/>
              </a:ext>
            </a:extLst>
          </p:cNvPr>
          <p:cNvSpPr/>
          <p:nvPr/>
        </p:nvSpPr>
        <p:spPr>
          <a:xfrm>
            <a:off x="7102407" y="367817"/>
            <a:ext cx="2582129" cy="5693866"/>
          </a:xfrm>
          <a:prstGeom prst="rect">
            <a:avLst/>
          </a:prstGeom>
        </p:spPr>
        <p:txBody>
          <a:bodyPr wrap="square">
            <a:spAutoFit/>
          </a:bodyPr>
          <a:lstStyle/>
          <a:p>
            <a:r>
              <a:rPr lang="en-US" sz="1400" dirty="0"/>
              <a:t>The SFCDFI program partners with those approved developers and contractors to provide the construction financing to complete the single-family homes.  On average, the typical single-family home costs approximately $217K to build inclusive of all hard and soft costs.  Due to limited construction funds in the program, the majority of which are being utilized to build current homes, the SFCDFI has a need to obtain additional program funds.  The SFCDFI currently has four applications for funding to build affordable housing. Additional program funds will be used to fund the current backlog of four homes to be built and then address the additional affordable housing needs of South Florida CRAs in Broward, Miami-Dade and Monroe counties. </a:t>
            </a:r>
          </a:p>
        </p:txBody>
      </p:sp>
      <p:sp>
        <p:nvSpPr>
          <p:cNvPr id="8" name="Text Placeholder 7">
            <a:extLst>
              <a:ext uri="{FF2B5EF4-FFF2-40B4-BE49-F238E27FC236}">
                <a16:creationId xmlns:a16="http://schemas.microsoft.com/office/drawing/2014/main" id="{2E008573-F9D5-4B6B-823A-6D278E2289E2}"/>
              </a:ext>
            </a:extLst>
          </p:cNvPr>
          <p:cNvSpPr>
            <a:spLocks noGrp="1"/>
          </p:cNvSpPr>
          <p:nvPr>
            <p:ph type="body" sz="quarter" idx="37"/>
          </p:nvPr>
        </p:nvSpPr>
        <p:spPr/>
        <p:txBody>
          <a:bodyPr/>
          <a:lstStyle/>
          <a:p>
            <a:endParaRPr lang="en-US"/>
          </a:p>
        </p:txBody>
      </p:sp>
    </p:spTree>
    <p:extLst>
      <p:ext uri="{BB962C8B-B14F-4D97-AF65-F5344CB8AC3E}">
        <p14:creationId xmlns:p14="http://schemas.microsoft.com/office/powerpoint/2010/main" val="1355467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867515</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2012-11-22T02:05:00+00:00</AssetStart>
    <FriendlyTitle xmlns="4873beb7-5857-4685-be1f-d57550cc96cc" xsi:nil="true"/>
    <MarketSpecific xmlns="4873beb7-5857-4685-be1f-d57550cc96cc">false</MarketSpecific>
    <TPNamespace xmlns="4873beb7-5857-4685-be1f-d57550cc96cc" xsi:nil="true"/>
    <PublishStatusLookup xmlns="4873beb7-5857-4685-be1f-d57550cc96cc">
      <Value>1659081</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TP103895143</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BCE13EB1-0060-485A-9A5D-BCEC4A373B1D}">
  <ds:schemaRefs>
    <ds:schemaRef ds:uri="http://schemas.microsoft.com/sharepoint/v3/contenttype/forms"/>
  </ds:schemaRefs>
</ds:datastoreItem>
</file>

<file path=customXml/itemProps2.xml><?xml version="1.0" encoding="utf-8"?>
<ds:datastoreItem xmlns:ds="http://schemas.openxmlformats.org/officeDocument/2006/customXml" ds:itemID="{3865702A-CF3C-45BD-91B6-CADF27C5F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985364-4E7B-4805-9FAD-E706B1A7A8C7}">
  <ds:schemaRefs>
    <ds:schemaRef ds:uri="http://schemas.microsoft.com/office/infopath/2007/PartnerControls"/>
    <ds:schemaRef ds:uri="http://schemas.microsoft.com/office/2006/documentManagement/types"/>
    <ds:schemaRef ds:uri="http://www.w3.org/XML/1998/namespace"/>
    <ds:schemaRef ds:uri="http://purl.org/dc/elements/1.1/"/>
    <ds:schemaRef ds:uri="4873beb7-5857-4685-be1f-d57550cc96cc"/>
    <ds:schemaRef ds:uri="http://schemas.microsoft.com/office/2006/metadata/propertie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305</Words>
  <Application>Microsoft Office PowerPoint</Application>
  <PresentationFormat>Custom</PresentationFormat>
  <Paragraphs>29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2017-11-03T17:57:39Z</dcterms:created>
  <dcterms:modified xsi:type="dcterms:W3CDTF">2019-09-16T15:40:24Z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