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1"/>
    <p:sldMasterId id="2147484272" r:id="rId2"/>
    <p:sldMasterId id="2147484308" r:id="rId3"/>
  </p:sldMasterIdLst>
  <p:notesMasterIdLst>
    <p:notesMasterId r:id="rId26"/>
  </p:notesMasterIdLst>
  <p:handoutMasterIdLst>
    <p:handoutMasterId r:id="rId27"/>
  </p:handoutMasterIdLst>
  <p:sldIdLst>
    <p:sldId id="438" r:id="rId4"/>
    <p:sldId id="442" r:id="rId5"/>
    <p:sldId id="443" r:id="rId6"/>
    <p:sldId id="448" r:id="rId7"/>
    <p:sldId id="446" r:id="rId8"/>
    <p:sldId id="447" r:id="rId9"/>
    <p:sldId id="445" r:id="rId10"/>
    <p:sldId id="450" r:id="rId11"/>
    <p:sldId id="451" r:id="rId12"/>
    <p:sldId id="419" r:id="rId13"/>
    <p:sldId id="406" r:id="rId14"/>
    <p:sldId id="402" r:id="rId15"/>
    <p:sldId id="403" r:id="rId16"/>
    <p:sldId id="453" r:id="rId17"/>
    <p:sldId id="454" r:id="rId18"/>
    <p:sldId id="458" r:id="rId19"/>
    <p:sldId id="457" r:id="rId20"/>
    <p:sldId id="404" r:id="rId21"/>
    <p:sldId id="421" r:id="rId22"/>
    <p:sldId id="439" r:id="rId23"/>
    <p:sldId id="440" r:id="rId24"/>
    <p:sldId id="452" r:id="rId25"/>
  </p:sldIdLst>
  <p:sldSz cx="12192000" cy="6858000"/>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FF"/>
    <a:srgbClr val="2808E8"/>
    <a:srgbClr val="8BC1CA"/>
    <a:srgbClr val="34FF29"/>
    <a:srgbClr val="00CD00"/>
    <a:srgbClr val="0000FF"/>
    <a:srgbClr val="0F477F"/>
    <a:srgbClr val="7FFF00"/>
    <a:srgbClr val="8B0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66858" autoAdjust="0"/>
  </p:normalViewPr>
  <p:slideViewPr>
    <p:cSldViewPr snapToGrid="0">
      <p:cViewPr varScale="1">
        <p:scale>
          <a:sx n="87" d="100"/>
          <a:sy n="87" d="100"/>
        </p:scale>
        <p:origin x="294" y="84"/>
      </p:cViewPr>
      <p:guideLst>
        <p:guide orient="horz" pos="2160"/>
        <p:guide pos="3840"/>
      </p:guideLst>
    </p:cSldViewPr>
  </p:slideViewPr>
  <p:outlineViewPr>
    <p:cViewPr>
      <p:scale>
        <a:sx n="33" d="100"/>
        <a:sy n="33" d="100"/>
      </p:scale>
      <p:origin x="0" y="-144"/>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64" tIns="46582" rIns="93164" bIns="46582"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wrap="square" lIns="93164" tIns="46582" rIns="93164" bIns="46582" numCol="1" anchor="t" anchorCtr="0" compatLnSpc="1">
            <a:prstTxWarp prst="textNoShape">
              <a:avLst/>
            </a:prstTxWarp>
          </a:bodyPr>
          <a:lstStyle>
            <a:lvl1pPr algn="r">
              <a:defRPr sz="1200"/>
            </a:lvl1pPr>
          </a:lstStyle>
          <a:p>
            <a:fld id="{61A2DE62-24B0-4972-852B-4785B8FCBE77}" type="datetimeFigureOut">
              <a:rPr lang="en-US"/>
              <a:pPr/>
              <a:t>4/17/2019</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3164" tIns="46582" rIns="93164" bIns="46582"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wrap="square" lIns="93164" tIns="46582" rIns="93164" bIns="46582" numCol="1" anchor="b" anchorCtr="0" compatLnSpc="1">
            <a:prstTxWarp prst="textNoShape">
              <a:avLst/>
            </a:prstTxWarp>
          </a:bodyPr>
          <a:lstStyle>
            <a:lvl1pPr algn="r">
              <a:defRPr sz="1200"/>
            </a:lvl1pPr>
          </a:lstStyle>
          <a:p>
            <a:fld id="{603F1684-B626-4C74-9731-CBE8CE5003E4}" type="slidenum">
              <a:rPr lang="en-US"/>
              <a:pPr/>
              <a:t>‹#›</a:t>
            </a:fld>
            <a:endParaRPr lang="en-US"/>
          </a:p>
        </p:txBody>
      </p:sp>
    </p:spTree>
    <p:extLst>
      <p:ext uri="{BB962C8B-B14F-4D97-AF65-F5344CB8AC3E}">
        <p14:creationId xmlns:p14="http://schemas.microsoft.com/office/powerpoint/2010/main" val="3629653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64" tIns="46582" rIns="93164" bIns="46582"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wrap="square" lIns="93164" tIns="46582" rIns="93164" bIns="46582" numCol="1" anchor="t" anchorCtr="0" compatLnSpc="1">
            <a:prstTxWarp prst="textNoShape">
              <a:avLst/>
            </a:prstTxWarp>
          </a:bodyPr>
          <a:lstStyle>
            <a:lvl1pPr algn="r">
              <a:defRPr sz="1200"/>
            </a:lvl1pPr>
          </a:lstStyle>
          <a:p>
            <a:fld id="{9ADC5788-3AFA-4451-BC67-BFEEAB944D67}" type="datetimeFigureOut">
              <a:rPr lang="en-US"/>
              <a:pPr/>
              <a:t>4/17/2019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pPr lvl="0"/>
            <a:endParaRPr lang="en-US" noProof="0" dirty="0"/>
          </a:p>
        </p:txBody>
      </p:sp>
      <p:sp>
        <p:nvSpPr>
          <p:cNvPr id="5" name="Notes Placeholder 4"/>
          <p:cNvSpPr>
            <a:spLocks noGrp="1"/>
          </p:cNvSpPr>
          <p:nvPr>
            <p:ph type="body" sz="quarter" idx="3"/>
          </p:nvPr>
        </p:nvSpPr>
        <p:spPr>
          <a:xfrm>
            <a:off x="701676" y="4416426"/>
            <a:ext cx="5607050" cy="4183063"/>
          </a:xfrm>
          <a:prstGeom prst="rect">
            <a:avLst/>
          </a:prstGeom>
        </p:spPr>
        <p:txBody>
          <a:bodyPr vert="horz" lIns="93164" tIns="46582" rIns="93164" bIns="46582"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3164" tIns="46582" rIns="93164" bIns="46582"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wrap="square" lIns="93164" tIns="46582" rIns="93164" bIns="46582" numCol="1" anchor="b" anchorCtr="0" compatLnSpc="1">
            <a:prstTxWarp prst="textNoShape">
              <a:avLst/>
            </a:prstTxWarp>
          </a:bodyPr>
          <a:lstStyle>
            <a:lvl1pPr algn="r">
              <a:defRPr sz="1200"/>
            </a:lvl1pPr>
          </a:lstStyle>
          <a:p>
            <a:fld id="{06A0A3C6-4E22-46FB-836F-CA2C48EC4DC1}" type="slidenum">
              <a:rPr lang="en-US"/>
              <a:pPr/>
              <a:t>‹#›</a:t>
            </a:fld>
            <a:endParaRPr lang="en-US"/>
          </a:p>
        </p:txBody>
      </p:sp>
    </p:spTree>
    <p:extLst>
      <p:ext uri="{BB962C8B-B14F-4D97-AF65-F5344CB8AC3E}">
        <p14:creationId xmlns:p14="http://schemas.microsoft.com/office/powerpoint/2010/main" val="204033704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a:t>
            </a:fld>
            <a:endParaRPr lang="en-US"/>
          </a:p>
        </p:txBody>
      </p:sp>
    </p:spTree>
    <p:extLst>
      <p:ext uri="{BB962C8B-B14F-4D97-AF65-F5344CB8AC3E}">
        <p14:creationId xmlns:p14="http://schemas.microsoft.com/office/powerpoint/2010/main" val="3364502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11</a:t>
            </a:fld>
            <a:endParaRPr lang="en-US"/>
          </a:p>
        </p:txBody>
      </p:sp>
    </p:spTree>
    <p:extLst>
      <p:ext uri="{BB962C8B-B14F-4D97-AF65-F5344CB8AC3E}">
        <p14:creationId xmlns:p14="http://schemas.microsoft.com/office/powerpoint/2010/main" val="2063038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12</a:t>
            </a:fld>
            <a:endParaRPr lang="en-US"/>
          </a:p>
        </p:txBody>
      </p:sp>
    </p:spTree>
    <p:extLst>
      <p:ext uri="{BB962C8B-B14F-4D97-AF65-F5344CB8AC3E}">
        <p14:creationId xmlns:p14="http://schemas.microsoft.com/office/powerpoint/2010/main" val="21396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13</a:t>
            </a:fld>
            <a:endParaRPr lang="en-US"/>
          </a:p>
        </p:txBody>
      </p:sp>
    </p:spTree>
    <p:extLst>
      <p:ext uri="{BB962C8B-B14F-4D97-AF65-F5344CB8AC3E}">
        <p14:creationId xmlns:p14="http://schemas.microsoft.com/office/powerpoint/2010/main" val="4133782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14</a:t>
            </a:fld>
            <a:endParaRPr lang="en-US"/>
          </a:p>
        </p:txBody>
      </p:sp>
    </p:spTree>
    <p:extLst>
      <p:ext uri="{BB962C8B-B14F-4D97-AF65-F5344CB8AC3E}">
        <p14:creationId xmlns:p14="http://schemas.microsoft.com/office/powerpoint/2010/main" val="2621864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15</a:t>
            </a:fld>
            <a:endParaRPr lang="en-US"/>
          </a:p>
        </p:txBody>
      </p:sp>
    </p:spTree>
    <p:extLst>
      <p:ext uri="{BB962C8B-B14F-4D97-AF65-F5344CB8AC3E}">
        <p14:creationId xmlns:p14="http://schemas.microsoft.com/office/powerpoint/2010/main" val="1908501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141A5-4DED-4E7C-883A-FC1914D28AE0}" type="slidenum">
              <a:rPr lang="en-US" smtClean="0"/>
              <a:t>16</a:t>
            </a:fld>
            <a:endParaRPr lang="en-US"/>
          </a:p>
        </p:txBody>
      </p:sp>
    </p:spTree>
    <p:extLst>
      <p:ext uri="{BB962C8B-B14F-4D97-AF65-F5344CB8AC3E}">
        <p14:creationId xmlns:p14="http://schemas.microsoft.com/office/powerpoint/2010/main" val="3178756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17</a:t>
            </a:fld>
            <a:endParaRPr lang="en-US"/>
          </a:p>
        </p:txBody>
      </p:sp>
    </p:spTree>
    <p:extLst>
      <p:ext uri="{BB962C8B-B14F-4D97-AF65-F5344CB8AC3E}">
        <p14:creationId xmlns:p14="http://schemas.microsoft.com/office/powerpoint/2010/main" val="2100480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br>
              <a:rPr lang="en-US" dirty="0"/>
            </a:b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18</a:t>
            </a:fld>
            <a:endParaRPr lang="en-US"/>
          </a:p>
        </p:txBody>
      </p:sp>
    </p:spTree>
    <p:extLst>
      <p:ext uri="{BB962C8B-B14F-4D97-AF65-F5344CB8AC3E}">
        <p14:creationId xmlns:p14="http://schemas.microsoft.com/office/powerpoint/2010/main" val="1168986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19</a:t>
            </a:fld>
            <a:endParaRPr lang="en-US"/>
          </a:p>
        </p:txBody>
      </p:sp>
    </p:spTree>
    <p:extLst>
      <p:ext uri="{BB962C8B-B14F-4D97-AF65-F5344CB8AC3E}">
        <p14:creationId xmlns:p14="http://schemas.microsoft.com/office/powerpoint/2010/main" val="2700823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fld id="{3E45E434-6360-42BF-9A25-78AD093B35DD}" type="slidenum">
              <a:rPr lang="en-US" smtClean="0"/>
              <a:pPr/>
              <a:t>20</a:t>
            </a:fld>
            <a:endParaRPr lang="en-US" dirty="0"/>
          </a:p>
        </p:txBody>
      </p:sp>
    </p:spTree>
    <p:extLst>
      <p:ext uri="{BB962C8B-B14F-4D97-AF65-F5344CB8AC3E}">
        <p14:creationId xmlns:p14="http://schemas.microsoft.com/office/powerpoint/2010/main" val="1086785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5325"/>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E4A2C-C2DD-4DAC-80EB-C745D6C9B4D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25092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74688"/>
            <a:ext cx="5997575" cy="3375025"/>
          </a:xfrm>
        </p:spPr>
      </p:sp>
      <p:sp>
        <p:nvSpPr>
          <p:cNvPr id="3" name="Notes Placeholder 2"/>
          <p:cNvSpPr>
            <a:spLocks noGrp="1"/>
          </p:cNvSpPr>
          <p:nvPr>
            <p:ph type="body" idx="1"/>
          </p:nvPr>
        </p:nvSpPr>
        <p:spPr/>
        <p:txBody>
          <a:bodyPr>
            <a:normAutofit/>
          </a:bodyPr>
          <a:lstStyle/>
          <a:p>
            <a:pPr>
              <a:buNone/>
            </a:pPr>
            <a:endParaRPr lang="en-US" dirty="0">
              <a:latin typeface="Arial" panose="020B0604020202020204" pitchFamily="34" charset="0"/>
              <a:ea typeface="Tahom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E45E434-6360-42BF-9A25-78AD093B35DD}" type="slidenum">
              <a:rPr lang="en-US" smtClean="0"/>
              <a:pPr/>
              <a:t>21</a:t>
            </a:fld>
            <a:endParaRPr lang="en-US" dirty="0"/>
          </a:p>
        </p:txBody>
      </p:sp>
    </p:spTree>
    <p:extLst>
      <p:ext uri="{BB962C8B-B14F-4D97-AF65-F5344CB8AC3E}">
        <p14:creationId xmlns:p14="http://schemas.microsoft.com/office/powerpoint/2010/main" val="966958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22</a:t>
            </a:fld>
            <a:endParaRPr lang="en-US"/>
          </a:p>
        </p:txBody>
      </p:sp>
    </p:spTree>
    <p:extLst>
      <p:ext uri="{BB962C8B-B14F-4D97-AF65-F5344CB8AC3E}">
        <p14:creationId xmlns:p14="http://schemas.microsoft.com/office/powerpoint/2010/main" val="1777763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5325"/>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E4A2C-C2DD-4DAC-80EB-C745D6C9B4D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60043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5325"/>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E4A2C-C2DD-4DAC-80EB-C745D6C9B4D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24029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5325"/>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E4A2C-C2DD-4DAC-80EB-C745D6C9B4D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2368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5325"/>
            <a:ext cx="6191250" cy="34829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DE4A2C-C2DD-4DAC-80EB-C745D6C9B4D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86641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5325"/>
            <a:ext cx="6191250" cy="3482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DE4A2C-C2DD-4DAC-80EB-C745D6C9B4D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743000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5325"/>
            <a:ext cx="6191250" cy="34829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DE4A2C-C2DD-4DAC-80EB-C745D6C9B4D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87349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0A3C6-4E22-46FB-836F-CA2C48EC4DC1}" type="slidenum">
              <a:rPr lang="en-US" smtClean="0"/>
              <a:pPr/>
              <a:t>10</a:t>
            </a:fld>
            <a:endParaRPr lang="en-US"/>
          </a:p>
        </p:txBody>
      </p:sp>
    </p:spTree>
    <p:extLst>
      <p:ext uri="{BB962C8B-B14F-4D97-AF65-F5344CB8AC3E}">
        <p14:creationId xmlns:p14="http://schemas.microsoft.com/office/powerpoint/2010/main" val="2401576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a:t>As of: 22-MAR-2019     </a:t>
            </a:r>
            <a:endParaRPr lang="en-US" dirty="0"/>
          </a:p>
        </p:txBody>
      </p:sp>
      <p:sp>
        <p:nvSpPr>
          <p:cNvPr id="10" name="TextBox 9"/>
          <p:cNvSpPr txBox="1"/>
          <p:nvPr userDrawn="1"/>
        </p:nvSpPr>
        <p:spPr>
          <a:xfrm>
            <a:off x="633354" y="5679733"/>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224210217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3" y="5834379"/>
            <a:ext cx="8470900"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As of: 22-MAR-2019     </a:t>
            </a:r>
            <a:endParaRPr lang="en-US" dirty="0"/>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279750143"/>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6"/>
            <a:ext cx="54864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As of: 22-MAR-2019     </a:t>
            </a:r>
            <a:endParaRPr lang="en-US" dirty="0"/>
          </a:p>
        </p:txBody>
      </p:sp>
    </p:spTree>
    <p:extLst>
      <p:ext uri="{BB962C8B-B14F-4D97-AF65-F5344CB8AC3E}">
        <p14:creationId xmlns:p14="http://schemas.microsoft.com/office/powerpoint/2010/main" val="230257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As of: 22-MAR-2019     </a:t>
            </a:r>
            <a:endParaRPr lang="en-US" dirty="0"/>
          </a:p>
        </p:txBody>
      </p:sp>
    </p:spTree>
    <p:extLst>
      <p:ext uri="{BB962C8B-B14F-4D97-AF65-F5344CB8AC3E}">
        <p14:creationId xmlns:p14="http://schemas.microsoft.com/office/powerpoint/2010/main" val="2906299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1"/>
          <p:cNvSpPr>
            <a:spLocks noGrp="1"/>
          </p:cNvSpPr>
          <p:nvPr>
            <p:ph type="ftr" sz="quarter" idx="20"/>
          </p:nvPr>
        </p:nvSpPr>
        <p:spPr>
          <a:xfrm>
            <a:off x="413316" y="6470431"/>
            <a:ext cx="3867149" cy="217493"/>
          </a:xfrm>
        </p:spPr>
        <p:txBody>
          <a:bodyPr/>
          <a:lstStyle/>
          <a:p>
            <a:pPr>
              <a:defRPr/>
            </a:pPr>
            <a:r>
              <a:rPr lang="en-US"/>
              <a:t>As of: 22-MAR-2019     </a:t>
            </a:r>
            <a:endParaRPr lang="en-US" dirty="0"/>
          </a:p>
        </p:txBody>
      </p:sp>
    </p:spTree>
    <p:extLst>
      <p:ext uri="{BB962C8B-B14F-4D97-AF65-F5344CB8AC3E}">
        <p14:creationId xmlns:p14="http://schemas.microsoft.com/office/powerpoint/2010/main" val="3436004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As of: 22-MAR-2019     </a:t>
            </a:r>
            <a:endParaRPr lang="en-US" dirty="0"/>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4064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259812"/>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As of: 22-MAR-2019     </a:t>
            </a:r>
            <a:endParaRPr lang="en-US" dirty="0"/>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406403"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3"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307060"/>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As of: 22-MAR-2019     </a:t>
            </a:r>
            <a:endParaRPr lang="en-US" dirty="0"/>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406400" y="942975"/>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6096000" y="942975"/>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406400" y="3459480"/>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6096000" y="3459480"/>
            <a:ext cx="54864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80"/>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61302"/>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
        <p:nvSpPr>
          <p:cNvPr id="8" name="Footer Placeholder 4"/>
          <p:cNvSpPr>
            <a:spLocks noGrp="1"/>
          </p:cNvSpPr>
          <p:nvPr>
            <p:ph type="ftr" sz="quarter" idx="3"/>
          </p:nvPr>
        </p:nvSpPr>
        <p:spPr>
          <a:xfrm>
            <a:off x="413316" y="6470431"/>
            <a:ext cx="3867149"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r>
              <a:rPr lang="en-US"/>
              <a:t>As of: 22-MAR-2019     </a:t>
            </a:r>
            <a:endParaRPr lang="en-US" dirty="0"/>
          </a:p>
        </p:txBody>
      </p:sp>
    </p:spTree>
    <p:extLst>
      <p:ext uri="{BB962C8B-B14F-4D97-AF65-F5344CB8AC3E}">
        <p14:creationId xmlns:p14="http://schemas.microsoft.com/office/powerpoint/2010/main" val="2482338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As of: 22-MAR-2019     </a:t>
            </a:r>
            <a:endParaRPr lang="en-US" dirty="0"/>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94774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As of: 22-MAR-2019     </a:t>
            </a:r>
            <a:endParaRPr lang="en-US" dirty="0"/>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191335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626540" y="42703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a:t>As of: 22-MAR-2019     </a:t>
            </a:r>
            <a:endParaRPr lang="en-US" dirty="0"/>
          </a:p>
        </p:txBody>
      </p:sp>
    </p:spTree>
    <p:extLst>
      <p:ext uri="{BB962C8B-B14F-4D97-AF65-F5344CB8AC3E}">
        <p14:creationId xmlns:p14="http://schemas.microsoft.com/office/powerpoint/2010/main" val="3836264534"/>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As of: 22-MAR-2019     </a:t>
            </a:r>
            <a:endParaRPr lang="en-US" dirty="0"/>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144544639"/>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As of: 22-MAR-2019     </a:t>
            </a:r>
            <a:endParaRPr lang="en-US" dirty="0"/>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631490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a:t>As of: 22-MAR-2019     </a:t>
            </a:r>
            <a:endParaRPr lang="en-US" dirty="0"/>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2916763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t>As of: 22-MAR-2019     </a:t>
            </a:r>
            <a:endParaRPr lang="en-US" dirty="0"/>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309827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As of: 22-MAR-2019     </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1940219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3"/>
          </p:nvPr>
        </p:nvSpPr>
        <p:spPr>
          <a:xfrm>
            <a:off x="6913" y="6665160"/>
            <a:ext cx="6461619" cy="192840"/>
          </a:xfrm>
          <a:prstGeom prst="rect">
            <a:avLst/>
          </a:prstGeom>
        </p:spPr>
        <p:txBody>
          <a:bodyPr vert="horz" lIns="91440" tIns="45720" rIns="91440" bIns="45720" rtlCol="0" anchor="ctr"/>
          <a:lstStyle>
            <a:lvl1pPr algn="l" fontAlgn="auto">
              <a:spcBef>
                <a:spcPts val="0"/>
              </a:spcBef>
              <a:spcAft>
                <a:spcPts val="0"/>
              </a:spcAft>
              <a:defRPr sz="800">
                <a:solidFill>
                  <a:schemeClr val="tx1"/>
                </a:solidFill>
                <a:latin typeface="Arial" pitchFamily="34" charset="0"/>
                <a:ea typeface="+mn-ea"/>
                <a:cs typeface="Arial" pitchFamily="34" charset="0"/>
              </a:defRPr>
            </a:lvl1pPr>
          </a:lstStyle>
          <a:p>
            <a:r>
              <a:rPr lang="en-US" dirty="0"/>
              <a:t>SFER MEGA IPR Brief-29-March-18 - V1.pptx    As Of: 20 Feb 2018    POC: Michael Collis</a:t>
            </a:r>
          </a:p>
        </p:txBody>
      </p:sp>
      <p:sp>
        <p:nvSpPr>
          <p:cNvPr id="3" name="Slide Number Placeholder 5"/>
          <p:cNvSpPr>
            <a:spLocks noGrp="1"/>
          </p:cNvSpPr>
          <p:nvPr>
            <p:ph type="sldNum" sz="quarter" idx="4"/>
          </p:nvPr>
        </p:nvSpPr>
        <p:spPr>
          <a:xfrm>
            <a:off x="11216220" y="6604650"/>
            <a:ext cx="969433" cy="253350"/>
          </a:xfrm>
          <a:prstGeom prst="rect">
            <a:avLst/>
          </a:prstGeom>
        </p:spPr>
        <p:txBody>
          <a:bodyPr vert="horz" wrap="square" lIns="91440" tIns="45720" rIns="91440" bIns="45720" numCol="1" anchor="ctr" anchorCtr="0" compatLnSpc="1">
            <a:prstTxWarp prst="textNoShape">
              <a:avLst/>
            </a:prstTxWarp>
          </a:bodyPr>
          <a:lstStyle>
            <a:lvl1pPr algn="r">
              <a:defRPr sz="800" b="1">
                <a:solidFill>
                  <a:schemeClr val="tx1"/>
                </a:solidFill>
                <a:cs typeface="Arial" pitchFamily="34" charset="0"/>
              </a:defRPr>
            </a:lvl1p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1162014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216222" y="6604650"/>
            <a:ext cx="969433" cy="253350"/>
          </a:xfrm>
          <a:prstGeom prst="rect">
            <a:avLst/>
          </a:prstGeom>
        </p:spPr>
        <p:txBody>
          <a:bodyPr vert="horz" wrap="square" lIns="91440" tIns="45720" rIns="91440" bIns="45720" numCol="1" anchor="ctr" anchorCtr="0" compatLnSpc="1">
            <a:prstTxWarp prst="textNoShape">
              <a:avLst/>
            </a:prstTxWarp>
          </a:bodyPr>
          <a:lstStyle>
            <a:lvl1pPr algn="r">
              <a:defRPr sz="600" b="1">
                <a:solidFill>
                  <a:schemeClr val="tx1"/>
                </a:solidFill>
                <a:cs typeface="Arial" pitchFamily="34" charset="0"/>
              </a:defRPr>
            </a:lvl1pPr>
          </a:lstStyle>
          <a:p>
            <a:fld id="{139BD942-CC14-44A4-87FB-46239297AFE5}" type="slidenum">
              <a:rPr lang="en-US" smtClean="0"/>
              <a:pPr/>
              <a:t>‹#›</a:t>
            </a:fld>
            <a:endParaRPr lang="en-US" dirty="0"/>
          </a:p>
        </p:txBody>
      </p:sp>
    </p:spTree>
    <p:extLst>
      <p:ext uri="{BB962C8B-B14F-4D97-AF65-F5344CB8AC3E}">
        <p14:creationId xmlns:p14="http://schemas.microsoft.com/office/powerpoint/2010/main" val="305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57859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062437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75801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0" y="419100"/>
            <a:ext cx="10979888"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As of: 22-MAR-2019     </a:t>
            </a:r>
            <a:endParaRPr lang="en-US" dirty="0"/>
          </a:p>
        </p:txBody>
      </p:sp>
      <p:sp>
        <p:nvSpPr>
          <p:cNvPr id="12" name="TextBox 11"/>
          <p:cNvSpPr txBox="1"/>
          <p:nvPr userDrawn="1"/>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4043718914"/>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7309393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771248012"/>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582071075"/>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1" y="5834379"/>
            <a:ext cx="8470900"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170590588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365933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406400" y="1230512"/>
            <a:ext cx="54864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2854956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1" y="1225550"/>
            <a:ext cx="35941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1" y="1225550"/>
            <a:ext cx="74549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4115101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60960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60960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1"/>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162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6096000" y="942975"/>
            <a:ext cx="54864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406400" y="942976"/>
            <a:ext cx="54864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4582515"/>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4064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60960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695288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0" y="411167"/>
            <a:ext cx="11001153"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As of: 22-MAR-2019     </a:t>
            </a:r>
            <a:endParaRPr lang="en-US" dirty="0"/>
          </a:p>
        </p:txBody>
      </p:sp>
    </p:spTree>
    <p:extLst>
      <p:ext uri="{BB962C8B-B14F-4D97-AF65-F5344CB8AC3E}">
        <p14:creationId xmlns:p14="http://schemas.microsoft.com/office/powerpoint/2010/main" val="2340974299"/>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406401" y="942976"/>
            <a:ext cx="35941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127501" y="942976"/>
            <a:ext cx="74549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6562017"/>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4064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60960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4064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60960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76"/>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08486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939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347401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747474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435281725"/>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2006447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solidFill>
                  <a:srgbClr val="83847A"/>
                </a:solidFill>
              </a:rPr>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2872075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solidFill>
                  <a:srgbClr val="FFFFFF">
                    <a:lumMod val="95000"/>
                  </a:srgbClr>
                </a:solidFill>
              </a:rPr>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a:solidFill>
                <a:srgbClr val="FFFFFF">
                  <a:lumMod val="95000"/>
                </a:srgbClr>
              </a:solidFill>
            </a:endParaRPr>
          </a:p>
        </p:txBody>
      </p:sp>
    </p:spTree>
    <p:extLst>
      <p:ext uri="{BB962C8B-B14F-4D97-AF65-F5344CB8AC3E}">
        <p14:creationId xmlns:p14="http://schemas.microsoft.com/office/powerpoint/2010/main" val="1224474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37939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As of: 22-MAR-2019     </a:t>
            </a:r>
            <a:endParaRPr lang="en-US" dirty="0"/>
          </a:p>
        </p:txBody>
      </p:sp>
      <p:sp>
        <p:nvSpPr>
          <p:cNvPr id="14" name="TextBox 13"/>
          <p:cNvSpPr txBox="1"/>
          <p:nvPr userDrawn="1"/>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2407778240"/>
      </p:ext>
    </p:extLst>
  </p:cSld>
  <p:clrMapOvr>
    <a:masterClrMapping/>
  </p:clrMapOvr>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85000"/>
              </a:lnSpc>
              <a:defRPr/>
            </a:lvl1pPr>
          </a:lstStyle>
          <a:p>
            <a:r>
              <a:rPr lang="en-US" dirty="0"/>
              <a:t>Click to edit Master title style</a:t>
            </a:r>
          </a:p>
        </p:txBody>
      </p:sp>
    </p:spTree>
    <p:extLst>
      <p:ext uri="{BB962C8B-B14F-4D97-AF65-F5344CB8AC3E}">
        <p14:creationId xmlns:p14="http://schemas.microsoft.com/office/powerpoint/2010/main" val="220272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9100"/>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10804126"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599" y="419100"/>
            <a:ext cx="10804129"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As of: 22-MAR-2019     </a:t>
            </a:r>
            <a:endParaRPr lang="en-US" dirty="0"/>
          </a:p>
        </p:txBody>
      </p:sp>
    </p:spTree>
    <p:extLst>
      <p:ext uri="{BB962C8B-B14F-4D97-AF65-F5344CB8AC3E}">
        <p14:creationId xmlns:p14="http://schemas.microsoft.com/office/powerpoint/2010/main" val="161035747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9100"/>
            <a:ext cx="10979888"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As of: 22-MAR-2019     </a:t>
            </a:r>
            <a:endParaRPr lang="en-US" dirty="0"/>
          </a:p>
        </p:txBody>
      </p:sp>
      <p:sp>
        <p:nvSpPr>
          <p:cNvPr id="14" name="TextBox 13"/>
          <p:cNvSpPr txBox="1"/>
          <p:nvPr userDrawn="1"/>
        </p:nvSpPr>
        <p:spPr>
          <a:xfrm>
            <a:off x="609600" y="5647775"/>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900" i="1" dirty="0">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344421483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1167"/>
            <a:ext cx="10990521"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a:t>As of: 22-MAR-2019     </a:t>
            </a:r>
            <a:endParaRPr lang="en-US" dirty="0"/>
          </a:p>
        </p:txBody>
      </p:sp>
    </p:spTree>
    <p:extLst>
      <p:ext uri="{BB962C8B-B14F-4D97-AF65-F5344CB8AC3E}">
        <p14:creationId xmlns:p14="http://schemas.microsoft.com/office/powerpoint/2010/main" val="3342659469"/>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Footer Placeholder 4"/>
          <p:cNvSpPr>
            <a:spLocks noGrp="1"/>
          </p:cNvSpPr>
          <p:nvPr>
            <p:ph type="ftr" sz="quarter" idx="3"/>
          </p:nvPr>
        </p:nvSpPr>
        <p:spPr>
          <a:xfrm>
            <a:off x="413316" y="6470431"/>
            <a:ext cx="3867149"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r>
              <a:rPr lang="en-US"/>
              <a:t>As of: 22-MAR-2019     </a:t>
            </a:r>
            <a:endParaRPr lang="en-US" dirty="0"/>
          </a:p>
        </p:txBody>
      </p:sp>
    </p:spTree>
    <p:extLst>
      <p:ext uri="{BB962C8B-B14F-4D97-AF65-F5344CB8AC3E}">
        <p14:creationId xmlns:p14="http://schemas.microsoft.com/office/powerpoint/2010/main" val="32378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2.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6.png"/><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1.pn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0"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Slide Number Placeholder 5"/>
          <p:cNvSpPr>
            <a:spLocks noGrp="1"/>
          </p:cNvSpPr>
          <p:nvPr>
            <p:ph type="sldNum" sz="quarter" idx="4"/>
          </p:nvPr>
        </p:nvSpPr>
        <p:spPr>
          <a:xfrm>
            <a:off x="11074399" y="228605"/>
            <a:ext cx="977900" cy="365125"/>
          </a:xfrm>
          <a:prstGeom prst="rect">
            <a:avLst/>
          </a:prstGeom>
        </p:spPr>
        <p:txBody>
          <a:bodyPr/>
          <a:lstStyle>
            <a:lvl1pPr algn="r">
              <a:defRPr sz="750">
                <a:solidFill>
                  <a:schemeClr val="bg1"/>
                </a:solidFill>
              </a:defRPr>
            </a:lvl1pPr>
          </a:lstStyle>
          <a:p>
            <a:fld id="{0D0E9D3B-CB56-40AE-B0A9-8DA5E1AEFDB7}" type="slidenum">
              <a:rPr lang="en-US" smtClean="0"/>
              <a:pPr/>
              <a:t>‹#›</a:t>
            </a:fld>
            <a:endParaRPr lang="en-US" dirty="0"/>
          </a:p>
        </p:txBody>
      </p:sp>
      <p:sp>
        <p:nvSpPr>
          <p:cNvPr id="20" name="Footer Placeholder 19"/>
          <p:cNvSpPr>
            <a:spLocks noGrp="1"/>
          </p:cNvSpPr>
          <p:nvPr>
            <p:ph type="ftr" sz="quarter" idx="3"/>
          </p:nvPr>
        </p:nvSpPr>
        <p:spPr>
          <a:xfrm>
            <a:off x="165103" y="6356355"/>
            <a:ext cx="4214284" cy="365125"/>
          </a:xfrm>
          <a:prstGeom prst="rect">
            <a:avLst/>
          </a:prstGeom>
        </p:spPr>
        <p:txBody>
          <a:bodyPr vert="horz" lIns="91440" tIns="45720" rIns="91440" bIns="45720" rtlCol="0" anchor="ctr"/>
          <a:lstStyle>
            <a:lvl1pPr algn="l">
              <a:defRPr sz="750">
                <a:solidFill>
                  <a:schemeClr val="bg1"/>
                </a:solidFill>
              </a:defRPr>
            </a:lvl1pPr>
          </a:lstStyle>
          <a:p>
            <a:r>
              <a:rPr lang="en-US"/>
              <a:t>As of: 22-MAR-2019     </a:t>
            </a:r>
            <a:endParaRPr lang="en-US" dirty="0"/>
          </a:p>
        </p:txBody>
      </p:sp>
      <p:pic>
        <p:nvPicPr>
          <p:cNvPr id="58" name="Picture 6"/>
          <p:cNvPicPr>
            <a:picLocks noChangeAspect="1"/>
          </p:cNvPicPr>
          <p:nvPr userDrawn="1"/>
        </p:nvPicPr>
        <p:blipFill>
          <a:blip r:embed="rId11"/>
          <a:srcRect/>
          <a:stretch>
            <a:fillRect/>
          </a:stretch>
        </p:blipFill>
        <p:spPr bwMode="auto">
          <a:xfrm>
            <a:off x="6079067" y="3416305"/>
            <a:ext cx="25400" cy="3175"/>
          </a:xfrm>
          <a:prstGeom prst="rect">
            <a:avLst/>
          </a:prstGeom>
          <a:noFill/>
          <a:ln w="9525">
            <a:noFill/>
            <a:miter lim="800000"/>
            <a:headEnd/>
            <a:tailEnd/>
          </a:ln>
        </p:spPr>
      </p:pic>
      <p:sp>
        <p:nvSpPr>
          <p:cNvPr id="40" name="Rounded Rectangle 39"/>
          <p:cNvSpPr/>
          <p:nvPr userDrawn="1"/>
        </p:nvSpPr>
        <p:spPr>
          <a:xfrm>
            <a:off x="603890" y="411167"/>
            <a:ext cx="11001153"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511228" y="5618576"/>
            <a:ext cx="1386605" cy="1118088"/>
          </a:xfrm>
          <a:prstGeom prst="rect">
            <a:avLst/>
          </a:prstGeom>
        </p:spPr>
      </p:pic>
      <p:pic>
        <p:nvPicPr>
          <p:cNvPr id="3" name="Picture 2"/>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277309" y="5673790"/>
            <a:ext cx="1318131" cy="1062874"/>
          </a:xfrm>
          <a:prstGeom prst="rect">
            <a:avLst/>
          </a:prstGeom>
        </p:spPr>
      </p:pic>
      <p:sp>
        <p:nvSpPr>
          <p:cNvPr id="41" name="Title Placeholder 17"/>
          <p:cNvSpPr>
            <a:spLocks noGrp="1"/>
          </p:cNvSpPr>
          <p:nvPr>
            <p:ph type="title"/>
          </p:nvPr>
        </p:nvSpPr>
        <p:spPr>
          <a:xfrm>
            <a:off x="609600" y="419100"/>
            <a:ext cx="9144000" cy="2552700"/>
          </a:xfrm>
          <a:prstGeom prst="rect">
            <a:avLst/>
          </a:prstGeom>
        </p:spPr>
        <p:txBody>
          <a:bodyPr vert="horz" lIns="91440" tIns="45720" rIns="91440" bIns="45720" rtlCol="0" anchor="t">
            <a:normAutofit/>
          </a:bodyPr>
          <a:lstStyle/>
          <a:p>
            <a:r>
              <a:rPr lang="en-US" dirty="0"/>
              <a:t>Click to edit Master title style</a:t>
            </a:r>
          </a:p>
        </p:txBody>
      </p:sp>
      <p:sp>
        <p:nvSpPr>
          <p:cNvPr id="42" name="Text Placeholder 18"/>
          <p:cNvSpPr>
            <a:spLocks noGrp="1"/>
          </p:cNvSpPr>
          <p:nvPr>
            <p:ph type="body" idx="1"/>
          </p:nvPr>
        </p:nvSpPr>
        <p:spPr>
          <a:xfrm>
            <a:off x="609600" y="3200400"/>
            <a:ext cx="9144000" cy="1562100"/>
          </a:xfrm>
          <a:prstGeom prst="rect">
            <a:avLst/>
          </a:prstGeom>
        </p:spPr>
        <p:txBody>
          <a:bodyPr vert="horz" lIns="91440" tIns="45720" rIns="91440" bIns="45720" rtlCol="0">
            <a:normAutofit/>
          </a:bodyPr>
          <a:lstStyle/>
          <a:p>
            <a:pPr lvl="0"/>
            <a:r>
              <a:rPr lang="en-US" dirty="0"/>
              <a:t>Click to edit Master text styles</a:t>
            </a:r>
          </a:p>
        </p:txBody>
      </p:sp>
      <p:grpSp>
        <p:nvGrpSpPr>
          <p:cNvPr id="43" name="Group 42"/>
          <p:cNvGrpSpPr/>
          <p:nvPr userDrawn="1"/>
        </p:nvGrpSpPr>
        <p:grpSpPr>
          <a:xfrm>
            <a:off x="832198" y="1304095"/>
            <a:ext cx="9393766" cy="1245799"/>
            <a:chOff x="757770" y="1707600"/>
            <a:chExt cx="9393766" cy="1245799"/>
          </a:xfrm>
        </p:grpSpPr>
        <p:sp>
          <p:nvSpPr>
            <p:cNvPr id="44" name="Rectangle 43"/>
            <p:cNvSpPr/>
            <p:nvPr userDrawn="1"/>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217</a:t>
              </a:r>
            </a:p>
            <a:p>
              <a:pPr algn="ctr">
                <a:defRPr/>
              </a:pPr>
              <a:r>
                <a:rPr lang="en-US" sz="750" dirty="0">
                  <a:solidFill>
                    <a:schemeClr val="tx1"/>
                  </a:solidFill>
                </a:rPr>
                <a:t>217</a:t>
              </a:r>
            </a:p>
            <a:p>
              <a:pPr algn="ctr">
                <a:defRPr/>
              </a:pPr>
              <a:r>
                <a:rPr lang="en-US" sz="750" dirty="0">
                  <a:solidFill>
                    <a:schemeClr val="tx1"/>
                  </a:solidFill>
                </a:rPr>
                <a:t>217</a:t>
              </a:r>
            </a:p>
          </p:txBody>
        </p:sp>
        <p:sp>
          <p:nvSpPr>
            <p:cNvPr id="45" name="Rectangle 44"/>
            <p:cNvSpPr/>
            <p:nvPr userDrawn="1"/>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200</a:t>
              </a:r>
            </a:p>
            <a:p>
              <a:pPr algn="ctr">
                <a:defRPr/>
              </a:pPr>
              <a:r>
                <a:rPr lang="en-US" sz="750" dirty="0">
                  <a:solidFill>
                    <a:schemeClr val="tx1"/>
                  </a:solidFill>
                </a:rPr>
                <a:t>200</a:t>
              </a:r>
            </a:p>
            <a:p>
              <a:pPr algn="ctr">
                <a:defRPr/>
              </a:pPr>
              <a:r>
                <a:rPr lang="en-US" sz="750" dirty="0">
                  <a:solidFill>
                    <a:schemeClr val="tx1"/>
                  </a:solidFill>
                </a:rPr>
                <a:t>200</a:t>
              </a:r>
            </a:p>
          </p:txBody>
        </p:sp>
        <p:sp>
          <p:nvSpPr>
            <p:cNvPr id="46" name="Rectangle 45"/>
            <p:cNvSpPr/>
            <p:nvPr userDrawn="1"/>
          </p:nvSpPr>
          <p:spPr>
            <a:xfrm>
              <a:off x="757770"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255</a:t>
              </a:r>
            </a:p>
            <a:p>
              <a:pPr algn="ctr">
                <a:defRPr/>
              </a:pPr>
              <a:r>
                <a:rPr lang="en-US" sz="750" dirty="0">
                  <a:solidFill>
                    <a:schemeClr val="tx1"/>
                  </a:solidFill>
                </a:rPr>
                <a:t>255</a:t>
              </a:r>
            </a:p>
            <a:p>
              <a:pPr algn="ctr">
                <a:defRPr/>
              </a:pPr>
              <a:r>
                <a:rPr lang="en-US" sz="750" dirty="0">
                  <a:solidFill>
                    <a:schemeClr val="tx1"/>
                  </a:solidFill>
                </a:rPr>
                <a:t>255</a:t>
              </a:r>
            </a:p>
          </p:txBody>
        </p:sp>
        <p:sp>
          <p:nvSpPr>
            <p:cNvPr id="47" name="Rectangle 46"/>
            <p:cNvSpPr/>
            <p:nvPr userDrawn="1"/>
          </p:nvSpPr>
          <p:spPr>
            <a:xfrm>
              <a:off x="1718737"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0</a:t>
              </a:r>
            </a:p>
            <a:p>
              <a:pPr algn="ctr">
                <a:defRPr/>
              </a:pPr>
              <a:r>
                <a:rPr lang="en-US" sz="750" dirty="0">
                  <a:solidFill>
                    <a:schemeClr val="bg1"/>
                  </a:solidFill>
                </a:rPr>
                <a:t>0</a:t>
              </a:r>
            </a:p>
            <a:p>
              <a:pPr algn="ctr">
                <a:defRPr/>
              </a:pPr>
              <a:r>
                <a:rPr lang="en-US" sz="750" dirty="0">
                  <a:solidFill>
                    <a:schemeClr val="bg1"/>
                  </a:solidFill>
                </a:rPr>
                <a:t>0</a:t>
              </a:r>
            </a:p>
          </p:txBody>
        </p:sp>
        <p:sp>
          <p:nvSpPr>
            <p:cNvPr id="48" name="Rectangle 47"/>
            <p:cNvSpPr/>
            <p:nvPr userDrawn="1"/>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163</a:t>
              </a:r>
            </a:p>
            <a:p>
              <a:pPr algn="ctr">
                <a:defRPr/>
              </a:pPr>
              <a:r>
                <a:rPr lang="en-US" sz="750" dirty="0">
                  <a:solidFill>
                    <a:schemeClr val="tx1"/>
                  </a:solidFill>
                </a:rPr>
                <a:t>163</a:t>
              </a:r>
            </a:p>
            <a:p>
              <a:pPr algn="ctr">
                <a:defRPr/>
              </a:pPr>
              <a:r>
                <a:rPr lang="en-US" sz="750" dirty="0">
                  <a:solidFill>
                    <a:schemeClr val="tx1"/>
                  </a:solidFill>
                </a:rPr>
                <a:t>163</a:t>
              </a:r>
            </a:p>
          </p:txBody>
        </p:sp>
        <p:sp>
          <p:nvSpPr>
            <p:cNvPr id="49" name="Rectangle 48"/>
            <p:cNvSpPr/>
            <p:nvPr userDrawn="1"/>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131</a:t>
              </a:r>
            </a:p>
            <a:p>
              <a:pPr algn="ctr">
                <a:defRPr/>
              </a:pPr>
              <a:r>
                <a:rPr lang="en-US" sz="750" dirty="0">
                  <a:solidFill>
                    <a:schemeClr val="bg1"/>
                  </a:solidFill>
                </a:rPr>
                <a:t>132</a:t>
              </a:r>
            </a:p>
            <a:p>
              <a:pPr algn="ctr">
                <a:defRPr/>
              </a:pPr>
              <a:r>
                <a:rPr lang="en-US" sz="750" dirty="0">
                  <a:solidFill>
                    <a:schemeClr val="bg1"/>
                  </a:solidFill>
                </a:rPr>
                <a:t>122</a:t>
              </a:r>
            </a:p>
          </p:txBody>
        </p:sp>
        <p:sp>
          <p:nvSpPr>
            <p:cNvPr id="50" name="Rectangle 49"/>
            <p:cNvSpPr/>
            <p:nvPr userDrawn="1"/>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239</a:t>
              </a:r>
            </a:p>
            <a:p>
              <a:pPr algn="ctr">
                <a:defRPr/>
              </a:pPr>
              <a:r>
                <a:rPr lang="en-US" sz="750" dirty="0">
                  <a:solidFill>
                    <a:schemeClr val="tx1"/>
                  </a:solidFill>
                </a:rPr>
                <a:t>65</a:t>
              </a:r>
            </a:p>
            <a:p>
              <a:pPr algn="ctr">
                <a:defRPr/>
              </a:pPr>
              <a:r>
                <a:rPr lang="en-US" sz="750" dirty="0">
                  <a:solidFill>
                    <a:schemeClr val="tx1"/>
                  </a:solidFill>
                </a:rPr>
                <a:t>53</a:t>
              </a:r>
            </a:p>
          </p:txBody>
        </p:sp>
        <p:sp>
          <p:nvSpPr>
            <p:cNvPr id="51" name="Rectangle 50"/>
            <p:cNvSpPr/>
            <p:nvPr userDrawn="1"/>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110</a:t>
              </a:r>
            </a:p>
            <a:p>
              <a:pPr algn="ctr">
                <a:defRPr/>
              </a:pPr>
              <a:r>
                <a:rPr lang="en-US" sz="750" dirty="0">
                  <a:solidFill>
                    <a:schemeClr val="tx1"/>
                  </a:solidFill>
                </a:rPr>
                <a:t>135</a:t>
              </a:r>
            </a:p>
            <a:p>
              <a:pPr algn="ctr">
                <a:defRPr/>
              </a:pPr>
              <a:r>
                <a:rPr lang="en-US" sz="750" dirty="0">
                  <a:solidFill>
                    <a:schemeClr val="tx1"/>
                  </a:solidFill>
                </a:rPr>
                <a:t>120</a:t>
              </a:r>
            </a:p>
          </p:txBody>
        </p:sp>
        <p:sp>
          <p:nvSpPr>
            <p:cNvPr id="52" name="Rectangle 51"/>
            <p:cNvSpPr/>
            <p:nvPr userDrawn="1"/>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112</a:t>
              </a:r>
            </a:p>
            <a:p>
              <a:pPr algn="ctr">
                <a:defRPr/>
              </a:pPr>
              <a:r>
                <a:rPr lang="en-US" sz="750" dirty="0">
                  <a:solidFill>
                    <a:schemeClr val="tx1"/>
                  </a:solidFill>
                </a:rPr>
                <a:t>92</a:t>
              </a:r>
            </a:p>
            <a:p>
              <a:pPr algn="ctr">
                <a:defRPr/>
              </a:pPr>
              <a:r>
                <a:rPr lang="en-US" sz="750" dirty="0">
                  <a:solidFill>
                    <a:schemeClr val="tx1"/>
                  </a:solidFill>
                </a:rPr>
                <a:t>56</a:t>
              </a:r>
            </a:p>
          </p:txBody>
        </p:sp>
        <p:sp>
          <p:nvSpPr>
            <p:cNvPr id="53" name="Rectangle 52"/>
            <p:cNvSpPr/>
            <p:nvPr userDrawn="1"/>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62</a:t>
              </a:r>
            </a:p>
            <a:p>
              <a:pPr algn="ctr">
                <a:defRPr/>
              </a:pPr>
              <a:r>
                <a:rPr lang="en-US" sz="750" dirty="0">
                  <a:solidFill>
                    <a:schemeClr val="tx1"/>
                  </a:solidFill>
                </a:rPr>
                <a:t>102</a:t>
              </a:r>
            </a:p>
            <a:p>
              <a:pPr algn="ctr">
                <a:defRPr/>
              </a:pPr>
              <a:r>
                <a:rPr lang="en-US" sz="750" dirty="0">
                  <a:solidFill>
                    <a:schemeClr val="tx1"/>
                  </a:solidFill>
                </a:rPr>
                <a:t>130</a:t>
              </a:r>
            </a:p>
          </p:txBody>
        </p:sp>
        <p:sp>
          <p:nvSpPr>
            <p:cNvPr id="56" name="Rectangle 55"/>
            <p:cNvSpPr/>
            <p:nvPr userDrawn="1"/>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102</a:t>
              </a:r>
            </a:p>
            <a:p>
              <a:pPr algn="ctr">
                <a:defRPr/>
              </a:pPr>
              <a:r>
                <a:rPr lang="en-US" sz="750" dirty="0">
                  <a:solidFill>
                    <a:schemeClr val="bg1"/>
                  </a:solidFill>
                </a:rPr>
                <a:t>56</a:t>
              </a:r>
            </a:p>
            <a:p>
              <a:pPr algn="ctr">
                <a:defRPr/>
              </a:pPr>
              <a:r>
                <a:rPr lang="en-US" sz="750" dirty="0">
                  <a:solidFill>
                    <a:schemeClr val="bg1"/>
                  </a:solidFill>
                </a:rPr>
                <a:t>48</a:t>
              </a:r>
            </a:p>
          </p:txBody>
        </p:sp>
        <p:sp>
          <p:nvSpPr>
            <p:cNvPr id="57" name="Rectangle 56"/>
            <p:cNvSpPr/>
            <p:nvPr userDrawn="1"/>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130</a:t>
              </a:r>
            </a:p>
            <a:p>
              <a:pPr algn="ctr">
                <a:defRPr/>
              </a:pPr>
              <a:r>
                <a:rPr lang="en-US" sz="750" dirty="0">
                  <a:solidFill>
                    <a:schemeClr val="tx1"/>
                  </a:solidFill>
                </a:rPr>
                <a:t>120</a:t>
              </a:r>
            </a:p>
            <a:p>
              <a:pPr algn="ctr">
                <a:defRPr/>
              </a:pPr>
              <a:r>
                <a:rPr lang="en-US" sz="750" dirty="0">
                  <a:solidFill>
                    <a:schemeClr val="tx1"/>
                  </a:solidFill>
                </a:rPr>
                <a:t>111</a:t>
              </a:r>
            </a:p>
          </p:txBody>
        </p:sp>
        <p:sp>
          <p:nvSpPr>
            <p:cNvPr id="59" name="Rectangle 58"/>
            <p:cNvSpPr/>
            <p:nvPr userDrawn="1"/>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237</a:t>
              </a:r>
            </a:p>
            <a:p>
              <a:pPr algn="ctr">
                <a:defRPr/>
              </a:pPr>
              <a:r>
                <a:rPr lang="en-US" sz="750" dirty="0">
                  <a:solidFill>
                    <a:schemeClr val="tx1"/>
                  </a:solidFill>
                </a:rPr>
                <a:t>237</a:t>
              </a:r>
            </a:p>
            <a:p>
              <a:pPr algn="ctr">
                <a:defRPr/>
              </a:pPr>
              <a:r>
                <a:rPr lang="en-US" sz="750" dirty="0">
                  <a:solidFill>
                    <a:schemeClr val="tx1"/>
                  </a:solidFill>
                </a:rPr>
                <a:t>237</a:t>
              </a:r>
            </a:p>
          </p:txBody>
        </p:sp>
        <p:sp>
          <p:nvSpPr>
            <p:cNvPr id="60" name="Rectangle 59"/>
            <p:cNvSpPr/>
            <p:nvPr userDrawn="1"/>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80</a:t>
              </a:r>
            </a:p>
            <a:p>
              <a:pPr algn="ctr">
                <a:defRPr/>
              </a:pPr>
              <a:r>
                <a:rPr lang="en-US" sz="750" dirty="0">
                  <a:solidFill>
                    <a:schemeClr val="tx1"/>
                  </a:solidFill>
                </a:rPr>
                <a:t>119</a:t>
              </a:r>
            </a:p>
            <a:p>
              <a:pPr algn="ctr">
                <a:defRPr/>
              </a:pPr>
              <a:r>
                <a:rPr lang="en-US" sz="750" dirty="0">
                  <a:solidFill>
                    <a:schemeClr val="tx1"/>
                  </a:solidFill>
                </a:rPr>
                <a:t>27</a:t>
              </a:r>
            </a:p>
          </p:txBody>
        </p:sp>
        <p:sp>
          <p:nvSpPr>
            <p:cNvPr id="61" name="Rectangle 60"/>
            <p:cNvSpPr/>
            <p:nvPr userDrawn="1"/>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252</a:t>
              </a:r>
            </a:p>
            <a:p>
              <a:pPr algn="ctr">
                <a:defRPr/>
              </a:pPr>
              <a:r>
                <a:rPr lang="en-US" sz="750" dirty="0">
                  <a:solidFill>
                    <a:schemeClr val="tx1"/>
                  </a:solidFill>
                </a:rPr>
                <a:t>174</a:t>
              </a:r>
            </a:p>
            <a:p>
              <a:pPr algn="ctr">
                <a:defRPr/>
              </a:pPr>
              <a:r>
                <a:rPr lang="en-US" sz="750" dirty="0">
                  <a:solidFill>
                    <a:schemeClr val="tx1"/>
                  </a:solidFill>
                </a:rPr>
                <a:t>.59</a:t>
              </a:r>
            </a:p>
          </p:txBody>
        </p:sp>
      </p:grpSp>
    </p:spTree>
    <p:extLst>
      <p:ext uri="{BB962C8B-B14F-4D97-AF65-F5344CB8AC3E}">
        <p14:creationId xmlns:p14="http://schemas.microsoft.com/office/powerpoint/2010/main" val="2919789318"/>
      </p:ext>
    </p:extLst>
  </p:cSld>
  <p:clrMap bg1="lt1" tx1="dk1" bg2="lt2" tx2="dk2" accent1="accent1" accent2="accent2" accent3="accent3" accent4="accent4" accent5="accent5" accent6="accent6" hlink="hlink" folHlink="folHlink"/>
  <p:sldLayoutIdLst>
    <p:sldLayoutId id="2147484251" r:id="rId1"/>
    <p:sldLayoutId id="2147484296" r:id="rId2"/>
    <p:sldLayoutId id="2147484252" r:id="rId3"/>
    <p:sldLayoutId id="2147484297" r:id="rId4"/>
    <p:sldLayoutId id="2147484253" r:id="rId5"/>
    <p:sldLayoutId id="2147484298" r:id="rId6"/>
    <p:sldLayoutId id="2147484254" r:id="rId7"/>
    <p:sldLayoutId id="2147484299" r:id="rId8"/>
  </p:sldLayoutIdLst>
  <p:hf hdr="0" dt="0"/>
  <p:txStyles>
    <p:titleStyle>
      <a:lvl1pPr algn="l" defTabSz="685800" rtl="0" eaLnBrk="1" latinLnBrk="0" hangingPunct="1">
        <a:lnSpc>
          <a:spcPct val="100000"/>
        </a:lnSpc>
        <a:spcBef>
          <a:spcPct val="0"/>
        </a:spcBef>
        <a:buNone/>
        <a:defRPr sz="27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5ACBF0"/>
          </p15:clr>
        </p15:guide>
        <p15:guide id="2" pos="61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0"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ounded Rectangle 10"/>
          <p:cNvSpPr/>
          <p:nvPr userDrawn="1"/>
        </p:nvSpPr>
        <p:spPr>
          <a:xfrm>
            <a:off x="245539" y="165467"/>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3316" y="6470431"/>
            <a:ext cx="3867149" cy="217493"/>
          </a:xfrm>
          <a:prstGeom prst="rect">
            <a:avLst/>
          </a:prstGeom>
        </p:spPr>
        <p:txBody>
          <a:bodyPr vert="horz" lIns="91440" tIns="45720" rIns="91440" bIns="45720" rtlCol="0" anchor="ctr"/>
          <a:lstStyle>
            <a:lvl1pPr algn="l" fontAlgn="auto">
              <a:spcBef>
                <a:spcPts val="0"/>
              </a:spcBef>
              <a:spcAft>
                <a:spcPts val="0"/>
              </a:spcAft>
              <a:defRPr sz="750">
                <a:solidFill>
                  <a:schemeClr val="tx1">
                    <a:tint val="75000"/>
                  </a:schemeClr>
                </a:solidFill>
                <a:latin typeface="Arial" pitchFamily="34" charset="0"/>
                <a:ea typeface="+mn-ea"/>
                <a:cs typeface="Arial" pitchFamily="34" charset="0"/>
              </a:defRPr>
            </a:lvl1pPr>
          </a:lstStyle>
          <a:p>
            <a:pPr>
              <a:defRPr/>
            </a:pPr>
            <a:r>
              <a:rPr lang="en-US"/>
              <a:t>As of: 22-MAR-2019     </a:t>
            </a:r>
            <a:endParaRPr lang="en-US" dirty="0"/>
          </a:p>
        </p:txBody>
      </p:sp>
      <p:sp>
        <p:nvSpPr>
          <p:cNvPr id="6" name="Slide Number Placeholder 5"/>
          <p:cNvSpPr>
            <a:spLocks noGrp="1"/>
          </p:cNvSpPr>
          <p:nvPr>
            <p:ph type="sldNum" sz="quarter" idx="4"/>
          </p:nvPr>
        </p:nvSpPr>
        <p:spPr>
          <a:xfrm>
            <a:off x="11074402" y="228605"/>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75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1"/>
          <a:srcRect/>
          <a:stretch>
            <a:fillRect/>
          </a:stretch>
        </p:blipFill>
        <p:spPr bwMode="auto">
          <a:xfrm>
            <a:off x="6079067" y="3416305"/>
            <a:ext cx="25400" cy="3175"/>
          </a:xfrm>
          <a:prstGeom prst="rect">
            <a:avLst/>
          </a:prstGeom>
          <a:noFill/>
          <a:ln w="9525">
            <a:noFill/>
            <a:miter lim="800000"/>
            <a:headEnd/>
            <a:tailEnd/>
          </a:ln>
        </p:spPr>
      </p:pic>
      <p:grpSp>
        <p:nvGrpSpPr>
          <p:cNvPr id="15" name="Group 14"/>
          <p:cNvGrpSpPr/>
          <p:nvPr userDrawn="1"/>
        </p:nvGrpSpPr>
        <p:grpSpPr>
          <a:xfrm>
            <a:off x="9293309" y="5638800"/>
            <a:ext cx="2551391" cy="1083709"/>
            <a:chOff x="9293309" y="4602480"/>
            <a:chExt cx="2551391" cy="1083709"/>
          </a:xfrm>
        </p:grpSpPr>
        <p:pic>
          <p:nvPicPr>
            <p:cNvPr id="16" name="Picture 15"/>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9293309" y="4661544"/>
              <a:ext cx="1268983" cy="1024645"/>
            </a:xfrm>
            <a:prstGeom prst="rect">
              <a:avLst/>
            </a:prstGeom>
          </p:spPr>
        </p:pic>
        <p:pic>
          <p:nvPicPr>
            <p:cNvPr id="17" name="Picture 16"/>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531812" y="4602480"/>
              <a:ext cx="1312888" cy="1055143"/>
            </a:xfrm>
            <a:prstGeom prst="rect">
              <a:avLst/>
            </a:prstGeom>
          </p:spPr>
        </p:pic>
      </p:grpSp>
    </p:spTree>
    <p:extLst>
      <p:ext uri="{BB962C8B-B14F-4D97-AF65-F5344CB8AC3E}">
        <p14:creationId xmlns:p14="http://schemas.microsoft.com/office/powerpoint/2010/main" val="3506813200"/>
      </p:ext>
    </p:extLst>
  </p:cSld>
  <p:clrMap bg1="lt1" tx1="dk1" bg2="lt2" tx2="dk2" accent1="accent1" accent2="accent2" accent3="accent3" accent4="accent4" accent5="accent5" accent6="accent6" hlink="hlink" folHlink="folHlink"/>
  <p:sldLayoutIdLst>
    <p:sldLayoutId id="2147484273" r:id="rId1"/>
    <p:sldLayoutId id="2147484279" r:id="rId2"/>
    <p:sldLayoutId id="2147484281" r:id="rId3"/>
    <p:sldLayoutId id="2147484282" r:id="rId4"/>
    <p:sldLayoutId id="2147484283"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300" r:id="rId15"/>
    <p:sldLayoutId id="2147484294" r:id="rId16"/>
    <p:sldLayoutId id="2147484305" r:id="rId17"/>
    <p:sldLayoutId id="2147484306" r:id="rId18"/>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57175" indent="-257175" algn="l" rtl="0" eaLnBrk="1" fontAlgn="base" hangingPunct="1">
        <a:spcBef>
          <a:spcPts val="225"/>
        </a:spcBef>
        <a:spcAft>
          <a:spcPct val="0"/>
        </a:spcAft>
        <a:buFont typeface="Arial" pitchFamily="34" charset="0"/>
        <a:defRPr sz="1800" kern="1200">
          <a:solidFill>
            <a:schemeClr val="tx1">
              <a:lumMod val="75000"/>
              <a:lumOff val="25000"/>
            </a:schemeClr>
          </a:solidFill>
          <a:latin typeface="Arial" pitchFamily="34" charset="0"/>
          <a:ea typeface="ＭＳ Ｐゴシック" charset="0"/>
          <a:cs typeface="Arial" pitchFamily="34" charset="0"/>
        </a:defRPr>
      </a:lvl1pPr>
      <a:lvl2pPr marL="385763" indent="-214313" algn="l" rtl="0" eaLnBrk="1" fontAlgn="base" hangingPunct="1">
        <a:spcBef>
          <a:spcPts val="225"/>
        </a:spcBef>
        <a:spcAft>
          <a:spcPct val="0"/>
        </a:spcAft>
        <a:buFont typeface="Arial" pitchFamily="34" charset="0"/>
        <a:buChar char="–"/>
        <a:defRPr sz="1800" kern="1200">
          <a:solidFill>
            <a:schemeClr val="tx1">
              <a:lumMod val="75000"/>
              <a:lumOff val="25000"/>
            </a:schemeClr>
          </a:solidFill>
          <a:latin typeface="Arial" pitchFamily="34" charset="0"/>
          <a:ea typeface="Arial" charset="0"/>
          <a:cs typeface="Arial" pitchFamily="34" charset="0"/>
        </a:defRPr>
      </a:lvl2pPr>
      <a:lvl3pPr marL="6858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10287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6" userDrawn="1">
          <p15:clr>
            <a:srgbClr val="5ACBF0"/>
          </p15:clr>
        </p15:guide>
        <p15:guide id="2" pos="7296"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ounded Rectangle 10"/>
          <p:cNvSpPr/>
          <p:nvPr userDrawn="1"/>
        </p:nvSpPr>
        <p:spPr>
          <a:xfrm>
            <a:off x="245536" y="165463"/>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83847A"/>
              </a:solidFill>
            </a:endParaRPr>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3315" y="6470427"/>
            <a:ext cx="3867149"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a:solidFill>
                  <a:srgbClr val="000000">
                    <a:tint val="75000"/>
                  </a:srgbClr>
                </a:solidFill>
              </a:rPr>
              <a:t>File Name</a:t>
            </a:r>
          </a:p>
        </p:txBody>
      </p:sp>
      <p:sp>
        <p:nvSpPr>
          <p:cNvPr id="6" name="Slide Number Placeholder 5"/>
          <p:cNvSpPr>
            <a:spLocks noGrp="1"/>
          </p:cNvSpPr>
          <p:nvPr>
            <p:ph type="sldNum" sz="quarter" idx="4"/>
          </p:nvPr>
        </p:nvSpPr>
        <p:spPr>
          <a:xfrm>
            <a:off x="11074400" y="228601"/>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7"/>
          <a:srcRect/>
          <a:stretch>
            <a:fillRect/>
          </a:stretch>
        </p:blipFill>
        <p:spPr bwMode="auto">
          <a:xfrm>
            <a:off x="6079067" y="3416301"/>
            <a:ext cx="25400" cy="3175"/>
          </a:xfrm>
          <a:prstGeom prst="rect">
            <a:avLst/>
          </a:prstGeom>
          <a:noFill/>
          <a:ln w="9525">
            <a:noFill/>
            <a:miter lim="800000"/>
            <a:headEnd/>
            <a:tailEnd/>
          </a:ln>
        </p:spPr>
      </p:pic>
    </p:spTree>
    <p:extLst>
      <p:ext uri="{BB962C8B-B14F-4D97-AF65-F5344CB8AC3E}">
        <p14:creationId xmlns:p14="http://schemas.microsoft.com/office/powerpoint/2010/main" val="335931084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 id="2147484331" r:id="rId23"/>
    <p:sldLayoutId id="2147484332"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mailto:LakeOComments@usace.army.mil?subject=Lake%20O%20LOSOM%20Comments"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22.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61221" y="1547867"/>
            <a:ext cx="3836605" cy="2877453"/>
          </a:xfrm>
          <a:prstGeom prst="rect">
            <a:avLst/>
          </a:prstGeom>
          <a:ln>
            <a:solidFill>
              <a:schemeClr val="bg1"/>
            </a:solidFill>
          </a:ln>
        </p:spPr>
      </p:pic>
      <p:sp>
        <p:nvSpPr>
          <p:cNvPr id="3" name="Text Placeholder 2"/>
          <p:cNvSpPr>
            <a:spLocks noGrp="1"/>
          </p:cNvSpPr>
          <p:nvPr>
            <p:ph type="body" sz="quarter" idx="12"/>
          </p:nvPr>
        </p:nvSpPr>
        <p:spPr>
          <a:xfrm>
            <a:off x="609600" y="2859797"/>
            <a:ext cx="3310391" cy="2354242"/>
          </a:xfrm>
        </p:spPr>
        <p:txBody>
          <a:bodyPr>
            <a:noAutofit/>
          </a:bodyPr>
          <a:lstStyle/>
          <a:p>
            <a:endParaRPr lang="en-US" sz="1400" dirty="0"/>
          </a:p>
          <a:p>
            <a:pPr>
              <a:spcBef>
                <a:spcPct val="50000"/>
              </a:spcBef>
            </a:pPr>
            <a:r>
              <a:rPr lang="en-US" sz="1800" dirty="0"/>
              <a:t>Lt. Col. Jennifer Reynolds</a:t>
            </a:r>
          </a:p>
          <a:p>
            <a:pPr>
              <a:spcBef>
                <a:spcPct val="50000"/>
              </a:spcBef>
            </a:pPr>
            <a:r>
              <a:rPr lang="en-US" sz="1800" dirty="0"/>
              <a:t>Deputy Commander, South Florida</a:t>
            </a:r>
          </a:p>
          <a:p>
            <a:pPr>
              <a:spcBef>
                <a:spcPct val="50000"/>
              </a:spcBef>
            </a:pPr>
            <a:r>
              <a:rPr lang="en-US" sz="1800" dirty="0"/>
              <a:t>Jacksonville District</a:t>
            </a:r>
          </a:p>
          <a:p>
            <a:pPr>
              <a:spcBef>
                <a:spcPct val="50000"/>
              </a:spcBef>
            </a:pPr>
            <a:r>
              <a:rPr lang="en-US" sz="1800" dirty="0"/>
              <a:t>U.S. Army Corps of Engineers</a:t>
            </a:r>
          </a:p>
          <a:p>
            <a:pPr>
              <a:spcBef>
                <a:spcPct val="50000"/>
              </a:spcBef>
            </a:pPr>
            <a:r>
              <a:rPr lang="en-US" sz="1800" dirty="0"/>
              <a:t>15-APR-2019</a:t>
            </a:r>
          </a:p>
          <a:p>
            <a:pPr>
              <a:spcBef>
                <a:spcPct val="50000"/>
              </a:spcBef>
            </a:pPr>
            <a:endParaRPr lang="en-US" sz="1400" dirty="0"/>
          </a:p>
        </p:txBody>
      </p:sp>
      <p:sp>
        <p:nvSpPr>
          <p:cNvPr id="2" name="Title 1"/>
          <p:cNvSpPr>
            <a:spLocks noGrp="1"/>
          </p:cNvSpPr>
          <p:nvPr>
            <p:ph type="title"/>
          </p:nvPr>
        </p:nvSpPr>
        <p:spPr>
          <a:xfrm>
            <a:off x="609600" y="419099"/>
            <a:ext cx="5441343" cy="2512359"/>
          </a:xfrm>
        </p:spPr>
        <p:txBody>
          <a:bodyPr>
            <a:normAutofit fontScale="90000"/>
          </a:bodyPr>
          <a:lstStyle/>
          <a:p>
            <a:r>
              <a:rPr lang="en-US" sz="3600" dirty="0"/>
              <a:t>South Florida</a:t>
            </a:r>
            <a:br>
              <a:rPr lang="en-US" sz="3600" dirty="0"/>
            </a:br>
            <a:r>
              <a:rPr lang="en-US" sz="3600" dirty="0"/>
              <a:t>Regional </a:t>
            </a:r>
            <a:br>
              <a:rPr lang="en-US" sz="3600" dirty="0"/>
            </a:br>
            <a:r>
              <a:rPr lang="en-US" sz="3600" dirty="0"/>
              <a:t>PLANNING </a:t>
            </a:r>
            <a:br>
              <a:rPr lang="en-US" sz="3600" dirty="0"/>
            </a:br>
            <a:r>
              <a:rPr lang="en-US" sz="3600" dirty="0"/>
              <a:t>COUNCIL</a:t>
            </a:r>
            <a:br>
              <a:rPr lang="en-US" sz="3200" dirty="0"/>
            </a:br>
            <a:br>
              <a:rPr lang="en-US" sz="3200" dirty="0"/>
            </a:br>
            <a:br>
              <a:rPr lang="en-US" sz="3200" dirty="0"/>
            </a:br>
            <a:br>
              <a:rPr lang="en-US" dirty="0"/>
            </a:br>
            <a:br>
              <a:rPr lang="en-US" dirty="0"/>
            </a:br>
            <a:r>
              <a:rPr lang="en-US" dirty="0"/>
              <a:t> </a:t>
            </a:r>
          </a:p>
        </p:txBody>
      </p:sp>
      <p:pic>
        <p:nvPicPr>
          <p:cNvPr id="12" name="Picture 11"/>
          <p:cNvPicPr>
            <a:picLocks noChangeAspect="1"/>
          </p:cNvPicPr>
          <p:nvPr/>
        </p:nvPicPr>
        <p:blipFill>
          <a:blip r:embed="rId4"/>
          <a:stretch>
            <a:fillRect/>
          </a:stretch>
        </p:blipFill>
        <p:spPr>
          <a:xfrm>
            <a:off x="7919341" y="1068291"/>
            <a:ext cx="3517697" cy="2639797"/>
          </a:xfrm>
          <a:prstGeom prst="rect">
            <a:avLst/>
          </a:prstGeom>
        </p:spPr>
      </p:pic>
      <p:sp>
        <p:nvSpPr>
          <p:cNvPr id="5" name="Slide Number Placeholder 4"/>
          <p:cNvSpPr>
            <a:spLocks noGrp="1"/>
          </p:cNvSpPr>
          <p:nvPr>
            <p:ph type="sldNum" sz="quarter" idx="10"/>
          </p:nvPr>
        </p:nvSpPr>
        <p:spPr/>
        <p:txBody>
          <a:bodyPr/>
          <a:lstStyle/>
          <a:p>
            <a:fld id="{0D0E9D3B-CB56-40AE-B0A9-8DA5E1AEFDB7}" type="slidenum">
              <a:rPr lang="en-US" smtClean="0"/>
              <a:pPr/>
              <a:t>1</a:t>
            </a:fld>
            <a:endParaRPr lang="en-US" dirty="0"/>
          </a:p>
        </p:txBody>
      </p:sp>
      <p:pic>
        <p:nvPicPr>
          <p:cNvPr id="6" name="Picture 5"/>
          <p:cNvPicPr>
            <a:picLocks noChangeAspect="1"/>
          </p:cNvPicPr>
          <p:nvPr/>
        </p:nvPicPr>
        <p:blipFill>
          <a:blip r:embed="rId5"/>
          <a:stretch>
            <a:fillRect/>
          </a:stretch>
        </p:blipFill>
        <p:spPr>
          <a:xfrm>
            <a:off x="6525166" y="3155544"/>
            <a:ext cx="3636501" cy="2419926"/>
          </a:xfrm>
          <a:prstGeom prst="rect">
            <a:avLst/>
          </a:prstGeom>
          <a:ln>
            <a:solidFill>
              <a:schemeClr val="bg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A257827-C34C-4251-B995-96C9C233CCC8}" type="slidenum">
              <a:rPr lang="en-US" smtClean="0"/>
              <a:pPr/>
              <a:t>10</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6313" y="228605"/>
            <a:ext cx="9358808" cy="5569370"/>
          </a:xfrm>
        </p:spPr>
      </p:pic>
    </p:spTree>
    <p:extLst>
      <p:ext uri="{BB962C8B-B14F-4D97-AF65-F5344CB8AC3E}">
        <p14:creationId xmlns:p14="http://schemas.microsoft.com/office/powerpoint/2010/main" val="2148460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6989" y="632166"/>
            <a:ext cx="10333811" cy="6055758"/>
          </a:xfrm>
          <a:prstGeom prst="rect">
            <a:avLst/>
          </a:prstGeom>
        </p:spPr>
      </p:pic>
      <p:sp>
        <p:nvSpPr>
          <p:cNvPr id="5" name="Title 4"/>
          <p:cNvSpPr>
            <a:spLocks noGrp="1"/>
          </p:cNvSpPr>
          <p:nvPr>
            <p:ph type="title"/>
          </p:nvPr>
        </p:nvSpPr>
        <p:spPr>
          <a:xfrm>
            <a:off x="383118" y="190169"/>
            <a:ext cx="11176000" cy="538162"/>
          </a:xfrm>
        </p:spPr>
        <p:txBody>
          <a:bodyPr/>
          <a:lstStyle/>
          <a:p>
            <a:pPr algn="ctr"/>
            <a:r>
              <a:rPr lang="en-US" sz="2800" dirty="0"/>
              <a:t>Three years of extremes on lake Okeechobee</a:t>
            </a:r>
          </a:p>
        </p:txBody>
      </p:sp>
      <p:sp>
        <p:nvSpPr>
          <p:cNvPr id="20" name="Slide Number Placeholder 19"/>
          <p:cNvSpPr>
            <a:spLocks noGrp="1"/>
          </p:cNvSpPr>
          <p:nvPr>
            <p:ph type="sldNum" sz="quarter" idx="11"/>
          </p:nvPr>
        </p:nvSpPr>
        <p:spPr/>
        <p:txBody>
          <a:bodyPr/>
          <a:lstStyle/>
          <a:p>
            <a:fld id="{9A257827-C34C-4251-B995-96C9C233CCC8}" type="slidenum">
              <a:rPr lang="en-US" smtClean="0"/>
              <a:pPr/>
              <a:t>11</a:t>
            </a:fld>
            <a:endParaRPr lang="en-US"/>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3998" y="4075043"/>
            <a:ext cx="1125784" cy="1120781"/>
          </a:xfrm>
          <a:prstGeom prst="rect">
            <a:avLst/>
          </a:prstGeom>
          <a:ln>
            <a:solidFill>
              <a:schemeClr val="tx1"/>
            </a:solidFill>
          </a:ln>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4185" y="2726124"/>
            <a:ext cx="1341442" cy="894295"/>
          </a:xfrm>
          <a:prstGeom prst="rect">
            <a:avLst/>
          </a:prstGeom>
          <a:ln>
            <a:solidFill>
              <a:schemeClr val="tx1"/>
            </a:solidFill>
          </a:ln>
        </p:spPr>
      </p:pic>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15727" y="4476084"/>
            <a:ext cx="1554480" cy="874395"/>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24140" y="5257386"/>
            <a:ext cx="1035589" cy="873662"/>
          </a:xfrm>
          <a:prstGeom prst="rect">
            <a:avLst/>
          </a:prstGeom>
        </p:spPr>
      </p:pic>
      <p:sp>
        <p:nvSpPr>
          <p:cNvPr id="27" name="TextBox 26"/>
          <p:cNvSpPr txBox="1"/>
          <p:nvPr/>
        </p:nvSpPr>
        <p:spPr>
          <a:xfrm flipH="1">
            <a:off x="3126452" y="5824596"/>
            <a:ext cx="1424645" cy="338554"/>
          </a:xfrm>
          <a:prstGeom prst="rect">
            <a:avLst/>
          </a:prstGeom>
          <a:noFill/>
        </p:spPr>
        <p:txBody>
          <a:bodyPr wrap="square" rtlCol="0">
            <a:spAutoFit/>
          </a:bodyPr>
          <a:lstStyle/>
          <a:p>
            <a:r>
              <a:rPr lang="en-US" sz="1600" b="1" dirty="0"/>
              <a:t>20,000 ac</a:t>
            </a:r>
          </a:p>
        </p:txBody>
      </p:sp>
      <p:pic>
        <p:nvPicPr>
          <p:cNvPr id="28" name="Pictur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0134" y="5284911"/>
            <a:ext cx="1035589" cy="873662"/>
          </a:xfrm>
          <a:prstGeom prst="rect">
            <a:avLst/>
          </a:prstGeom>
        </p:spPr>
      </p:pic>
      <p:sp>
        <p:nvSpPr>
          <p:cNvPr id="3" name="TextBox 2"/>
          <p:cNvSpPr txBox="1"/>
          <p:nvPr/>
        </p:nvSpPr>
        <p:spPr>
          <a:xfrm flipH="1">
            <a:off x="1400101" y="5838422"/>
            <a:ext cx="1424645" cy="338554"/>
          </a:xfrm>
          <a:prstGeom prst="rect">
            <a:avLst/>
          </a:prstGeom>
          <a:noFill/>
        </p:spPr>
        <p:txBody>
          <a:bodyPr wrap="square" rtlCol="0">
            <a:spAutoFit/>
          </a:bodyPr>
          <a:lstStyle/>
          <a:p>
            <a:r>
              <a:rPr lang="en-US" sz="1600" b="1" dirty="0"/>
              <a:t>33,000 ac</a:t>
            </a:r>
          </a:p>
        </p:txBody>
      </p:sp>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32084" y="5117322"/>
            <a:ext cx="1035589" cy="1013725"/>
          </a:xfrm>
          <a:prstGeom prst="rect">
            <a:avLst/>
          </a:prstGeom>
        </p:spPr>
      </p:pic>
      <p:sp>
        <p:nvSpPr>
          <p:cNvPr id="30" name="TextBox 29"/>
          <p:cNvSpPr txBox="1"/>
          <p:nvPr/>
        </p:nvSpPr>
        <p:spPr>
          <a:xfrm flipH="1">
            <a:off x="8300178" y="5780102"/>
            <a:ext cx="1424645" cy="338554"/>
          </a:xfrm>
          <a:prstGeom prst="rect">
            <a:avLst/>
          </a:prstGeom>
          <a:noFill/>
        </p:spPr>
        <p:txBody>
          <a:bodyPr wrap="square" rtlCol="0">
            <a:spAutoFit/>
          </a:bodyPr>
          <a:lstStyle/>
          <a:p>
            <a:r>
              <a:rPr lang="en-US" sz="1600" b="1" dirty="0"/>
              <a:t>5,000 ac</a:t>
            </a:r>
          </a:p>
        </p:txBody>
      </p:sp>
      <p:sp>
        <p:nvSpPr>
          <p:cNvPr id="2" name="TextBox 1"/>
          <p:cNvSpPr txBox="1"/>
          <p:nvPr/>
        </p:nvSpPr>
        <p:spPr>
          <a:xfrm>
            <a:off x="1418431" y="2726124"/>
            <a:ext cx="1178528" cy="461665"/>
          </a:xfrm>
          <a:prstGeom prst="rect">
            <a:avLst/>
          </a:prstGeom>
          <a:noFill/>
        </p:spPr>
        <p:txBody>
          <a:bodyPr wrap="none" rtlCol="0">
            <a:spAutoFit/>
          </a:bodyPr>
          <a:lstStyle/>
          <a:p>
            <a:r>
              <a:rPr lang="en-US" dirty="0"/>
              <a:t>El Niño</a:t>
            </a:r>
          </a:p>
        </p:txBody>
      </p:sp>
      <p:sp>
        <p:nvSpPr>
          <p:cNvPr id="32" name="TextBox 31"/>
          <p:cNvSpPr txBox="1"/>
          <p:nvPr/>
        </p:nvSpPr>
        <p:spPr>
          <a:xfrm>
            <a:off x="3762981" y="4235323"/>
            <a:ext cx="1247457" cy="461665"/>
          </a:xfrm>
          <a:prstGeom prst="rect">
            <a:avLst/>
          </a:prstGeom>
          <a:noFill/>
        </p:spPr>
        <p:txBody>
          <a:bodyPr wrap="none" rtlCol="0">
            <a:spAutoFit/>
          </a:bodyPr>
          <a:lstStyle/>
          <a:p>
            <a:r>
              <a:rPr lang="en-US" dirty="0"/>
              <a:t>La Niña</a:t>
            </a:r>
          </a:p>
        </p:txBody>
      </p:sp>
      <p:sp>
        <p:nvSpPr>
          <p:cNvPr id="33" name="TextBox 32"/>
          <p:cNvSpPr txBox="1"/>
          <p:nvPr/>
        </p:nvSpPr>
        <p:spPr>
          <a:xfrm>
            <a:off x="5409104" y="1377705"/>
            <a:ext cx="1124027" cy="461665"/>
          </a:xfrm>
          <a:prstGeom prst="rect">
            <a:avLst/>
          </a:prstGeom>
          <a:noFill/>
        </p:spPr>
        <p:txBody>
          <a:bodyPr wrap="none" rtlCol="0">
            <a:spAutoFit/>
          </a:bodyPr>
          <a:lstStyle/>
          <a:p>
            <a:pPr algn="ctr"/>
            <a:r>
              <a:rPr lang="en-US" dirty="0">
                <a:solidFill>
                  <a:srgbClr val="FF0000"/>
                </a:solidFill>
              </a:rPr>
              <a:t>17.2 </a:t>
            </a:r>
            <a:r>
              <a:rPr lang="en-US" dirty="0" err="1">
                <a:solidFill>
                  <a:srgbClr val="FF0000"/>
                </a:solidFill>
              </a:rPr>
              <a:t>ft</a:t>
            </a:r>
            <a:r>
              <a:rPr lang="en-US" dirty="0">
                <a:solidFill>
                  <a:srgbClr val="FF0000"/>
                </a:solidFill>
              </a:rPr>
              <a:t> </a:t>
            </a:r>
          </a:p>
        </p:txBody>
      </p:sp>
      <p:sp>
        <p:nvSpPr>
          <p:cNvPr id="34" name="TextBox 33"/>
          <p:cNvSpPr txBox="1"/>
          <p:nvPr/>
        </p:nvSpPr>
        <p:spPr>
          <a:xfrm>
            <a:off x="9370007" y="4591098"/>
            <a:ext cx="1187761" cy="461665"/>
          </a:xfrm>
          <a:prstGeom prst="rect">
            <a:avLst/>
          </a:prstGeom>
          <a:noFill/>
        </p:spPr>
        <p:txBody>
          <a:bodyPr wrap="none" rtlCol="0">
            <a:spAutoFit/>
          </a:bodyPr>
          <a:lstStyle/>
          <a:p>
            <a:r>
              <a:rPr lang="en-US" dirty="0"/>
              <a:t>12.11 </a:t>
            </a:r>
            <a:r>
              <a:rPr lang="en-US" dirty="0" err="1"/>
              <a:t>ft</a:t>
            </a:r>
            <a:endParaRPr lang="en-US" dirty="0"/>
          </a:p>
        </p:txBody>
      </p:sp>
      <p:sp>
        <p:nvSpPr>
          <p:cNvPr id="35" name="TextBox 34"/>
          <p:cNvSpPr txBox="1"/>
          <p:nvPr/>
        </p:nvSpPr>
        <p:spPr>
          <a:xfrm>
            <a:off x="1689967" y="3712146"/>
            <a:ext cx="973343" cy="461665"/>
          </a:xfrm>
          <a:prstGeom prst="rect">
            <a:avLst/>
          </a:prstGeom>
          <a:noFill/>
        </p:spPr>
        <p:txBody>
          <a:bodyPr wrap="none" rtlCol="0">
            <a:spAutoFit/>
          </a:bodyPr>
          <a:lstStyle/>
          <a:p>
            <a:r>
              <a:rPr lang="en-US" dirty="0"/>
              <a:t>Algae</a:t>
            </a:r>
          </a:p>
        </p:txBody>
      </p:sp>
      <p:sp>
        <p:nvSpPr>
          <p:cNvPr id="36" name="TextBox 35"/>
          <p:cNvSpPr txBox="1"/>
          <p:nvPr/>
        </p:nvSpPr>
        <p:spPr>
          <a:xfrm>
            <a:off x="7361278" y="4129433"/>
            <a:ext cx="973343" cy="461665"/>
          </a:xfrm>
          <a:prstGeom prst="rect">
            <a:avLst/>
          </a:prstGeom>
          <a:noFill/>
        </p:spPr>
        <p:txBody>
          <a:bodyPr wrap="none" rtlCol="0">
            <a:spAutoFit/>
          </a:bodyPr>
          <a:lstStyle/>
          <a:p>
            <a:r>
              <a:rPr lang="en-US" dirty="0"/>
              <a:t>Algae</a:t>
            </a:r>
          </a:p>
        </p:txBody>
      </p:sp>
      <p:sp>
        <p:nvSpPr>
          <p:cNvPr id="37" name="TextBox 36"/>
          <p:cNvSpPr txBox="1"/>
          <p:nvPr/>
        </p:nvSpPr>
        <p:spPr>
          <a:xfrm>
            <a:off x="4516406" y="5792476"/>
            <a:ext cx="1124027" cy="461665"/>
          </a:xfrm>
          <a:prstGeom prst="rect">
            <a:avLst/>
          </a:prstGeom>
          <a:noFill/>
        </p:spPr>
        <p:txBody>
          <a:bodyPr wrap="none" rtlCol="0">
            <a:spAutoFit/>
          </a:bodyPr>
          <a:lstStyle/>
          <a:p>
            <a:pPr algn="ctr"/>
            <a:r>
              <a:rPr lang="en-US" dirty="0"/>
              <a:t>10.9 </a:t>
            </a:r>
            <a:r>
              <a:rPr lang="en-US" dirty="0" err="1"/>
              <a:t>ft</a:t>
            </a:r>
            <a:r>
              <a:rPr lang="en-US" dirty="0"/>
              <a:t> </a:t>
            </a:r>
          </a:p>
        </p:txBody>
      </p:sp>
      <p:sp>
        <p:nvSpPr>
          <p:cNvPr id="38" name="TextBox 37"/>
          <p:cNvSpPr txBox="1"/>
          <p:nvPr/>
        </p:nvSpPr>
        <p:spPr>
          <a:xfrm>
            <a:off x="8919647" y="3958591"/>
            <a:ext cx="1178528" cy="461665"/>
          </a:xfrm>
          <a:prstGeom prst="rect">
            <a:avLst/>
          </a:prstGeom>
          <a:noFill/>
        </p:spPr>
        <p:txBody>
          <a:bodyPr wrap="none" rtlCol="0">
            <a:spAutoFit/>
          </a:bodyPr>
          <a:lstStyle/>
          <a:p>
            <a:r>
              <a:rPr lang="en-US" dirty="0"/>
              <a:t>El Niño</a:t>
            </a:r>
          </a:p>
        </p:txBody>
      </p:sp>
      <p:sp>
        <p:nvSpPr>
          <p:cNvPr id="39" name="TextBox 38"/>
          <p:cNvSpPr txBox="1"/>
          <p:nvPr/>
        </p:nvSpPr>
        <p:spPr>
          <a:xfrm>
            <a:off x="4704687" y="2360486"/>
            <a:ext cx="800219" cy="461665"/>
          </a:xfrm>
          <a:prstGeom prst="rect">
            <a:avLst/>
          </a:prstGeom>
          <a:noFill/>
        </p:spPr>
        <p:txBody>
          <a:bodyPr wrap="none" rtlCol="0">
            <a:spAutoFit/>
          </a:bodyPr>
          <a:lstStyle/>
          <a:p>
            <a:r>
              <a:rPr lang="en-US" dirty="0"/>
              <a:t>Irma</a:t>
            </a:r>
          </a:p>
        </p:txBody>
      </p:sp>
    </p:spTree>
    <p:extLst>
      <p:ext uri="{BB962C8B-B14F-4D97-AF65-F5344CB8AC3E}">
        <p14:creationId xmlns:p14="http://schemas.microsoft.com/office/powerpoint/2010/main" val="352682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3964" y="721217"/>
            <a:ext cx="10147915" cy="5946820"/>
          </a:xfrm>
          <a:prstGeom prst="rect">
            <a:avLst/>
          </a:prstGeom>
        </p:spPr>
      </p:pic>
      <p:sp>
        <p:nvSpPr>
          <p:cNvPr id="2" name="Title 1"/>
          <p:cNvSpPr>
            <a:spLocks noGrp="1"/>
          </p:cNvSpPr>
          <p:nvPr>
            <p:ph type="title"/>
          </p:nvPr>
        </p:nvSpPr>
        <p:spPr>
          <a:xfrm>
            <a:off x="383118" y="71478"/>
            <a:ext cx="11176000" cy="801687"/>
          </a:xfrm>
        </p:spPr>
        <p:txBody>
          <a:bodyPr/>
          <a:lstStyle/>
          <a:p>
            <a:r>
              <a:rPr lang="en-US" sz="2800" dirty="0"/>
              <a:t>Dry Season 2019 plan</a:t>
            </a:r>
          </a:p>
        </p:txBody>
      </p:sp>
      <p:sp>
        <p:nvSpPr>
          <p:cNvPr id="3" name="Slide Number Placeholder 2"/>
          <p:cNvSpPr>
            <a:spLocks noGrp="1"/>
          </p:cNvSpPr>
          <p:nvPr>
            <p:ph type="sldNum" sz="quarter" idx="11"/>
          </p:nvPr>
        </p:nvSpPr>
        <p:spPr/>
        <p:txBody>
          <a:bodyPr/>
          <a:lstStyle/>
          <a:p>
            <a:fld id="{80DD7862-628A-4EC2-9AFF-4F23903537D2}" type="slidenum">
              <a:rPr lang="en-US" smtClean="0"/>
              <a:pPr/>
              <a:t>12</a:t>
            </a:fld>
            <a:endParaRPr lang="en-US"/>
          </a:p>
        </p:txBody>
      </p:sp>
      <p:sp>
        <p:nvSpPr>
          <p:cNvPr id="18" name="Freeform 17"/>
          <p:cNvSpPr/>
          <p:nvPr/>
        </p:nvSpPr>
        <p:spPr>
          <a:xfrm>
            <a:off x="8124092" y="4847492"/>
            <a:ext cx="697523" cy="797170"/>
          </a:xfrm>
          <a:custGeom>
            <a:avLst/>
            <a:gdLst>
              <a:gd name="connsiteX0" fmla="*/ 0 w 697523"/>
              <a:gd name="connsiteY0" fmla="*/ 0 h 797170"/>
              <a:gd name="connsiteX1" fmla="*/ 0 w 697523"/>
              <a:gd name="connsiteY1" fmla="*/ 0 h 797170"/>
              <a:gd name="connsiteX2" fmla="*/ 11723 w 697523"/>
              <a:gd name="connsiteY2" fmla="*/ 70339 h 797170"/>
              <a:gd name="connsiteX3" fmla="*/ 17585 w 697523"/>
              <a:gd name="connsiteY3" fmla="*/ 99646 h 797170"/>
              <a:gd name="connsiteX4" fmla="*/ 23446 w 697523"/>
              <a:gd name="connsiteY4" fmla="*/ 193431 h 797170"/>
              <a:gd name="connsiteX5" fmla="*/ 29308 w 697523"/>
              <a:gd name="connsiteY5" fmla="*/ 328246 h 797170"/>
              <a:gd name="connsiteX6" fmla="*/ 41031 w 697523"/>
              <a:gd name="connsiteY6" fmla="*/ 339970 h 797170"/>
              <a:gd name="connsiteX7" fmla="*/ 82062 w 697523"/>
              <a:gd name="connsiteY7" fmla="*/ 351693 h 797170"/>
              <a:gd name="connsiteX8" fmla="*/ 134816 w 697523"/>
              <a:gd name="connsiteY8" fmla="*/ 369277 h 797170"/>
              <a:gd name="connsiteX9" fmla="*/ 152400 w 697523"/>
              <a:gd name="connsiteY9" fmla="*/ 375139 h 797170"/>
              <a:gd name="connsiteX10" fmla="*/ 228600 w 697523"/>
              <a:gd name="connsiteY10" fmla="*/ 381000 h 797170"/>
              <a:gd name="connsiteX11" fmla="*/ 263770 w 697523"/>
              <a:gd name="connsiteY11" fmla="*/ 392723 h 797170"/>
              <a:gd name="connsiteX12" fmla="*/ 293077 w 697523"/>
              <a:gd name="connsiteY12" fmla="*/ 427893 h 797170"/>
              <a:gd name="connsiteX13" fmla="*/ 304800 w 697523"/>
              <a:gd name="connsiteY13" fmla="*/ 445477 h 797170"/>
              <a:gd name="connsiteX14" fmla="*/ 345831 w 697523"/>
              <a:gd name="connsiteY14" fmla="*/ 463062 h 797170"/>
              <a:gd name="connsiteX15" fmla="*/ 386862 w 697523"/>
              <a:gd name="connsiteY15" fmla="*/ 468923 h 797170"/>
              <a:gd name="connsiteX16" fmla="*/ 404446 w 697523"/>
              <a:gd name="connsiteY16" fmla="*/ 480646 h 797170"/>
              <a:gd name="connsiteX17" fmla="*/ 422031 w 697523"/>
              <a:gd name="connsiteY17" fmla="*/ 486508 h 797170"/>
              <a:gd name="connsiteX18" fmla="*/ 427893 w 697523"/>
              <a:gd name="connsiteY18" fmla="*/ 504093 h 797170"/>
              <a:gd name="connsiteX19" fmla="*/ 480646 w 697523"/>
              <a:gd name="connsiteY19" fmla="*/ 533400 h 797170"/>
              <a:gd name="connsiteX20" fmla="*/ 509954 w 697523"/>
              <a:gd name="connsiteY20" fmla="*/ 556846 h 797170"/>
              <a:gd name="connsiteX21" fmla="*/ 527539 w 697523"/>
              <a:gd name="connsiteY21" fmla="*/ 574431 h 797170"/>
              <a:gd name="connsiteX22" fmla="*/ 545123 w 697523"/>
              <a:gd name="connsiteY22" fmla="*/ 586154 h 797170"/>
              <a:gd name="connsiteX23" fmla="*/ 556846 w 697523"/>
              <a:gd name="connsiteY23" fmla="*/ 603739 h 797170"/>
              <a:gd name="connsiteX24" fmla="*/ 568570 w 697523"/>
              <a:gd name="connsiteY24" fmla="*/ 615462 h 797170"/>
              <a:gd name="connsiteX25" fmla="*/ 574431 w 697523"/>
              <a:gd name="connsiteY25" fmla="*/ 638908 h 797170"/>
              <a:gd name="connsiteX26" fmla="*/ 586154 w 697523"/>
              <a:gd name="connsiteY26" fmla="*/ 668216 h 797170"/>
              <a:gd name="connsiteX27" fmla="*/ 603739 w 697523"/>
              <a:gd name="connsiteY27" fmla="*/ 703385 h 797170"/>
              <a:gd name="connsiteX28" fmla="*/ 621323 w 697523"/>
              <a:gd name="connsiteY28" fmla="*/ 715108 h 797170"/>
              <a:gd name="connsiteX29" fmla="*/ 650631 w 697523"/>
              <a:gd name="connsiteY29" fmla="*/ 744416 h 797170"/>
              <a:gd name="connsiteX30" fmla="*/ 662354 w 697523"/>
              <a:gd name="connsiteY30" fmla="*/ 762000 h 797170"/>
              <a:gd name="connsiteX31" fmla="*/ 691662 w 697523"/>
              <a:gd name="connsiteY31" fmla="*/ 779585 h 797170"/>
              <a:gd name="connsiteX32" fmla="*/ 697523 w 697523"/>
              <a:gd name="connsiteY32" fmla="*/ 797170 h 79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7523" h="797170">
                <a:moveTo>
                  <a:pt x="0" y="0"/>
                </a:moveTo>
                <a:lnTo>
                  <a:pt x="0" y="0"/>
                </a:lnTo>
                <a:cubicBezTo>
                  <a:pt x="3908" y="23446"/>
                  <a:pt x="7592" y="46931"/>
                  <a:pt x="11723" y="70339"/>
                </a:cubicBezTo>
                <a:cubicBezTo>
                  <a:pt x="13454" y="80150"/>
                  <a:pt x="16640" y="89728"/>
                  <a:pt x="17585" y="99646"/>
                </a:cubicBezTo>
                <a:cubicBezTo>
                  <a:pt x="20555" y="130828"/>
                  <a:pt x="21842" y="162149"/>
                  <a:pt x="23446" y="193431"/>
                </a:cubicBezTo>
                <a:cubicBezTo>
                  <a:pt x="25750" y="238353"/>
                  <a:pt x="23949" y="283586"/>
                  <a:pt x="29308" y="328246"/>
                </a:cubicBezTo>
                <a:cubicBezTo>
                  <a:pt x="29966" y="333733"/>
                  <a:pt x="36292" y="337127"/>
                  <a:pt x="41031" y="339970"/>
                </a:cubicBezTo>
                <a:cubicBezTo>
                  <a:pt x="47593" y="343907"/>
                  <a:pt x="76959" y="350162"/>
                  <a:pt x="82062" y="351693"/>
                </a:cubicBezTo>
                <a:cubicBezTo>
                  <a:pt x="99816" y="357019"/>
                  <a:pt x="117231" y="363415"/>
                  <a:pt x="134816" y="369277"/>
                </a:cubicBezTo>
                <a:cubicBezTo>
                  <a:pt x="140677" y="371231"/>
                  <a:pt x="146240" y="374665"/>
                  <a:pt x="152400" y="375139"/>
                </a:cubicBezTo>
                <a:lnTo>
                  <a:pt x="228600" y="381000"/>
                </a:lnTo>
                <a:cubicBezTo>
                  <a:pt x="240323" y="384908"/>
                  <a:pt x="258244" y="381670"/>
                  <a:pt x="263770" y="392723"/>
                </a:cubicBezTo>
                <a:cubicBezTo>
                  <a:pt x="278643" y="422471"/>
                  <a:pt x="268223" y="411323"/>
                  <a:pt x="293077" y="427893"/>
                </a:cubicBezTo>
                <a:cubicBezTo>
                  <a:pt x="296985" y="433754"/>
                  <a:pt x="299819" y="440496"/>
                  <a:pt x="304800" y="445477"/>
                </a:cubicBezTo>
                <a:cubicBezTo>
                  <a:pt x="316985" y="457662"/>
                  <a:pt x="329390" y="460073"/>
                  <a:pt x="345831" y="463062"/>
                </a:cubicBezTo>
                <a:cubicBezTo>
                  <a:pt x="359424" y="465533"/>
                  <a:pt x="373185" y="466969"/>
                  <a:pt x="386862" y="468923"/>
                </a:cubicBezTo>
                <a:cubicBezTo>
                  <a:pt x="392723" y="472831"/>
                  <a:pt x="398145" y="477496"/>
                  <a:pt x="404446" y="480646"/>
                </a:cubicBezTo>
                <a:cubicBezTo>
                  <a:pt x="409972" y="483409"/>
                  <a:pt x="417662" y="482139"/>
                  <a:pt x="422031" y="486508"/>
                </a:cubicBezTo>
                <a:cubicBezTo>
                  <a:pt x="426400" y="490877"/>
                  <a:pt x="423937" y="499346"/>
                  <a:pt x="427893" y="504093"/>
                </a:cubicBezTo>
                <a:cubicBezTo>
                  <a:pt x="441833" y="520820"/>
                  <a:pt x="461573" y="525771"/>
                  <a:pt x="480646" y="533400"/>
                </a:cubicBezTo>
                <a:cubicBezTo>
                  <a:pt x="506868" y="572730"/>
                  <a:pt x="475978" y="534195"/>
                  <a:pt x="509954" y="556846"/>
                </a:cubicBezTo>
                <a:cubicBezTo>
                  <a:pt x="516851" y="561444"/>
                  <a:pt x="521171" y="569124"/>
                  <a:pt x="527539" y="574431"/>
                </a:cubicBezTo>
                <a:cubicBezTo>
                  <a:pt x="532951" y="578941"/>
                  <a:pt x="539262" y="582246"/>
                  <a:pt x="545123" y="586154"/>
                </a:cubicBezTo>
                <a:cubicBezTo>
                  <a:pt x="549031" y="592016"/>
                  <a:pt x="552445" y="598238"/>
                  <a:pt x="556846" y="603739"/>
                </a:cubicBezTo>
                <a:cubicBezTo>
                  <a:pt x="560298" y="608054"/>
                  <a:pt x="566098" y="610519"/>
                  <a:pt x="568570" y="615462"/>
                </a:cubicBezTo>
                <a:cubicBezTo>
                  <a:pt x="572173" y="622667"/>
                  <a:pt x="571884" y="631266"/>
                  <a:pt x="574431" y="638908"/>
                </a:cubicBezTo>
                <a:cubicBezTo>
                  <a:pt x="577758" y="648890"/>
                  <a:pt x="582459" y="658364"/>
                  <a:pt x="586154" y="668216"/>
                </a:cubicBezTo>
                <a:cubicBezTo>
                  <a:pt x="591874" y="683470"/>
                  <a:pt x="591291" y="690936"/>
                  <a:pt x="603739" y="703385"/>
                </a:cubicBezTo>
                <a:cubicBezTo>
                  <a:pt x="608720" y="708366"/>
                  <a:pt x="615462" y="711200"/>
                  <a:pt x="621323" y="715108"/>
                </a:cubicBezTo>
                <a:cubicBezTo>
                  <a:pt x="650038" y="772538"/>
                  <a:pt x="614695" y="715668"/>
                  <a:pt x="650631" y="744416"/>
                </a:cubicBezTo>
                <a:cubicBezTo>
                  <a:pt x="656132" y="748817"/>
                  <a:pt x="657005" y="757416"/>
                  <a:pt x="662354" y="762000"/>
                </a:cubicBezTo>
                <a:cubicBezTo>
                  <a:pt x="671004" y="769414"/>
                  <a:pt x="681893" y="773723"/>
                  <a:pt x="691662" y="779585"/>
                </a:cubicBezTo>
                <a:lnTo>
                  <a:pt x="697523" y="797170"/>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724389">
            <a:off x="7592744" y="4831043"/>
            <a:ext cx="1170673" cy="624156"/>
          </a:xfrm>
          <a:prstGeom prst="rightArrow">
            <a:avLst/>
          </a:prstGeom>
          <a:solidFill>
            <a:srgbClr val="2808E8">
              <a:alpha val="88627"/>
            </a:srgb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3176" y="2672570"/>
            <a:ext cx="1600898" cy="1600898"/>
          </a:xfrm>
          <a:prstGeom prst="rect">
            <a:avLst/>
          </a:prstGeom>
        </p:spPr>
      </p:pic>
      <p:sp>
        <p:nvSpPr>
          <p:cNvPr id="15" name="Right Arrow 14"/>
          <p:cNvSpPr/>
          <p:nvPr/>
        </p:nvSpPr>
        <p:spPr>
          <a:xfrm rot="19318917">
            <a:off x="8733312" y="4019223"/>
            <a:ext cx="1468410" cy="1212922"/>
          </a:xfrm>
          <a:prstGeom prst="rightArrow">
            <a:avLst>
              <a:gd name="adj1" fmla="val 50000"/>
              <a:gd name="adj2" fmla="val 49341"/>
            </a:avLst>
          </a:prstGeom>
          <a:solidFill>
            <a:schemeClr val="tx2">
              <a:lumMod val="75000"/>
              <a:alpha val="89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2026" y="5674736"/>
            <a:ext cx="583875" cy="492579"/>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5058" y="4952949"/>
            <a:ext cx="1477134" cy="1246166"/>
          </a:xfrm>
          <a:prstGeom prst="rect">
            <a:avLst/>
          </a:prstGeom>
        </p:spPr>
      </p:pic>
    </p:spTree>
    <p:extLst>
      <p:ext uri="{BB962C8B-B14F-4D97-AF65-F5344CB8AC3E}">
        <p14:creationId xmlns:p14="http://schemas.microsoft.com/office/powerpoint/2010/main" val="222304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ular Callout 21"/>
          <p:cNvSpPr/>
          <p:nvPr/>
        </p:nvSpPr>
        <p:spPr>
          <a:xfrm>
            <a:off x="4368284" y="3126267"/>
            <a:ext cx="2264003" cy="3132814"/>
          </a:xfrm>
          <a:prstGeom prst="wedgeRectCallout">
            <a:avLst>
              <a:gd name="adj1" fmla="val -111347"/>
              <a:gd name="adj2" fmla="val -72434"/>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What are we monitoring?</a:t>
            </a:r>
          </a:p>
        </p:txBody>
      </p:sp>
      <p:sp>
        <p:nvSpPr>
          <p:cNvPr id="5" name="Slide Number Placeholder 4"/>
          <p:cNvSpPr>
            <a:spLocks noGrp="1"/>
          </p:cNvSpPr>
          <p:nvPr>
            <p:ph type="sldNum" sz="quarter" idx="11"/>
          </p:nvPr>
        </p:nvSpPr>
        <p:spPr/>
        <p:txBody>
          <a:bodyPr/>
          <a:lstStyle/>
          <a:p>
            <a:fld id="{9A257827-C34C-4251-B995-96C9C233CCC8}" type="slidenum">
              <a:rPr lang="en-US" smtClean="0"/>
              <a:pPr/>
              <a:t>13</a:t>
            </a:fld>
            <a:endParaRPr lang="en-US"/>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2629" y="827164"/>
            <a:ext cx="5753661" cy="5742888"/>
          </a:xfrm>
          <a:prstGeom prst="rect">
            <a:avLst/>
          </a:prstGeom>
          <a:solidFill>
            <a:srgbClr val="FFFF00">
              <a:alpha val="74118"/>
            </a:srgbClr>
          </a:solidFill>
          <a:effectLst>
            <a:softEdge rad="1016000"/>
          </a:effectLst>
        </p:spPr>
      </p:pic>
      <p:sp>
        <p:nvSpPr>
          <p:cNvPr id="13" name="Right Arrow 12"/>
          <p:cNvSpPr/>
          <p:nvPr/>
        </p:nvSpPr>
        <p:spPr>
          <a:xfrm rot="21444130">
            <a:off x="6894022" y="2469992"/>
            <a:ext cx="1129353" cy="427970"/>
          </a:xfrm>
          <a:prstGeom prst="rightArrow">
            <a:avLst/>
          </a:prstGeom>
          <a:ln/>
        </p:spPr>
        <p:style>
          <a:lnRef idx="1">
            <a:schemeClr val="dk1"/>
          </a:lnRef>
          <a:fillRef idx="2">
            <a:schemeClr val="dk1"/>
          </a:fillRef>
          <a:effectRef idx="1">
            <a:schemeClr val="dk1"/>
          </a:effectRef>
          <a:fontRef idx="minor">
            <a:schemeClr val="dk1"/>
          </a:fontRef>
        </p:style>
        <p:txBody>
          <a:bodyPr wrap="square" lIns="0" tIns="0" rIns="0" bIns="0" anchor="ctr">
            <a:spAutoFit/>
          </a:bodyPr>
          <a:lstStyle/>
          <a:p>
            <a:pPr algn="ctr">
              <a:defRPr/>
            </a:pPr>
            <a:r>
              <a:rPr lang="en-US" sz="1400" b="1" dirty="0">
                <a:solidFill>
                  <a:schemeClr val="tx1"/>
                </a:solidFill>
              </a:rPr>
              <a:t>0 </a:t>
            </a:r>
            <a:r>
              <a:rPr lang="en-US" sz="1400" b="1" dirty="0" err="1">
                <a:solidFill>
                  <a:schemeClr val="tx1"/>
                </a:solidFill>
              </a:rPr>
              <a:t>cfs</a:t>
            </a:r>
            <a:endParaRPr lang="en-US" sz="1400" b="1" dirty="0">
              <a:solidFill>
                <a:schemeClr val="tx1"/>
              </a:solidFill>
            </a:endParaRPr>
          </a:p>
        </p:txBody>
      </p:sp>
      <p:sp>
        <p:nvSpPr>
          <p:cNvPr id="14" name="Left Arrow 13"/>
          <p:cNvSpPr/>
          <p:nvPr/>
        </p:nvSpPr>
        <p:spPr>
          <a:xfrm>
            <a:off x="4562371" y="3046564"/>
            <a:ext cx="966975" cy="427970"/>
          </a:xfrm>
          <a:prstGeom prst="leftArrow">
            <a:avLst/>
          </a:prstGeom>
          <a:ln/>
        </p:spPr>
        <p:style>
          <a:lnRef idx="1">
            <a:schemeClr val="dk1"/>
          </a:lnRef>
          <a:fillRef idx="2">
            <a:schemeClr val="dk1"/>
          </a:fillRef>
          <a:effectRef idx="1">
            <a:schemeClr val="dk1"/>
          </a:effectRef>
          <a:fontRef idx="minor">
            <a:schemeClr val="dk1"/>
          </a:fontRef>
        </p:style>
        <p:txBody>
          <a:bodyPr wrap="square" lIns="0" tIns="0" rIns="0" bIns="0" anchor="ctr">
            <a:spAutoFit/>
          </a:bodyPr>
          <a:lstStyle/>
          <a:p>
            <a:pPr algn="ctr">
              <a:defRPr/>
            </a:pPr>
            <a:r>
              <a:rPr lang="en-US" sz="1400" b="1" dirty="0">
                <a:solidFill>
                  <a:schemeClr val="tx1"/>
                </a:solidFill>
              </a:rPr>
              <a:t>1,000 cfs</a:t>
            </a:r>
          </a:p>
        </p:txBody>
      </p:sp>
      <p:sp>
        <p:nvSpPr>
          <p:cNvPr id="15" name="Rectangle 14"/>
          <p:cNvSpPr/>
          <p:nvPr/>
        </p:nvSpPr>
        <p:spPr>
          <a:xfrm>
            <a:off x="6087145" y="2800343"/>
            <a:ext cx="756284" cy="246221"/>
          </a:xfrm>
          <a:prstGeom prst="rect">
            <a:avLst/>
          </a:prstGeom>
          <a:ln/>
        </p:spPr>
        <p:style>
          <a:lnRef idx="1">
            <a:schemeClr val="dk1"/>
          </a:lnRef>
          <a:fillRef idx="2">
            <a:schemeClr val="dk1"/>
          </a:fillRef>
          <a:effectRef idx="1">
            <a:schemeClr val="dk1"/>
          </a:effectRef>
          <a:fontRef idx="minor">
            <a:schemeClr val="dk1"/>
          </a:fontRef>
        </p:style>
        <p:txBody>
          <a:bodyPr wrap="square" lIns="0" tIns="0" rIns="0" bIns="0" anchor="ctr">
            <a:spAutoFit/>
          </a:bodyPr>
          <a:lstStyle/>
          <a:p>
            <a:pPr algn="ctr">
              <a:defRPr/>
            </a:pPr>
            <a:r>
              <a:rPr lang="en-US" sz="1600" b="1" dirty="0">
                <a:solidFill>
                  <a:schemeClr val="tx1"/>
                </a:solidFill>
              </a:rPr>
              <a:t>11.70 </a:t>
            </a:r>
            <a:r>
              <a:rPr lang="en-US" sz="1600" b="1" dirty="0" err="1">
                <a:solidFill>
                  <a:schemeClr val="tx1"/>
                </a:solidFill>
              </a:rPr>
              <a:t>ft</a:t>
            </a:r>
            <a:endParaRPr lang="en-US" sz="1600" b="1" dirty="0">
              <a:solidFill>
                <a:schemeClr val="tx1"/>
              </a:solidFill>
            </a:endParaRPr>
          </a:p>
        </p:txBody>
      </p:sp>
      <p:sp>
        <p:nvSpPr>
          <p:cNvPr id="16" name="Left Arrow 15"/>
          <p:cNvSpPr/>
          <p:nvPr/>
        </p:nvSpPr>
        <p:spPr>
          <a:xfrm rot="15113579">
            <a:off x="6335453" y="3443634"/>
            <a:ext cx="966975" cy="427970"/>
          </a:xfrm>
          <a:prstGeom prst="leftArrow">
            <a:avLst/>
          </a:prstGeom>
          <a:ln/>
        </p:spPr>
        <p:style>
          <a:lnRef idx="1">
            <a:schemeClr val="dk1"/>
          </a:lnRef>
          <a:fillRef idx="2">
            <a:schemeClr val="dk1"/>
          </a:fillRef>
          <a:effectRef idx="1">
            <a:schemeClr val="dk1"/>
          </a:effectRef>
          <a:fontRef idx="minor">
            <a:schemeClr val="dk1"/>
          </a:fontRef>
        </p:style>
        <p:txBody>
          <a:bodyPr wrap="square" lIns="0" tIns="0" rIns="0" bIns="0" anchor="ctr">
            <a:spAutoFit/>
          </a:bodyPr>
          <a:lstStyle/>
          <a:p>
            <a:pPr algn="ctr">
              <a:defRPr/>
            </a:pPr>
            <a:r>
              <a:rPr lang="en-US" sz="1400" b="1" dirty="0">
                <a:solidFill>
                  <a:schemeClr val="tx1"/>
                </a:solidFill>
              </a:rPr>
              <a:t>1,787 </a:t>
            </a:r>
            <a:r>
              <a:rPr lang="en-US" sz="1400" b="1" dirty="0" err="1">
                <a:solidFill>
                  <a:schemeClr val="tx1"/>
                </a:solidFill>
              </a:rPr>
              <a:t>cfs</a:t>
            </a:r>
            <a:endParaRPr lang="en-US" sz="1400" b="1" dirty="0">
              <a:solidFill>
                <a:schemeClr val="tx1"/>
              </a:solidFill>
            </a:endParaRPr>
          </a:p>
        </p:txBody>
      </p:sp>
      <p:sp>
        <p:nvSpPr>
          <p:cNvPr id="18" name="Rectangular Callout 17"/>
          <p:cNvSpPr/>
          <p:nvPr/>
        </p:nvSpPr>
        <p:spPr>
          <a:xfrm>
            <a:off x="277866" y="1096270"/>
            <a:ext cx="3795977" cy="2043391"/>
          </a:xfrm>
          <a:prstGeom prst="wedgeRectCallout">
            <a:avLst>
              <a:gd name="adj1" fmla="val 102052"/>
              <a:gd name="adj2" fmla="val 35829"/>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66" y="1074104"/>
            <a:ext cx="3795977" cy="2064844"/>
          </a:xfrm>
          <a:prstGeom prst="rect">
            <a:avLst/>
          </a:prstGeom>
          <a:ln>
            <a:solidFill>
              <a:schemeClr val="tx1"/>
            </a:solidFill>
          </a:ln>
        </p:spPr>
      </p:pic>
      <p:sp>
        <p:nvSpPr>
          <p:cNvPr id="23" name="Rectangular Callout 22"/>
          <p:cNvSpPr/>
          <p:nvPr/>
        </p:nvSpPr>
        <p:spPr>
          <a:xfrm>
            <a:off x="8896290" y="975220"/>
            <a:ext cx="2264003" cy="3132814"/>
          </a:xfrm>
          <a:prstGeom prst="wedgeRectCallout">
            <a:avLst>
              <a:gd name="adj1" fmla="val -104323"/>
              <a:gd name="adj2" fmla="val -3145"/>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406" y="1736002"/>
            <a:ext cx="2696114" cy="2037522"/>
          </a:xfrm>
          <a:prstGeom prst="rect">
            <a:avLst/>
          </a:prstGeom>
          <a:ln>
            <a:solidFill>
              <a:schemeClr val="tx1"/>
            </a:solidFill>
          </a:ln>
        </p:spPr>
      </p:pic>
      <p:sp>
        <p:nvSpPr>
          <p:cNvPr id="19" name="Rectangular Callout 18"/>
          <p:cNvSpPr/>
          <p:nvPr/>
        </p:nvSpPr>
        <p:spPr>
          <a:xfrm>
            <a:off x="8260634" y="3875964"/>
            <a:ext cx="3700731" cy="2796528"/>
          </a:xfrm>
          <a:prstGeom prst="wedgeRectCallout">
            <a:avLst>
              <a:gd name="adj1" fmla="val -82107"/>
              <a:gd name="adj2" fmla="val -67847"/>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8100" y="4126686"/>
            <a:ext cx="3380725" cy="2295083"/>
          </a:xfrm>
          <a:prstGeom prst="rect">
            <a:avLst/>
          </a:prstGeom>
          <a:ln>
            <a:noFill/>
          </a:ln>
        </p:spPr>
      </p:pic>
      <p:sp>
        <p:nvSpPr>
          <p:cNvPr id="24" name="Rectangular Callout 23"/>
          <p:cNvSpPr/>
          <p:nvPr/>
        </p:nvSpPr>
        <p:spPr>
          <a:xfrm>
            <a:off x="1100843" y="3283817"/>
            <a:ext cx="2671505" cy="1448773"/>
          </a:xfrm>
          <a:prstGeom prst="wedgeRectCallout">
            <a:avLst>
              <a:gd name="adj1" fmla="val 92200"/>
              <a:gd name="adj2" fmla="val -44233"/>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ular Callout 25"/>
          <p:cNvSpPr/>
          <p:nvPr/>
        </p:nvSpPr>
        <p:spPr>
          <a:xfrm>
            <a:off x="3894423" y="4926437"/>
            <a:ext cx="2737864" cy="1448773"/>
          </a:xfrm>
          <a:prstGeom prst="wedgeRectCallout">
            <a:avLst>
              <a:gd name="adj1" fmla="val 59064"/>
              <a:gd name="adj2" fmla="val -91234"/>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4423" y="4653074"/>
            <a:ext cx="2737864" cy="2019418"/>
          </a:xfrm>
          <a:prstGeom prst="rect">
            <a:avLst/>
          </a:prstGeom>
          <a:ln>
            <a:solidFill>
              <a:schemeClr val="tx1"/>
            </a:solidFill>
          </a:ln>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151" y="4530817"/>
            <a:ext cx="3060229" cy="1721378"/>
          </a:xfrm>
          <a:prstGeom prst="rect">
            <a:avLst/>
          </a:prstGeom>
          <a:ln>
            <a:solidFill>
              <a:schemeClr val="tx1"/>
            </a:solidFill>
          </a:ln>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958" y="3283817"/>
            <a:ext cx="2739427" cy="1540928"/>
          </a:xfrm>
          <a:prstGeom prst="rect">
            <a:avLst/>
          </a:prstGeom>
          <a:ln>
            <a:solidFill>
              <a:schemeClr val="tx1"/>
            </a:solidFill>
          </a:ln>
        </p:spPr>
      </p:pic>
    </p:spTree>
    <p:extLst>
      <p:ext uri="{BB962C8B-B14F-4D97-AF65-F5344CB8AC3E}">
        <p14:creationId xmlns:p14="http://schemas.microsoft.com/office/powerpoint/2010/main" val="79282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ARE WE DOING?</a:t>
            </a:r>
          </a:p>
        </p:txBody>
      </p:sp>
      <p:sp>
        <p:nvSpPr>
          <p:cNvPr id="4" name="Footer Placeholder 3"/>
          <p:cNvSpPr>
            <a:spLocks noGrp="1"/>
          </p:cNvSpPr>
          <p:nvPr>
            <p:ph type="ftr" sz="quarter" idx="10"/>
          </p:nvPr>
        </p:nvSpPr>
        <p:spPr/>
        <p:txBody>
          <a:bodyPr/>
          <a:lstStyle/>
          <a:p>
            <a:pPr>
              <a:defRPr/>
            </a:pPr>
            <a:r>
              <a:rPr lang="en-US"/>
              <a:t>As of: 22-MAR-2019     </a:t>
            </a:r>
            <a:endParaRPr lang="en-US"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14</a:t>
            </a:fld>
            <a:endParaRPr lang="en-US"/>
          </a:p>
        </p:txBody>
      </p:sp>
      <p:sp>
        <p:nvSpPr>
          <p:cNvPr id="23" name="Rectangular Callout 22"/>
          <p:cNvSpPr/>
          <p:nvPr/>
        </p:nvSpPr>
        <p:spPr>
          <a:xfrm>
            <a:off x="8896290" y="975220"/>
            <a:ext cx="2264003" cy="3132814"/>
          </a:xfrm>
          <a:prstGeom prst="wedgeRectCallout">
            <a:avLst>
              <a:gd name="adj1" fmla="val -104323"/>
              <a:gd name="adj2" fmla="val -3145"/>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ular Callout 18"/>
          <p:cNvSpPr/>
          <p:nvPr/>
        </p:nvSpPr>
        <p:spPr>
          <a:xfrm>
            <a:off x="8260634" y="3875964"/>
            <a:ext cx="3700731" cy="2796528"/>
          </a:xfrm>
          <a:prstGeom prst="wedgeRectCallout">
            <a:avLst>
              <a:gd name="adj1" fmla="val -82107"/>
              <a:gd name="adj2" fmla="val -67847"/>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ular Callout 23"/>
          <p:cNvSpPr/>
          <p:nvPr/>
        </p:nvSpPr>
        <p:spPr>
          <a:xfrm>
            <a:off x="1100843" y="3283817"/>
            <a:ext cx="2671505" cy="1448773"/>
          </a:xfrm>
          <a:prstGeom prst="wedgeRectCallout">
            <a:avLst>
              <a:gd name="adj1" fmla="val 92200"/>
              <a:gd name="adj2" fmla="val -44233"/>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ular Callout 25"/>
          <p:cNvSpPr/>
          <p:nvPr/>
        </p:nvSpPr>
        <p:spPr>
          <a:xfrm>
            <a:off x="3894423" y="4926437"/>
            <a:ext cx="2737864" cy="1448773"/>
          </a:xfrm>
          <a:prstGeom prst="wedgeRectCallout">
            <a:avLst>
              <a:gd name="adj1" fmla="val 59064"/>
              <a:gd name="adj2" fmla="val -91234"/>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548" y="784654"/>
            <a:ext cx="7850451" cy="5887838"/>
          </a:xfrm>
          <a:prstGeom prst="rect">
            <a:avLst/>
          </a:prstGeom>
        </p:spPr>
      </p:pic>
    </p:spTree>
    <p:extLst>
      <p:ext uri="{BB962C8B-B14F-4D97-AF65-F5344CB8AC3E}">
        <p14:creationId xmlns:p14="http://schemas.microsoft.com/office/powerpoint/2010/main" val="2767695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ARE WE DOING?</a:t>
            </a:r>
          </a:p>
        </p:txBody>
      </p:sp>
      <p:sp>
        <p:nvSpPr>
          <p:cNvPr id="5" name="Slide Number Placeholder 4"/>
          <p:cNvSpPr>
            <a:spLocks noGrp="1"/>
          </p:cNvSpPr>
          <p:nvPr>
            <p:ph type="sldNum" sz="quarter" idx="11"/>
          </p:nvPr>
        </p:nvSpPr>
        <p:spPr/>
        <p:txBody>
          <a:bodyPr/>
          <a:lstStyle/>
          <a:p>
            <a:fld id="{9A257827-C34C-4251-B995-96C9C233CCC8}" type="slidenum">
              <a:rPr lang="en-US" smtClean="0"/>
              <a:pPr/>
              <a:t>15</a:t>
            </a:fld>
            <a:endParaRPr lang="en-US"/>
          </a:p>
        </p:txBody>
      </p:sp>
      <p:sp>
        <p:nvSpPr>
          <p:cNvPr id="23" name="Rectangular Callout 22"/>
          <p:cNvSpPr/>
          <p:nvPr/>
        </p:nvSpPr>
        <p:spPr>
          <a:xfrm>
            <a:off x="8896290" y="975220"/>
            <a:ext cx="2264003" cy="3132814"/>
          </a:xfrm>
          <a:prstGeom prst="wedgeRectCallout">
            <a:avLst>
              <a:gd name="adj1" fmla="val -104323"/>
              <a:gd name="adj2" fmla="val -3145"/>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ular Callout 18"/>
          <p:cNvSpPr/>
          <p:nvPr/>
        </p:nvSpPr>
        <p:spPr>
          <a:xfrm>
            <a:off x="8260634" y="3875964"/>
            <a:ext cx="3700731" cy="2796528"/>
          </a:xfrm>
          <a:prstGeom prst="wedgeRectCallout">
            <a:avLst>
              <a:gd name="adj1" fmla="val -82107"/>
              <a:gd name="adj2" fmla="val -67847"/>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ular Callout 23"/>
          <p:cNvSpPr/>
          <p:nvPr/>
        </p:nvSpPr>
        <p:spPr>
          <a:xfrm>
            <a:off x="1100843" y="3283817"/>
            <a:ext cx="2671505" cy="1448773"/>
          </a:xfrm>
          <a:prstGeom prst="wedgeRectCallout">
            <a:avLst>
              <a:gd name="adj1" fmla="val 92200"/>
              <a:gd name="adj2" fmla="val -44233"/>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ular Callout 25"/>
          <p:cNvSpPr/>
          <p:nvPr/>
        </p:nvSpPr>
        <p:spPr>
          <a:xfrm>
            <a:off x="3894423" y="4926437"/>
            <a:ext cx="2737864" cy="1448773"/>
          </a:xfrm>
          <a:prstGeom prst="wedgeRectCallout">
            <a:avLst>
              <a:gd name="adj1" fmla="val 59064"/>
              <a:gd name="adj2" fmla="val -91234"/>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011" y="788452"/>
            <a:ext cx="8462440" cy="5884040"/>
          </a:xfrm>
          <a:prstGeom prst="rect">
            <a:avLst/>
          </a:prstGeom>
        </p:spPr>
      </p:pic>
    </p:spTree>
    <p:extLst>
      <p:ext uri="{BB962C8B-B14F-4D97-AF65-F5344CB8AC3E}">
        <p14:creationId xmlns:p14="http://schemas.microsoft.com/office/powerpoint/2010/main" val="3641415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DA5544-B20E-467D-83DB-956239BCBD47}"/>
              </a:ext>
            </a:extLst>
          </p:cNvPr>
          <p:cNvPicPr preferRelativeResize="0">
            <a:picLocks/>
          </p:cNvPicPr>
          <p:nvPr/>
        </p:nvPicPr>
        <p:blipFill>
          <a:blip r:embed="rId3"/>
          <a:stretch>
            <a:fillRect/>
          </a:stretch>
        </p:blipFill>
        <p:spPr>
          <a:xfrm>
            <a:off x="5877193" y="144298"/>
            <a:ext cx="6126480" cy="3392424"/>
          </a:xfrm>
          <a:prstGeom prst="rect">
            <a:avLst/>
          </a:prstGeom>
        </p:spPr>
      </p:pic>
      <p:pic>
        <p:nvPicPr>
          <p:cNvPr id="9" name="Picture 8">
            <a:extLst>
              <a:ext uri="{FF2B5EF4-FFF2-40B4-BE49-F238E27FC236}">
                <a16:creationId xmlns:a16="http://schemas.microsoft.com/office/drawing/2014/main" id="{A18DD0B3-1A49-404A-8D47-C8000018E5F8}"/>
              </a:ext>
            </a:extLst>
          </p:cNvPr>
          <p:cNvPicPr preferRelativeResize="0">
            <a:picLocks/>
          </p:cNvPicPr>
          <p:nvPr/>
        </p:nvPicPr>
        <p:blipFill>
          <a:blip r:embed="rId4"/>
          <a:stretch>
            <a:fillRect/>
          </a:stretch>
        </p:blipFill>
        <p:spPr>
          <a:xfrm>
            <a:off x="220716" y="3536722"/>
            <a:ext cx="7426043" cy="3167343"/>
          </a:xfrm>
          <a:prstGeom prst="rect">
            <a:avLst/>
          </a:prstGeom>
        </p:spPr>
      </p:pic>
      <p:sp>
        <p:nvSpPr>
          <p:cNvPr id="11" name="Title 1"/>
          <p:cNvSpPr txBox="1">
            <a:spLocks/>
          </p:cNvSpPr>
          <p:nvPr/>
        </p:nvSpPr>
        <p:spPr>
          <a:xfrm>
            <a:off x="406400" y="274638"/>
            <a:ext cx="11176000" cy="538162"/>
          </a:xfrm>
          <a:prstGeom prst="rect">
            <a:avLst/>
          </a:prstGeom>
        </p:spPr>
        <p:txBody>
          <a:bodyPr/>
          <a:lst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a:lstStyle>
          <a:p>
            <a:r>
              <a:rPr lang="en-US" sz="2800"/>
              <a:t>How ARE WE DOING?</a:t>
            </a:r>
            <a:endParaRPr lang="en-US" sz="2800" dirty="0"/>
          </a:p>
        </p:txBody>
      </p:sp>
    </p:spTree>
    <p:extLst>
      <p:ext uri="{BB962C8B-B14F-4D97-AF65-F5344CB8AC3E}">
        <p14:creationId xmlns:p14="http://schemas.microsoft.com/office/powerpoint/2010/main" val="32879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ARE WE DOING?</a:t>
            </a:r>
          </a:p>
        </p:txBody>
      </p:sp>
      <p:sp>
        <p:nvSpPr>
          <p:cNvPr id="5" name="Slide Number Placeholder 4"/>
          <p:cNvSpPr>
            <a:spLocks noGrp="1"/>
          </p:cNvSpPr>
          <p:nvPr>
            <p:ph type="sldNum" sz="quarter" idx="11"/>
          </p:nvPr>
        </p:nvSpPr>
        <p:spPr/>
        <p:txBody>
          <a:bodyPr/>
          <a:lstStyle/>
          <a:p>
            <a:fld id="{9A257827-C34C-4251-B995-96C9C233CCC8}" type="slidenum">
              <a:rPr lang="en-US" smtClean="0"/>
              <a:pPr/>
              <a:t>17</a:t>
            </a:fld>
            <a:endParaRPr lang="en-US"/>
          </a:p>
        </p:txBody>
      </p:sp>
      <p:sp>
        <p:nvSpPr>
          <p:cNvPr id="23" name="Rectangular Callout 22"/>
          <p:cNvSpPr/>
          <p:nvPr/>
        </p:nvSpPr>
        <p:spPr>
          <a:xfrm>
            <a:off x="8896290" y="975220"/>
            <a:ext cx="2264003" cy="3132814"/>
          </a:xfrm>
          <a:prstGeom prst="wedgeRectCallout">
            <a:avLst>
              <a:gd name="adj1" fmla="val -104323"/>
              <a:gd name="adj2" fmla="val -3145"/>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ular Callout 18"/>
          <p:cNvSpPr/>
          <p:nvPr/>
        </p:nvSpPr>
        <p:spPr>
          <a:xfrm>
            <a:off x="8260634" y="3875964"/>
            <a:ext cx="3700731" cy="2796528"/>
          </a:xfrm>
          <a:prstGeom prst="wedgeRectCallout">
            <a:avLst>
              <a:gd name="adj1" fmla="val -82107"/>
              <a:gd name="adj2" fmla="val -67847"/>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ular Callout 23"/>
          <p:cNvSpPr/>
          <p:nvPr/>
        </p:nvSpPr>
        <p:spPr>
          <a:xfrm>
            <a:off x="1100843" y="3283817"/>
            <a:ext cx="2671505" cy="1448773"/>
          </a:xfrm>
          <a:prstGeom prst="wedgeRectCallout">
            <a:avLst>
              <a:gd name="adj1" fmla="val 92200"/>
              <a:gd name="adj2" fmla="val -44233"/>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ular Callout 25"/>
          <p:cNvSpPr/>
          <p:nvPr/>
        </p:nvSpPr>
        <p:spPr>
          <a:xfrm>
            <a:off x="3894423" y="4926437"/>
            <a:ext cx="2737864" cy="1448773"/>
          </a:xfrm>
          <a:prstGeom prst="wedgeRectCallout">
            <a:avLst>
              <a:gd name="adj1" fmla="val 59064"/>
              <a:gd name="adj2" fmla="val -91234"/>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271" y="809230"/>
            <a:ext cx="8462440" cy="5863262"/>
          </a:xfrm>
          <a:prstGeom prst="rect">
            <a:avLst/>
          </a:prstGeom>
        </p:spPr>
      </p:pic>
    </p:spTree>
    <p:extLst>
      <p:ext uri="{BB962C8B-B14F-4D97-AF65-F5344CB8AC3E}">
        <p14:creationId xmlns:p14="http://schemas.microsoft.com/office/powerpoint/2010/main" val="3641182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Lake Okeechobee System Operating Manual</a:t>
            </a:r>
          </a:p>
        </p:txBody>
      </p:sp>
      <p:sp>
        <p:nvSpPr>
          <p:cNvPr id="5" name="Slide Number Placeholder 4"/>
          <p:cNvSpPr>
            <a:spLocks noGrp="1"/>
          </p:cNvSpPr>
          <p:nvPr>
            <p:ph type="sldNum" sz="quarter" idx="11"/>
          </p:nvPr>
        </p:nvSpPr>
        <p:spPr/>
        <p:txBody>
          <a:bodyPr/>
          <a:lstStyle/>
          <a:p>
            <a:fld id="{9A257827-C34C-4251-B995-96C9C233CCC8}" type="slidenum">
              <a:rPr lang="en-US" smtClean="0"/>
              <a:pPr/>
              <a:t>18</a:t>
            </a:fld>
            <a:endParaRPr lang="en-US"/>
          </a:p>
        </p:txBody>
      </p:sp>
      <p:grpSp>
        <p:nvGrpSpPr>
          <p:cNvPr id="7" name="Group 6"/>
          <p:cNvGrpSpPr/>
          <p:nvPr/>
        </p:nvGrpSpPr>
        <p:grpSpPr>
          <a:xfrm>
            <a:off x="2808578" y="812800"/>
            <a:ext cx="246598" cy="763822"/>
            <a:chOff x="2741452" y="1032025"/>
            <a:chExt cx="246598" cy="763822"/>
          </a:xfrm>
        </p:grpSpPr>
        <p:sp>
          <p:nvSpPr>
            <p:cNvPr id="8" name="Right Arrow 7"/>
            <p:cNvSpPr/>
            <p:nvPr/>
          </p:nvSpPr>
          <p:spPr>
            <a:xfrm rot="16200000" flipH="1">
              <a:off x="2501174" y="1308972"/>
              <a:ext cx="727153" cy="24659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rot="5400000">
              <a:off x="2511498" y="1294981"/>
              <a:ext cx="725968" cy="200055"/>
            </a:xfrm>
            <a:prstGeom prst="rect">
              <a:avLst/>
            </a:prstGeom>
            <a:noFill/>
          </p:spPr>
          <p:txBody>
            <a:bodyPr wrap="square" rtlCol="0">
              <a:spAutoFit/>
            </a:bodyPr>
            <a:lstStyle/>
            <a:p>
              <a:r>
                <a:rPr lang="en-US" sz="700" b="1" dirty="0">
                  <a:solidFill>
                    <a:schemeClr val="tx2"/>
                  </a:solidFill>
                  <a:latin typeface="Century Gothic" panose="020B0502020202020204" pitchFamily="34" charset="0"/>
                </a:rPr>
                <a:t>WE ARE HERE</a:t>
              </a:r>
            </a:p>
          </p:txBody>
        </p:sp>
      </p:grpSp>
      <p:grpSp>
        <p:nvGrpSpPr>
          <p:cNvPr id="10" name="Group 9"/>
          <p:cNvGrpSpPr/>
          <p:nvPr/>
        </p:nvGrpSpPr>
        <p:grpSpPr>
          <a:xfrm>
            <a:off x="1733163" y="1034158"/>
            <a:ext cx="7965146" cy="1796281"/>
            <a:chOff x="348698" y="1483817"/>
            <a:chExt cx="7965146" cy="1796281"/>
          </a:xfrm>
        </p:grpSpPr>
        <p:sp>
          <p:nvSpPr>
            <p:cNvPr id="11" name="TextBox 10"/>
            <p:cNvSpPr txBox="1"/>
            <p:nvPr/>
          </p:nvSpPr>
          <p:spPr>
            <a:xfrm>
              <a:off x="348698" y="1506758"/>
              <a:ext cx="777140" cy="480131"/>
            </a:xfrm>
            <a:prstGeom prst="rect">
              <a:avLst/>
            </a:prstGeom>
            <a:noFill/>
          </p:spPr>
          <p:txBody>
            <a:bodyPr wrap="square" rtlCol="0">
              <a:spAutoFit/>
            </a:bodyPr>
            <a:lstStyle/>
            <a:p>
              <a:pPr algn="r">
                <a:lnSpc>
                  <a:spcPct val="90000"/>
                </a:lnSpc>
              </a:pPr>
              <a:r>
                <a:rPr lang="en-US" sz="1400" b="1" dirty="0">
                  <a:latin typeface="Century Gothic" panose="020B0502020202020204" pitchFamily="34" charset="0"/>
                </a:rPr>
                <a:t>OCT 2018</a:t>
              </a:r>
            </a:p>
          </p:txBody>
        </p:sp>
        <p:sp>
          <p:nvSpPr>
            <p:cNvPr id="12" name="Chevron 11"/>
            <p:cNvSpPr/>
            <p:nvPr/>
          </p:nvSpPr>
          <p:spPr>
            <a:xfrm>
              <a:off x="6513290" y="2007508"/>
              <a:ext cx="1527287" cy="914400"/>
            </a:xfrm>
            <a:prstGeom prst="chevron">
              <a:avLst/>
            </a:prstGeom>
            <a:solidFill>
              <a:srgbClr val="72A1D0"/>
            </a:solidFill>
            <a:ln w="158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Century Gothic" panose="020B0502020202020204" pitchFamily="34" charset="0"/>
              </a:endParaRPr>
            </a:p>
          </p:txBody>
        </p:sp>
        <p:sp>
          <p:nvSpPr>
            <p:cNvPr id="13" name="Chevron 12"/>
            <p:cNvSpPr/>
            <p:nvPr/>
          </p:nvSpPr>
          <p:spPr>
            <a:xfrm>
              <a:off x="857761" y="2015591"/>
              <a:ext cx="1066589" cy="914400"/>
            </a:xfrm>
            <a:prstGeom prst="chevron">
              <a:avLst/>
            </a:prstGeom>
            <a:solidFill>
              <a:srgbClr val="92D050">
                <a:alpha val="89000"/>
              </a:srgbClr>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p:cNvSpPr/>
            <p:nvPr/>
          </p:nvSpPr>
          <p:spPr>
            <a:xfrm>
              <a:off x="1585401" y="2018281"/>
              <a:ext cx="2557312" cy="914400"/>
            </a:xfrm>
            <a:prstGeom prst="chevron">
              <a:avLst/>
            </a:prstGeom>
            <a:solidFill>
              <a:srgbClr val="72A1D0"/>
            </a:solidFill>
            <a:ln w="158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Century Gothic" panose="020B0502020202020204" pitchFamily="34" charset="0"/>
              </a:endParaRPr>
            </a:p>
          </p:txBody>
        </p:sp>
        <p:sp>
          <p:nvSpPr>
            <p:cNvPr id="15" name="TextBox 14"/>
            <p:cNvSpPr txBox="1"/>
            <p:nvPr/>
          </p:nvSpPr>
          <p:spPr>
            <a:xfrm>
              <a:off x="2080830" y="2284199"/>
              <a:ext cx="1566454" cy="461665"/>
            </a:xfrm>
            <a:prstGeom prst="rect">
              <a:avLst/>
            </a:prstGeom>
            <a:noFill/>
            <a:ln>
              <a:noFill/>
            </a:ln>
          </p:spPr>
          <p:txBody>
            <a:bodyPr wrap="none" rtlCol="0">
              <a:spAutoFit/>
            </a:bodyPr>
            <a:lstStyle/>
            <a:p>
              <a:pPr algn="ctr">
                <a:lnSpc>
                  <a:spcPct val="80000"/>
                </a:lnSpc>
              </a:pPr>
              <a:r>
                <a:rPr lang="en-US" sz="1500" b="1" dirty="0">
                  <a:latin typeface="Century Gothic" panose="020B0502020202020204" pitchFamily="34" charset="0"/>
                </a:rPr>
                <a:t>PUBLIC INPUT &amp;</a:t>
              </a:r>
            </a:p>
            <a:p>
              <a:pPr algn="ctr">
                <a:lnSpc>
                  <a:spcPct val="80000"/>
                </a:lnSpc>
              </a:pPr>
              <a:r>
                <a:rPr lang="en-US" sz="1500" b="1" dirty="0">
                  <a:latin typeface="Century Gothic" panose="020B0502020202020204" pitchFamily="34" charset="0"/>
                </a:rPr>
                <a:t>PLANNING</a:t>
              </a:r>
            </a:p>
          </p:txBody>
        </p:sp>
        <p:sp>
          <p:nvSpPr>
            <p:cNvPr id="16" name="Chevron 15"/>
            <p:cNvSpPr/>
            <p:nvPr/>
          </p:nvSpPr>
          <p:spPr>
            <a:xfrm>
              <a:off x="3796520" y="2009291"/>
              <a:ext cx="3081384" cy="914400"/>
            </a:xfrm>
            <a:prstGeom prst="chevron">
              <a:avLst/>
            </a:prstGeom>
            <a:solidFill>
              <a:srgbClr val="72A1D0"/>
            </a:solidFill>
            <a:ln w="158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latin typeface="Century Gothic" panose="020B0502020202020204" pitchFamily="34" charset="0"/>
              </a:endParaRPr>
            </a:p>
          </p:txBody>
        </p:sp>
        <p:sp>
          <p:nvSpPr>
            <p:cNvPr id="17" name="TextBox 16"/>
            <p:cNvSpPr txBox="1"/>
            <p:nvPr/>
          </p:nvSpPr>
          <p:spPr>
            <a:xfrm>
              <a:off x="4058102" y="2258120"/>
              <a:ext cx="2717109" cy="553998"/>
            </a:xfrm>
            <a:prstGeom prst="rect">
              <a:avLst/>
            </a:prstGeom>
            <a:noFill/>
          </p:spPr>
          <p:txBody>
            <a:bodyPr wrap="square" rtlCol="0">
              <a:spAutoFit/>
            </a:bodyPr>
            <a:lstStyle/>
            <a:p>
              <a:pPr algn="ctr"/>
              <a:r>
                <a:rPr lang="en-US" sz="1500" b="1" dirty="0">
                  <a:latin typeface="Century Gothic" panose="020B0502020202020204" pitchFamily="34" charset="0"/>
                </a:rPr>
                <a:t>ALTERNATIVE EVALUATION &amp; PUBLIC FEEDBACK </a:t>
              </a:r>
            </a:p>
          </p:txBody>
        </p:sp>
        <p:sp>
          <p:nvSpPr>
            <p:cNvPr id="18" name="TextBox 17"/>
            <p:cNvSpPr txBox="1"/>
            <p:nvPr/>
          </p:nvSpPr>
          <p:spPr>
            <a:xfrm>
              <a:off x="6645447" y="2095209"/>
              <a:ext cx="1188850" cy="830997"/>
            </a:xfrm>
            <a:prstGeom prst="rect">
              <a:avLst/>
            </a:prstGeom>
            <a:noFill/>
          </p:spPr>
          <p:txBody>
            <a:bodyPr wrap="square" rtlCol="0">
              <a:spAutoFit/>
            </a:bodyPr>
            <a:lstStyle/>
            <a:p>
              <a:pPr algn="ctr">
                <a:lnSpc>
                  <a:spcPct val="80000"/>
                </a:lnSpc>
              </a:pPr>
              <a:r>
                <a:rPr lang="en-US" sz="1500" b="1" dirty="0">
                  <a:latin typeface="Century Gothic" panose="020B0502020202020204" pitchFamily="34" charset="0"/>
                </a:rPr>
                <a:t>DECISION &amp;</a:t>
              </a:r>
            </a:p>
            <a:p>
              <a:pPr algn="ctr">
                <a:lnSpc>
                  <a:spcPct val="80000"/>
                </a:lnSpc>
              </a:pPr>
              <a:r>
                <a:rPr lang="en-US" sz="1500" b="1" dirty="0">
                  <a:latin typeface="Century Gothic" panose="020B0502020202020204" pitchFamily="34" charset="0"/>
                </a:rPr>
                <a:t>PUBLIC COMMENT</a:t>
              </a:r>
            </a:p>
          </p:txBody>
        </p:sp>
        <p:sp>
          <p:nvSpPr>
            <p:cNvPr id="19" name="Oval 18"/>
            <p:cNvSpPr/>
            <p:nvPr/>
          </p:nvSpPr>
          <p:spPr>
            <a:xfrm>
              <a:off x="1752499" y="3023516"/>
              <a:ext cx="205386" cy="205386"/>
            </a:xfrm>
            <a:prstGeom prst="ellipse">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latin typeface="Century Gothic" panose="020B0502020202020204" pitchFamily="34" charset="0"/>
              </a:endParaRPr>
            </a:p>
          </p:txBody>
        </p:sp>
        <p:sp>
          <p:nvSpPr>
            <p:cNvPr id="20" name="TextBox 19"/>
            <p:cNvSpPr txBox="1"/>
            <p:nvPr/>
          </p:nvSpPr>
          <p:spPr>
            <a:xfrm>
              <a:off x="1004573" y="2310783"/>
              <a:ext cx="1051934" cy="323165"/>
            </a:xfrm>
            <a:prstGeom prst="rect">
              <a:avLst/>
            </a:prstGeom>
            <a:noFill/>
          </p:spPr>
          <p:txBody>
            <a:bodyPr wrap="square" rtlCol="0">
              <a:spAutoFit/>
            </a:bodyPr>
            <a:lstStyle/>
            <a:p>
              <a:pPr algn="ctr"/>
              <a:r>
                <a:rPr lang="en-US" sz="1500" b="1" dirty="0">
                  <a:latin typeface="Century Gothic" panose="020B0502020202020204" pitchFamily="34" charset="0"/>
                </a:rPr>
                <a:t>PMP</a:t>
              </a:r>
            </a:p>
          </p:txBody>
        </p:sp>
        <p:sp>
          <p:nvSpPr>
            <p:cNvPr id="21" name="TextBox 20"/>
            <p:cNvSpPr txBox="1"/>
            <p:nvPr/>
          </p:nvSpPr>
          <p:spPr>
            <a:xfrm>
              <a:off x="7536704" y="1483817"/>
              <a:ext cx="777140" cy="480131"/>
            </a:xfrm>
            <a:prstGeom prst="rect">
              <a:avLst/>
            </a:prstGeom>
            <a:noFill/>
          </p:spPr>
          <p:txBody>
            <a:bodyPr wrap="square" rtlCol="0">
              <a:spAutoFit/>
            </a:bodyPr>
            <a:lstStyle/>
            <a:p>
              <a:pPr algn="r">
                <a:lnSpc>
                  <a:spcPct val="90000"/>
                </a:lnSpc>
              </a:pPr>
              <a:r>
                <a:rPr lang="en-US" sz="1400" b="1" dirty="0">
                  <a:latin typeface="Century Gothic" panose="020B0502020202020204" pitchFamily="34" charset="0"/>
                </a:rPr>
                <a:t>DEC 2022</a:t>
              </a:r>
            </a:p>
          </p:txBody>
        </p:sp>
        <p:sp>
          <p:nvSpPr>
            <p:cNvPr id="22" name="Rectangle 21"/>
            <p:cNvSpPr/>
            <p:nvPr/>
          </p:nvSpPr>
          <p:spPr>
            <a:xfrm>
              <a:off x="1701981" y="2964606"/>
              <a:ext cx="285656" cy="307777"/>
            </a:xfrm>
            <a:prstGeom prst="rect">
              <a:avLst/>
            </a:prstGeom>
          </p:spPr>
          <p:txBody>
            <a:bodyPr wrap="none">
              <a:spAutoFit/>
            </a:bodyPr>
            <a:lstStyle/>
            <a:p>
              <a:r>
                <a:rPr lang="en-US" sz="1400" b="1" dirty="0">
                  <a:latin typeface="Century Gothic" panose="020B0502020202020204" pitchFamily="34" charset="0"/>
                </a:rPr>
                <a:t>1</a:t>
              </a:r>
              <a:endParaRPr lang="en-US" sz="1400" dirty="0"/>
            </a:p>
          </p:txBody>
        </p:sp>
        <p:sp>
          <p:nvSpPr>
            <p:cNvPr id="23" name="Oval 22"/>
            <p:cNvSpPr/>
            <p:nvPr/>
          </p:nvSpPr>
          <p:spPr>
            <a:xfrm>
              <a:off x="3154988" y="3015802"/>
              <a:ext cx="205386" cy="205386"/>
            </a:xfrm>
            <a:prstGeom prst="ellipse">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latin typeface="Century Gothic" panose="020B0502020202020204" pitchFamily="34" charset="0"/>
              </a:endParaRPr>
            </a:p>
          </p:txBody>
        </p:sp>
        <p:sp>
          <p:nvSpPr>
            <p:cNvPr id="24" name="Oval 23"/>
            <p:cNvSpPr/>
            <p:nvPr/>
          </p:nvSpPr>
          <p:spPr>
            <a:xfrm>
              <a:off x="5131826" y="3024032"/>
              <a:ext cx="205386" cy="205386"/>
            </a:xfrm>
            <a:prstGeom prst="ellipse">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latin typeface="Century Gothic" panose="020B0502020202020204" pitchFamily="34" charset="0"/>
              </a:endParaRPr>
            </a:p>
          </p:txBody>
        </p:sp>
        <p:sp>
          <p:nvSpPr>
            <p:cNvPr id="25" name="Oval 24"/>
            <p:cNvSpPr/>
            <p:nvPr/>
          </p:nvSpPr>
          <p:spPr>
            <a:xfrm>
              <a:off x="6775211" y="3012336"/>
              <a:ext cx="205386" cy="205386"/>
            </a:xfrm>
            <a:prstGeom prst="ellipse">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latin typeface="Century Gothic" panose="020B0502020202020204" pitchFamily="34" charset="0"/>
              </a:endParaRPr>
            </a:p>
          </p:txBody>
        </p:sp>
        <p:sp>
          <p:nvSpPr>
            <p:cNvPr id="26" name="Oval 25"/>
            <p:cNvSpPr/>
            <p:nvPr/>
          </p:nvSpPr>
          <p:spPr>
            <a:xfrm>
              <a:off x="7291183" y="3006705"/>
              <a:ext cx="205386" cy="205386"/>
            </a:xfrm>
            <a:prstGeom prst="ellipse">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solidFill>
                  <a:schemeClr val="tx1"/>
                </a:solidFill>
                <a:latin typeface="Century Gothic" panose="020B0502020202020204" pitchFamily="34" charset="0"/>
              </a:endParaRPr>
            </a:p>
          </p:txBody>
        </p:sp>
        <p:sp>
          <p:nvSpPr>
            <p:cNvPr id="27" name="Rectangle 26"/>
            <p:cNvSpPr/>
            <p:nvPr/>
          </p:nvSpPr>
          <p:spPr>
            <a:xfrm>
              <a:off x="7251048" y="2957484"/>
              <a:ext cx="285656" cy="307777"/>
            </a:xfrm>
            <a:prstGeom prst="rect">
              <a:avLst/>
            </a:prstGeom>
          </p:spPr>
          <p:txBody>
            <a:bodyPr wrap="none">
              <a:spAutoFit/>
            </a:bodyPr>
            <a:lstStyle/>
            <a:p>
              <a:r>
                <a:rPr lang="en-US" sz="1400" b="1" dirty="0">
                  <a:latin typeface="Century Gothic" panose="020B0502020202020204" pitchFamily="34" charset="0"/>
                </a:rPr>
                <a:t>5</a:t>
              </a:r>
              <a:endParaRPr lang="en-US" sz="1400" dirty="0"/>
            </a:p>
          </p:txBody>
        </p:sp>
        <p:sp>
          <p:nvSpPr>
            <p:cNvPr id="28" name="Rectangle 27"/>
            <p:cNvSpPr/>
            <p:nvPr/>
          </p:nvSpPr>
          <p:spPr>
            <a:xfrm>
              <a:off x="6735076" y="2946518"/>
              <a:ext cx="285656" cy="307777"/>
            </a:xfrm>
            <a:prstGeom prst="rect">
              <a:avLst/>
            </a:prstGeom>
          </p:spPr>
          <p:txBody>
            <a:bodyPr wrap="none">
              <a:spAutoFit/>
            </a:bodyPr>
            <a:lstStyle/>
            <a:p>
              <a:r>
                <a:rPr lang="en-US" sz="1400" b="1" dirty="0">
                  <a:latin typeface="Century Gothic" panose="020B0502020202020204" pitchFamily="34" charset="0"/>
                </a:rPr>
                <a:t>4</a:t>
              </a:r>
              <a:endParaRPr lang="en-US" sz="1400" dirty="0"/>
            </a:p>
          </p:txBody>
        </p:sp>
        <p:sp>
          <p:nvSpPr>
            <p:cNvPr id="29" name="Rectangle 28"/>
            <p:cNvSpPr/>
            <p:nvPr/>
          </p:nvSpPr>
          <p:spPr>
            <a:xfrm>
              <a:off x="5090069" y="2968249"/>
              <a:ext cx="285656" cy="307777"/>
            </a:xfrm>
            <a:prstGeom prst="rect">
              <a:avLst/>
            </a:prstGeom>
          </p:spPr>
          <p:txBody>
            <a:bodyPr wrap="square">
              <a:spAutoFit/>
            </a:bodyPr>
            <a:lstStyle/>
            <a:p>
              <a:r>
                <a:rPr lang="en-US" sz="1400" b="1" dirty="0">
                  <a:latin typeface="Century Gothic" panose="020B0502020202020204" pitchFamily="34" charset="0"/>
                </a:rPr>
                <a:t>3</a:t>
              </a:r>
              <a:endParaRPr lang="en-US" sz="1400" dirty="0"/>
            </a:p>
          </p:txBody>
        </p:sp>
        <p:sp>
          <p:nvSpPr>
            <p:cNvPr id="30" name="Rectangle 29"/>
            <p:cNvSpPr/>
            <p:nvPr/>
          </p:nvSpPr>
          <p:spPr>
            <a:xfrm>
              <a:off x="3106913" y="2972321"/>
              <a:ext cx="285657" cy="307777"/>
            </a:xfrm>
            <a:prstGeom prst="rect">
              <a:avLst/>
            </a:prstGeom>
          </p:spPr>
          <p:txBody>
            <a:bodyPr wrap="square">
              <a:spAutoFit/>
            </a:bodyPr>
            <a:lstStyle/>
            <a:p>
              <a:r>
                <a:rPr lang="en-US" sz="1400" b="1" dirty="0">
                  <a:latin typeface="Century Gothic" panose="020B0502020202020204" pitchFamily="34" charset="0"/>
                </a:rPr>
                <a:t>2</a:t>
              </a:r>
              <a:endParaRPr lang="en-US" sz="1400" dirty="0"/>
            </a:p>
          </p:txBody>
        </p:sp>
      </p:grpSp>
      <p:graphicFrame>
        <p:nvGraphicFramePr>
          <p:cNvPr id="31" name="Content Placeholder 5"/>
          <p:cNvGraphicFramePr>
            <a:graphicFrameLocks/>
          </p:cNvGraphicFramePr>
          <p:nvPr>
            <p:extLst>
              <p:ext uri="{D42A27DB-BD31-4B8C-83A1-F6EECF244321}">
                <p14:modId xmlns:p14="http://schemas.microsoft.com/office/powerpoint/2010/main" val="2992451143"/>
              </p:ext>
            </p:extLst>
          </p:nvPr>
        </p:nvGraphicFramePr>
        <p:xfrm>
          <a:off x="2042383" y="3056896"/>
          <a:ext cx="7262052" cy="3005110"/>
        </p:xfrm>
        <a:graphic>
          <a:graphicData uri="http://schemas.openxmlformats.org/drawingml/2006/table">
            <a:tbl>
              <a:tblPr firstRow="1" bandRow="1"/>
              <a:tblGrid>
                <a:gridCol w="4200942">
                  <a:extLst>
                    <a:ext uri="{9D8B030D-6E8A-4147-A177-3AD203B41FA5}">
                      <a16:colId xmlns:a16="http://schemas.microsoft.com/office/drawing/2014/main" val="20000"/>
                    </a:ext>
                  </a:extLst>
                </a:gridCol>
                <a:gridCol w="3061110">
                  <a:extLst>
                    <a:ext uri="{9D8B030D-6E8A-4147-A177-3AD203B41FA5}">
                      <a16:colId xmlns:a16="http://schemas.microsoft.com/office/drawing/2014/main" val="20001"/>
                    </a:ext>
                  </a:extLst>
                </a:gridCol>
              </a:tblGrid>
              <a:tr h="52685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baseline="0" dirty="0">
                          <a:solidFill>
                            <a:schemeClr val="tx2"/>
                          </a:solidFill>
                        </a:rPr>
                        <a:t>Public Engagement Opportunities</a:t>
                      </a:r>
                    </a:p>
                  </a:txBody>
                  <a:tcPr anchor="ctr">
                    <a:lnL w="12700" cmpd="sng">
                      <a:solidFill>
                        <a:srgbClr val="83847A"/>
                      </a:solidFill>
                    </a:lnL>
                    <a:lnR w="12700" cmpd="sng">
                      <a:solidFill>
                        <a:srgbClr val="83847A"/>
                      </a:solidFill>
                    </a:lnR>
                    <a:lnT w="12700" cmpd="sng">
                      <a:solidFill>
                        <a:srgbClr val="83847A"/>
                      </a:solidFill>
                    </a:lnT>
                    <a:lnB w="38100" cmpd="sng">
                      <a:solidFill>
                        <a:srgbClr val="83847A"/>
                      </a:solidFill>
                    </a:lnB>
                    <a:lnTlToBr w="12700" cmpd="sng">
                      <a:noFill/>
                      <a:prstDash val="solid"/>
                    </a:lnTlToBr>
                    <a:lnBlToTr w="12700" cmpd="sng">
                      <a:noFill/>
                      <a:prstDash val="solid"/>
                    </a:lnBlToTr>
                    <a:solidFill>
                      <a:srgbClr val="72A1D0"/>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a:solidFill>
                            <a:schemeClr val="tx2"/>
                          </a:solidFill>
                        </a:rPr>
                        <a:t>Date</a:t>
                      </a:r>
                    </a:p>
                  </a:txBody>
                  <a:tcPr anchor="ctr">
                    <a:lnL w="12700" cmpd="sng">
                      <a:solidFill>
                        <a:srgbClr val="83847A"/>
                      </a:solidFill>
                    </a:lnL>
                    <a:lnR w="12700" cmpd="sng">
                      <a:solidFill>
                        <a:srgbClr val="83847A"/>
                      </a:solidFill>
                    </a:lnR>
                    <a:lnT w="12700" cmpd="sng">
                      <a:solidFill>
                        <a:srgbClr val="83847A"/>
                      </a:solidFill>
                    </a:lnT>
                    <a:lnB w="38100" cmpd="sng">
                      <a:solidFill>
                        <a:srgbClr val="83847A"/>
                      </a:solidFill>
                    </a:lnB>
                    <a:lnTlToBr w="12700" cmpd="sng">
                      <a:noFill/>
                      <a:prstDash val="solid"/>
                    </a:lnTlToBr>
                    <a:lnBlToTr w="12700" cmpd="sng">
                      <a:noFill/>
                      <a:prstDash val="solid"/>
                    </a:lnBlToTr>
                    <a:solidFill>
                      <a:srgbClr val="72A1D0"/>
                    </a:solidFill>
                  </a:tcPr>
                </a:tc>
                <a:extLst>
                  <a:ext uri="{0D108BD9-81ED-4DB2-BD59-A6C34878D82A}">
                    <a16:rowId xmlns:a16="http://schemas.microsoft.com/office/drawing/2014/main" val="10000"/>
                  </a:ext>
                </a:extLst>
              </a:tr>
              <a:tr h="46657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dirty="0"/>
                        <a:t>1 - Scoping</a:t>
                      </a:r>
                      <a:r>
                        <a:rPr lang="en-US" baseline="0" dirty="0"/>
                        <a:t> Meetings </a:t>
                      </a:r>
                      <a:endParaRPr lang="en-US" dirty="0"/>
                    </a:p>
                  </a:txBody>
                  <a:tcPr anchor="ctr">
                    <a:lnL w="12700" cmpd="sng">
                      <a:solidFill>
                        <a:srgbClr val="83847A"/>
                      </a:solidFill>
                    </a:lnL>
                    <a:lnR w="12700" cmpd="sng">
                      <a:solidFill>
                        <a:srgbClr val="83847A"/>
                      </a:solidFill>
                    </a:lnR>
                    <a:lnT w="381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solidFill>
                            <a:schemeClr val="tx1"/>
                          </a:solidFill>
                        </a:rPr>
                        <a:t>February 2019</a:t>
                      </a:r>
                    </a:p>
                  </a:txBody>
                  <a:tcPr anchor="ctr">
                    <a:lnL w="12700" cmpd="sng">
                      <a:solidFill>
                        <a:srgbClr val="83847A"/>
                      </a:solidFill>
                    </a:lnL>
                    <a:lnR w="12700" cmpd="sng">
                      <a:solidFill>
                        <a:srgbClr val="83847A"/>
                      </a:solidFill>
                    </a:lnR>
                    <a:lnT w="381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40000"/>
                      </a:srgbClr>
                    </a:solidFill>
                  </a:tcPr>
                </a:tc>
                <a:extLst>
                  <a:ext uri="{0D108BD9-81ED-4DB2-BD59-A6C34878D82A}">
                    <a16:rowId xmlns:a16="http://schemas.microsoft.com/office/drawing/2014/main" val="10001"/>
                  </a:ext>
                </a:extLst>
              </a:tr>
              <a:tr h="36201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dirty="0"/>
                        <a:t>2 - Planning Workshops</a:t>
                      </a:r>
                    </a:p>
                  </a:txBody>
                  <a:tcPr anchor="ctr">
                    <a:lnL w="12700" cmpd="sng">
                      <a:solidFill>
                        <a:srgbClr val="83847A"/>
                      </a:solidFill>
                    </a:lnL>
                    <a:lnR w="12700" cmpd="sng">
                      <a:solidFill>
                        <a:srgbClr val="83847A"/>
                      </a:solidFill>
                    </a:lnR>
                    <a:lnT w="127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May &amp; August 2019</a:t>
                      </a:r>
                      <a:endParaRPr lang="en-US" baseline="0" dirty="0"/>
                    </a:p>
                  </a:txBody>
                  <a:tcPr anchor="ctr">
                    <a:lnL w="12700" cmpd="sng">
                      <a:solidFill>
                        <a:srgbClr val="83847A"/>
                      </a:solidFill>
                    </a:lnL>
                    <a:lnR w="12700" cmpd="sng">
                      <a:solidFill>
                        <a:srgbClr val="83847A"/>
                      </a:solidFill>
                    </a:lnR>
                    <a:lnT w="127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20000"/>
                      </a:srgbClr>
                    </a:solidFill>
                  </a:tcPr>
                </a:tc>
                <a:extLst>
                  <a:ext uri="{0D108BD9-81ED-4DB2-BD59-A6C34878D82A}">
                    <a16:rowId xmlns:a16="http://schemas.microsoft.com/office/drawing/2014/main" val="10002"/>
                  </a:ext>
                </a:extLst>
              </a:tr>
              <a:tr h="3532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dirty="0"/>
                        <a:t>3 - </a:t>
                      </a:r>
                      <a:r>
                        <a:rPr lang="en-US" baseline="0" dirty="0"/>
                        <a:t>Alternative Evaluation </a:t>
                      </a:r>
                      <a:r>
                        <a:rPr lang="en-US" dirty="0"/>
                        <a:t>Workshops</a:t>
                      </a:r>
                    </a:p>
                  </a:txBody>
                  <a:tcPr anchor="ctr">
                    <a:lnL w="12700" cmpd="sng">
                      <a:solidFill>
                        <a:srgbClr val="83847A"/>
                      </a:solidFill>
                    </a:lnL>
                    <a:lnR w="12700" cmpd="sng">
                      <a:solidFill>
                        <a:srgbClr val="83847A"/>
                      </a:solidFill>
                    </a:lnR>
                    <a:lnT w="127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solidFill>
                            <a:schemeClr val="tx1"/>
                          </a:solidFill>
                        </a:rPr>
                        <a:t>Multiple</a:t>
                      </a:r>
                      <a:r>
                        <a:rPr lang="en-US" baseline="0" dirty="0">
                          <a:solidFill>
                            <a:schemeClr val="tx1"/>
                          </a:solidFill>
                        </a:rPr>
                        <a:t> in 2019 -2021</a:t>
                      </a:r>
                      <a:endParaRPr lang="en-US" dirty="0">
                        <a:solidFill>
                          <a:schemeClr val="tx1"/>
                        </a:solidFill>
                      </a:endParaRPr>
                    </a:p>
                  </a:txBody>
                  <a:tcPr anchor="ctr">
                    <a:lnL w="12700" cmpd="sng">
                      <a:solidFill>
                        <a:srgbClr val="83847A"/>
                      </a:solidFill>
                    </a:lnL>
                    <a:lnR w="12700" cmpd="sng">
                      <a:solidFill>
                        <a:srgbClr val="83847A"/>
                      </a:solidFill>
                    </a:lnR>
                    <a:lnT w="127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40000"/>
                      </a:srgbClr>
                    </a:solidFill>
                  </a:tcPr>
                </a:tc>
                <a:extLst>
                  <a:ext uri="{0D108BD9-81ED-4DB2-BD59-A6C34878D82A}">
                    <a16:rowId xmlns:a16="http://schemas.microsoft.com/office/drawing/2014/main" val="10003"/>
                  </a:ext>
                </a:extLst>
              </a:tr>
              <a:tr h="30523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dirty="0"/>
                        <a:t>4 - Draft Report - Public</a:t>
                      </a:r>
                      <a:r>
                        <a:rPr lang="en-US" baseline="0" dirty="0"/>
                        <a:t> Comment Period</a:t>
                      </a:r>
                      <a:endParaRPr lang="en-US" dirty="0"/>
                    </a:p>
                  </a:txBody>
                  <a:tcPr anchor="ctr">
                    <a:lnL w="12700" cmpd="sng">
                      <a:solidFill>
                        <a:srgbClr val="83847A"/>
                      </a:solidFill>
                    </a:lnL>
                    <a:lnR w="12700" cmpd="sng">
                      <a:solidFill>
                        <a:srgbClr val="83847A"/>
                      </a:solidFill>
                    </a:lnR>
                    <a:lnT w="127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baseline="0" dirty="0">
                          <a:solidFill>
                            <a:schemeClr val="tx1"/>
                          </a:solidFill>
                        </a:rPr>
                        <a:t>April-May 2022</a:t>
                      </a:r>
                      <a:endParaRPr lang="en-US" dirty="0">
                        <a:solidFill>
                          <a:schemeClr val="tx1"/>
                        </a:solidFill>
                      </a:endParaRPr>
                    </a:p>
                  </a:txBody>
                  <a:tcPr anchor="ctr">
                    <a:lnL w="12700" cmpd="sng">
                      <a:solidFill>
                        <a:srgbClr val="83847A"/>
                      </a:solidFill>
                    </a:lnL>
                    <a:lnR w="12700" cmpd="sng">
                      <a:solidFill>
                        <a:srgbClr val="83847A"/>
                      </a:solidFill>
                    </a:lnR>
                    <a:lnT w="127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20000"/>
                      </a:srgbClr>
                    </a:solidFill>
                  </a:tcPr>
                </a:tc>
                <a:extLst>
                  <a:ext uri="{0D108BD9-81ED-4DB2-BD59-A6C34878D82A}">
                    <a16:rowId xmlns:a16="http://schemas.microsoft.com/office/drawing/2014/main" val="10004"/>
                  </a:ext>
                </a:extLst>
              </a:tr>
              <a:tr h="30523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dirty="0"/>
                        <a:t>5 - Final Report – Public Comment Period </a:t>
                      </a:r>
                    </a:p>
                  </a:txBody>
                  <a:tcPr anchor="ctr">
                    <a:lnL w="12700" cmpd="sng">
                      <a:solidFill>
                        <a:srgbClr val="83847A"/>
                      </a:solidFill>
                    </a:lnL>
                    <a:lnR w="12700" cmpd="sng">
                      <a:solidFill>
                        <a:srgbClr val="83847A"/>
                      </a:solidFill>
                    </a:lnR>
                    <a:lnT w="127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September 2022</a:t>
                      </a:r>
                    </a:p>
                  </a:txBody>
                  <a:tcPr anchor="ctr">
                    <a:lnL w="12700" cmpd="sng">
                      <a:solidFill>
                        <a:srgbClr val="83847A"/>
                      </a:solidFill>
                    </a:lnL>
                    <a:lnR w="12700" cmpd="sng">
                      <a:solidFill>
                        <a:srgbClr val="83847A"/>
                      </a:solidFill>
                    </a:lnR>
                    <a:lnT w="12700" cmpd="sng">
                      <a:solidFill>
                        <a:srgbClr val="83847A"/>
                      </a:solidFill>
                    </a:lnT>
                    <a:lnB w="12700" cmpd="sng">
                      <a:solidFill>
                        <a:srgbClr val="83847A"/>
                      </a:solidFill>
                    </a:lnB>
                    <a:lnTlToBr w="12700" cmpd="sng">
                      <a:noFill/>
                      <a:prstDash val="solid"/>
                    </a:lnTlToBr>
                    <a:lnBlToTr w="12700" cmpd="sng">
                      <a:noFill/>
                      <a:prstDash val="solid"/>
                    </a:lnBlToTr>
                    <a:solidFill>
                      <a:srgbClr val="3E6682">
                        <a:tint val="40000"/>
                      </a:srgbClr>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247136" y="6062006"/>
            <a:ext cx="9057300" cy="446276"/>
          </a:xfrm>
          <a:prstGeom prst="rect">
            <a:avLst/>
          </a:prstGeom>
          <a:noFill/>
        </p:spPr>
        <p:txBody>
          <a:bodyPr wrap="square" rtlCol="0">
            <a:spAutoFit/>
          </a:bodyPr>
          <a:lstStyle/>
          <a:p>
            <a:r>
              <a:rPr lang="en-US" sz="2200" dirty="0"/>
              <a:t>LOSOM comments due </a:t>
            </a:r>
            <a:r>
              <a:rPr lang="en-US" sz="2200" b="1" dirty="0"/>
              <a:t>April 22</a:t>
            </a:r>
            <a:r>
              <a:rPr lang="en-US" sz="2200" dirty="0"/>
              <a:t> </a:t>
            </a:r>
            <a:r>
              <a:rPr lang="en-US" sz="2200" b="1" u="sng" dirty="0">
                <a:hlinkClick r:id="rId3"/>
              </a:rPr>
              <a:t>LakeOComments@usace.army.mil</a:t>
            </a:r>
            <a:endParaRPr lang="en-US" sz="2200" dirty="0"/>
          </a:p>
        </p:txBody>
      </p:sp>
    </p:spTree>
    <p:extLst>
      <p:ext uri="{BB962C8B-B14F-4D97-AF65-F5344CB8AC3E}">
        <p14:creationId xmlns:p14="http://schemas.microsoft.com/office/powerpoint/2010/main" val="116874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211" y="270247"/>
            <a:ext cx="5212079" cy="6384082"/>
          </a:xfrm>
          <a:prstGeom prst="rect">
            <a:avLst/>
          </a:prstGeom>
        </p:spPr>
      </p:pic>
      <p:sp>
        <p:nvSpPr>
          <p:cNvPr id="4" name="Slide Number Placeholder 3"/>
          <p:cNvSpPr>
            <a:spLocks noGrp="1"/>
          </p:cNvSpPr>
          <p:nvPr>
            <p:ph type="sldNum" sz="quarter" idx="14"/>
          </p:nvPr>
        </p:nvSpPr>
        <p:spPr/>
        <p:txBody>
          <a:bodyPr/>
          <a:lstStyle/>
          <a:p>
            <a:fld id="{42D6254A-A357-4200-B73D-5001EDA92138}" type="slidenum">
              <a:rPr lang="en-US" smtClean="0"/>
              <a:pPr/>
              <a:t>19</a:t>
            </a:fld>
            <a:endParaRPr lang="en-US"/>
          </a:p>
        </p:txBody>
      </p:sp>
      <p:sp>
        <p:nvSpPr>
          <p:cNvPr id="6" name="Title 1"/>
          <p:cNvSpPr>
            <a:spLocks noGrp="1"/>
          </p:cNvSpPr>
          <p:nvPr>
            <p:ph type="title"/>
          </p:nvPr>
        </p:nvSpPr>
        <p:spPr>
          <a:xfrm>
            <a:off x="509452" y="228605"/>
            <a:ext cx="8382000" cy="939800"/>
          </a:xfrm>
        </p:spPr>
        <p:txBody>
          <a:bodyPr/>
          <a:lstStyle/>
          <a:p>
            <a:r>
              <a:rPr lang="en-US" dirty="0"/>
              <a:t>Herbert hoover dike</a:t>
            </a:r>
            <a:br>
              <a:rPr lang="en-US" dirty="0"/>
            </a:br>
            <a:r>
              <a:rPr lang="en-US" sz="2000" dirty="0"/>
              <a:t>implementation progress</a:t>
            </a:r>
          </a:p>
        </p:txBody>
      </p:sp>
      <p:sp>
        <p:nvSpPr>
          <p:cNvPr id="7" name="Rectangle 6"/>
          <p:cNvSpPr/>
          <p:nvPr/>
        </p:nvSpPr>
        <p:spPr>
          <a:xfrm>
            <a:off x="640081" y="1305021"/>
            <a:ext cx="3933877" cy="4839786"/>
          </a:xfrm>
          <a:prstGeom prst="rect">
            <a:avLst/>
          </a:prstGeom>
        </p:spPr>
        <p:txBody>
          <a:bodyPr wrap="square">
            <a:spAutoFit/>
          </a:bodyPr>
          <a:lstStyle/>
          <a:p>
            <a:pPr marL="182880" indent="-182880">
              <a:spcBef>
                <a:spcPts val="0"/>
              </a:spcBef>
              <a:spcAft>
                <a:spcPts val="300"/>
              </a:spcAft>
            </a:pPr>
            <a:r>
              <a:rPr lang="en-US" sz="1600" b="1" dirty="0">
                <a:solidFill>
                  <a:srgbClr val="000000"/>
                </a:solidFill>
              </a:rPr>
              <a:t>Completed Work</a:t>
            </a:r>
            <a:endParaRPr lang="en-US" sz="1600" dirty="0">
              <a:solidFill>
                <a:srgbClr val="000000"/>
              </a:solidFill>
            </a:endParaRPr>
          </a:p>
          <a:p>
            <a:pPr marL="285750" indent="-285750">
              <a:spcBef>
                <a:spcPts val="0"/>
              </a:spcBef>
              <a:spcAft>
                <a:spcPts val="300"/>
              </a:spcAft>
              <a:buFont typeface="Wingdings" panose="05000000000000000000" pitchFamily="2" charset="2"/>
              <a:buChar char="§"/>
            </a:pPr>
            <a:r>
              <a:rPr lang="en-US" sz="1600" dirty="0">
                <a:solidFill>
                  <a:srgbClr val="000000"/>
                </a:solidFill>
              </a:rPr>
              <a:t>21.4 miles of cutoff wall in Reach 1</a:t>
            </a:r>
          </a:p>
          <a:p>
            <a:pPr marL="285750" indent="-285750">
              <a:spcBef>
                <a:spcPts val="0"/>
              </a:spcBef>
              <a:spcAft>
                <a:spcPts val="300"/>
              </a:spcAft>
              <a:buFont typeface="Wingdings" panose="05000000000000000000" pitchFamily="2" charset="2"/>
              <a:buChar char="§"/>
            </a:pPr>
            <a:r>
              <a:rPr lang="en-US" sz="1600" dirty="0">
                <a:solidFill>
                  <a:srgbClr val="000000"/>
                </a:solidFill>
              </a:rPr>
              <a:t>11 culvert replacements</a:t>
            </a:r>
          </a:p>
          <a:p>
            <a:pPr marL="285750" indent="-285750">
              <a:spcBef>
                <a:spcPts val="0"/>
              </a:spcBef>
              <a:spcAft>
                <a:spcPts val="300"/>
              </a:spcAft>
              <a:buFont typeface="Wingdings" panose="05000000000000000000" pitchFamily="2" charset="2"/>
              <a:buChar char="§"/>
            </a:pPr>
            <a:r>
              <a:rPr lang="en-US" sz="1600" dirty="0">
                <a:solidFill>
                  <a:srgbClr val="000000"/>
                </a:solidFill>
              </a:rPr>
              <a:t>4 culvert removal / abandonments</a:t>
            </a:r>
          </a:p>
          <a:p>
            <a:pPr>
              <a:spcBef>
                <a:spcPts val="1200"/>
              </a:spcBef>
              <a:spcAft>
                <a:spcPts val="300"/>
              </a:spcAft>
            </a:pPr>
            <a:r>
              <a:rPr lang="en-US" sz="1600" b="1" dirty="0">
                <a:solidFill>
                  <a:srgbClr val="000000"/>
                </a:solidFill>
              </a:rPr>
              <a:t>Ongoing Work</a:t>
            </a:r>
          </a:p>
          <a:p>
            <a:pPr marL="285750" indent="-285750">
              <a:spcBef>
                <a:spcPts val="0"/>
              </a:spcBef>
              <a:spcAft>
                <a:spcPts val="300"/>
              </a:spcAft>
              <a:buFont typeface="Wingdings" panose="05000000000000000000" pitchFamily="2" charset="2"/>
              <a:buChar char="§"/>
            </a:pPr>
            <a:r>
              <a:rPr lang="en-US" sz="1600" dirty="0">
                <a:solidFill>
                  <a:srgbClr val="000000"/>
                </a:solidFill>
              </a:rPr>
              <a:t>16 culvert replacements </a:t>
            </a:r>
          </a:p>
          <a:p>
            <a:pPr marL="285750" indent="-285750">
              <a:spcBef>
                <a:spcPts val="0"/>
              </a:spcBef>
              <a:spcAft>
                <a:spcPts val="300"/>
              </a:spcAft>
              <a:buFont typeface="Wingdings" panose="05000000000000000000" pitchFamily="2" charset="2"/>
              <a:buChar char="§"/>
            </a:pPr>
            <a:r>
              <a:rPr lang="en-US" sz="1600" dirty="0">
                <a:solidFill>
                  <a:srgbClr val="000000"/>
                </a:solidFill>
              </a:rPr>
              <a:t>Reach 1 Cutoff Wall Gap Closures</a:t>
            </a:r>
          </a:p>
          <a:p>
            <a:pPr marL="285750" indent="-285750">
              <a:spcBef>
                <a:spcPts val="0"/>
              </a:spcBef>
              <a:spcAft>
                <a:spcPts val="300"/>
              </a:spcAft>
              <a:buFont typeface="Wingdings" panose="05000000000000000000" pitchFamily="2" charset="2"/>
              <a:buChar char="§"/>
            </a:pPr>
            <a:r>
              <a:rPr lang="en-US" sz="1600" dirty="0">
                <a:solidFill>
                  <a:srgbClr val="000000"/>
                </a:solidFill>
              </a:rPr>
              <a:t>6.6 mile Reach 1 Cutoff Wall Extension </a:t>
            </a:r>
          </a:p>
          <a:p>
            <a:pPr>
              <a:spcBef>
                <a:spcPts val="1200"/>
              </a:spcBef>
              <a:spcAft>
                <a:spcPts val="300"/>
              </a:spcAft>
            </a:pPr>
            <a:r>
              <a:rPr lang="en-US" sz="1600" b="1" dirty="0">
                <a:solidFill>
                  <a:srgbClr val="000000"/>
                </a:solidFill>
              </a:rPr>
              <a:t>Planned Work</a:t>
            </a:r>
          </a:p>
          <a:p>
            <a:pPr marL="285750" indent="-285750">
              <a:spcBef>
                <a:spcPts val="0"/>
              </a:spcBef>
              <a:spcAft>
                <a:spcPts val="300"/>
              </a:spcAft>
              <a:buFont typeface="Wingdings" panose="05000000000000000000" pitchFamily="2" charset="2"/>
              <a:buChar char="§"/>
            </a:pPr>
            <a:r>
              <a:rPr lang="en-US" sz="1600" dirty="0">
                <a:solidFill>
                  <a:srgbClr val="000000"/>
                </a:solidFill>
              </a:rPr>
              <a:t>28.6 mile Dam Modification Cutoff Wall MATOC Task Orders</a:t>
            </a:r>
          </a:p>
          <a:p>
            <a:pPr marL="285750" indent="-285750">
              <a:spcBef>
                <a:spcPts val="0"/>
              </a:spcBef>
              <a:spcAft>
                <a:spcPts val="300"/>
              </a:spcAft>
              <a:buFont typeface="Wingdings" panose="05000000000000000000" pitchFamily="2" charset="2"/>
              <a:buChar char="§"/>
            </a:pPr>
            <a:r>
              <a:rPr lang="en-US" sz="1600" dirty="0">
                <a:solidFill>
                  <a:srgbClr val="000000"/>
                </a:solidFill>
              </a:rPr>
              <a:t>1 culvert replacement</a:t>
            </a:r>
          </a:p>
          <a:p>
            <a:pPr marL="285750" indent="-285750">
              <a:spcBef>
                <a:spcPts val="0"/>
              </a:spcBef>
              <a:spcAft>
                <a:spcPts val="300"/>
              </a:spcAft>
              <a:buFont typeface="Wingdings" panose="05000000000000000000" pitchFamily="2" charset="2"/>
              <a:buChar char="§"/>
            </a:pPr>
            <a:r>
              <a:rPr lang="en-US" sz="1600" dirty="0">
                <a:solidFill>
                  <a:srgbClr val="000000"/>
                </a:solidFill>
              </a:rPr>
              <a:t>Harney Pond Bridge Armoring</a:t>
            </a:r>
          </a:p>
          <a:p>
            <a:pPr marL="285750" indent="-285750">
              <a:spcBef>
                <a:spcPts val="0"/>
              </a:spcBef>
              <a:spcAft>
                <a:spcPts val="300"/>
              </a:spcAft>
              <a:buFont typeface="Wingdings" panose="05000000000000000000" pitchFamily="2" charset="2"/>
              <a:buChar char="§"/>
            </a:pPr>
            <a:r>
              <a:rPr lang="en-US" sz="1600" dirty="0">
                <a:solidFill>
                  <a:srgbClr val="000000"/>
                </a:solidFill>
              </a:rPr>
              <a:t>S-71 and S-72 Embankment Raising</a:t>
            </a:r>
          </a:p>
          <a:p>
            <a:pPr marL="285750" indent="-285750">
              <a:spcBef>
                <a:spcPts val="0"/>
              </a:spcBef>
              <a:spcAft>
                <a:spcPts val="300"/>
              </a:spcAft>
              <a:buFont typeface="Wingdings" panose="05000000000000000000" pitchFamily="2" charset="2"/>
              <a:buChar char="§"/>
            </a:pPr>
            <a:r>
              <a:rPr lang="en-US" sz="1800" b="1" dirty="0">
                <a:solidFill>
                  <a:srgbClr val="000000"/>
                </a:solidFill>
              </a:rPr>
              <a:t>All Zones completed by 2022</a:t>
            </a:r>
          </a:p>
        </p:txBody>
      </p:sp>
    </p:spTree>
    <p:extLst>
      <p:ext uri="{BB962C8B-B14F-4D97-AF65-F5344CB8AC3E}">
        <p14:creationId xmlns:p14="http://schemas.microsoft.com/office/powerpoint/2010/main" val="1584545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p:cNvSpPr>
            <a:spLocks noGrp="1" noChangeArrowheads="1"/>
          </p:cNvSpPr>
          <p:nvPr>
            <p:ph type="title"/>
          </p:nvPr>
        </p:nvSpPr>
        <p:spPr>
          <a:xfrm>
            <a:off x="1678745" y="0"/>
            <a:ext cx="8811460" cy="965200"/>
          </a:xfrm>
        </p:spPr>
        <p:txBody>
          <a:bodyPr/>
          <a:lstStyle/>
          <a:p>
            <a:r>
              <a:rPr lang="en-US" dirty="0"/>
              <a:t>The south Florida Ecosystem</a:t>
            </a:r>
          </a:p>
        </p:txBody>
      </p:sp>
      <p:grpSp>
        <p:nvGrpSpPr>
          <p:cNvPr id="7" name="Group 2"/>
          <p:cNvGrpSpPr>
            <a:grpSpLocks/>
          </p:cNvGrpSpPr>
          <p:nvPr/>
        </p:nvGrpSpPr>
        <p:grpSpPr bwMode="auto">
          <a:xfrm>
            <a:off x="5112109" y="657488"/>
            <a:ext cx="4909255" cy="5919787"/>
            <a:chOff x="2077" y="101"/>
            <a:chExt cx="3726" cy="4128"/>
          </a:xfrm>
          <a:noFill/>
          <a:effectLst>
            <a:outerShdw blurRad="50800" dist="88900" dir="2700000" algn="tl" rotWithShape="0">
              <a:prstClr val="black"/>
            </a:outerShdw>
          </a:effectLst>
        </p:grpSpPr>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077" y="101"/>
              <a:ext cx="3726" cy="4127"/>
            </a:xfrm>
            <a:prstGeom prst="rect">
              <a:avLst/>
            </a:prstGeom>
            <a:grpFill/>
            <a:ln w="9525">
              <a:noFill/>
              <a:miter lim="800000"/>
              <a:headEnd/>
              <a:tailEnd/>
            </a:ln>
            <a:effectLst/>
          </p:spPr>
        </p:pic>
        <p:sp>
          <p:nvSpPr>
            <p:cNvPr id="9" name="Rectangle 4"/>
            <p:cNvSpPr>
              <a:spLocks noChangeArrowheads="1"/>
            </p:cNvSpPr>
            <p:nvPr/>
          </p:nvSpPr>
          <p:spPr bwMode="auto">
            <a:xfrm>
              <a:off x="2077" y="101"/>
              <a:ext cx="3726" cy="4128"/>
            </a:xfrm>
            <a:prstGeom prst="rect">
              <a:avLst/>
            </a:prstGeom>
            <a:grpFill/>
            <a:ln w="47625">
              <a:noFill/>
              <a:miter lim="800000"/>
              <a:headEnd/>
              <a:tailEnd/>
            </a:ln>
            <a:effectLst/>
          </p:spPr>
          <p:txBody>
            <a:bodyPr wrap="none" anchor="ctr"/>
            <a:lstStyle/>
            <a:p>
              <a:pPr algn="ctr" eaLnBrk="0" hangingPunct="0">
                <a:lnSpc>
                  <a:spcPct val="75000"/>
                </a:lnSpc>
                <a:spcBef>
                  <a:spcPct val="50000"/>
                </a:spcBef>
              </a:pPr>
              <a:endParaRPr lang="en-US" sz="1400" b="1">
                <a:solidFill>
                  <a:srgbClr val="000000"/>
                </a:solidFill>
                <a:latin typeface="Tahoma" pitchFamily="34" charset="0"/>
              </a:endParaRPr>
            </a:p>
          </p:txBody>
        </p:sp>
      </p:grpSp>
      <p:sp>
        <p:nvSpPr>
          <p:cNvPr id="10" name="Rectangle 5"/>
          <p:cNvSpPr>
            <a:spLocks noChangeArrowheads="1"/>
          </p:cNvSpPr>
          <p:nvPr/>
        </p:nvSpPr>
        <p:spPr bwMode="auto">
          <a:xfrm>
            <a:off x="2409766" y="3886828"/>
            <a:ext cx="4456289" cy="1844676"/>
          </a:xfrm>
          <a:prstGeom prst="rect">
            <a:avLst/>
          </a:prstGeom>
          <a:solidFill>
            <a:srgbClr val="808080">
              <a:lumMod val="20000"/>
              <a:lumOff val="80000"/>
            </a:srgbClr>
          </a:solidFill>
          <a:ln w="63500">
            <a:noFill/>
            <a:miter lim="800000"/>
            <a:headEnd/>
            <a:tailEnd/>
          </a:ln>
          <a:effectLst>
            <a:outerShdw blurRad="50800" dist="88900" dir="2700000" algn="tl" rotWithShape="0">
              <a:prstClr val="black"/>
            </a:outerShdw>
          </a:effectLst>
        </p:spPr>
        <p:txBody>
          <a:bodyPr wrap="none" anchor="ctr"/>
          <a:lstStyle/>
          <a:p>
            <a:pPr algn="ctr" eaLnBrk="0" fontAlgn="auto" hangingPunct="0">
              <a:lnSpc>
                <a:spcPct val="75000"/>
              </a:lnSpc>
              <a:spcBef>
                <a:spcPct val="50000"/>
              </a:spcBef>
              <a:spcAft>
                <a:spcPts val="0"/>
              </a:spcAft>
              <a:defRPr/>
            </a:pPr>
            <a:endParaRPr lang="en-US" sz="1400" b="1" kern="0">
              <a:solidFill>
                <a:srgbClr val="000000"/>
              </a:solidFill>
              <a:latin typeface="Tahoma" pitchFamily="34" charset="0"/>
            </a:endParaRPr>
          </a:p>
        </p:txBody>
      </p:sp>
      <p:sp>
        <p:nvSpPr>
          <p:cNvPr id="471046" name="Text Box 6"/>
          <p:cNvSpPr txBox="1">
            <a:spLocks noChangeArrowheads="1"/>
          </p:cNvSpPr>
          <p:nvPr/>
        </p:nvSpPr>
        <p:spPr bwMode="auto">
          <a:xfrm>
            <a:off x="2409765" y="3844625"/>
            <a:ext cx="4558432" cy="1908215"/>
          </a:xfrm>
          <a:prstGeom prst="rect">
            <a:avLst/>
          </a:prstGeom>
          <a:noFill/>
          <a:ln w="9525">
            <a:noFill/>
            <a:miter lim="800000"/>
            <a:headEnd/>
            <a:tailEnd/>
          </a:ln>
          <a:effectLst/>
        </p:spPr>
        <p:txBody>
          <a:bodyPr wrap="square">
            <a:spAutoFit/>
          </a:bodyPr>
          <a:lstStyle/>
          <a:p>
            <a:pPr marL="393700" indent="-393700">
              <a:lnSpc>
                <a:spcPct val="150000"/>
              </a:lnSpc>
              <a:spcBef>
                <a:spcPts val="600"/>
              </a:spcBef>
              <a:buClr>
                <a:srgbClr val="CC0000"/>
              </a:buClr>
              <a:buSzPct val="100000"/>
              <a:buFont typeface="Wingdings" pitchFamily="2" charset="2"/>
              <a:buChar char="§"/>
            </a:pPr>
            <a:r>
              <a:rPr lang="en-US" altLang="en-US" dirty="0">
                <a:solidFill>
                  <a:srgbClr val="000000"/>
                </a:solidFill>
              </a:rPr>
              <a:t>Area – 18,000 square miles</a:t>
            </a:r>
          </a:p>
          <a:p>
            <a:pPr marL="393700" indent="-393700">
              <a:lnSpc>
                <a:spcPct val="150000"/>
              </a:lnSpc>
              <a:spcBef>
                <a:spcPts val="600"/>
              </a:spcBef>
              <a:buClr>
                <a:srgbClr val="CC0000"/>
              </a:buClr>
              <a:buSzPct val="100000"/>
              <a:buFont typeface="Wingdings" pitchFamily="2" charset="2"/>
              <a:buChar char="§"/>
            </a:pPr>
            <a:r>
              <a:rPr lang="en-US" dirty="0">
                <a:solidFill>
                  <a:srgbClr val="000000"/>
                </a:solidFill>
              </a:rPr>
              <a:t>Twice the size of New Jersey</a:t>
            </a:r>
          </a:p>
          <a:p>
            <a:pPr marL="393700" indent="-393700">
              <a:lnSpc>
                <a:spcPct val="150000"/>
              </a:lnSpc>
              <a:spcBef>
                <a:spcPts val="600"/>
              </a:spcBef>
              <a:buClr>
                <a:srgbClr val="CC0000"/>
              </a:buClr>
              <a:buSzPct val="100000"/>
              <a:buFont typeface="Wingdings" pitchFamily="2" charset="2"/>
              <a:buChar char="§"/>
            </a:pPr>
            <a:r>
              <a:rPr lang="en-US" dirty="0">
                <a:solidFill>
                  <a:srgbClr val="000000"/>
                </a:solidFill>
              </a:rPr>
              <a:t>Population - ~8 million</a:t>
            </a:r>
            <a:endParaRPr lang="en-US" altLang="en-US" sz="2800" b="1" dirty="0">
              <a:solidFill>
                <a:srgbClr val="000000"/>
              </a:solidFill>
              <a:latin typeface="Arial" charset="0"/>
            </a:endParaRPr>
          </a:p>
        </p:txBody>
      </p:sp>
    </p:spTree>
    <p:extLst>
      <p:ext uri="{BB962C8B-B14F-4D97-AF65-F5344CB8AC3E}">
        <p14:creationId xmlns:p14="http://schemas.microsoft.com/office/powerpoint/2010/main" val="2163021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9759" y="5761892"/>
            <a:ext cx="645022" cy="64502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136" y="58487"/>
            <a:ext cx="6648892" cy="6778249"/>
          </a:xfrm>
          <a:prstGeom prst="rect">
            <a:avLst/>
          </a:prstGeom>
        </p:spPr>
      </p:pic>
      <p:sp>
        <p:nvSpPr>
          <p:cNvPr id="5" name="Title 1"/>
          <p:cNvSpPr txBox="1">
            <a:spLocks/>
          </p:cNvSpPr>
          <p:nvPr/>
        </p:nvSpPr>
        <p:spPr>
          <a:xfrm>
            <a:off x="271721" y="246284"/>
            <a:ext cx="11176000" cy="538162"/>
          </a:xfrm>
          <a:prstGeom prst="rect">
            <a:avLst/>
          </a:prstGeom>
        </p:spPr>
        <p:txBody>
          <a:bodyPr/>
          <a:lst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a:lstStyle>
          <a:p>
            <a:r>
              <a:rPr lang="en-US" sz="2800" dirty="0"/>
              <a:t>South FLORIDA PROGRAM</a:t>
            </a:r>
          </a:p>
        </p:txBody>
      </p:sp>
      <p:sp>
        <p:nvSpPr>
          <p:cNvPr id="7" name="Text Placeholder 2"/>
          <p:cNvSpPr txBox="1">
            <a:spLocks/>
          </p:cNvSpPr>
          <p:nvPr/>
        </p:nvSpPr>
        <p:spPr>
          <a:xfrm>
            <a:off x="406400" y="1344269"/>
            <a:ext cx="5058736" cy="4114800"/>
          </a:xfrm>
          <a:prstGeom prst="rect">
            <a:avLst/>
          </a:prstGeom>
        </p:spPr>
        <p:txBody>
          <a:bodyPr/>
          <a:lst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spcBef>
                <a:spcPct val="35000"/>
              </a:spcBef>
              <a:buFont typeface="Wingdings" panose="05000000000000000000" pitchFamily="2" charset="2"/>
              <a:buChar char="§"/>
              <a:defRPr/>
            </a:pPr>
            <a:r>
              <a:rPr lang="en-US" sz="2000" dirty="0">
                <a:latin typeface="+mn-lt"/>
              </a:rPr>
              <a:t>A 50-50 Partnership between the federal government and the State of Florida</a:t>
            </a:r>
          </a:p>
          <a:p>
            <a:pPr>
              <a:lnSpc>
                <a:spcPct val="110000"/>
              </a:lnSpc>
              <a:spcBef>
                <a:spcPct val="35000"/>
              </a:spcBef>
              <a:buFont typeface="Wingdings" panose="05000000000000000000" pitchFamily="2" charset="2"/>
              <a:buChar char="§"/>
              <a:defRPr/>
            </a:pPr>
            <a:r>
              <a:rPr lang="en-US" sz="2000" dirty="0">
                <a:latin typeface="+mn-lt"/>
              </a:rPr>
              <a:t>68 Components combined into 56 projects</a:t>
            </a:r>
          </a:p>
          <a:p>
            <a:pPr>
              <a:lnSpc>
                <a:spcPct val="110000"/>
              </a:lnSpc>
              <a:spcBef>
                <a:spcPct val="35000"/>
              </a:spcBef>
              <a:buFont typeface="Wingdings" panose="05000000000000000000" pitchFamily="2" charset="2"/>
              <a:buChar char="§"/>
              <a:defRPr/>
            </a:pPr>
            <a:r>
              <a:rPr lang="en-US" sz="2000" dirty="0">
                <a:latin typeface="+mn-lt"/>
              </a:rPr>
              <a:t>Dependent on foundation projects</a:t>
            </a:r>
          </a:p>
          <a:p>
            <a:pPr>
              <a:lnSpc>
                <a:spcPct val="110000"/>
              </a:lnSpc>
              <a:spcBef>
                <a:spcPct val="35000"/>
              </a:spcBef>
              <a:buFont typeface="Wingdings" panose="05000000000000000000" pitchFamily="2" charset="2"/>
              <a:buChar char="§"/>
              <a:defRPr/>
            </a:pPr>
            <a:r>
              <a:rPr lang="en-US" sz="2000" dirty="0">
                <a:solidFill>
                  <a:srgbClr val="000000">
                    <a:lumMod val="75000"/>
                    <a:lumOff val="25000"/>
                  </a:srgbClr>
                </a:solidFill>
                <a:latin typeface="+mn-lt"/>
              </a:rPr>
              <a:t>Expensive</a:t>
            </a:r>
            <a:r>
              <a:rPr lang="en-US" sz="2000" dirty="0">
                <a:latin typeface="+mn-lt"/>
              </a:rPr>
              <a:t> ( ~ $ 16.5+ B)</a:t>
            </a:r>
          </a:p>
          <a:p>
            <a:pPr>
              <a:lnSpc>
                <a:spcPct val="110000"/>
              </a:lnSpc>
              <a:spcBef>
                <a:spcPct val="35000"/>
              </a:spcBef>
              <a:buFont typeface="Wingdings" panose="05000000000000000000" pitchFamily="2" charset="2"/>
              <a:buChar char="§"/>
              <a:defRPr/>
            </a:pPr>
            <a:r>
              <a:rPr lang="en-US" sz="2000" dirty="0">
                <a:latin typeface="+mn-lt"/>
              </a:rPr>
              <a:t>Essential to restoring a functioning ecosystem</a:t>
            </a:r>
          </a:p>
          <a:p>
            <a:pPr>
              <a:lnSpc>
                <a:spcPct val="110000"/>
              </a:lnSpc>
              <a:spcBef>
                <a:spcPct val="35000"/>
              </a:spcBef>
              <a:buFont typeface="Wingdings" panose="05000000000000000000" pitchFamily="2" charset="2"/>
              <a:buChar char="§"/>
              <a:defRPr/>
            </a:pPr>
            <a:r>
              <a:rPr lang="en-US" sz="2000" dirty="0">
                <a:latin typeface="+mn-lt"/>
              </a:rPr>
              <a:t>Essential to sustaining the economy of Florida</a:t>
            </a:r>
            <a:endParaRPr lang="en-US" sz="2000" dirty="0">
              <a:solidFill>
                <a:srgbClr val="000000">
                  <a:lumMod val="75000"/>
                  <a:lumOff val="25000"/>
                </a:srgbClr>
              </a:solidFill>
              <a:latin typeface="+mn-lt"/>
            </a:endParaRPr>
          </a:p>
          <a:p>
            <a:pPr>
              <a:spcBef>
                <a:spcPts val="700"/>
              </a:spcBef>
              <a:buClr>
                <a:srgbClr val="C00000"/>
              </a:buClr>
              <a:buFont typeface="Wingdings" panose="05000000000000000000" pitchFamily="2" charset="2"/>
              <a:buChar char="§"/>
            </a:pPr>
            <a:endParaRPr lang="en-US" sz="2000" dirty="0">
              <a:solidFill>
                <a:srgbClr val="000000">
                  <a:lumMod val="75000"/>
                  <a:lumOff val="25000"/>
                </a:srgbClr>
              </a:solidFill>
              <a:latin typeface="+mn-lt"/>
            </a:endParaRPr>
          </a:p>
          <a:p>
            <a:pPr>
              <a:spcBef>
                <a:spcPts val="700"/>
              </a:spcBef>
              <a:buClr>
                <a:srgbClr val="C00000"/>
              </a:buClr>
              <a:buFont typeface="Wingdings" panose="05000000000000000000" pitchFamily="2" charset="2"/>
              <a:buChar char="§"/>
            </a:pPr>
            <a:endParaRPr lang="en-US" sz="2000" dirty="0">
              <a:solidFill>
                <a:srgbClr val="000000">
                  <a:lumMod val="75000"/>
                  <a:lumOff val="25000"/>
                </a:srgbClr>
              </a:solidFill>
              <a:latin typeface="+mn-lt"/>
            </a:endParaRPr>
          </a:p>
          <a:p>
            <a:pPr>
              <a:buFont typeface="Wingdings" panose="05000000000000000000" pitchFamily="2" charset="2"/>
              <a:buChar char="§"/>
            </a:pPr>
            <a:endParaRPr lang="en-US" sz="2000" dirty="0">
              <a:solidFill>
                <a:srgbClr val="000000">
                  <a:lumMod val="75000"/>
                  <a:lumOff val="25000"/>
                </a:srgbClr>
              </a:solidFill>
              <a:latin typeface="+mn-lt"/>
            </a:endParaRPr>
          </a:p>
        </p:txBody>
      </p:sp>
    </p:spTree>
    <p:extLst>
      <p:ext uri="{BB962C8B-B14F-4D97-AF65-F5344CB8AC3E}">
        <p14:creationId xmlns:p14="http://schemas.microsoft.com/office/powerpoint/2010/main" val="221520217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08156" y="182404"/>
            <a:ext cx="8787251" cy="6456522"/>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TextBox 2"/>
          <p:cNvSpPr txBox="1"/>
          <p:nvPr/>
        </p:nvSpPr>
        <p:spPr>
          <a:xfrm>
            <a:off x="6616827" y="841394"/>
            <a:ext cx="3835274" cy="2893100"/>
          </a:xfrm>
          <a:prstGeom prst="rect">
            <a:avLst/>
          </a:prstGeom>
          <a:noFill/>
        </p:spPr>
        <p:txBody>
          <a:bodyPr wrap="square" rtlCol="0">
            <a:spAutoFit/>
          </a:bodyPr>
          <a:lstStyle/>
          <a:p>
            <a:pPr algn="ctr"/>
            <a:r>
              <a:rPr lang="en-US" sz="1400" b="1" dirty="0"/>
              <a:t>FY19 SFER Construction Budget</a:t>
            </a:r>
          </a:p>
          <a:p>
            <a:pPr algn="ctr"/>
            <a:endParaRPr lang="en-US" sz="1400" b="1" dirty="0"/>
          </a:p>
          <a:p>
            <a:pPr marL="285750" indent="-285750">
              <a:buFont typeface="Wingdings" panose="05000000000000000000" pitchFamily="2" charset="2"/>
              <a:buChar char="§"/>
              <a:tabLst>
                <a:tab pos="2286000" algn="l"/>
              </a:tabLst>
            </a:pPr>
            <a:r>
              <a:rPr lang="en-US" sz="1400" b="1" dirty="0"/>
              <a:t>Carry-In	$  18,485,627</a:t>
            </a:r>
          </a:p>
          <a:p>
            <a:pPr marL="285750" indent="-285750">
              <a:buFont typeface="Wingdings" panose="05000000000000000000" pitchFamily="2" charset="2"/>
              <a:buChar char="§"/>
              <a:tabLst>
                <a:tab pos="2286000" algn="l"/>
              </a:tabLst>
            </a:pPr>
            <a:r>
              <a:rPr lang="en-US" sz="1400" b="1" dirty="0"/>
              <a:t>Conference Report	$  67,500,000</a:t>
            </a:r>
          </a:p>
          <a:p>
            <a:pPr marL="285750" indent="-285750">
              <a:buFont typeface="Wingdings" panose="05000000000000000000" pitchFamily="2" charset="2"/>
              <a:buChar char="§"/>
              <a:tabLst>
                <a:tab pos="2286000" algn="l"/>
              </a:tabLst>
            </a:pPr>
            <a:r>
              <a:rPr lang="en-US" sz="1400" b="1" dirty="0"/>
              <a:t>Additional Work Plan	$  37,065,160</a:t>
            </a:r>
          </a:p>
          <a:p>
            <a:pPr marL="285750" indent="-285750">
              <a:buFont typeface="Wingdings" panose="05000000000000000000" pitchFamily="2" charset="2"/>
              <a:buChar char="§"/>
              <a:tabLst>
                <a:tab pos="2286000" algn="l"/>
              </a:tabLst>
            </a:pPr>
            <a:r>
              <a:rPr lang="en-US" sz="1400" b="1" dirty="0"/>
              <a:t>Supplemental	</a:t>
            </a:r>
            <a:r>
              <a:rPr lang="en-US" sz="1400" b="1" u="sng" dirty="0"/>
              <a:t>$       995,643</a:t>
            </a:r>
          </a:p>
          <a:p>
            <a:pPr marL="285750" indent="-285750">
              <a:buFont typeface="Wingdings" panose="05000000000000000000" pitchFamily="2" charset="2"/>
              <a:buChar char="§"/>
              <a:tabLst>
                <a:tab pos="2286000" algn="l"/>
              </a:tabLst>
            </a:pPr>
            <a:r>
              <a:rPr lang="en-US" sz="1400" b="1" dirty="0"/>
              <a:t>TOTAL	$124,046,430</a:t>
            </a:r>
          </a:p>
          <a:p>
            <a:pPr algn="ctr"/>
            <a:endParaRPr lang="en-US" sz="1400" b="1" dirty="0"/>
          </a:p>
          <a:p>
            <a:pPr algn="ctr"/>
            <a:endParaRPr lang="en-US" sz="1400" b="1" dirty="0"/>
          </a:p>
          <a:p>
            <a:pPr algn="ctr"/>
            <a:endParaRPr lang="en-US" sz="1400" b="1" dirty="0"/>
          </a:p>
          <a:p>
            <a:pPr algn="ctr"/>
            <a:r>
              <a:rPr lang="en-US" sz="1400" b="1" dirty="0"/>
              <a:t>FY20 SFER Construction Budget</a:t>
            </a:r>
          </a:p>
          <a:p>
            <a:pPr algn="ctr"/>
            <a:endParaRPr lang="en-US" sz="1400" b="1" dirty="0"/>
          </a:p>
          <a:p>
            <a:pPr marL="285750" indent="-285750">
              <a:buFont typeface="Wingdings" panose="05000000000000000000" pitchFamily="2" charset="2"/>
              <a:buChar char="§"/>
              <a:tabLst>
                <a:tab pos="2286000" algn="l"/>
              </a:tabLst>
            </a:pPr>
            <a:r>
              <a:rPr lang="en-US" sz="1400" b="1" dirty="0"/>
              <a:t>President’s Budget	$  63,255,000</a:t>
            </a:r>
          </a:p>
        </p:txBody>
      </p:sp>
      <p:sp>
        <p:nvSpPr>
          <p:cNvPr id="4" name="Rectangle 41"/>
          <p:cNvSpPr>
            <a:spLocks noChangeArrowheads="1"/>
          </p:cNvSpPr>
          <p:nvPr/>
        </p:nvSpPr>
        <p:spPr bwMode="auto">
          <a:xfrm>
            <a:off x="1825752" y="221171"/>
            <a:ext cx="8613648" cy="590931"/>
          </a:xfrm>
          <a:prstGeom prst="rect">
            <a:avLst/>
          </a:prstGeom>
          <a:noFill/>
          <a:ln w="3175">
            <a:noFill/>
            <a:miter lim="800000"/>
            <a:headEnd/>
            <a:tailEnd/>
          </a:ln>
        </p:spPr>
        <p:txBody>
          <a:bodyPr anchor="ctr">
            <a:spAutoFit/>
          </a:bodyPr>
          <a:lstStyle/>
          <a:p>
            <a:pPr algn="ctr">
              <a:lnSpc>
                <a:spcPct val="90000"/>
              </a:lnSpc>
              <a:spcBef>
                <a:spcPts val="0"/>
              </a:spcBef>
            </a:pPr>
            <a:r>
              <a:rPr lang="en-US" sz="1800" b="1" dirty="0">
                <a:solidFill>
                  <a:srgbClr val="0070C0"/>
                </a:solidFill>
                <a:latin typeface="+mn-lt"/>
                <a:ea typeface="Tahoma" pitchFamily="34" charset="0"/>
                <a:cs typeface="Tahoma" pitchFamily="34" charset="0"/>
              </a:rPr>
              <a:t>SOUTH FLORIDA ECOSYSTEM RESTORATION PROGRAM</a:t>
            </a:r>
          </a:p>
          <a:p>
            <a:pPr algn="ctr">
              <a:lnSpc>
                <a:spcPct val="90000"/>
              </a:lnSpc>
              <a:spcBef>
                <a:spcPts val="0"/>
              </a:spcBef>
            </a:pPr>
            <a:r>
              <a:rPr lang="en-US" sz="1800" b="1" dirty="0">
                <a:latin typeface="+mn-lt"/>
                <a:ea typeface="Tahoma" pitchFamily="34" charset="0"/>
                <a:cs typeface="Tahoma" pitchFamily="34" charset="0"/>
              </a:rPr>
              <a:t>FY19 Construction Budget Review</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311" y="841249"/>
            <a:ext cx="4788557" cy="579767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4709" y="6053667"/>
            <a:ext cx="438395" cy="5852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5267" y="6053667"/>
            <a:ext cx="746992" cy="585258"/>
          </a:xfrm>
          <a:prstGeom prst="rect">
            <a:avLst/>
          </a:prstGeom>
        </p:spPr>
      </p:pic>
    </p:spTree>
    <p:extLst>
      <p:ext uri="{BB962C8B-B14F-4D97-AF65-F5344CB8AC3E}">
        <p14:creationId xmlns:p14="http://schemas.microsoft.com/office/powerpoint/2010/main" val="495398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853829"/>
            <a:ext cx="4657657" cy="3533395"/>
          </a:xfrm>
          <a:prstGeom prst="rect">
            <a:avLst/>
          </a:prstGeom>
          <a:effectLst>
            <a:softEdge rad="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209" y="3829014"/>
            <a:ext cx="4214342" cy="2863333"/>
          </a:xfrm>
          <a:prstGeom prst="rect">
            <a:avLst/>
          </a:prstGeom>
          <a:effectLst>
            <a:softEdge rad="63500"/>
          </a:effectLst>
        </p:spPr>
      </p:pic>
      <p:sp>
        <p:nvSpPr>
          <p:cNvPr id="2" name="Title 1"/>
          <p:cNvSpPr>
            <a:spLocks noGrp="1"/>
          </p:cNvSpPr>
          <p:nvPr>
            <p:ph type="title"/>
          </p:nvPr>
        </p:nvSpPr>
        <p:spPr/>
        <p:txBody>
          <a:bodyPr/>
          <a:lstStyle/>
          <a:p>
            <a:r>
              <a:rPr lang="en-US" dirty="0"/>
              <a:t>Everyone has to be part of the solution….</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551" y="3700279"/>
            <a:ext cx="4401314" cy="2990366"/>
          </a:xfrm>
          <a:prstGeom prst="rect">
            <a:avLst/>
          </a:prstGeom>
          <a:effectLst>
            <a:softEdge rad="8890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8192" y="853828"/>
            <a:ext cx="3992672" cy="2846450"/>
          </a:xfrm>
          <a:prstGeom prst="rect">
            <a:avLst/>
          </a:prstGeom>
          <a:effectLst>
            <a:softEdge rad="63500"/>
          </a:effectLst>
        </p:spPr>
      </p:pic>
      <p:sp>
        <p:nvSpPr>
          <p:cNvPr id="6" name="Text Box 3"/>
          <p:cNvSpPr txBox="1">
            <a:spLocks noChangeArrowheads="1"/>
          </p:cNvSpPr>
          <p:nvPr/>
        </p:nvSpPr>
        <p:spPr bwMode="auto">
          <a:xfrm>
            <a:off x="2902065" y="3598957"/>
            <a:ext cx="6347791" cy="830997"/>
          </a:xfrm>
          <a:prstGeom prst="rect">
            <a:avLst/>
          </a:prstGeom>
          <a:noFill/>
          <a:ln w="9525">
            <a:noFill/>
            <a:miter lim="800000"/>
            <a:headEnd/>
            <a:tailEnd/>
          </a:ln>
        </p:spPr>
        <p:txBody>
          <a:bodyPr wrap="square">
            <a:spAutoFit/>
          </a:bodyPr>
          <a:lstStyle/>
          <a:p>
            <a:pPr algn="ctr"/>
            <a:r>
              <a:rPr lang="en-US" b="1" dirty="0">
                <a:solidFill>
                  <a:srgbClr val="FFFF00"/>
                </a:solidFill>
                <a:effectLst>
                  <a:outerShdw blurRad="38100" dist="38100" dir="2700000" algn="tl">
                    <a:srgbClr val="000000">
                      <a:alpha val="43137"/>
                    </a:srgbClr>
                  </a:outerShdw>
                </a:effectLst>
              </a:rPr>
              <a:t>Agencies, Elected Officials, and the Public</a:t>
            </a:r>
          </a:p>
          <a:p>
            <a:pPr algn="ctr"/>
            <a:r>
              <a:rPr lang="en-US" b="1" dirty="0">
                <a:solidFill>
                  <a:srgbClr val="FFFF00"/>
                </a:solidFill>
                <a:effectLst>
                  <a:outerShdw blurRad="38100" dist="38100" dir="2700000" algn="tl">
                    <a:srgbClr val="000000">
                      <a:alpha val="43137"/>
                    </a:srgbClr>
                  </a:outerShdw>
                </a:effectLst>
              </a:rPr>
              <a:t>working together</a:t>
            </a:r>
          </a:p>
        </p:txBody>
      </p:sp>
    </p:spTree>
    <p:extLst>
      <p:ext uri="{BB962C8B-B14F-4D97-AF65-F5344CB8AC3E}">
        <p14:creationId xmlns:p14="http://schemas.microsoft.com/office/powerpoint/2010/main" val="2988534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p:cNvSpPr>
            <a:spLocks noGrp="1" noChangeArrowheads="1"/>
          </p:cNvSpPr>
          <p:nvPr>
            <p:ph type="title"/>
          </p:nvPr>
        </p:nvSpPr>
        <p:spPr>
          <a:xfrm>
            <a:off x="1678745" y="0"/>
            <a:ext cx="8811460" cy="965200"/>
          </a:xfrm>
        </p:spPr>
        <p:txBody>
          <a:bodyPr/>
          <a:lstStyle/>
          <a:p>
            <a:r>
              <a:rPr lang="en-US" dirty="0"/>
              <a:t>The Historic Everglades Ecosystem</a:t>
            </a:r>
          </a:p>
        </p:txBody>
      </p:sp>
      <p:sp>
        <p:nvSpPr>
          <p:cNvPr id="471045" name="Rectangle 5"/>
          <p:cNvSpPr>
            <a:spLocks noChangeArrowheads="1"/>
          </p:cNvSpPr>
          <p:nvPr/>
        </p:nvSpPr>
        <p:spPr bwMode="auto">
          <a:xfrm>
            <a:off x="6348676" y="715663"/>
            <a:ext cx="4206601" cy="707886"/>
          </a:xfrm>
          <a:prstGeom prst="rect">
            <a:avLst/>
          </a:prstGeom>
          <a:noFill/>
          <a:ln w="9525">
            <a:noFill/>
            <a:miter lim="800000"/>
            <a:headEnd/>
            <a:tailEnd/>
          </a:ln>
          <a:effectLst>
            <a:outerShdw dist="35560" dir="2700000" algn="ctr" rotWithShape="0">
              <a:schemeClr val="tx1"/>
            </a:outerShdw>
          </a:effectLst>
        </p:spPr>
        <p:txBody>
          <a:bodyPr wrap="none">
            <a:spAutoFit/>
          </a:bodyPr>
          <a:lstStyle/>
          <a:p>
            <a:r>
              <a:rPr lang="en-US" sz="4000" b="1" dirty="0">
                <a:solidFill>
                  <a:srgbClr val="CC0000"/>
                </a:solidFill>
                <a:latin typeface="Arial" charset="0"/>
              </a:rPr>
              <a:t>“River of Grass”</a:t>
            </a:r>
          </a:p>
        </p:txBody>
      </p:sp>
      <p:sp>
        <p:nvSpPr>
          <p:cNvPr id="471046" name="Text Box 6"/>
          <p:cNvSpPr txBox="1">
            <a:spLocks noChangeArrowheads="1"/>
          </p:cNvSpPr>
          <p:nvPr/>
        </p:nvSpPr>
        <p:spPr bwMode="auto">
          <a:xfrm>
            <a:off x="6143340" y="1550999"/>
            <a:ext cx="4963547" cy="4670509"/>
          </a:xfrm>
          <a:prstGeom prst="rect">
            <a:avLst/>
          </a:prstGeom>
          <a:noFill/>
          <a:ln w="9525">
            <a:noFill/>
            <a:miter lim="800000"/>
            <a:headEnd/>
            <a:tailEnd/>
          </a:ln>
          <a:effectLst/>
        </p:spPr>
        <p:txBody>
          <a:bodyPr wrap="square">
            <a:spAutoFit/>
          </a:bodyPr>
          <a:lstStyle/>
          <a:p>
            <a:pPr marL="393700" indent="-393700">
              <a:lnSpc>
                <a:spcPct val="85000"/>
              </a:lnSpc>
              <a:spcBef>
                <a:spcPts val="600"/>
              </a:spcBef>
              <a:buClr>
                <a:srgbClr val="CC0000"/>
              </a:buClr>
              <a:buSzPct val="100000"/>
              <a:buFont typeface="Wingdings" pitchFamily="2" charset="2"/>
              <a:buChar char="§"/>
            </a:pPr>
            <a:r>
              <a:rPr lang="en-US" altLang="en-US" dirty="0">
                <a:solidFill>
                  <a:srgbClr val="000000"/>
                </a:solidFill>
              </a:rPr>
              <a:t>Natural system composed of over 9 million acres of lakes, rivers and wetlands</a:t>
            </a:r>
          </a:p>
          <a:p>
            <a:pPr marL="393700" indent="-393700">
              <a:lnSpc>
                <a:spcPct val="85000"/>
              </a:lnSpc>
              <a:spcBef>
                <a:spcPts val="600"/>
              </a:spcBef>
              <a:buClr>
                <a:srgbClr val="CC0000"/>
              </a:buClr>
              <a:buSzPct val="100000"/>
              <a:buFont typeface="Wingdings" pitchFamily="2" charset="2"/>
              <a:buChar char="§"/>
            </a:pPr>
            <a:r>
              <a:rPr lang="en-US" altLang="en-US" dirty="0">
                <a:solidFill>
                  <a:srgbClr val="000000"/>
                </a:solidFill>
              </a:rPr>
              <a:t>Water flowed from central Florida through Lake Okeechobee and south into Florida Bay</a:t>
            </a:r>
          </a:p>
          <a:p>
            <a:pPr marL="393700" indent="-393700">
              <a:lnSpc>
                <a:spcPct val="85000"/>
              </a:lnSpc>
              <a:spcBef>
                <a:spcPts val="600"/>
              </a:spcBef>
              <a:buClr>
                <a:srgbClr val="CC0000"/>
              </a:buClr>
              <a:buSzPct val="100000"/>
              <a:buFont typeface="Wingdings" pitchFamily="2" charset="2"/>
              <a:buChar char="§"/>
            </a:pPr>
            <a:r>
              <a:rPr lang="en-US" altLang="en-US" dirty="0">
                <a:solidFill>
                  <a:srgbClr val="000000"/>
                </a:solidFill>
              </a:rPr>
              <a:t>Unique and diverse mosaic of habitat</a:t>
            </a:r>
          </a:p>
          <a:p>
            <a:pPr marL="393700" indent="-393700">
              <a:lnSpc>
                <a:spcPct val="85000"/>
              </a:lnSpc>
              <a:spcBef>
                <a:spcPts val="600"/>
              </a:spcBef>
              <a:buClr>
                <a:srgbClr val="CC0000"/>
              </a:buClr>
              <a:buSzPct val="100000"/>
              <a:buFont typeface="Wingdings" pitchFamily="2" charset="2"/>
              <a:buChar char="§"/>
            </a:pPr>
            <a:r>
              <a:rPr lang="en-US" dirty="0">
                <a:solidFill>
                  <a:srgbClr val="000000"/>
                </a:solidFill>
              </a:rPr>
              <a:t>Over 60 inches of rain annually</a:t>
            </a:r>
          </a:p>
          <a:p>
            <a:pPr marL="393700" indent="-393700">
              <a:lnSpc>
                <a:spcPct val="85000"/>
              </a:lnSpc>
              <a:spcBef>
                <a:spcPts val="600"/>
              </a:spcBef>
              <a:buClr>
                <a:srgbClr val="CC0000"/>
              </a:buClr>
              <a:buSzPct val="100000"/>
              <a:buFont typeface="Wingdings" pitchFamily="2" charset="2"/>
              <a:buChar char="§"/>
            </a:pPr>
            <a:r>
              <a:rPr lang="en-US" dirty="0">
                <a:solidFill>
                  <a:srgbClr val="000000"/>
                </a:solidFill>
              </a:rPr>
              <a:t>Very flat - slopes one inch per mile</a:t>
            </a:r>
          </a:p>
          <a:p>
            <a:pPr marL="393700" indent="-393700">
              <a:lnSpc>
                <a:spcPct val="90000"/>
              </a:lnSpc>
              <a:spcBef>
                <a:spcPts val="900"/>
              </a:spcBef>
              <a:buClr>
                <a:srgbClr val="CC0000"/>
              </a:buClr>
              <a:buSzPct val="100000"/>
              <a:buFont typeface="Wingdings" pitchFamily="2" charset="2"/>
              <a:buChar char="§"/>
            </a:pPr>
            <a:endParaRPr lang="en-US" altLang="en-US" sz="2800" b="1" dirty="0">
              <a:solidFill>
                <a:srgbClr val="000000"/>
              </a:solidFill>
              <a:latin typeface="Arial" charset="0"/>
            </a:endParaRPr>
          </a:p>
        </p:txBody>
      </p:sp>
      <p:pic>
        <p:nvPicPr>
          <p:cNvPr id="6"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509776" y="609599"/>
            <a:ext cx="4016965" cy="6074735"/>
          </a:xfrm>
          <a:prstGeom prst="rect">
            <a:avLst/>
          </a:prstGeom>
          <a:noFill/>
          <a:ln w="9525">
            <a:noFill/>
            <a:miter lim="800000"/>
            <a:headEnd/>
            <a:tailEnd/>
          </a:ln>
          <a:effectLst>
            <a:outerShdw blurRad="50800" dist="88900" dir="2700000" algn="tl" rotWithShape="0">
              <a:prstClr val="black"/>
            </a:outerShdw>
          </a:effectLst>
        </p:spPr>
      </p:pic>
    </p:spTree>
    <p:extLst>
      <p:ext uri="{BB962C8B-B14F-4D97-AF65-F5344CB8AC3E}">
        <p14:creationId xmlns:p14="http://schemas.microsoft.com/office/powerpoint/2010/main" val="1223476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p:cNvSpPr>
            <a:spLocks noGrp="1" noChangeArrowheads="1"/>
          </p:cNvSpPr>
          <p:nvPr>
            <p:ph type="title"/>
          </p:nvPr>
        </p:nvSpPr>
        <p:spPr>
          <a:xfrm>
            <a:off x="1678745" y="0"/>
            <a:ext cx="8811460" cy="965200"/>
          </a:xfrm>
        </p:spPr>
        <p:txBody>
          <a:bodyPr/>
          <a:lstStyle/>
          <a:p>
            <a:r>
              <a:rPr lang="en-US" dirty="0"/>
              <a:t>Challenge 1:  changed habitat/loss of wetlands</a:t>
            </a:r>
          </a:p>
        </p:txBody>
      </p:sp>
      <p:pic>
        <p:nvPicPr>
          <p:cNvPr id="11" name="Picture 1" descr="Plate_1A_Final cop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8876" y="657220"/>
            <a:ext cx="4188865" cy="6133440"/>
          </a:xfrm>
          <a:prstGeom prst="rect">
            <a:avLst/>
          </a:prstGeom>
          <a:noFill/>
          <a:ln w="9525">
            <a:noFill/>
            <a:miter lim="800000"/>
            <a:headEnd/>
            <a:tailEnd/>
          </a:ln>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592666" y="657528"/>
            <a:ext cx="4099572" cy="6133132"/>
          </a:xfrm>
          <a:prstGeom prst="rect">
            <a:avLst/>
          </a:prstGeom>
          <a:noFill/>
          <a:ln w="9525">
            <a:noFill/>
            <a:miter lim="800000"/>
            <a:headEnd/>
            <a:tailEnd/>
          </a:ln>
        </p:spPr>
      </p:pic>
      <p:sp>
        <p:nvSpPr>
          <p:cNvPr id="13" name="AutoShape 4"/>
          <p:cNvSpPr>
            <a:spLocks noChangeArrowheads="1"/>
          </p:cNvSpPr>
          <p:nvPr/>
        </p:nvSpPr>
        <p:spPr bwMode="auto">
          <a:xfrm flipV="1">
            <a:off x="5992724" y="3515373"/>
            <a:ext cx="975473" cy="8477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noFill/>
            <a:miter lim="800000"/>
            <a:headEnd/>
            <a:tailEnd/>
          </a:ln>
          <a:effectLst>
            <a:outerShdw dist="35921" dir="2700000" algn="ctr" rotWithShape="0">
              <a:srgbClr val="000000"/>
            </a:outerShdw>
          </a:effectLst>
        </p:spPr>
        <p:txBody>
          <a:bodyPr wrap="none" anchor="ctr"/>
          <a:lstStyle/>
          <a:p>
            <a:pPr algn="ctr" eaLnBrk="0" fontAlgn="auto" hangingPunct="0">
              <a:lnSpc>
                <a:spcPct val="75000"/>
              </a:lnSpc>
              <a:spcBef>
                <a:spcPct val="50000"/>
              </a:spcBef>
              <a:spcAft>
                <a:spcPts val="0"/>
              </a:spcAft>
              <a:defRPr/>
            </a:pPr>
            <a:endParaRPr lang="en-US" sz="1400" b="1" kern="0">
              <a:solidFill>
                <a:srgbClr val="000000"/>
              </a:solidFill>
              <a:latin typeface="Tahoma" pitchFamily="34" charset="0"/>
            </a:endParaRPr>
          </a:p>
        </p:txBody>
      </p:sp>
      <p:sp>
        <p:nvSpPr>
          <p:cNvPr id="14" name="Text Box 5"/>
          <p:cNvSpPr txBox="1">
            <a:spLocks noChangeArrowheads="1"/>
          </p:cNvSpPr>
          <p:nvPr/>
        </p:nvSpPr>
        <p:spPr bwMode="auto">
          <a:xfrm>
            <a:off x="4880770" y="3220796"/>
            <a:ext cx="1766711" cy="323165"/>
          </a:xfrm>
          <a:prstGeom prst="rect">
            <a:avLst/>
          </a:prstGeom>
          <a:noFill/>
          <a:ln w="9525">
            <a:noFill/>
            <a:miter lim="800000"/>
            <a:headEnd/>
            <a:tailEnd/>
          </a:ln>
          <a:effectLst/>
        </p:spPr>
        <p:txBody>
          <a:bodyPr>
            <a:spAutoFit/>
          </a:bodyPr>
          <a:lstStyle/>
          <a:p>
            <a:pPr algn="r" eaLnBrk="0" hangingPunct="0">
              <a:lnSpc>
                <a:spcPct val="75000"/>
              </a:lnSpc>
              <a:spcBef>
                <a:spcPct val="50000"/>
              </a:spcBef>
              <a:defRPr/>
            </a:pPr>
            <a:r>
              <a:rPr lang="en-US" sz="2000" b="1" dirty="0">
                <a:solidFill>
                  <a:srgbClr val="C00000"/>
                </a:solidFill>
                <a:latin typeface="Tahoma" pitchFamily="34" charset="0"/>
                <a:cs typeface="Arial" pitchFamily="34" charset="0"/>
              </a:rPr>
              <a:t>Now…</a:t>
            </a:r>
          </a:p>
        </p:txBody>
      </p:sp>
      <p:sp>
        <p:nvSpPr>
          <p:cNvPr id="15" name="AutoShape 8"/>
          <p:cNvSpPr>
            <a:spLocks noChangeArrowheads="1"/>
          </p:cNvSpPr>
          <p:nvPr/>
        </p:nvSpPr>
        <p:spPr bwMode="auto">
          <a:xfrm flipH="1" flipV="1">
            <a:off x="5393003" y="1477209"/>
            <a:ext cx="742244" cy="8477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9525">
            <a:noFill/>
            <a:miter lim="800000"/>
            <a:headEnd/>
            <a:tailEnd/>
          </a:ln>
          <a:effectLst>
            <a:outerShdw dist="35921" dir="2700000" algn="ctr" rotWithShape="0">
              <a:srgbClr val="000000"/>
            </a:outerShdw>
          </a:effectLst>
        </p:spPr>
        <p:txBody>
          <a:bodyPr wrap="none" anchor="ctr"/>
          <a:lstStyle/>
          <a:p>
            <a:pPr algn="ctr" eaLnBrk="0" fontAlgn="auto" hangingPunct="0">
              <a:lnSpc>
                <a:spcPct val="75000"/>
              </a:lnSpc>
              <a:spcBef>
                <a:spcPct val="50000"/>
              </a:spcBef>
              <a:spcAft>
                <a:spcPts val="0"/>
              </a:spcAft>
              <a:defRPr/>
            </a:pPr>
            <a:endParaRPr lang="en-US" sz="1400" b="1" kern="0">
              <a:solidFill>
                <a:srgbClr val="000000"/>
              </a:solidFill>
              <a:latin typeface="Tahoma" pitchFamily="34" charset="0"/>
            </a:endParaRPr>
          </a:p>
        </p:txBody>
      </p:sp>
      <p:sp>
        <p:nvSpPr>
          <p:cNvPr id="16" name="Text Box 9"/>
          <p:cNvSpPr txBox="1">
            <a:spLocks noChangeArrowheads="1"/>
          </p:cNvSpPr>
          <p:nvPr/>
        </p:nvSpPr>
        <p:spPr bwMode="auto">
          <a:xfrm>
            <a:off x="5418253" y="1211218"/>
            <a:ext cx="1444978" cy="323165"/>
          </a:xfrm>
          <a:prstGeom prst="rect">
            <a:avLst/>
          </a:prstGeom>
          <a:noFill/>
          <a:ln w="9525">
            <a:noFill/>
            <a:miter lim="800000"/>
            <a:headEnd/>
            <a:tailEnd/>
          </a:ln>
          <a:effectLst/>
        </p:spPr>
        <p:txBody>
          <a:bodyPr>
            <a:spAutoFit/>
          </a:bodyPr>
          <a:lstStyle/>
          <a:p>
            <a:pPr algn="ctr" eaLnBrk="0" hangingPunct="0">
              <a:lnSpc>
                <a:spcPct val="75000"/>
              </a:lnSpc>
              <a:spcBef>
                <a:spcPct val="50000"/>
              </a:spcBef>
              <a:defRPr/>
            </a:pPr>
            <a:r>
              <a:rPr lang="en-US" sz="2000" b="1" dirty="0">
                <a:solidFill>
                  <a:srgbClr val="C00000"/>
                </a:solidFill>
                <a:latin typeface="Tahoma" pitchFamily="34" charset="0"/>
                <a:cs typeface="Arial" pitchFamily="34" charset="0"/>
              </a:rPr>
              <a:t>Then…</a:t>
            </a:r>
          </a:p>
        </p:txBody>
      </p:sp>
    </p:spTree>
    <p:extLst>
      <p:ext uri="{BB962C8B-B14F-4D97-AF65-F5344CB8AC3E}">
        <p14:creationId xmlns:p14="http://schemas.microsoft.com/office/powerpoint/2010/main" val="118141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p:cNvSpPr>
            <a:spLocks noGrp="1" noChangeArrowheads="1"/>
          </p:cNvSpPr>
          <p:nvPr>
            <p:ph type="title"/>
          </p:nvPr>
        </p:nvSpPr>
        <p:spPr>
          <a:xfrm>
            <a:off x="1678745" y="0"/>
            <a:ext cx="8811460" cy="965200"/>
          </a:xfrm>
        </p:spPr>
        <p:txBody>
          <a:bodyPr/>
          <a:lstStyle/>
          <a:p>
            <a:r>
              <a:rPr lang="en-US" dirty="0"/>
              <a:t>Challenge 2: system design</a:t>
            </a:r>
          </a:p>
        </p:txBody>
      </p:sp>
      <p:pic>
        <p:nvPicPr>
          <p:cNvPr id="42" name="Picture 3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363964" y="501425"/>
            <a:ext cx="2828925" cy="1885950"/>
          </a:xfrm>
          <a:prstGeom prst="rect">
            <a:avLst/>
          </a:prstGeom>
          <a:noFill/>
          <a:ln w="38100">
            <a:noFill/>
            <a:miter lim="800000"/>
            <a:headEnd/>
            <a:tailEnd/>
          </a:ln>
          <a:effectLst>
            <a:outerShdw blurRad="50800" dist="88900" dir="2700000" algn="tl" rotWithShape="0">
              <a:prstClr val="black"/>
            </a:outerShdw>
          </a:effectLst>
        </p:spPr>
      </p:pic>
      <p:sp>
        <p:nvSpPr>
          <p:cNvPr id="83" name="Text Box 6"/>
          <p:cNvSpPr txBox="1">
            <a:spLocks noChangeArrowheads="1"/>
          </p:cNvSpPr>
          <p:nvPr/>
        </p:nvSpPr>
        <p:spPr bwMode="auto">
          <a:xfrm>
            <a:off x="7281989" y="2463499"/>
            <a:ext cx="3597700" cy="1277273"/>
          </a:xfrm>
          <a:prstGeom prst="rect">
            <a:avLst/>
          </a:prstGeom>
          <a:noFill/>
          <a:ln w="9525">
            <a:noFill/>
            <a:miter lim="800000"/>
            <a:headEnd/>
            <a:tailEnd/>
          </a:ln>
          <a:effectLst/>
        </p:spPr>
        <p:txBody>
          <a:bodyPr wrap="square">
            <a:spAutoFit/>
          </a:bodyPr>
          <a:lstStyle/>
          <a:p>
            <a:pPr>
              <a:spcBef>
                <a:spcPts val="600"/>
              </a:spcBef>
              <a:buClr>
                <a:srgbClr val="CC0000"/>
              </a:buClr>
              <a:buSzPct val="100000"/>
            </a:pPr>
            <a:r>
              <a:rPr lang="en-US" altLang="en-US" dirty="0">
                <a:solidFill>
                  <a:srgbClr val="000000"/>
                </a:solidFill>
              </a:rPr>
              <a:t>Everglades Drainage District Works</a:t>
            </a:r>
          </a:p>
          <a:p>
            <a:pPr>
              <a:spcBef>
                <a:spcPts val="600"/>
              </a:spcBef>
              <a:buClr>
                <a:srgbClr val="CC0000"/>
              </a:buClr>
              <a:buSzPct val="100000"/>
            </a:pPr>
            <a:r>
              <a:rPr lang="en-US" altLang="en-US" dirty="0">
                <a:solidFill>
                  <a:srgbClr val="000000"/>
                </a:solidFill>
              </a:rPr>
              <a:t>1905-1928</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20078" y="606751"/>
            <a:ext cx="4838607" cy="6029057"/>
          </a:xfrm>
          <a:prstGeom prst="rect">
            <a:avLst/>
          </a:prstGeom>
        </p:spPr>
      </p:pic>
    </p:spTree>
    <p:extLst>
      <p:ext uri="{BB962C8B-B14F-4D97-AF65-F5344CB8AC3E}">
        <p14:creationId xmlns:p14="http://schemas.microsoft.com/office/powerpoint/2010/main" val="2808403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6383874" y="267669"/>
            <a:ext cx="4106332" cy="6515434"/>
          </a:xfrm>
          <a:prstGeom prst="rect">
            <a:avLst/>
          </a:prstGeom>
          <a:noFill/>
          <a:ln w="9525">
            <a:noFill/>
            <a:miter lim="800000"/>
            <a:headEnd/>
            <a:tailEnd/>
          </a:ln>
          <a:effectLst>
            <a:outerShdw blurRad="50800" dist="88900" dir="2700000" algn="tl" rotWithShape="0">
              <a:prstClr val="black"/>
            </a:outerShdw>
          </a:effectLst>
        </p:spPr>
      </p:pic>
      <p:sp>
        <p:nvSpPr>
          <p:cNvPr id="471044" name="Rectangle 4"/>
          <p:cNvSpPr>
            <a:spLocks noGrp="1" noChangeArrowheads="1"/>
          </p:cNvSpPr>
          <p:nvPr>
            <p:ph type="title"/>
          </p:nvPr>
        </p:nvSpPr>
        <p:spPr>
          <a:xfrm>
            <a:off x="1436914" y="0"/>
            <a:ext cx="9053291" cy="965200"/>
          </a:xfrm>
        </p:spPr>
        <p:txBody>
          <a:bodyPr/>
          <a:lstStyle/>
          <a:p>
            <a:r>
              <a:rPr lang="en-US" dirty="0"/>
              <a:t>Challenge 2: system design </a:t>
            </a:r>
            <a:r>
              <a:rPr lang="en-US" dirty="0" err="1"/>
              <a:t>Cont‘D</a:t>
            </a:r>
            <a:endParaRPr lang="en-US" dirty="0"/>
          </a:p>
        </p:txBody>
      </p:sp>
      <p:sp>
        <p:nvSpPr>
          <p:cNvPr id="6" name="Text Placeholder 2"/>
          <p:cNvSpPr txBox="1">
            <a:spLocks/>
          </p:cNvSpPr>
          <p:nvPr/>
        </p:nvSpPr>
        <p:spPr>
          <a:xfrm>
            <a:off x="1916291" y="2184070"/>
            <a:ext cx="3818467" cy="4114800"/>
          </a:xfrm>
          <a:prstGeom prst="rect">
            <a:avLst/>
          </a:prstGeom>
        </p:spPr>
        <p:txBody>
          <a:bodyPr/>
          <a:lst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River Channelization</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Herbert Hoover Dike</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Water Conservation Areas</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Protective Levees</a:t>
            </a:r>
          </a:p>
          <a:p>
            <a:pPr lvl="1">
              <a:spcBef>
                <a:spcPts val="700"/>
              </a:spcBef>
              <a:buClr>
                <a:srgbClr val="FF0000"/>
              </a:buClr>
            </a:pPr>
            <a:r>
              <a:rPr lang="en-US" sz="2000" dirty="0">
                <a:solidFill>
                  <a:srgbClr val="000000">
                    <a:lumMod val="75000"/>
                    <a:lumOff val="25000"/>
                  </a:srgbClr>
                </a:solidFill>
              </a:rPr>
              <a:t>Everglades Agricultural Area</a:t>
            </a:r>
          </a:p>
          <a:p>
            <a:pPr lvl="1">
              <a:spcBef>
                <a:spcPts val="700"/>
              </a:spcBef>
              <a:buClr>
                <a:srgbClr val="FF0000"/>
              </a:buClr>
            </a:pPr>
            <a:r>
              <a:rPr lang="en-US" sz="2000" dirty="0">
                <a:solidFill>
                  <a:srgbClr val="000000">
                    <a:lumMod val="75000"/>
                    <a:lumOff val="25000"/>
                  </a:srgbClr>
                </a:solidFill>
              </a:rPr>
              <a:t>Lower East Coast</a:t>
            </a:r>
          </a:p>
          <a:p>
            <a:pPr>
              <a:spcBef>
                <a:spcPts val="700"/>
              </a:spcBef>
              <a:buClr>
                <a:srgbClr val="FF0000"/>
              </a:buClr>
              <a:buFont typeface="Wingdings" panose="05000000000000000000" pitchFamily="2" charset="2"/>
              <a:buChar char="§"/>
            </a:pPr>
            <a:r>
              <a:rPr lang="en-US" dirty="0">
                <a:solidFill>
                  <a:srgbClr val="000000">
                    <a:lumMod val="75000"/>
                    <a:lumOff val="25000"/>
                  </a:srgbClr>
                </a:solidFill>
              </a:rPr>
              <a:t>Drainage Network</a:t>
            </a:r>
          </a:p>
          <a:p>
            <a:pPr lvl="1">
              <a:spcBef>
                <a:spcPts val="700"/>
              </a:spcBef>
              <a:buClr>
                <a:srgbClr val="FF0000"/>
              </a:buClr>
            </a:pPr>
            <a:r>
              <a:rPr lang="en-US" sz="2000" dirty="0">
                <a:solidFill>
                  <a:srgbClr val="000000">
                    <a:lumMod val="75000"/>
                    <a:lumOff val="25000"/>
                  </a:srgbClr>
                </a:solidFill>
              </a:rPr>
              <a:t>Salinity Structures</a:t>
            </a:r>
          </a:p>
          <a:p>
            <a:endParaRPr lang="en-US" dirty="0">
              <a:solidFill>
                <a:srgbClr val="000000">
                  <a:lumMod val="75000"/>
                  <a:lumOff val="25000"/>
                </a:srgbClr>
              </a:solidFill>
            </a:endParaRPr>
          </a:p>
        </p:txBody>
      </p:sp>
      <p:sp>
        <p:nvSpPr>
          <p:cNvPr id="8" name="Freeform 6"/>
          <p:cNvSpPr>
            <a:spLocks/>
          </p:cNvSpPr>
          <p:nvPr/>
        </p:nvSpPr>
        <p:spPr bwMode="auto">
          <a:xfrm>
            <a:off x="7553678" y="3100764"/>
            <a:ext cx="886178" cy="200025"/>
          </a:xfrm>
          <a:custGeom>
            <a:avLst/>
            <a:gdLst>
              <a:gd name="T0" fmla="*/ 0 w 558"/>
              <a:gd name="T1" fmla="*/ 2147483647 h 126"/>
              <a:gd name="T2" fmla="*/ 2147483647 w 558"/>
              <a:gd name="T3" fmla="*/ 2147483647 h 126"/>
              <a:gd name="T4" fmla="*/ 2147483647 w 558"/>
              <a:gd name="T5" fmla="*/ 2147483647 h 126"/>
              <a:gd name="T6" fmla="*/ 2147483647 w 558"/>
              <a:gd name="T7" fmla="*/ 2147483647 h 126"/>
              <a:gd name="T8" fmla="*/ 2147483647 w 558"/>
              <a:gd name="T9" fmla="*/ 2147483647 h 126"/>
              <a:gd name="T10" fmla="*/ 2147483647 w 558"/>
              <a:gd name="T11" fmla="*/ 2147483647 h 126"/>
              <a:gd name="T12" fmla="*/ 2147483647 w 558"/>
              <a:gd name="T13" fmla="*/ 2147483647 h 126"/>
              <a:gd name="T14" fmla="*/ 2147483647 w 558"/>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558"/>
              <a:gd name="T25" fmla="*/ 0 h 126"/>
              <a:gd name="T26" fmla="*/ 558 w 558"/>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8" h="126">
                <a:moveTo>
                  <a:pt x="0" y="120"/>
                </a:moveTo>
                <a:lnTo>
                  <a:pt x="150" y="126"/>
                </a:lnTo>
                <a:lnTo>
                  <a:pt x="204" y="96"/>
                </a:lnTo>
                <a:lnTo>
                  <a:pt x="264" y="78"/>
                </a:lnTo>
                <a:lnTo>
                  <a:pt x="312" y="66"/>
                </a:lnTo>
                <a:lnTo>
                  <a:pt x="408" y="54"/>
                </a:lnTo>
                <a:lnTo>
                  <a:pt x="510" y="78"/>
                </a:lnTo>
                <a:lnTo>
                  <a:pt x="558" y="0"/>
                </a:lnTo>
              </a:path>
            </a:pathLst>
          </a:custGeom>
          <a:noFill/>
          <a:ln w="57150" cap="flat" cmpd="sng">
            <a:solidFill>
              <a:srgbClr val="CC0099"/>
            </a:solidFill>
            <a:prstDash val="solid"/>
            <a:round/>
            <a:headEnd type="none" w="med" len="med"/>
            <a:tailEnd type="none" w="med" len="med"/>
          </a:ln>
        </p:spPr>
        <p:txBody>
          <a:bodyPr wrap="none" anchor="ctr"/>
          <a:lstStyle/>
          <a:p>
            <a:endParaRPr lang="en-US">
              <a:solidFill>
                <a:srgbClr val="000000"/>
              </a:solidFill>
            </a:endParaRPr>
          </a:p>
        </p:txBody>
      </p:sp>
      <p:sp>
        <p:nvSpPr>
          <p:cNvPr id="9" name="Freeform 7"/>
          <p:cNvSpPr>
            <a:spLocks/>
          </p:cNvSpPr>
          <p:nvPr/>
        </p:nvSpPr>
        <p:spPr bwMode="auto">
          <a:xfrm>
            <a:off x="9134122" y="2653085"/>
            <a:ext cx="486834" cy="228600"/>
          </a:xfrm>
          <a:custGeom>
            <a:avLst/>
            <a:gdLst>
              <a:gd name="T0" fmla="*/ 0 w 306"/>
              <a:gd name="T1" fmla="*/ 2147483647 h 144"/>
              <a:gd name="T2" fmla="*/ 2147483647 w 306"/>
              <a:gd name="T3" fmla="*/ 2147483647 h 144"/>
              <a:gd name="T4" fmla="*/ 2147483647 w 306"/>
              <a:gd name="T5" fmla="*/ 2147483647 h 144"/>
              <a:gd name="T6" fmla="*/ 2147483647 w 306"/>
              <a:gd name="T7" fmla="*/ 2147483647 h 144"/>
              <a:gd name="T8" fmla="*/ 2147483647 w 306"/>
              <a:gd name="T9" fmla="*/ 2147483647 h 144"/>
              <a:gd name="T10" fmla="*/ 2147483647 w 306"/>
              <a:gd name="T11" fmla="*/ 2147483647 h 144"/>
              <a:gd name="T12" fmla="*/ 2147483647 w 306"/>
              <a:gd name="T13" fmla="*/ 0 h 144"/>
              <a:gd name="T14" fmla="*/ 0 60000 65536"/>
              <a:gd name="T15" fmla="*/ 0 60000 65536"/>
              <a:gd name="T16" fmla="*/ 0 60000 65536"/>
              <a:gd name="T17" fmla="*/ 0 60000 65536"/>
              <a:gd name="T18" fmla="*/ 0 60000 65536"/>
              <a:gd name="T19" fmla="*/ 0 60000 65536"/>
              <a:gd name="T20" fmla="*/ 0 60000 65536"/>
              <a:gd name="T21" fmla="*/ 0 w 306"/>
              <a:gd name="T22" fmla="*/ 0 h 144"/>
              <a:gd name="T23" fmla="*/ 306 w 306"/>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6" h="144">
                <a:moveTo>
                  <a:pt x="0" y="144"/>
                </a:moveTo>
                <a:lnTo>
                  <a:pt x="54" y="114"/>
                </a:lnTo>
                <a:lnTo>
                  <a:pt x="90" y="108"/>
                </a:lnTo>
                <a:lnTo>
                  <a:pt x="126" y="132"/>
                </a:lnTo>
                <a:lnTo>
                  <a:pt x="258" y="66"/>
                </a:lnTo>
                <a:lnTo>
                  <a:pt x="282" y="30"/>
                </a:lnTo>
                <a:lnTo>
                  <a:pt x="306" y="0"/>
                </a:lnTo>
              </a:path>
            </a:pathLst>
          </a:custGeom>
          <a:noFill/>
          <a:ln w="57150" cap="flat" cmpd="sng">
            <a:solidFill>
              <a:srgbClr val="CC0099"/>
            </a:solidFill>
            <a:prstDash val="solid"/>
            <a:round/>
            <a:headEnd type="none" w="med" len="med"/>
            <a:tailEnd type="none" w="med" len="med"/>
          </a:ln>
        </p:spPr>
        <p:txBody>
          <a:bodyPr wrap="none" anchor="ctr"/>
          <a:lstStyle/>
          <a:p>
            <a:endParaRPr lang="en-US">
              <a:solidFill>
                <a:srgbClr val="000000"/>
              </a:solidFill>
            </a:endParaRPr>
          </a:p>
        </p:txBody>
      </p:sp>
      <p:sp>
        <p:nvSpPr>
          <p:cNvPr id="10" name="Freeform 8"/>
          <p:cNvSpPr>
            <a:spLocks/>
          </p:cNvSpPr>
          <p:nvPr/>
        </p:nvSpPr>
        <p:spPr bwMode="auto">
          <a:xfrm>
            <a:off x="8369301" y="2518148"/>
            <a:ext cx="714022" cy="900112"/>
          </a:xfrm>
          <a:custGeom>
            <a:avLst/>
            <a:gdLst>
              <a:gd name="T0" fmla="*/ 2147483647 w 450"/>
              <a:gd name="T1" fmla="*/ 2147483647 h 567"/>
              <a:gd name="T2" fmla="*/ 2147483647 w 450"/>
              <a:gd name="T3" fmla="*/ 2147483647 h 567"/>
              <a:gd name="T4" fmla="*/ 2147483647 w 450"/>
              <a:gd name="T5" fmla="*/ 2147483647 h 567"/>
              <a:gd name="T6" fmla="*/ 0 w 450"/>
              <a:gd name="T7" fmla="*/ 2147483647 h 567"/>
              <a:gd name="T8" fmla="*/ 2147483647 w 450"/>
              <a:gd name="T9" fmla="*/ 2147483647 h 567"/>
              <a:gd name="T10" fmla="*/ 2147483647 w 450"/>
              <a:gd name="T11" fmla="*/ 2147483647 h 567"/>
              <a:gd name="T12" fmla="*/ 2147483647 w 450"/>
              <a:gd name="T13" fmla="*/ 2147483647 h 567"/>
              <a:gd name="T14" fmla="*/ 2147483647 w 450"/>
              <a:gd name="T15" fmla="*/ 2147483647 h 567"/>
              <a:gd name="T16" fmla="*/ 2147483647 w 450"/>
              <a:gd name="T17" fmla="*/ 2147483647 h 567"/>
              <a:gd name="T18" fmla="*/ 2147483647 w 450"/>
              <a:gd name="T19" fmla="*/ 2147483647 h 567"/>
              <a:gd name="T20" fmla="*/ 2147483647 w 450"/>
              <a:gd name="T21" fmla="*/ 2147483647 h 567"/>
              <a:gd name="T22" fmla="*/ 2147483647 w 450"/>
              <a:gd name="T23" fmla="*/ 2147483647 h 567"/>
              <a:gd name="T24" fmla="*/ 2147483647 w 450"/>
              <a:gd name="T25" fmla="*/ 2147483647 h 567"/>
              <a:gd name="T26" fmla="*/ 2147483647 w 450"/>
              <a:gd name="T27" fmla="*/ 2147483647 h 567"/>
              <a:gd name="T28" fmla="*/ 2147483647 w 450"/>
              <a:gd name="T29" fmla="*/ 2147483647 h 567"/>
              <a:gd name="T30" fmla="*/ 2147483647 w 450"/>
              <a:gd name="T31" fmla="*/ 2147483647 h 567"/>
              <a:gd name="T32" fmla="*/ 2147483647 w 450"/>
              <a:gd name="T33" fmla="*/ 2147483647 h 567"/>
              <a:gd name="T34" fmla="*/ 2147483647 w 450"/>
              <a:gd name="T35" fmla="*/ 2147483647 h 567"/>
              <a:gd name="T36" fmla="*/ 2147483647 w 450"/>
              <a:gd name="T37" fmla="*/ 2147483647 h 567"/>
              <a:gd name="T38" fmla="*/ 2147483647 w 450"/>
              <a:gd name="T39" fmla="*/ 2147483647 h 5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0"/>
              <a:gd name="T61" fmla="*/ 0 h 567"/>
              <a:gd name="T62" fmla="*/ 450 w 450"/>
              <a:gd name="T63" fmla="*/ 567 h 5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0" h="567">
                <a:moveTo>
                  <a:pt x="222" y="81"/>
                </a:moveTo>
                <a:lnTo>
                  <a:pt x="96" y="207"/>
                </a:lnTo>
                <a:lnTo>
                  <a:pt x="42" y="213"/>
                </a:lnTo>
                <a:lnTo>
                  <a:pt x="0" y="315"/>
                </a:lnTo>
                <a:lnTo>
                  <a:pt x="18" y="387"/>
                </a:lnTo>
                <a:lnTo>
                  <a:pt x="66" y="417"/>
                </a:lnTo>
                <a:lnTo>
                  <a:pt x="114" y="423"/>
                </a:lnTo>
                <a:lnTo>
                  <a:pt x="258" y="513"/>
                </a:lnTo>
                <a:cubicBezTo>
                  <a:pt x="261" y="515"/>
                  <a:pt x="300" y="550"/>
                  <a:pt x="300" y="519"/>
                </a:cubicBezTo>
                <a:lnTo>
                  <a:pt x="330" y="567"/>
                </a:lnTo>
                <a:lnTo>
                  <a:pt x="384" y="483"/>
                </a:lnTo>
                <a:lnTo>
                  <a:pt x="372" y="411"/>
                </a:lnTo>
                <a:lnTo>
                  <a:pt x="444" y="357"/>
                </a:lnTo>
                <a:lnTo>
                  <a:pt x="450" y="243"/>
                </a:lnTo>
                <a:lnTo>
                  <a:pt x="396" y="147"/>
                </a:lnTo>
                <a:lnTo>
                  <a:pt x="396" y="111"/>
                </a:lnTo>
                <a:lnTo>
                  <a:pt x="336" y="57"/>
                </a:lnTo>
                <a:cubicBezTo>
                  <a:pt x="332" y="45"/>
                  <a:pt x="336" y="26"/>
                  <a:pt x="324" y="21"/>
                </a:cubicBezTo>
                <a:cubicBezTo>
                  <a:pt x="273" y="0"/>
                  <a:pt x="270" y="15"/>
                  <a:pt x="258" y="39"/>
                </a:cubicBezTo>
                <a:lnTo>
                  <a:pt x="222" y="81"/>
                </a:lnTo>
                <a:close/>
              </a:path>
            </a:pathLst>
          </a:custGeom>
          <a:noFill/>
          <a:ln w="57150" cmpd="sng">
            <a:solidFill>
              <a:srgbClr val="0000FF"/>
            </a:solidFill>
            <a:round/>
            <a:headEnd/>
            <a:tailEnd/>
          </a:ln>
        </p:spPr>
        <p:txBody>
          <a:bodyPr wrap="none" anchor="ctr"/>
          <a:lstStyle/>
          <a:p>
            <a:endParaRPr lang="en-US">
              <a:solidFill>
                <a:srgbClr val="000000"/>
              </a:solidFill>
            </a:endParaRPr>
          </a:p>
        </p:txBody>
      </p:sp>
      <p:sp>
        <p:nvSpPr>
          <p:cNvPr id="11" name="Freeform 9"/>
          <p:cNvSpPr>
            <a:spLocks/>
          </p:cNvSpPr>
          <p:nvPr/>
        </p:nvSpPr>
        <p:spPr bwMode="auto">
          <a:xfrm>
            <a:off x="8572500" y="2964235"/>
            <a:ext cx="838200" cy="952500"/>
          </a:xfrm>
          <a:custGeom>
            <a:avLst/>
            <a:gdLst>
              <a:gd name="T0" fmla="*/ 2147483647 w 528"/>
              <a:gd name="T1" fmla="*/ 0 h 600"/>
              <a:gd name="T2" fmla="*/ 2147483647 w 528"/>
              <a:gd name="T3" fmla="*/ 2147483647 h 600"/>
              <a:gd name="T4" fmla="*/ 2147483647 w 528"/>
              <a:gd name="T5" fmla="*/ 2147483647 h 600"/>
              <a:gd name="T6" fmla="*/ 2147483647 w 528"/>
              <a:gd name="T7" fmla="*/ 2147483647 h 600"/>
              <a:gd name="T8" fmla="*/ 2147483647 w 528"/>
              <a:gd name="T9" fmla="*/ 2147483647 h 600"/>
              <a:gd name="T10" fmla="*/ 2147483647 w 528"/>
              <a:gd name="T11" fmla="*/ 2147483647 h 600"/>
              <a:gd name="T12" fmla="*/ 2147483647 w 528"/>
              <a:gd name="T13" fmla="*/ 2147483647 h 600"/>
              <a:gd name="T14" fmla="*/ 0 w 528"/>
              <a:gd name="T15" fmla="*/ 2147483647 h 600"/>
              <a:gd name="T16" fmla="*/ 0 w 528"/>
              <a:gd name="T17" fmla="*/ 2147483647 h 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600"/>
              <a:gd name="T29" fmla="*/ 528 w 528"/>
              <a:gd name="T30" fmla="*/ 600 h 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600">
                <a:moveTo>
                  <a:pt x="324" y="0"/>
                </a:moveTo>
                <a:lnTo>
                  <a:pt x="528" y="168"/>
                </a:lnTo>
                <a:lnTo>
                  <a:pt x="522" y="240"/>
                </a:lnTo>
                <a:lnTo>
                  <a:pt x="456" y="354"/>
                </a:lnTo>
                <a:lnTo>
                  <a:pt x="456" y="456"/>
                </a:lnTo>
                <a:lnTo>
                  <a:pt x="366" y="594"/>
                </a:lnTo>
                <a:lnTo>
                  <a:pt x="72" y="600"/>
                </a:lnTo>
                <a:lnTo>
                  <a:pt x="0" y="516"/>
                </a:lnTo>
                <a:lnTo>
                  <a:pt x="0" y="276"/>
                </a:lnTo>
              </a:path>
            </a:pathLst>
          </a:custGeom>
          <a:noFill/>
          <a:ln w="57150" cmpd="sng">
            <a:solidFill>
              <a:srgbClr val="FF0000"/>
            </a:solidFill>
            <a:round/>
            <a:headEnd/>
            <a:tailEnd/>
          </a:ln>
        </p:spPr>
        <p:txBody>
          <a:bodyPr wrap="none" anchor="ctr"/>
          <a:lstStyle/>
          <a:p>
            <a:endParaRPr lang="en-US">
              <a:solidFill>
                <a:srgbClr val="000000"/>
              </a:solidFill>
            </a:endParaRPr>
          </a:p>
        </p:txBody>
      </p:sp>
      <p:sp>
        <p:nvSpPr>
          <p:cNvPr id="15" name="Freeform 10"/>
          <p:cNvSpPr>
            <a:spLocks/>
          </p:cNvSpPr>
          <p:nvPr/>
        </p:nvSpPr>
        <p:spPr bwMode="auto">
          <a:xfrm>
            <a:off x="9134122" y="3361114"/>
            <a:ext cx="476956" cy="2066925"/>
          </a:xfrm>
          <a:custGeom>
            <a:avLst/>
            <a:gdLst>
              <a:gd name="T0" fmla="*/ 2147483647 w 300"/>
              <a:gd name="T1" fmla="*/ 0 h 1302"/>
              <a:gd name="T2" fmla="*/ 2147483647 w 300"/>
              <a:gd name="T3" fmla="*/ 2147483647 h 1302"/>
              <a:gd name="T4" fmla="*/ 2147483647 w 300"/>
              <a:gd name="T5" fmla="*/ 2147483647 h 1302"/>
              <a:gd name="T6" fmla="*/ 2147483647 w 300"/>
              <a:gd name="T7" fmla="*/ 2147483647 h 1302"/>
              <a:gd name="T8" fmla="*/ 2147483647 w 300"/>
              <a:gd name="T9" fmla="*/ 2147483647 h 1302"/>
              <a:gd name="T10" fmla="*/ 2147483647 w 300"/>
              <a:gd name="T11" fmla="*/ 2147483647 h 1302"/>
              <a:gd name="T12" fmla="*/ 2147483647 w 300"/>
              <a:gd name="T13" fmla="*/ 2147483647 h 1302"/>
              <a:gd name="T14" fmla="*/ 2147483647 w 300"/>
              <a:gd name="T15" fmla="*/ 2147483647 h 1302"/>
              <a:gd name="T16" fmla="*/ 2147483647 w 300"/>
              <a:gd name="T17" fmla="*/ 2147483647 h 1302"/>
              <a:gd name="T18" fmla="*/ 2147483647 w 300"/>
              <a:gd name="T19" fmla="*/ 2147483647 h 1302"/>
              <a:gd name="T20" fmla="*/ 2147483647 w 300"/>
              <a:gd name="T21" fmla="*/ 2147483647 h 1302"/>
              <a:gd name="T22" fmla="*/ 2147483647 w 300"/>
              <a:gd name="T23" fmla="*/ 2147483647 h 1302"/>
              <a:gd name="T24" fmla="*/ 2147483647 w 300"/>
              <a:gd name="T25" fmla="*/ 2147483647 h 1302"/>
              <a:gd name="T26" fmla="*/ 2147483647 w 300"/>
              <a:gd name="T27" fmla="*/ 2147483647 h 1302"/>
              <a:gd name="T28" fmla="*/ 0 w 300"/>
              <a:gd name="T29" fmla="*/ 2147483647 h 13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0"/>
              <a:gd name="T46" fmla="*/ 0 h 1302"/>
              <a:gd name="T47" fmla="*/ 300 w 300"/>
              <a:gd name="T48" fmla="*/ 1302 h 13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0" h="1302">
                <a:moveTo>
                  <a:pt x="180" y="0"/>
                </a:moveTo>
                <a:lnTo>
                  <a:pt x="300" y="120"/>
                </a:lnTo>
                <a:lnTo>
                  <a:pt x="300" y="198"/>
                </a:lnTo>
                <a:lnTo>
                  <a:pt x="282" y="240"/>
                </a:lnTo>
                <a:lnTo>
                  <a:pt x="288" y="294"/>
                </a:lnTo>
                <a:lnTo>
                  <a:pt x="240" y="306"/>
                </a:lnTo>
                <a:lnTo>
                  <a:pt x="240" y="468"/>
                </a:lnTo>
                <a:lnTo>
                  <a:pt x="168" y="534"/>
                </a:lnTo>
                <a:lnTo>
                  <a:pt x="78" y="510"/>
                </a:lnTo>
                <a:lnTo>
                  <a:pt x="96" y="714"/>
                </a:lnTo>
                <a:lnTo>
                  <a:pt x="72" y="768"/>
                </a:lnTo>
                <a:lnTo>
                  <a:pt x="72" y="900"/>
                </a:lnTo>
                <a:lnTo>
                  <a:pt x="54" y="1008"/>
                </a:lnTo>
                <a:lnTo>
                  <a:pt x="12" y="1080"/>
                </a:lnTo>
                <a:lnTo>
                  <a:pt x="0" y="1302"/>
                </a:lnTo>
              </a:path>
            </a:pathLst>
          </a:custGeom>
          <a:noFill/>
          <a:ln w="57150" cap="flat" cmpd="sng">
            <a:solidFill>
              <a:srgbClr val="FF0000"/>
            </a:solidFill>
            <a:prstDash val="solid"/>
            <a:round/>
            <a:headEnd type="none" w="med" len="med"/>
            <a:tailEnd type="none" w="med" len="med"/>
          </a:ln>
        </p:spPr>
        <p:txBody>
          <a:bodyPr wrap="none" anchor="ctr"/>
          <a:lstStyle/>
          <a:p>
            <a:endParaRPr lang="en-US">
              <a:solidFill>
                <a:srgbClr val="000000"/>
              </a:solidFill>
            </a:endParaRPr>
          </a:p>
        </p:txBody>
      </p:sp>
      <p:sp>
        <p:nvSpPr>
          <p:cNvPr id="16" name="Line 11"/>
          <p:cNvSpPr>
            <a:spLocks noChangeShapeType="1"/>
          </p:cNvSpPr>
          <p:nvPr/>
        </p:nvSpPr>
        <p:spPr bwMode="auto">
          <a:xfrm flipV="1">
            <a:off x="5345930" y="2204289"/>
            <a:ext cx="2901600" cy="247571"/>
          </a:xfrm>
          <a:prstGeom prst="line">
            <a:avLst/>
          </a:prstGeom>
          <a:noFill/>
          <a:ln w="38100">
            <a:solidFill>
              <a:srgbClr val="CC0099"/>
            </a:solidFill>
            <a:round/>
            <a:headEnd/>
            <a:tailEnd type="triangle" w="med" len="med"/>
          </a:ln>
        </p:spPr>
        <p:txBody>
          <a:bodyPr wrap="none" anchor="ctr"/>
          <a:lstStyle/>
          <a:p>
            <a:endParaRPr lang="en-US">
              <a:solidFill>
                <a:srgbClr val="000000"/>
              </a:solidFill>
            </a:endParaRPr>
          </a:p>
        </p:txBody>
      </p:sp>
      <p:sp>
        <p:nvSpPr>
          <p:cNvPr id="17" name="Line 12"/>
          <p:cNvSpPr>
            <a:spLocks noChangeShapeType="1"/>
          </p:cNvSpPr>
          <p:nvPr/>
        </p:nvSpPr>
        <p:spPr bwMode="auto">
          <a:xfrm>
            <a:off x="5345930" y="2460828"/>
            <a:ext cx="3816001" cy="281345"/>
          </a:xfrm>
          <a:prstGeom prst="line">
            <a:avLst/>
          </a:prstGeom>
          <a:noFill/>
          <a:ln w="38100">
            <a:solidFill>
              <a:srgbClr val="CC0099"/>
            </a:solidFill>
            <a:round/>
            <a:headEnd/>
            <a:tailEnd type="triangle" w="med" len="med"/>
          </a:ln>
        </p:spPr>
        <p:txBody>
          <a:bodyPr wrap="none" anchor="ctr"/>
          <a:lstStyle/>
          <a:p>
            <a:endParaRPr lang="en-US">
              <a:solidFill>
                <a:srgbClr val="000000"/>
              </a:solidFill>
            </a:endParaRPr>
          </a:p>
        </p:txBody>
      </p:sp>
      <p:sp>
        <p:nvSpPr>
          <p:cNvPr id="18" name="Line 13"/>
          <p:cNvSpPr>
            <a:spLocks noChangeShapeType="1"/>
          </p:cNvSpPr>
          <p:nvPr/>
        </p:nvSpPr>
        <p:spPr bwMode="auto">
          <a:xfrm>
            <a:off x="5345929" y="2465758"/>
            <a:ext cx="2309930" cy="773956"/>
          </a:xfrm>
          <a:prstGeom prst="line">
            <a:avLst/>
          </a:prstGeom>
          <a:noFill/>
          <a:ln w="38100">
            <a:solidFill>
              <a:srgbClr val="CC0099"/>
            </a:solidFill>
            <a:round/>
            <a:headEnd/>
            <a:tailEnd type="triangle" w="med" len="med"/>
          </a:ln>
        </p:spPr>
        <p:txBody>
          <a:bodyPr wrap="none" anchor="ctr"/>
          <a:lstStyle/>
          <a:p>
            <a:endParaRPr lang="en-US">
              <a:solidFill>
                <a:srgbClr val="000000"/>
              </a:solidFill>
            </a:endParaRPr>
          </a:p>
        </p:txBody>
      </p:sp>
      <p:sp>
        <p:nvSpPr>
          <p:cNvPr id="19" name="Line 14"/>
          <p:cNvSpPr>
            <a:spLocks noChangeShapeType="1"/>
          </p:cNvSpPr>
          <p:nvPr/>
        </p:nvSpPr>
        <p:spPr bwMode="auto">
          <a:xfrm>
            <a:off x="5266006" y="2894665"/>
            <a:ext cx="3035312" cy="197131"/>
          </a:xfrm>
          <a:prstGeom prst="line">
            <a:avLst/>
          </a:prstGeom>
          <a:noFill/>
          <a:ln w="38100">
            <a:solidFill>
              <a:srgbClr val="0000FF"/>
            </a:solidFill>
            <a:round/>
            <a:headEnd/>
            <a:tailEnd type="triangle" w="med" len="med"/>
          </a:ln>
        </p:spPr>
        <p:txBody>
          <a:bodyPr wrap="none" anchor="ctr"/>
          <a:lstStyle/>
          <a:p>
            <a:endParaRPr lang="en-US">
              <a:solidFill>
                <a:srgbClr val="000000"/>
              </a:solidFill>
            </a:endParaRPr>
          </a:p>
        </p:txBody>
      </p:sp>
      <p:sp>
        <p:nvSpPr>
          <p:cNvPr id="20" name="Line 15"/>
          <p:cNvSpPr>
            <a:spLocks noChangeShapeType="1"/>
          </p:cNvSpPr>
          <p:nvPr/>
        </p:nvSpPr>
        <p:spPr bwMode="auto">
          <a:xfrm>
            <a:off x="5153465" y="3410976"/>
            <a:ext cx="3547712" cy="795402"/>
          </a:xfrm>
          <a:prstGeom prst="line">
            <a:avLst/>
          </a:prstGeom>
          <a:noFill/>
          <a:ln w="38100">
            <a:solidFill>
              <a:srgbClr val="009900"/>
            </a:solidFill>
            <a:round/>
            <a:headEnd/>
            <a:tailEnd type="triangle" w="med" len="med"/>
          </a:ln>
        </p:spPr>
        <p:txBody>
          <a:bodyPr wrap="none" anchor="ctr"/>
          <a:lstStyle/>
          <a:p>
            <a:endParaRPr lang="en-US">
              <a:solidFill>
                <a:srgbClr val="000000"/>
              </a:solidFill>
            </a:endParaRPr>
          </a:p>
        </p:txBody>
      </p:sp>
      <p:sp>
        <p:nvSpPr>
          <p:cNvPr id="21" name="Line 16"/>
          <p:cNvSpPr>
            <a:spLocks noChangeShapeType="1"/>
          </p:cNvSpPr>
          <p:nvPr/>
        </p:nvSpPr>
        <p:spPr bwMode="auto">
          <a:xfrm flipV="1">
            <a:off x="5266007" y="3817936"/>
            <a:ext cx="3250465" cy="724331"/>
          </a:xfrm>
          <a:prstGeom prst="line">
            <a:avLst/>
          </a:prstGeom>
          <a:noFill/>
          <a:ln w="38100">
            <a:solidFill>
              <a:srgbClr val="FF0000"/>
            </a:solidFill>
            <a:round/>
            <a:headEnd/>
            <a:tailEnd type="triangle" w="med" len="med"/>
          </a:ln>
        </p:spPr>
        <p:txBody>
          <a:bodyPr wrap="none" anchor="ctr"/>
          <a:lstStyle/>
          <a:p>
            <a:endParaRPr lang="en-US">
              <a:solidFill>
                <a:srgbClr val="000000"/>
              </a:solidFill>
            </a:endParaRPr>
          </a:p>
        </p:txBody>
      </p:sp>
      <p:sp>
        <p:nvSpPr>
          <p:cNvPr id="22" name="Line 17"/>
          <p:cNvSpPr>
            <a:spLocks noChangeShapeType="1"/>
          </p:cNvSpPr>
          <p:nvPr/>
        </p:nvSpPr>
        <p:spPr bwMode="auto">
          <a:xfrm flipV="1">
            <a:off x="4703298" y="4725659"/>
            <a:ext cx="4458632" cy="550032"/>
          </a:xfrm>
          <a:prstGeom prst="line">
            <a:avLst/>
          </a:prstGeom>
          <a:noFill/>
          <a:ln w="38100">
            <a:solidFill>
              <a:srgbClr val="FF0000"/>
            </a:solidFill>
            <a:round/>
            <a:headEnd/>
            <a:tailEnd type="triangle" w="med" len="med"/>
          </a:ln>
        </p:spPr>
        <p:txBody>
          <a:bodyPr wrap="none" anchor="ctr"/>
          <a:lstStyle/>
          <a:p>
            <a:endParaRPr lang="en-US">
              <a:solidFill>
                <a:srgbClr val="000000"/>
              </a:solidFill>
            </a:endParaRPr>
          </a:p>
        </p:txBody>
      </p:sp>
      <p:sp>
        <p:nvSpPr>
          <p:cNvPr id="23" name="Line 18"/>
          <p:cNvSpPr>
            <a:spLocks noChangeShapeType="1"/>
          </p:cNvSpPr>
          <p:nvPr/>
        </p:nvSpPr>
        <p:spPr bwMode="auto">
          <a:xfrm flipV="1">
            <a:off x="4703298" y="4739118"/>
            <a:ext cx="4917658" cy="1367495"/>
          </a:xfrm>
          <a:prstGeom prst="line">
            <a:avLst/>
          </a:prstGeom>
          <a:noFill/>
          <a:ln w="38100">
            <a:solidFill>
              <a:schemeClr val="tx1"/>
            </a:solidFill>
            <a:round/>
            <a:headEnd/>
            <a:tailEnd type="triangle" w="med" len="med"/>
          </a:ln>
        </p:spPr>
        <p:txBody>
          <a:bodyPr wrap="none" anchor="ctr"/>
          <a:lstStyle/>
          <a:p>
            <a:endParaRPr lang="en-US">
              <a:solidFill>
                <a:srgbClr val="000000"/>
              </a:solidFill>
            </a:endParaRPr>
          </a:p>
        </p:txBody>
      </p:sp>
      <p:sp>
        <p:nvSpPr>
          <p:cNvPr id="24" name="Freeform 5"/>
          <p:cNvSpPr>
            <a:spLocks/>
          </p:cNvSpPr>
          <p:nvPr/>
        </p:nvSpPr>
        <p:spPr bwMode="auto">
          <a:xfrm>
            <a:off x="8284635" y="1713285"/>
            <a:ext cx="423333" cy="971550"/>
          </a:xfrm>
          <a:custGeom>
            <a:avLst/>
            <a:gdLst>
              <a:gd name="T0" fmla="*/ 2147483647 w 300"/>
              <a:gd name="T1" fmla="*/ 0 h 612"/>
              <a:gd name="T2" fmla="*/ 2147483647 w 300"/>
              <a:gd name="T3" fmla="*/ 2147483647 h 612"/>
              <a:gd name="T4" fmla="*/ 2147483647 w 300"/>
              <a:gd name="T5" fmla="*/ 2147483647 h 612"/>
              <a:gd name="T6" fmla="*/ 0 w 300"/>
              <a:gd name="T7" fmla="*/ 2147483647 h 612"/>
              <a:gd name="T8" fmla="*/ 2147483647 w 300"/>
              <a:gd name="T9" fmla="*/ 2147483647 h 612"/>
              <a:gd name="T10" fmla="*/ 2147483647 w 300"/>
              <a:gd name="T11" fmla="*/ 2147483647 h 612"/>
              <a:gd name="T12" fmla="*/ 2147483647 w 300"/>
              <a:gd name="T13" fmla="*/ 2147483647 h 612"/>
              <a:gd name="T14" fmla="*/ 2147483647 w 300"/>
              <a:gd name="T15" fmla="*/ 2147483647 h 612"/>
              <a:gd name="T16" fmla="*/ 2147483647 w 300"/>
              <a:gd name="T17" fmla="*/ 2147483647 h 6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0"/>
              <a:gd name="T28" fmla="*/ 0 h 612"/>
              <a:gd name="T29" fmla="*/ 300 w 300"/>
              <a:gd name="T30" fmla="*/ 612 h 6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0" h="612">
                <a:moveTo>
                  <a:pt x="18" y="0"/>
                </a:moveTo>
                <a:lnTo>
                  <a:pt x="66" y="126"/>
                </a:lnTo>
                <a:lnTo>
                  <a:pt x="60" y="180"/>
                </a:lnTo>
                <a:lnTo>
                  <a:pt x="0" y="228"/>
                </a:lnTo>
                <a:lnTo>
                  <a:pt x="6" y="324"/>
                </a:lnTo>
                <a:lnTo>
                  <a:pt x="78" y="378"/>
                </a:lnTo>
                <a:lnTo>
                  <a:pt x="144" y="420"/>
                </a:lnTo>
                <a:cubicBezTo>
                  <a:pt x="150" y="435"/>
                  <a:pt x="192" y="507"/>
                  <a:pt x="192" y="534"/>
                </a:cubicBezTo>
                <a:lnTo>
                  <a:pt x="300" y="612"/>
                </a:lnTo>
              </a:path>
            </a:pathLst>
          </a:custGeom>
          <a:noFill/>
          <a:ln w="57150" cap="flat" cmpd="sng">
            <a:solidFill>
              <a:srgbClr val="CC0099"/>
            </a:solidFill>
            <a:prstDash val="solid"/>
            <a:round/>
            <a:headEnd type="none" w="med" len="med"/>
            <a:tailEnd type="none" w="med" len="med"/>
          </a:ln>
        </p:spPr>
        <p:txBody>
          <a:bodyPr wrap="none" anchor="ctr"/>
          <a:lstStyle/>
          <a:p>
            <a:endParaRPr lang="en-US">
              <a:solidFill>
                <a:srgbClr val="000000"/>
              </a:solidFill>
            </a:endParaRPr>
          </a:p>
        </p:txBody>
      </p:sp>
      <p:sp>
        <p:nvSpPr>
          <p:cNvPr id="25" name="Text Placeholder 2"/>
          <p:cNvSpPr txBox="1">
            <a:spLocks/>
          </p:cNvSpPr>
          <p:nvPr/>
        </p:nvSpPr>
        <p:spPr>
          <a:xfrm>
            <a:off x="2214989" y="1492609"/>
            <a:ext cx="2261706" cy="842414"/>
          </a:xfrm>
          <a:prstGeom prst="rect">
            <a:avLst/>
          </a:prstGeom>
        </p:spPr>
        <p:txBody>
          <a:bodyPr/>
          <a:lst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700"/>
              </a:spcBef>
              <a:buClr>
                <a:srgbClr val="C00000"/>
              </a:buClr>
            </a:pPr>
            <a:r>
              <a:rPr lang="en-US" u="sng" dirty="0">
                <a:solidFill>
                  <a:srgbClr val="000000">
                    <a:lumMod val="75000"/>
                    <a:lumOff val="25000"/>
                  </a:srgbClr>
                </a:solidFill>
                <a:effectLst>
                  <a:outerShdw blurRad="38100" dist="38100" dir="2700000" algn="tl">
                    <a:srgbClr val="000000">
                      <a:alpha val="43137"/>
                    </a:srgbClr>
                  </a:outerShdw>
                </a:effectLst>
              </a:rPr>
              <a:t>C &amp; SF Project</a:t>
            </a:r>
          </a:p>
          <a:p>
            <a:endParaRPr lang="en-US" u="sng" dirty="0">
              <a:solidFill>
                <a:srgbClr val="000000">
                  <a:lumMod val="75000"/>
                  <a:lumOff val="25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3306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p:cNvSpPr>
            <a:spLocks noGrp="1" noChangeArrowheads="1"/>
          </p:cNvSpPr>
          <p:nvPr>
            <p:ph type="title"/>
          </p:nvPr>
        </p:nvSpPr>
        <p:spPr>
          <a:xfrm>
            <a:off x="1678745" y="0"/>
            <a:ext cx="8811460" cy="965200"/>
          </a:xfrm>
        </p:spPr>
        <p:txBody>
          <a:bodyPr/>
          <a:lstStyle/>
          <a:p>
            <a:r>
              <a:rPr lang="en-US" dirty="0"/>
              <a:t>Challenge 3: inflows vs. outflows</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226267" y="680484"/>
            <a:ext cx="3797424" cy="5757715"/>
          </a:xfrm>
          <a:prstGeom prst="rect">
            <a:avLst/>
          </a:prstGeom>
          <a:noFill/>
          <a:ln w="31750">
            <a:noFill/>
            <a:miter lim="800000"/>
            <a:headEnd/>
            <a:tailEnd/>
          </a:ln>
          <a:effectLst>
            <a:outerShdw blurRad="50800" dist="88900" dir="2700000" algn="tl" rotWithShape="0">
              <a:prstClr val="black"/>
            </a:outerShdw>
          </a:effec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438089" y="680484"/>
            <a:ext cx="3814176" cy="5783115"/>
          </a:xfrm>
          <a:prstGeom prst="rect">
            <a:avLst/>
          </a:prstGeom>
          <a:noFill/>
          <a:ln w="31750">
            <a:noFill/>
            <a:miter lim="800000"/>
            <a:headEnd/>
            <a:tailEnd/>
          </a:ln>
          <a:effectLst>
            <a:outerShdw blurRad="50800" dist="88900" dir="2700000" algn="tl" rotWithShape="0">
              <a:prstClr val="black"/>
            </a:outerShdw>
          </a:effectLst>
        </p:spPr>
      </p:pic>
      <p:pic>
        <p:nvPicPr>
          <p:cNvPr id="14" name="Picture 5" descr="3_flow_maps_2008_oct_lege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7841" y="4054550"/>
            <a:ext cx="2176851" cy="1129018"/>
          </a:xfrm>
          <a:prstGeom prst="rect">
            <a:avLst/>
          </a:prstGeom>
          <a:noFill/>
          <a:effectLst>
            <a:outerShdw blurRad="50800" dist="88900" dir="2700000" algn="tl" rotWithShape="0">
              <a:prstClr val="black"/>
            </a:outerShdw>
          </a:effectLst>
        </p:spPr>
      </p:pic>
    </p:spTree>
    <p:extLst>
      <p:ext uri="{BB962C8B-B14F-4D97-AF65-F5344CB8AC3E}">
        <p14:creationId xmlns:p14="http://schemas.microsoft.com/office/powerpoint/2010/main" val="3927833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4" name="Rectangle 4"/>
          <p:cNvSpPr>
            <a:spLocks noGrp="1" noChangeArrowheads="1"/>
          </p:cNvSpPr>
          <p:nvPr>
            <p:ph type="title"/>
          </p:nvPr>
        </p:nvSpPr>
        <p:spPr>
          <a:xfrm>
            <a:off x="1678745" y="0"/>
            <a:ext cx="8811460" cy="965200"/>
          </a:xfrm>
        </p:spPr>
        <p:txBody>
          <a:bodyPr/>
          <a:lstStyle/>
          <a:p>
            <a:r>
              <a:rPr lang="en-US" dirty="0"/>
              <a:t>Challenge 4:  working together</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5676" y="142779"/>
            <a:ext cx="4284435" cy="2846956"/>
          </a:xfrm>
          <a:prstGeom prst="rect">
            <a:avLst/>
          </a:prstGeom>
        </p:spPr>
      </p:pic>
      <p:sp>
        <p:nvSpPr>
          <p:cNvPr id="9" name="Text Placeholder 2"/>
          <p:cNvSpPr txBox="1">
            <a:spLocks/>
          </p:cNvSpPr>
          <p:nvPr/>
        </p:nvSpPr>
        <p:spPr>
          <a:xfrm>
            <a:off x="385923" y="3243957"/>
            <a:ext cx="5313626" cy="4114800"/>
          </a:xfrm>
          <a:prstGeom prst="rect">
            <a:avLst/>
          </a:prstGeom>
        </p:spPr>
        <p:txBody>
          <a:bodyPr/>
          <a:lst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700"/>
              </a:spcBef>
              <a:buClr>
                <a:srgbClr val="C00000"/>
              </a:buClr>
            </a:pPr>
            <a:r>
              <a:rPr lang="en-US" u="sng" dirty="0">
                <a:solidFill>
                  <a:srgbClr val="000000">
                    <a:lumMod val="75000"/>
                    <a:lumOff val="25000"/>
                  </a:srgbClr>
                </a:solidFill>
                <a:effectLst>
                  <a:outerShdw blurRad="38100" dist="38100" dir="2700000" algn="tl">
                    <a:srgbClr val="000000">
                      <a:alpha val="43137"/>
                    </a:srgbClr>
                  </a:outerShdw>
                </a:effectLst>
              </a:rPr>
              <a:t>Myths of Competition</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Oysters vs Bass</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Snail Kite vs Sparrow</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Coasts vs Lake</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Agriculture vs Environment</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Flood Protection vs Water Supply</a:t>
            </a:r>
          </a:p>
          <a:p>
            <a:pPr>
              <a:spcBef>
                <a:spcPts val="700"/>
              </a:spcBef>
              <a:buClr>
                <a:srgbClr val="C00000"/>
              </a:buClr>
              <a:buFont typeface="Wingdings" panose="05000000000000000000" pitchFamily="2" charset="2"/>
              <a:buChar char="§"/>
            </a:pPr>
            <a:r>
              <a:rPr lang="en-US" dirty="0">
                <a:solidFill>
                  <a:srgbClr val="000000">
                    <a:lumMod val="75000"/>
                    <a:lumOff val="25000"/>
                  </a:srgbClr>
                </a:solidFill>
              </a:rPr>
              <a:t>Development vs Tourism</a:t>
            </a:r>
          </a:p>
          <a:p>
            <a:pPr marL="0" indent="0">
              <a:spcBef>
                <a:spcPts val="700"/>
              </a:spcBef>
              <a:buClr>
                <a:srgbClr val="C00000"/>
              </a:buClr>
            </a:pPr>
            <a:endParaRPr lang="en-US" dirty="0">
              <a:solidFill>
                <a:srgbClr val="000000">
                  <a:lumMod val="75000"/>
                  <a:lumOff val="25000"/>
                </a:srgbClr>
              </a:solidFill>
            </a:endParaRPr>
          </a:p>
          <a:p>
            <a:pPr>
              <a:spcBef>
                <a:spcPts val="700"/>
              </a:spcBef>
              <a:buClr>
                <a:srgbClr val="C00000"/>
              </a:buClr>
              <a:buFont typeface="Wingdings" panose="05000000000000000000" pitchFamily="2" charset="2"/>
              <a:buChar char="§"/>
            </a:pPr>
            <a:endParaRPr lang="en-US" sz="2000" dirty="0">
              <a:solidFill>
                <a:srgbClr val="000000">
                  <a:lumMod val="75000"/>
                  <a:lumOff val="25000"/>
                </a:srgbClr>
              </a:solidFill>
            </a:endParaRPr>
          </a:p>
          <a:p>
            <a:pPr>
              <a:spcBef>
                <a:spcPts val="700"/>
              </a:spcBef>
              <a:buClr>
                <a:srgbClr val="C00000"/>
              </a:buClr>
              <a:buFont typeface="Wingdings" panose="05000000000000000000" pitchFamily="2" charset="2"/>
              <a:buChar char="§"/>
            </a:pPr>
            <a:endParaRPr lang="en-US" sz="2000" dirty="0">
              <a:solidFill>
                <a:srgbClr val="000000">
                  <a:lumMod val="75000"/>
                  <a:lumOff val="25000"/>
                </a:srgbClr>
              </a:solidFill>
            </a:endParaRPr>
          </a:p>
          <a:p>
            <a:endParaRPr lang="en-US" dirty="0">
              <a:solidFill>
                <a:srgbClr val="000000">
                  <a:lumMod val="75000"/>
                  <a:lumOff val="25000"/>
                </a:srgb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5676" y="3762575"/>
            <a:ext cx="4223232" cy="2855143"/>
          </a:xfrm>
          <a:prstGeom prst="rect">
            <a:avLst/>
          </a:prstGeom>
        </p:spPr>
      </p:pic>
      <p:pic>
        <p:nvPicPr>
          <p:cNvPr id="3" name="Picture 2"/>
          <p:cNvPicPr>
            <a:picLocks noChangeAspect="1"/>
          </p:cNvPicPr>
          <p:nvPr/>
        </p:nvPicPr>
        <p:blipFill>
          <a:blip r:embed="rId5"/>
          <a:stretch>
            <a:fillRect/>
          </a:stretch>
        </p:blipFill>
        <p:spPr>
          <a:xfrm>
            <a:off x="3494450" y="1221316"/>
            <a:ext cx="4760191" cy="2873228"/>
          </a:xfrm>
          <a:prstGeom prst="rect">
            <a:avLst/>
          </a:prstGeom>
        </p:spPr>
      </p:pic>
    </p:spTree>
    <p:extLst>
      <p:ext uri="{BB962C8B-B14F-4D97-AF65-F5344CB8AC3E}">
        <p14:creationId xmlns:p14="http://schemas.microsoft.com/office/powerpoint/2010/main" val="1807941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Opportunities instead of challenges….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254754" y="1580575"/>
            <a:ext cx="7118902" cy="4987626"/>
          </a:xfrm>
          <a:prstGeom prst="rect">
            <a:avLst/>
          </a:prstGeom>
          <a:noFill/>
        </p:spPr>
      </p:pic>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799110" y="883925"/>
            <a:ext cx="4253347" cy="2946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1799111" y="3426588"/>
            <a:ext cx="1879041" cy="461665"/>
          </a:xfrm>
          <a:prstGeom prst="rect">
            <a:avLst/>
          </a:prstGeom>
          <a:noFill/>
          <a:ln w="9525">
            <a:noFill/>
            <a:miter lim="800000"/>
            <a:headEnd/>
            <a:tailEnd/>
          </a:ln>
        </p:spPr>
        <p:txBody>
          <a:bodyPr wrap="none">
            <a:spAutoFit/>
          </a:bodyPr>
          <a:lstStyle/>
          <a:p>
            <a:r>
              <a:rPr lang="en-US" b="1" dirty="0">
                <a:solidFill>
                  <a:srgbClr val="FFFFFF"/>
                </a:solidFill>
              </a:rPr>
              <a:t>Dry Season</a:t>
            </a:r>
          </a:p>
        </p:txBody>
      </p:sp>
      <p:sp>
        <p:nvSpPr>
          <p:cNvPr id="7" name="Text Box 3"/>
          <p:cNvSpPr txBox="1">
            <a:spLocks noChangeArrowheads="1"/>
          </p:cNvSpPr>
          <p:nvPr/>
        </p:nvSpPr>
        <p:spPr bwMode="auto">
          <a:xfrm>
            <a:off x="3251953" y="5999278"/>
            <a:ext cx="7121703" cy="353943"/>
          </a:xfrm>
          <a:prstGeom prst="rect">
            <a:avLst/>
          </a:prstGeom>
          <a:noFill/>
          <a:ln w="9525">
            <a:noFill/>
            <a:miter lim="800000"/>
            <a:headEnd/>
            <a:tailEnd/>
          </a:ln>
        </p:spPr>
        <p:txBody>
          <a:bodyPr wrap="square">
            <a:spAutoFit/>
          </a:bodyPr>
          <a:lstStyle/>
          <a:p>
            <a:pPr algn="ctr"/>
            <a:r>
              <a:rPr lang="en-US" sz="1700" b="1" dirty="0">
                <a:solidFill>
                  <a:srgbClr val="FFFFFF"/>
                </a:solidFill>
              </a:rPr>
              <a:t>Up to 17 inches of rain fell in Kissimmee Basin after Hurricane Irma</a:t>
            </a:r>
          </a:p>
        </p:txBody>
      </p:sp>
    </p:spTree>
    <p:extLst>
      <p:ext uri="{BB962C8B-B14F-4D97-AF65-F5344CB8AC3E}">
        <p14:creationId xmlns:p14="http://schemas.microsoft.com/office/powerpoint/2010/main" val="283491722"/>
      </p:ext>
    </p:extLst>
  </p:cSld>
  <p:clrMapOvr>
    <a:masterClrMapping/>
  </p:clrMapOvr>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3.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22195</TotalTime>
  <Words>548</Words>
  <Application>Microsoft Office PowerPoint</Application>
  <PresentationFormat>Widescreen</PresentationFormat>
  <Paragraphs>173</Paragraphs>
  <Slides>22</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ＭＳ Ｐゴシック</vt:lpstr>
      <vt:lpstr>Arial</vt:lpstr>
      <vt:lpstr>Calibri</vt:lpstr>
      <vt:lpstr>Century Gothic</vt:lpstr>
      <vt:lpstr>Tahoma</vt:lpstr>
      <vt:lpstr>Wingdings</vt:lpstr>
      <vt:lpstr>Title Slide Templates</vt:lpstr>
      <vt:lpstr>Content Templates</vt:lpstr>
      <vt:lpstr>1_Content Templates</vt:lpstr>
      <vt:lpstr>South Florida Regional  PLANNING  COUNCIL      </vt:lpstr>
      <vt:lpstr>The south Florida Ecosystem</vt:lpstr>
      <vt:lpstr>The Historic Everglades Ecosystem</vt:lpstr>
      <vt:lpstr>Challenge 1:  changed habitat/loss of wetlands</vt:lpstr>
      <vt:lpstr>Challenge 2: system design</vt:lpstr>
      <vt:lpstr>Challenge 2: system design Cont‘D</vt:lpstr>
      <vt:lpstr>Challenge 3: inflows vs. outflows</vt:lpstr>
      <vt:lpstr>Challenge 4:  working together</vt:lpstr>
      <vt:lpstr>Opportunities instead of challenges….</vt:lpstr>
      <vt:lpstr>PowerPoint Presentation</vt:lpstr>
      <vt:lpstr>Three years of extremes on lake Okeechobee</vt:lpstr>
      <vt:lpstr>Dry Season 2019 plan</vt:lpstr>
      <vt:lpstr>What are we monitoring?</vt:lpstr>
      <vt:lpstr>How ARE WE DOING?</vt:lpstr>
      <vt:lpstr>How ARE WE DOING?</vt:lpstr>
      <vt:lpstr>PowerPoint Presentation</vt:lpstr>
      <vt:lpstr>How ARE WE DOING?</vt:lpstr>
      <vt:lpstr>Lake Okeechobee System Operating Manual</vt:lpstr>
      <vt:lpstr>Herbert hoover dike implementation progress</vt:lpstr>
      <vt:lpstr>PowerPoint Presentation</vt:lpstr>
      <vt:lpstr>PowerPoint Presentation</vt:lpstr>
      <vt:lpstr>Everyone has to be part of the solution….</vt:lpstr>
    </vt:vector>
  </TitlesOfParts>
  <Company>United States Army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G6PA9ELW</dc:creator>
  <cp:keywords>USACE</cp:keywords>
  <cp:lastModifiedBy>Isabel Cosio Carballo</cp:lastModifiedBy>
  <cp:revision>624</cp:revision>
  <cp:lastPrinted>2018-11-30T18:53:25Z</cp:lastPrinted>
  <dcterms:created xsi:type="dcterms:W3CDTF">2016-05-03T16:10:38Z</dcterms:created>
  <dcterms:modified xsi:type="dcterms:W3CDTF">2019-04-17T16:32:32Z</dcterms:modified>
  <cp:category>Water Management</cp:category>
</cp:coreProperties>
</file>