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7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5" r:id="rId6"/>
    <p:sldId id="266" r:id="rId7"/>
    <p:sldId id="267" r:id="rId8"/>
  </p:sldIdLst>
  <p:sldSz cx="9144000" cy="6858000" type="letter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 userDrawn="1">
          <p15:clr>
            <a:srgbClr val="A4A3A4"/>
          </p15:clr>
        </p15:guide>
        <p15:guide id="2" pos="22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54B6"/>
    <a:srgbClr val="000099"/>
    <a:srgbClr val="0000CC"/>
    <a:srgbClr val="0000FF"/>
    <a:srgbClr val="54BE4C"/>
    <a:srgbClr val="002060"/>
    <a:srgbClr val="4C78B2"/>
    <a:srgbClr val="66CCFF"/>
    <a:srgbClr val="CC0099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4" autoAdjust="0"/>
    <p:restoredTop sz="94662" autoAdjust="0"/>
  </p:normalViewPr>
  <p:slideViewPr>
    <p:cSldViewPr>
      <p:cViewPr varScale="1">
        <p:scale>
          <a:sx n="78" d="100"/>
          <a:sy n="78" d="100"/>
        </p:scale>
        <p:origin x="1675" y="77"/>
      </p:cViewPr>
      <p:guideLst>
        <p:guide orient="horz" pos="1968"/>
        <p:guide pos="2880"/>
      </p:guideLst>
    </p:cSldViewPr>
  </p:slideViewPr>
  <p:outlineViewPr>
    <p:cViewPr>
      <p:scale>
        <a:sx n="33" d="100"/>
        <a:sy n="33" d="100"/>
      </p:scale>
      <p:origin x="0" y="1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0"/>
      </p:cViewPr>
      <p:guideLst>
        <p:guide orient="horz" pos="290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 cap="flat" cmpd="sng" algn="ctr">
          <a:solidFill>
            <a:schemeClr val="tx1"/>
          </a:solidFill>
          <a:prstDash val="solid"/>
          <a:round/>
        </a:ln>
        <a:effectLst/>
        <a:sp3d contourW="3175">
          <a:contourClr>
            <a:schemeClr val="tx1"/>
          </a:contourClr>
        </a:sp3d>
      </c:spPr>
    </c:floor>
    <c:sideWall>
      <c:thickness val="0"/>
      <c:spPr>
        <a:noFill/>
        <a:ln w="12700">
          <a:solidFill>
            <a:schemeClr val="bg2"/>
          </a:solidFill>
          <a:prstDash val="solid"/>
        </a:ln>
        <a:effectLst/>
        <a:sp3d contourW="12700">
          <a:contourClr>
            <a:schemeClr val="bg2"/>
          </a:contourClr>
        </a:sp3d>
      </c:spPr>
    </c:sideWall>
    <c:backWall>
      <c:thickness val="0"/>
      <c:spPr>
        <a:noFill/>
        <a:ln w="12700">
          <a:solidFill>
            <a:schemeClr val="bg2"/>
          </a:solidFill>
          <a:prstDash val="solid"/>
        </a:ln>
        <a:effectLst/>
        <a:sp3d contourW="12700">
          <a:contourClr>
            <a:schemeClr val="bg2"/>
          </a:contourClr>
        </a:sp3d>
      </c:spPr>
    </c:backWall>
    <c:plotArea>
      <c:layout>
        <c:manualLayout>
          <c:layoutTarget val="inner"/>
          <c:xMode val="edge"/>
          <c:yMode val="edge"/>
          <c:x val="0.13318284424379201"/>
          <c:y val="1.3363028953229401E-2"/>
          <c:w val="0.86681715575620699"/>
          <c:h val="0.65345205048155897"/>
        </c:manualLayout>
      </c:layout>
      <c:bar3DChart>
        <c:barDir val="col"/>
        <c:grouping val="clustered"/>
        <c:varyColors val="0"/>
        <c:ser>
          <c:idx val="6"/>
          <c:order val="0"/>
          <c:tx>
            <c:strRef>
              <c:f>Sheet1!$A$2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F54B6"/>
            </a:solidFill>
            <a:ln>
              <a:solidFill>
                <a:srgbClr val="9F54B6"/>
              </a:solidFill>
            </a:ln>
            <a:effectLst/>
            <a:sp3d>
              <a:contourClr>
                <a:srgbClr val="9F54B6"/>
              </a:contourClr>
            </a:sp3d>
          </c:spPr>
          <c:invertIfNegative val="0"/>
          <c:cat>
            <c:strRef>
              <c:f>Sheet1!$B$1:$F$1</c:f>
              <c:strCache>
                <c:ptCount val="5"/>
                <c:pt idx="0">
                  <c:v>Assets</c:v>
                </c:pt>
                <c:pt idx="1">
                  <c:v>Deferred Outflows</c:v>
                </c:pt>
                <c:pt idx="2">
                  <c:v>Liabilities</c:v>
                </c:pt>
                <c:pt idx="3">
                  <c:v>Deferred Inflows</c:v>
                </c:pt>
                <c:pt idx="4">
                  <c:v>Net Position</c:v>
                </c:pt>
              </c:strCache>
            </c:strRef>
          </c:cat>
          <c:val>
            <c:numRef>
              <c:f>Sheet1!$B$2:$F$2</c:f>
              <c:numCache>
                <c:formatCode>"$"#,##0_);[Red]\("$"#,##0\)</c:formatCode>
                <c:ptCount val="5"/>
                <c:pt idx="0">
                  <c:v>5606000</c:v>
                </c:pt>
                <c:pt idx="1">
                  <c:v>449000</c:v>
                </c:pt>
                <c:pt idx="2">
                  <c:v>1337000</c:v>
                </c:pt>
                <c:pt idx="3">
                  <c:v>144000</c:v>
                </c:pt>
                <c:pt idx="4">
                  <c:v>4574000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0B-4FEC-A270-2E1E015C2CA7}"/>
            </c:ext>
          </c:extLst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strRef>
              <c:f>Sheet1!$B$1:$F$1</c:f>
              <c:strCache>
                <c:ptCount val="5"/>
                <c:pt idx="0">
                  <c:v>Assets</c:v>
                </c:pt>
                <c:pt idx="1">
                  <c:v>Deferred Outflows</c:v>
                </c:pt>
                <c:pt idx="2">
                  <c:v>Liabilities</c:v>
                </c:pt>
                <c:pt idx="3">
                  <c:v>Deferred Inflows</c:v>
                </c:pt>
                <c:pt idx="4">
                  <c:v>Net Position</c:v>
                </c:pt>
              </c:strCache>
            </c:strRef>
          </c:cat>
          <c:val>
            <c:numRef>
              <c:f>Sheet1!$B$3:$F$3</c:f>
              <c:numCache>
                <c:formatCode>"$"#,##0_);[Red]\("$"#,##0\)</c:formatCode>
                <c:ptCount val="5"/>
                <c:pt idx="0">
                  <c:v>6326000</c:v>
                </c:pt>
                <c:pt idx="1">
                  <c:v>435000</c:v>
                </c:pt>
                <c:pt idx="2">
                  <c:v>1467000</c:v>
                </c:pt>
                <c:pt idx="3">
                  <c:v>44000</c:v>
                </c:pt>
                <c:pt idx="4">
                  <c:v>5250000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0B-4FEC-A270-2E1E015C2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3281448"/>
        <c:axId val="363476528"/>
        <c:axId val="0"/>
        <c:extLst>
          <c:ext xmlns:c15="http://schemas.microsoft.com/office/drawing/2012/chart" uri="{02D57815-91ED-43cb-92C2-25804820EDAC}">
            <c15:filteredBarSeries>
              <c15:ser>
                <c:idx val="4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Assets</c:v>
                      </c:pt>
                      <c:pt idx="1">
                        <c:v>Deferred Outflows</c:v>
                      </c:pt>
                      <c:pt idx="2">
                        <c:v>Liabilities</c:v>
                      </c:pt>
                      <c:pt idx="3">
                        <c:v>Deferred Inflows</c:v>
                      </c:pt>
                      <c:pt idx="4">
                        <c:v>Net Position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9E0B-4FEC-A270-2E1E015C2CA7}"/>
                  </c:ext>
                </c:extLst>
              </c15:ser>
            </c15:filteredBarSeries>
            <c15:filteredBarSeries>
              <c15:ser>
                <c:idx val="5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Assets</c:v>
                      </c:pt>
                      <c:pt idx="1">
                        <c:v>Deferred Outflows</c:v>
                      </c:pt>
                      <c:pt idx="2">
                        <c:v>Liabilities</c:v>
                      </c:pt>
                      <c:pt idx="3">
                        <c:v>Deferred Inflows</c:v>
                      </c:pt>
                      <c:pt idx="4">
                        <c:v>Net Position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9E0B-4FEC-A270-2E1E015C2CA7}"/>
                  </c:ext>
                </c:extLst>
              </c15:ser>
            </c15:filteredBarSeries>
            <c15:filteredBarSeries>
              <c15:ser>
                <c:idx val="0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5"/>
                      <c:pt idx="0">
                        <c:v>Assets</c:v>
                      </c:pt>
                      <c:pt idx="1">
                        <c:v>Deferred Outflows</c:v>
                      </c:pt>
                      <c:pt idx="2">
                        <c:v>Liabilities</c:v>
                      </c:pt>
                      <c:pt idx="3">
                        <c:v>Deferred Inflows</c:v>
                      </c:pt>
                      <c:pt idx="4">
                        <c:v>Net Position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E0B-4FEC-A270-2E1E015C2CA7}"/>
                  </c:ext>
                </c:extLst>
              </c15:ser>
            </c15:filteredBarSeries>
          </c:ext>
        </c:extLst>
      </c:bar3DChart>
      <c:catAx>
        <c:axId val="363281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317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99" b="1" i="0" u="none" strike="noStrike" kern="120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363476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3476528"/>
        <c:scaling>
          <c:orientation val="minMax"/>
        </c:scaling>
        <c:delete val="0"/>
        <c:axPos val="l"/>
        <c:majorGridlines>
          <c:spPr>
            <a:ln w="317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&quot;$&quot;#,##0_);[Red]\(&quot;$&quot;#,##0\)" sourceLinked="1"/>
        <c:majorTickMark val="out"/>
        <c:minorTickMark val="none"/>
        <c:tickLblPos val="nextTo"/>
        <c:spPr>
          <a:noFill/>
          <a:ln w="317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defRPr>
            </a:pPr>
            <a:endParaRPr lang="en-US"/>
          </a:p>
        </c:txPr>
        <c:crossAx val="3632814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317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>
                <a:solidFill>
                  <a:schemeClr val="tx1"/>
                </a:solidFill>
              </a:defRPr>
            </a:pPr>
            <a:r>
              <a:rPr lang="en-US" sz="22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</c:rich>
      </c:tx>
      <c:overlay val="1"/>
    </c:title>
    <c:autoTitleDeleted val="0"/>
    <c:view3D>
      <c:rotX val="30"/>
      <c:rotY val="8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802910999761401E-2"/>
          <c:y val="0.12045818357546299"/>
          <c:w val="0.80833357193987099"/>
          <c:h val="0.4833666942157079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1"/>
              <c:layout>
                <c:manualLayout>
                  <c:x val="2.4242424242424242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A8-42BB-9552-F1901941D5F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AE-4EF9-9704-C7728FEDFAF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5%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AE-4EF9-9704-C7728FEDFA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Membership Assessments - $802 - 31%</c:v>
                </c:pt>
                <c:pt idx="1">
                  <c:v>Federal, State and Local Grants - $1,233 - 47%</c:v>
                </c:pt>
                <c:pt idx="2">
                  <c:v>D.R.I. Fees - $196 - 8%</c:v>
                </c:pt>
                <c:pt idx="3">
                  <c:v>Interest Income - $234 - 9%</c:v>
                </c:pt>
                <c:pt idx="4">
                  <c:v>Other - $145 - 5%</c:v>
                </c:pt>
              </c:strCache>
            </c:strRef>
          </c:cat>
          <c:val>
            <c:numRef>
              <c:f>Sheet1!$B$2:$B$6</c:f>
              <c:numCache>
                <c:formatCode>_("$"* #,##0_);_("$"* \(#,##0\);_("$"* "-"??_);_(@_)</c:formatCode>
                <c:ptCount val="5"/>
                <c:pt idx="0">
                  <c:v>802</c:v>
                </c:pt>
                <c:pt idx="1">
                  <c:v>1233</c:v>
                </c:pt>
                <c:pt idx="2">
                  <c:v>196</c:v>
                </c:pt>
                <c:pt idx="3">
                  <c:v>234</c:v>
                </c:pt>
                <c:pt idx="4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A8-42BB-9552-F1901941D5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76399427344309E-2"/>
          <c:y val="0.68069425414860196"/>
          <c:w val="0.96168981150083499"/>
          <c:h val="0.30187022296418498"/>
        </c:manualLayout>
      </c:layout>
      <c:overlay val="0"/>
      <c:txPr>
        <a:bodyPr/>
        <a:lstStyle/>
        <a:p>
          <a:pPr>
            <a:defRPr sz="12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>
                <a:solidFill>
                  <a:schemeClr val="tx1"/>
                </a:solidFill>
              </a:rPr>
              <a:t>2017</a:t>
            </a:r>
          </a:p>
        </c:rich>
      </c:tx>
      <c:layout>
        <c:manualLayout>
          <c:xMode val="edge"/>
          <c:yMode val="edge"/>
          <c:x val="0.27545454545454551"/>
          <c:y val="1.7435522887212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181818181818198E-2"/>
          <c:y val="0.140445653795498"/>
          <c:w val="0.92651539012168904"/>
          <c:h val="0.452312929652928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BFE-42D1-8D22-C8B7D7F9CA1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2BCD-40E6-9B12-53C3C49AFED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BFE-42D1-8D22-C8B7D7F9CA1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BFE-42D1-8D22-C8B7D7F9CA1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7BFE-42D1-8D22-C8B7D7F9CA15}"/>
              </c:ext>
            </c:extLst>
          </c:dPt>
          <c:dLbls>
            <c:dLbl>
              <c:idx val="1"/>
              <c:layout>
                <c:manualLayout>
                  <c:x val="1.5151515151515152E-2"/>
                  <c:y val="-5.811840962404253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CD-40E6-9B12-53C3C49AFE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Membership Assessments - $818 - 40%</c:v>
                </c:pt>
                <c:pt idx="1">
                  <c:v>Federal, State and Local Grants - $918 - 45%</c:v>
                </c:pt>
                <c:pt idx="2">
                  <c:v>D.R.I. Fees - $8 - 1%</c:v>
                </c:pt>
                <c:pt idx="3">
                  <c:v>Interest Income - $200 - 10%</c:v>
                </c:pt>
                <c:pt idx="4">
                  <c:v>Other - $84 - 4%</c:v>
                </c:pt>
              </c:strCache>
            </c:strRef>
          </c:cat>
          <c:val>
            <c:numRef>
              <c:f>Sheet1!$B$2:$B$6</c:f>
              <c:numCache>
                <c:formatCode>_("$"* #,##0_);_("$"* \(#,##0\);_("$"* "-"??_);_(@_)</c:formatCode>
                <c:ptCount val="5"/>
                <c:pt idx="0">
                  <c:v>818</c:v>
                </c:pt>
                <c:pt idx="1">
                  <c:v>918</c:v>
                </c:pt>
                <c:pt idx="2">
                  <c:v>8</c:v>
                </c:pt>
                <c:pt idx="3">
                  <c:v>200</c:v>
                </c:pt>
                <c:pt idx="4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CD-40E6-9B12-53C3C49AFE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</c:rich>
      </c:tx>
      <c:layout>
        <c:manualLayout>
          <c:xMode val="edge"/>
          <c:yMode val="edge"/>
          <c:x val="0.41069696969696967"/>
          <c:y val="1.743552288721276E-2"/>
        </c:manualLayout>
      </c:layout>
      <c:overlay val="1"/>
    </c:title>
    <c:autoTitleDeleted val="0"/>
    <c:view3D>
      <c:rotX val="30"/>
      <c:rotY val="8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802910999761401E-2"/>
          <c:y val="0.12045818357546299"/>
          <c:w val="0.80833357193987099"/>
          <c:h val="0.4833666942157079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2.905920481202126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57%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FE-48DF-992B-0056087F4A26}"/>
                </c:ext>
              </c:extLst>
            </c:dLbl>
            <c:dLbl>
              <c:idx val="1"/>
              <c:layout>
                <c:manualLayout>
                  <c:x val="9.0909090909090887E-3"/>
                  <c:y val="-7.845985299245747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FE-48DF-992B-0056087F4A26}"/>
                </c:ext>
              </c:extLst>
            </c:dLbl>
            <c:dLbl>
              <c:idx val="2"/>
              <c:layout>
                <c:manualLayout>
                  <c:x val="-5.7575757575757579E-2"/>
                  <c:y val="1.45296024060106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11-4B51-AE78-0DC59B5F9A31}"/>
                </c:ext>
              </c:extLst>
            </c:dLbl>
            <c:dLbl>
              <c:idx val="3"/>
              <c:layout>
                <c:manualLayout>
                  <c:x val="-3.6363636363636473E-2"/>
                  <c:y val="-1.743552288721278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-14%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11-4B51-AE78-0DC59B5F9A3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Personnel Services - $1,218 - 57%</c:v>
                </c:pt>
                <c:pt idx="1">
                  <c:v>Outside Consultant Expense - $437 - 20%</c:v>
                </c:pt>
                <c:pt idx="2">
                  <c:v>Operating Expense - $790 - 37%</c:v>
                </c:pt>
                <c:pt idx="3">
                  <c:v>Bad Debt Expense - $(298) - (14)%</c:v>
                </c:pt>
              </c:strCache>
            </c:strRef>
          </c:cat>
          <c:val>
            <c:numRef>
              <c:f>Sheet1!$B$2:$B$5</c:f>
              <c:numCache>
                <c:formatCode>_("$"* #,##0_);_("$"* \(#,##0\);_("$"* "-"??_);_(@_)</c:formatCode>
                <c:ptCount val="4"/>
                <c:pt idx="0">
                  <c:v>1218</c:v>
                </c:pt>
                <c:pt idx="1">
                  <c:v>437</c:v>
                </c:pt>
                <c:pt idx="2">
                  <c:v>790</c:v>
                </c:pt>
                <c:pt idx="3">
                  <c:v>-298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11-4B51-AE78-0DC59B5F9A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1.76399427344309E-2"/>
          <c:y val="0.68069425414860196"/>
          <c:w val="0.96168981150083499"/>
          <c:h val="0.30187022296418498"/>
        </c:manualLayout>
      </c:layout>
      <c:overlay val="0"/>
      <c:txPr>
        <a:bodyPr/>
        <a:lstStyle/>
        <a:p>
          <a:pPr>
            <a:defRPr sz="12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</c:rich>
      </c:tx>
      <c:overlay val="0"/>
    </c:title>
    <c:autoTitleDeleted val="0"/>
    <c:view3D>
      <c:rotX val="30"/>
      <c:rotY val="8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181818181818198E-2"/>
          <c:y val="0.140445653795498"/>
          <c:w val="0.92651539012168904"/>
          <c:h val="0.452312929652928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1"/>
              <c:layout>
                <c:manualLayout>
                  <c:x val="9.0909090909090905E-3"/>
                  <c:y val="-0.1046131373232765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69-41C3-89F5-CF5C5CE270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Personnel Services - $1,074 - 43%</c:v>
                </c:pt>
                <c:pt idx="1">
                  <c:v>Outside Consultant Expense - $459 - 18%</c:v>
                </c:pt>
                <c:pt idx="2">
                  <c:v>Operating Expense - $532 - 21%</c:v>
                </c:pt>
                <c:pt idx="3">
                  <c:v>Bad Debt Expense - $448 - 18%</c:v>
                </c:pt>
              </c:strCache>
            </c:strRef>
          </c:cat>
          <c:val>
            <c:numRef>
              <c:f>Sheet1!$B$2:$B$5</c:f>
              <c:numCache>
                <c:formatCode>_("$"* #,##0_);_("$"* \(#,##0\);_("$"* "-"??_);_(@_)</c:formatCode>
                <c:ptCount val="4"/>
                <c:pt idx="0">
                  <c:v>1074</c:v>
                </c:pt>
                <c:pt idx="1">
                  <c:v>459</c:v>
                </c:pt>
                <c:pt idx="2">
                  <c:v>532</c:v>
                </c:pt>
                <c:pt idx="3">
                  <c:v>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69-41C3-89F5-CF5C5CE270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1579336673824863E-2"/>
          <c:y val="0.68941201559220833"/>
          <c:w val="0.94350799331901702"/>
          <c:h val="0.30187022296418498"/>
        </c:manualLayout>
      </c:layout>
      <c:overlay val="0"/>
      <c:txPr>
        <a:bodyPr/>
        <a:lstStyle/>
        <a:p>
          <a:pPr>
            <a:defRPr sz="12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886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8" tIns="46015" rIns="92028" bIns="46015" numCol="1" anchor="t" anchorCtr="0" compatLnSpc="1">
            <a:prstTxWarp prst="textNoShape">
              <a:avLst/>
            </a:prstTxWarp>
          </a:bodyPr>
          <a:lstStyle>
            <a:lvl1pPr defTabSz="921817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6530" y="4"/>
            <a:ext cx="303847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8" tIns="46015" rIns="92028" bIns="46015" numCol="1" anchor="t" anchorCtr="0" compatLnSpc="1">
            <a:prstTxWarp prst="textNoShape">
              <a:avLst/>
            </a:prstTxWarp>
          </a:bodyPr>
          <a:lstStyle>
            <a:lvl1pPr algn="r" defTabSz="921817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00770"/>
            <a:ext cx="3036886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8" tIns="46015" rIns="92028" bIns="46015" numCol="1" anchor="b" anchorCtr="0" compatLnSpc="1">
            <a:prstTxWarp prst="textNoShape">
              <a:avLst/>
            </a:prstTxWarp>
          </a:bodyPr>
          <a:lstStyle>
            <a:lvl1pPr defTabSz="921817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6530" y="8800770"/>
            <a:ext cx="3038475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8" tIns="46015" rIns="92028" bIns="46015" numCol="1" anchor="b" anchorCtr="0" compatLnSpc="1">
            <a:prstTxWarp prst="textNoShape">
              <a:avLst/>
            </a:prstTxWarp>
          </a:bodyPr>
          <a:lstStyle>
            <a:lvl1pPr algn="r" defTabSz="921817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2EC581E-3E03-4E82-A645-DDDE434E1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1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847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8" tIns="46015" rIns="92028" bIns="46015" numCol="1" anchor="t" anchorCtr="0" compatLnSpc="1">
            <a:prstTxWarp prst="textNoShape">
              <a:avLst/>
            </a:prstTxWarp>
          </a:bodyPr>
          <a:lstStyle>
            <a:lvl1pPr defTabSz="921817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9" y="4"/>
            <a:ext cx="303847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8" tIns="46015" rIns="92028" bIns="46015" numCol="1" anchor="t" anchorCtr="0" compatLnSpc="1">
            <a:prstTxWarp prst="textNoShape">
              <a:avLst/>
            </a:prstTxWarp>
          </a:bodyPr>
          <a:lstStyle>
            <a:lvl1pPr algn="r" defTabSz="921817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687388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2" y="4365687"/>
            <a:ext cx="5140325" cy="4211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8" tIns="46015" rIns="92028" bIns="460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07083"/>
            <a:ext cx="303847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8" tIns="46015" rIns="92028" bIns="46015" numCol="1" anchor="b" anchorCtr="0" compatLnSpc="1">
            <a:prstTxWarp prst="textNoShape">
              <a:avLst/>
            </a:prstTxWarp>
          </a:bodyPr>
          <a:lstStyle>
            <a:lvl1pPr defTabSz="921817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9" y="8807083"/>
            <a:ext cx="303847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8" tIns="46015" rIns="92028" bIns="46015" numCol="1" anchor="b" anchorCtr="0" compatLnSpc="1">
            <a:prstTxWarp prst="textNoShape">
              <a:avLst/>
            </a:prstTxWarp>
          </a:bodyPr>
          <a:lstStyle>
            <a:lvl1pPr algn="r" defTabSz="921817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6455E6D-5EAB-443E-A301-5D3C6B68C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66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971929" y="8807083"/>
            <a:ext cx="303847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28" tIns="46015" rIns="92028" bIns="46015" anchor="b"/>
          <a:lstStyle/>
          <a:p>
            <a:pPr algn="r" defTabSz="921817" eaLnBrk="0" hangingPunct="0"/>
            <a:fld id="{32302B1D-7083-4C29-8413-A5EA701DE0E3}" type="slidenum">
              <a:rPr lang="en-US" sz="1200">
                <a:latin typeface="Times New Roman" pitchFamily="18" charset="0"/>
              </a:rPr>
              <a:pPr algn="r" defTabSz="921817" eaLnBrk="0" hangingPunct="0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91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971929" y="8807083"/>
            <a:ext cx="303847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28" tIns="46015" rIns="92028" bIns="46015" anchor="b"/>
          <a:lstStyle/>
          <a:p>
            <a:pPr algn="r" defTabSz="921817" eaLnBrk="0" hangingPunct="0"/>
            <a:fld id="{1E3575B5-FB41-41A7-AD8D-698AA00469B9}" type="slidenum">
              <a:rPr lang="en-US" sz="1200">
                <a:latin typeface="Times New Roman" pitchFamily="18" charset="0"/>
              </a:rPr>
              <a:pPr algn="r" defTabSz="921817" eaLnBrk="0" hangingPunct="0"/>
              <a:t>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49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971929" y="8807083"/>
            <a:ext cx="303847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28" tIns="46015" rIns="92028" bIns="46015" anchor="b"/>
          <a:lstStyle/>
          <a:p>
            <a:pPr algn="r" defTabSz="921817" eaLnBrk="0" hangingPunct="0"/>
            <a:fld id="{B2F25BDB-D04D-4CCA-A2C2-491053ACC089}" type="slidenum">
              <a:rPr lang="en-US" sz="1200">
                <a:latin typeface="Times New Roman" pitchFamily="18" charset="0"/>
              </a:rPr>
              <a:pPr algn="r" defTabSz="921817" eaLnBrk="0" hangingPunct="0"/>
              <a:t>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3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971929" y="8807083"/>
            <a:ext cx="303847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28" tIns="46015" rIns="92028" bIns="46015" anchor="b"/>
          <a:lstStyle/>
          <a:p>
            <a:pPr algn="r" defTabSz="921817" eaLnBrk="0" hangingPunct="0"/>
            <a:fld id="{F6BF9E28-9375-40E4-BB80-AA184CE4B5A6}" type="slidenum">
              <a:rPr lang="en-US" sz="1200">
                <a:latin typeface="Times New Roman" pitchFamily="18" charset="0"/>
              </a:rPr>
              <a:pPr algn="r" defTabSz="921817" eaLnBrk="0" hangingPunct="0"/>
              <a:t>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81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971929" y="8807083"/>
            <a:ext cx="303847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28" tIns="46015" rIns="92028" bIns="46015" anchor="b"/>
          <a:lstStyle/>
          <a:p>
            <a:pPr algn="r" defTabSz="921817" eaLnBrk="0" hangingPunct="0"/>
            <a:fld id="{B2F25BDB-D04D-4CCA-A2C2-491053ACC089}" type="slidenum">
              <a:rPr lang="en-US" sz="1200">
                <a:latin typeface="Times New Roman" pitchFamily="18" charset="0"/>
              </a:rPr>
              <a:pPr algn="r" defTabSz="921817" eaLnBrk="0" hangingPunct="0"/>
              <a:t>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2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Tahoma" pitchFamily="34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Tahoma" pitchFamily="34" charset="0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Tahoma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Tahoma" pitchFamily="34" charset="0"/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Tahoma" pitchFamily="34" charset="0"/>
            </a:endParaRP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Tahoma" pitchFamily="34" charset="0"/>
            </a:endParaRP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Tahoma" pitchFamily="34" charset="0"/>
            </a:endParaRP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Tahoma" pitchFamily="34" charset="0"/>
            </a:endParaRPr>
          </a:p>
        </p:txBody>
      </p:sp>
      <p:pic>
        <p:nvPicPr>
          <p:cNvPr id="14" name="Picture 16"/>
          <p:cNvPicPr>
            <a:picLocks noChangeAspect="1" noChangeArrowheads="1"/>
          </p:cNvPicPr>
          <p:nvPr userDrawn="1"/>
        </p:nvPicPr>
        <p:blipFill>
          <a:blip r:embed="rId2"/>
          <a:srcRect t="39999" b="36000"/>
          <a:stretch>
            <a:fillRect/>
          </a:stretch>
        </p:blipFill>
        <p:spPr bwMode="auto">
          <a:xfrm>
            <a:off x="228600" y="2362200"/>
            <a:ext cx="868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http://www.sfrpc.com/graphics/flamingo-banner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853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Text Placeholder 1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143000"/>
          </a:xfrm>
        </p:spPr>
        <p:txBody>
          <a:bodyPr anchor="ctr" anchorCtr="1"/>
          <a:lstStyle>
            <a:lvl1pPr marL="0" indent="0" algn="ctr">
              <a:buFont typeface="Wingdings" pitchFamily="2" charset="2"/>
              <a:buNone/>
              <a:defRPr sz="2500"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Title Placeholder 21"/>
          <p:cNvSpPr>
            <a:spLocks noGrp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  <a:ln algn="ctr"/>
        </p:spPr>
        <p:txBody>
          <a:bodyPr anchor="ctr" anchorCtr="1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27"/>
          <p:cNvSpPr>
            <a:spLocks noGrp="1"/>
          </p:cNvSpPr>
          <p:nvPr userDrawn="1"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Tahoma" charset="0"/>
                <a:cs typeface="Tahoma" charset="0"/>
              </a:defRPr>
            </a:lvl1pPr>
          </a:lstStyle>
          <a:p>
            <a:pPr>
              <a:defRPr/>
            </a:pPr>
            <a:fld id="{2249D07A-564A-49F1-9462-D046DC19B072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latin typeface="Tahoma" charset="0"/>
                <a:cs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DE784FE-4E8B-473B-81AF-1D87FA122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05D5B-9CB2-4B33-8AEF-05ABAD8CD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152400"/>
            <a:ext cx="2133600" cy="5894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52400"/>
            <a:ext cx="6248400" cy="5894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0F8D3-163E-4511-B971-614AAFAC4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52400"/>
            <a:ext cx="5638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1625" y="1676400"/>
            <a:ext cx="8534400" cy="43703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00147-ED7E-434F-A7E3-4774A02FC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C78B2"/>
              </a:buClr>
              <a:buSzPct val="89000"/>
              <a:defRPr b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DF56B-054D-4D69-A5EF-57454846B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4D425-A5ED-488E-A419-62A539BB7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10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76400"/>
            <a:ext cx="41910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F557-CA40-48DD-A440-BFECE46C9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0B35E-AAF4-4A76-B874-BDAA4501C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FCD49-4A80-44CD-886B-6DE04EACE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C1243-6E8D-4E83-9863-8AE0DC9F1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A6060-96BC-45E7-88B2-DE710035C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9770B-AB39-45E4-93F1-4D4FA242B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676400"/>
            <a:ext cx="8534400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/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Tahoma" pitchFamily="34" charset="0"/>
            </a:endParaRPr>
          </a:p>
        </p:txBody>
      </p:sp>
      <p:sp>
        <p:nvSpPr>
          <p:cNvPr id="1031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Tahoma" pitchFamily="34" charset="0"/>
            </a:endParaRPr>
          </a:p>
        </p:txBody>
      </p:sp>
      <p:sp>
        <p:nvSpPr>
          <p:cNvPr id="1032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Tahoma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1034" name="Rectangle 3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Tahoma" pitchFamily="34" charset="0"/>
            </a:endParaRPr>
          </a:p>
        </p:txBody>
      </p:sp>
      <p:sp>
        <p:nvSpPr>
          <p:cNvPr id="1035" name="Rectangle 38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algn="ctr">
            <a:solidFill>
              <a:srgbClr val="89918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Tahoma" pitchFamily="34" charset="0"/>
            </a:endParaRPr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57950"/>
            <a:ext cx="685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 b="1">
                <a:solidFill>
                  <a:srgbClr val="4C78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A1BF50C-3504-43A7-838E-EDF0BFE52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152400"/>
            <a:ext cx="640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45"/>
          <a:stretch/>
        </p:blipFill>
        <p:spPr>
          <a:xfrm>
            <a:off x="207084" y="6166420"/>
            <a:ext cx="1164516" cy="506907"/>
          </a:xfrm>
          <a:prstGeom prst="rect">
            <a:avLst/>
          </a:prstGeom>
        </p:spPr>
      </p:pic>
      <p:pic>
        <p:nvPicPr>
          <p:cNvPr id="13" name="Picture 12" descr="SFRC Logo 2015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1290536" cy="121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7" r:id="rId2"/>
    <p:sldLayoutId id="2147483786" r:id="rId3"/>
    <p:sldLayoutId id="2147483785" r:id="rId4"/>
    <p:sldLayoutId id="2147483784" r:id="rId5"/>
    <p:sldLayoutId id="2147483783" r:id="rId6"/>
    <p:sldLayoutId id="2147483782" r:id="rId7"/>
    <p:sldLayoutId id="2147483781" r:id="rId8"/>
    <p:sldLayoutId id="2147483780" r:id="rId9"/>
    <p:sldLayoutId id="2147483779" r:id="rId10"/>
    <p:sldLayoutId id="2147483778" r:id="rId11"/>
    <p:sldLayoutId id="214748377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9918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9918F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9918F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9918F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9918F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9918F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9918F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9918F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9918F"/>
          </a:solidFill>
          <a:latin typeface="Tahoma" charset="0"/>
        </a:defRPr>
      </a:lvl9pPr>
    </p:titleStyle>
    <p:bodyStyle>
      <a:lvl1pPr marL="273050" indent="-273050" algn="l" rtl="0" eaLnBrk="0" fontAlgn="base" hangingPunct="0">
        <a:spcBef>
          <a:spcPct val="125000"/>
        </a:spcBef>
        <a:spcAft>
          <a:spcPct val="0"/>
        </a:spcAft>
        <a:buClr>
          <a:srgbClr val="89AFD2"/>
        </a:buClr>
        <a:buFont typeface="Wingdings" pitchFamily="2" charset="2"/>
        <a:buChar char="Ø"/>
        <a:defRPr sz="2000" b="1">
          <a:solidFill>
            <a:srgbClr val="89918F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65000"/>
        </a:spcBef>
        <a:spcAft>
          <a:spcPct val="0"/>
        </a:spcAft>
        <a:buClr>
          <a:srgbClr val="89918F"/>
        </a:buClr>
        <a:buSzPct val="90000"/>
        <a:buFont typeface="Symbol" pitchFamily="18" charset="2"/>
        <a:buChar char="-"/>
        <a:defRPr>
          <a:solidFill>
            <a:srgbClr val="89918F"/>
          </a:solidFill>
          <a:latin typeface="+mn-lt"/>
        </a:defRPr>
      </a:lvl2pPr>
      <a:lvl3pPr marL="822325" indent="-228600" algn="l" rtl="0" eaLnBrk="0" fontAlgn="base" hangingPunct="0">
        <a:spcBef>
          <a:spcPct val="65000"/>
        </a:spcBef>
        <a:spcAft>
          <a:spcPct val="0"/>
        </a:spcAft>
        <a:buClr>
          <a:srgbClr val="89AFD2"/>
        </a:buClr>
        <a:buSzPct val="90000"/>
        <a:buFont typeface="Wingdings" pitchFamily="2" charset="2"/>
        <a:buChar char="§"/>
        <a:defRPr sz="1600">
          <a:solidFill>
            <a:srgbClr val="89918F"/>
          </a:solidFill>
          <a:latin typeface="+mn-lt"/>
        </a:defRPr>
      </a:lvl3pPr>
      <a:lvl4pPr marL="1096963" indent="-228600" algn="l" rtl="0" eaLnBrk="0" fontAlgn="base" hangingPunct="0">
        <a:spcBef>
          <a:spcPct val="125000"/>
        </a:spcBef>
        <a:spcAft>
          <a:spcPct val="0"/>
        </a:spcAft>
        <a:buClr>
          <a:srgbClr val="89918F"/>
        </a:buClr>
        <a:buSzPct val="75000"/>
        <a:buFont typeface="Wingdings" pitchFamily="2" charset="2"/>
        <a:buChar char="¢"/>
        <a:defRPr sz="1600">
          <a:solidFill>
            <a:srgbClr val="89918F"/>
          </a:solidFill>
          <a:latin typeface="+mn-lt"/>
        </a:defRPr>
      </a:lvl4pPr>
      <a:lvl5pPr marL="1371600" indent="-228600" algn="l" rtl="0" eaLnBrk="0" fontAlgn="base" hangingPunct="0">
        <a:spcBef>
          <a:spcPct val="125000"/>
        </a:spcBef>
        <a:spcAft>
          <a:spcPct val="0"/>
        </a:spcAft>
        <a:buClr>
          <a:srgbClr val="89918F"/>
        </a:buClr>
        <a:buChar char="•"/>
        <a:defRPr sz="1600">
          <a:solidFill>
            <a:srgbClr val="89918F"/>
          </a:solidFill>
          <a:latin typeface="+mn-lt"/>
        </a:defRPr>
      </a:lvl5pPr>
      <a:lvl6pPr marL="1828800" indent="-228600" algn="l" rtl="0" eaLnBrk="0" fontAlgn="base" hangingPunct="0">
        <a:spcBef>
          <a:spcPct val="125000"/>
        </a:spcBef>
        <a:spcAft>
          <a:spcPct val="0"/>
        </a:spcAft>
        <a:buClr>
          <a:srgbClr val="89918F"/>
        </a:buClr>
        <a:buChar char="•"/>
        <a:defRPr sz="1600">
          <a:solidFill>
            <a:srgbClr val="89918F"/>
          </a:solidFill>
          <a:latin typeface="+mn-lt"/>
        </a:defRPr>
      </a:lvl6pPr>
      <a:lvl7pPr marL="2286000" indent="-228600" algn="l" rtl="0" eaLnBrk="0" fontAlgn="base" hangingPunct="0">
        <a:spcBef>
          <a:spcPct val="125000"/>
        </a:spcBef>
        <a:spcAft>
          <a:spcPct val="0"/>
        </a:spcAft>
        <a:buClr>
          <a:srgbClr val="89918F"/>
        </a:buClr>
        <a:buChar char="•"/>
        <a:defRPr sz="1600">
          <a:solidFill>
            <a:srgbClr val="89918F"/>
          </a:solidFill>
          <a:latin typeface="+mn-lt"/>
        </a:defRPr>
      </a:lvl7pPr>
      <a:lvl8pPr marL="2743200" indent="-228600" algn="l" rtl="0" eaLnBrk="0" fontAlgn="base" hangingPunct="0">
        <a:spcBef>
          <a:spcPct val="125000"/>
        </a:spcBef>
        <a:spcAft>
          <a:spcPct val="0"/>
        </a:spcAft>
        <a:buClr>
          <a:srgbClr val="89918F"/>
        </a:buClr>
        <a:buChar char="•"/>
        <a:defRPr sz="1600">
          <a:solidFill>
            <a:srgbClr val="89918F"/>
          </a:solidFill>
          <a:latin typeface="+mn-lt"/>
        </a:defRPr>
      </a:lvl8pPr>
      <a:lvl9pPr marL="3200400" indent="-228600" algn="l" rtl="0" eaLnBrk="0" fontAlgn="base" hangingPunct="0">
        <a:spcBef>
          <a:spcPct val="125000"/>
        </a:spcBef>
        <a:spcAft>
          <a:spcPct val="0"/>
        </a:spcAft>
        <a:buClr>
          <a:srgbClr val="89918F"/>
        </a:buClr>
        <a:buChar char="•"/>
        <a:defRPr sz="1600">
          <a:solidFill>
            <a:srgbClr val="8991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fregionalcouncil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sfregionalcouncil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sfregionalcouncil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hyperlink" Target="http://sfregionalcouncil.org/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hyperlink" Target="http://sfregionalcouncil.org/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hyperlink" Target="http://sfregionalcouncil.org/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sfregionalcouncil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Grp="1"/>
          </p:cNvSpPr>
          <p:nvPr>
            <p:ph type="ctrTitle"/>
          </p:nvPr>
        </p:nvSpPr>
        <p:spPr>
          <a:xfrm>
            <a:off x="685799" y="2286000"/>
            <a:ext cx="7772400" cy="1470025"/>
          </a:xfrm>
          <a:ln/>
        </p:spPr>
        <p:txBody>
          <a:bodyPr/>
          <a:lstStyle/>
          <a:p>
            <a:r>
              <a:rPr lang="en-US" sz="3600" dirty="0">
                <a:solidFill>
                  <a:schemeClr val="bg2"/>
                </a:solidFill>
              </a:rPr>
              <a:t>Audit Results &amp; Financial Overview</a:t>
            </a:r>
          </a:p>
        </p:txBody>
      </p:sp>
      <p:sp>
        <p:nvSpPr>
          <p:cNvPr id="16386" name="Rectangle 10"/>
          <p:cNvSpPr>
            <a:spLocks noGrp="1"/>
          </p:cNvSpPr>
          <p:nvPr>
            <p:ph type="subTitle" idx="1"/>
          </p:nvPr>
        </p:nvSpPr>
        <p:spPr>
          <a:xfrm>
            <a:off x="1371599" y="3581400"/>
            <a:ext cx="6400800" cy="11430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September 30, 2017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52399" y="152400"/>
            <a:ext cx="8839200" cy="65532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pic>
        <p:nvPicPr>
          <p:cNvPr id="7" name="Picture 6" descr="South Florida Regional Planning Council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672" y="914400"/>
            <a:ext cx="3657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Y:\Templates\Letters_Templates\Letterhead &amp; Logo\SD&amp;A_FINAL-Selected-Logo-2-color as of 2016-10-0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51425"/>
            <a:ext cx="3256472" cy="968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>
          <a:xfrm>
            <a:off x="244414" y="914400"/>
            <a:ext cx="5013386" cy="533400"/>
          </a:xfrm>
        </p:spPr>
        <p:txBody>
          <a:bodyPr/>
          <a:lstStyle/>
          <a:p>
            <a:br>
              <a:rPr lang="en-US" dirty="0"/>
            </a:br>
            <a:r>
              <a:rPr lang="en-US" sz="2400" dirty="0">
                <a:solidFill>
                  <a:schemeClr val="bg2"/>
                </a:solidFill>
              </a:rPr>
              <a:t>Scope of the Examination</a:t>
            </a:r>
          </a:p>
        </p:txBody>
      </p:sp>
      <p:sp>
        <p:nvSpPr>
          <p:cNvPr id="18435" name="Rectangle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dirty="0"/>
              <a:t>Audit of Financial Statements Pursuant to Generally Accepted Auditing Standards and Government Auditing Standards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dirty="0"/>
              <a:t>Review of Internal Controls Governing Financial Operations, as well as Laws and Regulations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dirty="0"/>
              <a:t>Tests of Compliance - Major Federal Program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U.S. Dept. of Commerce- Economic Adjustment Assistance - 11.307 ($5.414M)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dirty="0"/>
              <a:t>Audit in Accordance with the Provisions of Chapter 10.550, Rules of Florida’s Auditor General</a:t>
            </a:r>
          </a:p>
          <a:p>
            <a:pPr lvl="1"/>
            <a:endParaRPr lang="en-US" dirty="0"/>
          </a:p>
        </p:txBody>
      </p:sp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ED08-F1F8-4EDC-B156-71F625F78C6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Y:\Templates\Letters_Templates\Letterhead &amp; Logo\SD&amp;A_FINAL-Selected-Logo-2-color as of 2016-10-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14" y="6176879"/>
            <a:ext cx="1524002" cy="562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South Florida Regional Planning Council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369"/>
            <a:ext cx="1603375" cy="649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8"/>
          <p:cNvSpPr>
            <a:spLocks noGrp="1" noChangeArrowheads="1"/>
          </p:cNvSpPr>
          <p:nvPr>
            <p:ph type="title"/>
          </p:nvPr>
        </p:nvSpPr>
        <p:spPr>
          <a:xfrm>
            <a:off x="244414" y="882407"/>
            <a:ext cx="8442386" cy="533400"/>
          </a:xfrm>
        </p:spPr>
        <p:txBody>
          <a:bodyPr/>
          <a:lstStyle/>
          <a:p>
            <a:br>
              <a:rPr lang="en-US" dirty="0"/>
            </a:br>
            <a:r>
              <a:rPr lang="en-US" sz="2400" dirty="0">
                <a:solidFill>
                  <a:schemeClr val="bg2"/>
                </a:solidFill>
              </a:rPr>
              <a:t>Significant Audit Results</a:t>
            </a:r>
          </a:p>
        </p:txBody>
      </p:sp>
      <p:sp>
        <p:nvSpPr>
          <p:cNvPr id="20482" name="Rectangle 9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004175" cy="41417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Unmodified Audit Opinion On Financial Statements And The Report On Compliance For A Major Federal Program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No Significant Deficiencies Noted In The Internal Control System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No Matters Of Noncompliance Were Noted Pursuant To </a:t>
            </a:r>
            <a:br>
              <a:rPr lang="en-US" dirty="0"/>
            </a:br>
            <a:r>
              <a:rPr lang="en-US" dirty="0"/>
              <a:t>Federal Uniform Guidance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General Fund – Fund Balance As Of September 30, 2017 was $499K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Government Wide Financial Statements Report The Following As OF September 30, 2017: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—"/>
            </a:pPr>
            <a:r>
              <a:rPr lang="en-US" dirty="0"/>
              <a:t>Pension Liability of $1.188mm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—"/>
            </a:pPr>
            <a:r>
              <a:rPr lang="en-US" dirty="0"/>
              <a:t>Restricted Net Position for Loan Program of $4.931mm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—"/>
            </a:pPr>
            <a:r>
              <a:rPr lang="en-US" dirty="0"/>
              <a:t>Deficit Unrestricted Net Position of $378K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AFE0F-0FC9-4A52-AEB5-DEA544BFE8B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Y:\Templates\Letters_Templates\Letterhead &amp; Logo\SD&amp;A_FINAL-Selected-Logo-2-color as of 2016-10-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14" y="6176879"/>
            <a:ext cx="1524002" cy="562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South Florida Regional Planning Council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369"/>
            <a:ext cx="1603375" cy="649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6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5638800" cy="1066800"/>
          </a:xfrm>
        </p:spPr>
        <p:txBody>
          <a:bodyPr/>
          <a:lstStyle/>
          <a:p>
            <a:br>
              <a:rPr lang="en-US" dirty="0"/>
            </a:br>
            <a:r>
              <a:rPr lang="en-US" dirty="0">
                <a:solidFill>
                  <a:schemeClr val="bg2"/>
                </a:solidFill>
              </a:rPr>
              <a:t>Statements of Net Position</a:t>
            </a:r>
          </a:p>
        </p:txBody>
      </p:sp>
      <p:graphicFrame>
        <p:nvGraphicFramePr>
          <p:cNvPr id="5" name="Object 7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27746246"/>
              </p:ext>
            </p:extLst>
          </p:nvPr>
        </p:nvGraphicFramePr>
        <p:xfrm>
          <a:off x="301625" y="1676400"/>
          <a:ext cx="8534400" cy="437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6A952-A01B-4E56-B60B-5BE2048BCE5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Y:\Templates\Letters_Templates\Letterhead &amp; Logo\SD&amp;A_FINAL-Selected-Logo-2-color as of 2016-10-0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14" y="6176879"/>
            <a:ext cx="1524002" cy="562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South Florida Regional Planning Council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369"/>
            <a:ext cx="1603375" cy="649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655638"/>
            <a:ext cx="7312025" cy="487362"/>
          </a:xfrm>
        </p:spPr>
        <p:txBody>
          <a:bodyPr/>
          <a:lstStyle/>
          <a:p>
            <a:r>
              <a:rPr lang="en-US" sz="2400" dirty="0">
                <a:solidFill>
                  <a:schemeClr val="bg2"/>
                </a:solidFill>
              </a:rPr>
              <a:t>Overview of Operations – Revenue (000’s)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0885834"/>
              </p:ext>
            </p:extLst>
          </p:nvPr>
        </p:nvGraphicFramePr>
        <p:xfrm>
          <a:off x="4724400" y="1371600"/>
          <a:ext cx="4191000" cy="437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2277044"/>
              </p:ext>
            </p:extLst>
          </p:nvPr>
        </p:nvGraphicFramePr>
        <p:xfrm>
          <a:off x="419100" y="1371600"/>
          <a:ext cx="4191000" cy="437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BBF557-CA40-48DD-A440-BFECE46C94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2600" y="5638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 Total $2,610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5638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 Total $2,028</a:t>
            </a:r>
          </a:p>
        </p:txBody>
      </p:sp>
      <p:pic>
        <p:nvPicPr>
          <p:cNvPr id="10" name="Picture 9" descr="Y:\Templates\Letters_Templates\Letterhead &amp; Logo\SD&amp;A_FINAL-Selected-Logo-2-color as of 2016-10-0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14" y="6176879"/>
            <a:ext cx="1524002" cy="562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South Florida Regional Planning Council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369"/>
            <a:ext cx="1603375" cy="649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877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7344"/>
            <a:ext cx="7010400" cy="457200"/>
          </a:xfrm>
        </p:spPr>
        <p:txBody>
          <a:bodyPr/>
          <a:lstStyle/>
          <a:p>
            <a:r>
              <a:rPr lang="en-US" sz="2400" dirty="0">
                <a:solidFill>
                  <a:schemeClr val="bg2"/>
                </a:solidFill>
              </a:rPr>
              <a:t>Overview of Operations – Expenses (000’s)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41705979"/>
              </p:ext>
            </p:extLst>
          </p:nvPr>
        </p:nvGraphicFramePr>
        <p:xfrm>
          <a:off x="4648200" y="1295400"/>
          <a:ext cx="4191000" cy="437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77911894"/>
              </p:ext>
            </p:extLst>
          </p:nvPr>
        </p:nvGraphicFramePr>
        <p:xfrm>
          <a:off x="310342" y="1295400"/>
          <a:ext cx="4191000" cy="437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BBF557-CA40-48DD-A440-BFECE46C94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08575" y="5562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 Total $2,147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5562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 Total $2,028</a:t>
            </a:r>
          </a:p>
        </p:txBody>
      </p:sp>
      <p:pic>
        <p:nvPicPr>
          <p:cNvPr id="10" name="Picture 9" descr="Y:\Templates\Letters_Templates\Letterhead &amp; Logo\SD&amp;A_FINAL-Selected-Logo-2-color as of 2016-10-0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14" y="6176879"/>
            <a:ext cx="1524002" cy="562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South Florida Regional Planning Council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369"/>
            <a:ext cx="1603375" cy="649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185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8"/>
          <p:cNvSpPr>
            <a:spLocks noGrp="1" noChangeArrowheads="1"/>
          </p:cNvSpPr>
          <p:nvPr>
            <p:ph type="title"/>
          </p:nvPr>
        </p:nvSpPr>
        <p:spPr>
          <a:xfrm>
            <a:off x="244414" y="990600"/>
            <a:ext cx="8442386" cy="609600"/>
          </a:xfrm>
        </p:spPr>
        <p:txBody>
          <a:bodyPr/>
          <a:lstStyle/>
          <a:p>
            <a:br>
              <a:rPr lang="en-US" dirty="0"/>
            </a:br>
            <a:r>
              <a:rPr lang="en-US" sz="2400" dirty="0">
                <a:solidFill>
                  <a:schemeClr val="bg2"/>
                </a:solidFill>
              </a:rPr>
              <a:t>Management Discussion Items</a:t>
            </a:r>
          </a:p>
        </p:txBody>
      </p:sp>
      <p:sp>
        <p:nvSpPr>
          <p:cNvPr id="20482" name="Rectangle 9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004175" cy="398938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800" b="1" dirty="0"/>
          </a:p>
          <a:p>
            <a:pPr>
              <a:spcAft>
                <a:spcPts val="1800"/>
              </a:spcAft>
            </a:pPr>
            <a:r>
              <a:rPr lang="en-US" dirty="0"/>
              <a:t>Obtain New Loan Agreements for Loans With Past Due Maturity Dates</a:t>
            </a:r>
          </a:p>
          <a:p>
            <a:pPr>
              <a:spcAft>
                <a:spcPts val="1800"/>
              </a:spcAft>
            </a:pPr>
            <a:r>
              <a:rPr lang="en-US" dirty="0"/>
              <a:t>Monitoring Procedures for Receivable and Payable Account Balances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AFE0F-0FC9-4A52-AEB5-DEA544BFE8B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Y:\Templates\Letters_Templates\Letterhead &amp; Logo\SD&amp;A_FINAL-Selected-Logo-2-color as of 2016-10-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14" y="6176879"/>
            <a:ext cx="1524002" cy="562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South Florida Regional Planning Council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369"/>
            <a:ext cx="1603375" cy="649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406830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Civic">
  <a:themeElements>
    <a:clrScheme name="City of Miami Gardens">
      <a:dk1>
        <a:srgbClr val="000066"/>
      </a:dk1>
      <a:lt1>
        <a:srgbClr val="FFFFFF"/>
      </a:lt1>
      <a:dk2>
        <a:srgbClr val="89918F"/>
      </a:dk2>
      <a:lt2>
        <a:srgbClr val="000000"/>
      </a:lt2>
      <a:accent1>
        <a:srgbClr val="89AFD2"/>
      </a:accent1>
      <a:accent2>
        <a:srgbClr val="89918F"/>
      </a:accent2>
      <a:accent3>
        <a:srgbClr val="00B0AC"/>
      </a:accent3>
      <a:accent4>
        <a:srgbClr val="FFC000"/>
      </a:accent4>
      <a:accent5>
        <a:srgbClr val="EB07AA"/>
      </a:accent5>
      <a:accent6>
        <a:srgbClr val="006600"/>
      </a:accent6>
      <a:hlink>
        <a:srgbClr val="2B017F"/>
      </a:hlink>
      <a:folHlink>
        <a:srgbClr val="800080"/>
      </a:folHlink>
    </a:clrScheme>
    <a:fontScheme name="2_Civi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2_Civic 1">
        <a:dk1>
          <a:srgbClr val="000000"/>
        </a:dk1>
        <a:lt1>
          <a:srgbClr val="FFFFFF"/>
        </a:lt1>
        <a:dk2>
          <a:srgbClr val="69676D"/>
        </a:dk2>
        <a:lt2>
          <a:srgbClr val="C9C2D1"/>
        </a:lt2>
        <a:accent1>
          <a:srgbClr val="CEB966"/>
        </a:accent1>
        <a:accent2>
          <a:srgbClr val="9CB084"/>
        </a:accent2>
        <a:accent3>
          <a:srgbClr val="FFFFFF"/>
        </a:accent3>
        <a:accent4>
          <a:srgbClr val="000000"/>
        </a:accent4>
        <a:accent5>
          <a:srgbClr val="E3D9B8"/>
        </a:accent5>
        <a:accent6>
          <a:srgbClr val="8D9F77"/>
        </a:accent6>
        <a:hlink>
          <a:srgbClr val="410082"/>
        </a:hlink>
        <a:folHlink>
          <a:srgbClr val="9329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ivic 2">
        <a:dk1>
          <a:srgbClr val="000000"/>
        </a:dk1>
        <a:lt1>
          <a:srgbClr val="FFFFFF"/>
        </a:lt1>
        <a:dk2>
          <a:srgbClr val="69676D"/>
        </a:dk2>
        <a:lt2>
          <a:srgbClr val="C9C2D1"/>
        </a:lt2>
        <a:accent1>
          <a:srgbClr val="FF66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2D2DB9"/>
        </a:accent6>
        <a:hlink>
          <a:srgbClr val="410082"/>
        </a:hlink>
        <a:folHlink>
          <a:srgbClr val="1794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ivic 3">
        <a:dk1>
          <a:srgbClr val="000000"/>
        </a:dk1>
        <a:lt1>
          <a:srgbClr val="FFFFFF"/>
        </a:lt1>
        <a:dk2>
          <a:srgbClr val="FFFF66"/>
        </a:dk2>
        <a:lt2>
          <a:srgbClr val="C9C2D1"/>
        </a:lt2>
        <a:accent1>
          <a:srgbClr val="FF66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2D2DB9"/>
        </a:accent6>
        <a:hlink>
          <a:srgbClr val="410082"/>
        </a:hlink>
        <a:folHlink>
          <a:srgbClr val="1794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ivic 4">
        <a:dk1>
          <a:srgbClr val="000000"/>
        </a:dk1>
        <a:lt1>
          <a:srgbClr val="FFFFFF"/>
        </a:lt1>
        <a:dk2>
          <a:srgbClr val="A50021"/>
        </a:dk2>
        <a:lt2>
          <a:srgbClr val="C9C2D1"/>
        </a:lt2>
        <a:accent1>
          <a:srgbClr val="FF6600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8AB9E7"/>
        </a:accent6>
        <a:hlink>
          <a:srgbClr val="410082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ivic 5">
        <a:dk1>
          <a:srgbClr val="000000"/>
        </a:dk1>
        <a:lt1>
          <a:srgbClr val="FFFFFF"/>
        </a:lt1>
        <a:dk2>
          <a:srgbClr val="CCCCFF"/>
        </a:dk2>
        <a:lt2>
          <a:srgbClr val="C9C2D1"/>
        </a:lt2>
        <a:accent1>
          <a:srgbClr val="FFFF00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2DB92D"/>
        </a:accent6>
        <a:hlink>
          <a:srgbClr val="0033CC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7225</TotalTime>
  <Words>189</Words>
  <Application>Microsoft Office PowerPoint</Application>
  <PresentationFormat>Letter Paper (8.5x11 in)</PresentationFormat>
  <Paragraphs>51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Symbol</vt:lpstr>
      <vt:lpstr>Tahoma</vt:lpstr>
      <vt:lpstr>Times New Roman</vt:lpstr>
      <vt:lpstr>Wingdings</vt:lpstr>
      <vt:lpstr>2_Civic</vt:lpstr>
      <vt:lpstr>Audit Results &amp; Financial Overview</vt:lpstr>
      <vt:lpstr> Scope of the Examination</vt:lpstr>
      <vt:lpstr> Significant Audit Results</vt:lpstr>
      <vt:lpstr> Statements of Net Position</vt:lpstr>
      <vt:lpstr>Overview of Operations – Revenue (000’s)</vt:lpstr>
      <vt:lpstr>Overview of Operations – Expenses (000’s)</vt:lpstr>
      <vt:lpstr> Management Discussion Items</vt:lpstr>
    </vt:vector>
  </TitlesOfParts>
  <Company>Sharpton Brunson and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JMH Health Plan</dc:title>
  <dc:creator>Anthony Brunson</dc:creator>
  <cp:lastModifiedBy>Kathe Lerch</cp:lastModifiedBy>
  <cp:revision>355</cp:revision>
  <cp:lastPrinted>2018-05-18T15:13:00Z</cp:lastPrinted>
  <dcterms:created xsi:type="dcterms:W3CDTF">1999-09-15T18:26:44Z</dcterms:created>
  <dcterms:modified xsi:type="dcterms:W3CDTF">2018-05-18T15:13:12Z</dcterms:modified>
</cp:coreProperties>
</file>