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Default Extension="bin" ContentType="application/vnd.openxmlformats-officedocument.oleObject"/>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18" r:id="rId4"/>
    <p:sldMasterId id="2147483735" r:id="rId5"/>
    <p:sldMasterId id="2147483752" r:id="rId6"/>
    <p:sldMasterId id="2147484978" r:id="rId7"/>
    <p:sldMasterId id="2147484990" r:id="rId8"/>
    <p:sldMasterId id="2147485002" r:id="rId9"/>
    <p:sldMasterId id="2147485014" r:id="rId10"/>
    <p:sldMasterId id="2147485026" r:id="rId11"/>
    <p:sldMasterId id="2147485086" r:id="rId12"/>
    <p:sldMasterId id="2147485098" r:id="rId13"/>
    <p:sldMasterId id="2147485110" r:id="rId14"/>
    <p:sldMasterId id="2147485122" r:id="rId15"/>
    <p:sldMasterId id="2147485140" r:id="rId16"/>
    <p:sldMasterId id="2147485158" r:id="rId17"/>
    <p:sldMasterId id="2147485176" r:id="rId18"/>
  </p:sldMasterIdLst>
  <p:notesMasterIdLst>
    <p:notesMasterId r:id="rId55"/>
  </p:notesMasterIdLst>
  <p:sldIdLst>
    <p:sldId id="441" r:id="rId19"/>
    <p:sldId id="448" r:id="rId20"/>
    <p:sldId id="449" r:id="rId21"/>
    <p:sldId id="450" r:id="rId22"/>
    <p:sldId id="451" r:id="rId23"/>
    <p:sldId id="371" r:id="rId24"/>
    <p:sldId id="389" r:id="rId25"/>
    <p:sldId id="393" r:id="rId26"/>
    <p:sldId id="392" r:id="rId27"/>
    <p:sldId id="394" r:id="rId28"/>
    <p:sldId id="444" r:id="rId29"/>
    <p:sldId id="424" r:id="rId30"/>
    <p:sldId id="425" r:id="rId31"/>
    <p:sldId id="418" r:id="rId32"/>
    <p:sldId id="445" r:id="rId33"/>
    <p:sldId id="440" r:id="rId34"/>
    <p:sldId id="442" r:id="rId35"/>
    <p:sldId id="263" r:id="rId36"/>
    <p:sldId id="447" r:id="rId37"/>
    <p:sldId id="353" r:id="rId38"/>
    <p:sldId id="372" r:id="rId39"/>
    <p:sldId id="399" r:id="rId40"/>
    <p:sldId id="401" r:id="rId41"/>
    <p:sldId id="398" r:id="rId42"/>
    <p:sldId id="422" r:id="rId43"/>
    <p:sldId id="427" r:id="rId44"/>
    <p:sldId id="443" r:id="rId45"/>
    <p:sldId id="385" r:id="rId46"/>
    <p:sldId id="386" r:id="rId47"/>
    <p:sldId id="436" r:id="rId48"/>
    <p:sldId id="439" r:id="rId49"/>
    <p:sldId id="435" r:id="rId50"/>
    <p:sldId id="412" r:id="rId51"/>
    <p:sldId id="416" r:id="rId52"/>
    <p:sldId id="446" r:id="rId53"/>
    <p:sldId id="338"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CC"/>
    <a:srgbClr val="0E5305"/>
    <a:srgbClr val="29F00E"/>
    <a:srgbClr val="0070C4"/>
    <a:srgbClr val="66D63E"/>
    <a:srgbClr val="44A222"/>
    <a:srgbClr val="E1C1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9302" autoAdjust="0"/>
  </p:normalViewPr>
  <p:slideViewPr>
    <p:cSldViewPr>
      <p:cViewPr varScale="1">
        <p:scale>
          <a:sx n="73" d="100"/>
          <a:sy n="73" d="100"/>
        </p:scale>
        <p:origin x="-4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48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69746-5401-42F6-A869-80074D19F1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9F72481-0AC3-4B0A-89F4-669DAAD4C76A}">
      <dgm:prSet phldrT="[Text]"/>
      <dgm:spPr>
        <a:gradFill flip="none" rotWithShape="1">
          <a:gsLst>
            <a:gs pos="26000">
              <a:srgbClr val="E6E6E6"/>
            </a:gs>
            <a:gs pos="44000">
              <a:srgbClr val="E0E3D9"/>
            </a:gs>
            <a:gs pos="75000">
              <a:schemeClr val="accent3">
                <a:lumMod val="60000"/>
                <a:lumOff val="40000"/>
              </a:schemeClr>
            </a:gs>
          </a:gsLst>
          <a:lin ang="2700000" scaled="1"/>
          <a:tileRect/>
        </a:gradFill>
        <a:ln>
          <a:solidFill>
            <a:srgbClr val="44A222"/>
          </a:solidFill>
        </a:ln>
      </dgm:spPr>
      <dgm:t>
        <a:bodyPr/>
        <a:lstStyle/>
        <a:p>
          <a:r>
            <a:rPr lang="en-US" i="1" baseline="0" dirty="0">
              <a:solidFill>
                <a:srgbClr val="0000CC"/>
              </a:solidFill>
            </a:rPr>
            <a:t>Substantial fuel cost savings as compared to gasoline or diesel</a:t>
          </a:r>
        </a:p>
      </dgm:t>
    </dgm:pt>
    <dgm:pt modelId="{00D07405-337B-4534-9D0C-5A4A5D6FB9EA}" type="parTrans" cxnId="{D3E82C50-EA28-4B28-BDF3-4A16FD3420F7}">
      <dgm:prSet/>
      <dgm:spPr/>
      <dgm:t>
        <a:bodyPr/>
        <a:lstStyle/>
        <a:p>
          <a:endParaRPr lang="en-US"/>
        </a:p>
      </dgm:t>
    </dgm:pt>
    <dgm:pt modelId="{EEBEB3FB-2A6F-4B67-A786-8E8E39F9EDAB}" type="sibTrans" cxnId="{D3E82C50-EA28-4B28-BDF3-4A16FD3420F7}">
      <dgm:prSet/>
      <dgm:spPr/>
      <dgm:t>
        <a:bodyPr/>
        <a:lstStyle/>
        <a:p>
          <a:endParaRPr lang="en-US"/>
        </a:p>
      </dgm:t>
    </dgm:pt>
    <dgm:pt modelId="{F8FAEAFB-3480-4C9D-AEE2-A05CDA75D995}">
      <dgm:prSet phldrT="[Text]"/>
      <dgm:spPr>
        <a:gradFill flip="none" rotWithShape="1">
          <a:gsLst>
            <a:gs pos="26000">
              <a:srgbClr val="E6E6E6"/>
            </a:gs>
            <a:gs pos="44000">
              <a:srgbClr val="E0E3D9"/>
            </a:gs>
            <a:gs pos="75000">
              <a:schemeClr val="accent3">
                <a:lumMod val="60000"/>
                <a:lumOff val="40000"/>
              </a:schemeClr>
            </a:gs>
          </a:gsLst>
          <a:lin ang="2700000" scaled="1"/>
          <a:tileRect/>
        </a:gradFill>
        <a:ln>
          <a:solidFill>
            <a:srgbClr val="44A222"/>
          </a:solidFill>
        </a:ln>
      </dgm:spPr>
      <dgm:t>
        <a:bodyPr/>
        <a:lstStyle/>
        <a:p>
          <a:r>
            <a:rPr lang="en-US" i="1" baseline="0" dirty="0">
              <a:solidFill>
                <a:srgbClr val="0000CC"/>
              </a:solidFill>
            </a:rPr>
            <a:t>Reduce emissions of toxins  by up to 30-90% compared to gasoline</a:t>
          </a:r>
        </a:p>
      </dgm:t>
    </dgm:pt>
    <dgm:pt modelId="{63F0B89B-3BDA-4340-B07A-9B31DC18CB26}" type="parTrans" cxnId="{FDFD2805-579E-4518-8BE4-940170E7256F}">
      <dgm:prSet/>
      <dgm:spPr/>
      <dgm:t>
        <a:bodyPr/>
        <a:lstStyle/>
        <a:p>
          <a:endParaRPr lang="en-US"/>
        </a:p>
      </dgm:t>
    </dgm:pt>
    <dgm:pt modelId="{677E3A7A-439C-4D40-AAA6-D0436318CE29}" type="sibTrans" cxnId="{FDFD2805-579E-4518-8BE4-940170E7256F}">
      <dgm:prSet/>
      <dgm:spPr/>
      <dgm:t>
        <a:bodyPr/>
        <a:lstStyle/>
        <a:p>
          <a:endParaRPr lang="en-US"/>
        </a:p>
      </dgm:t>
    </dgm:pt>
    <dgm:pt modelId="{5486D6FA-3E07-4C01-A10F-15C2ED282ECE}">
      <dgm:prSet phldrT="[Text]"/>
      <dgm:spPr>
        <a:gradFill flip="none" rotWithShape="1">
          <a:gsLst>
            <a:gs pos="26000">
              <a:srgbClr val="E6E6E6"/>
            </a:gs>
            <a:gs pos="44000">
              <a:srgbClr val="E0E3D9"/>
            </a:gs>
            <a:gs pos="75000">
              <a:schemeClr val="accent3">
                <a:lumMod val="60000"/>
                <a:lumOff val="40000"/>
              </a:schemeClr>
            </a:gs>
          </a:gsLst>
          <a:lin ang="2700000" scaled="1"/>
          <a:tileRect/>
        </a:gradFill>
        <a:ln>
          <a:solidFill>
            <a:srgbClr val="44A222"/>
          </a:solidFill>
        </a:ln>
      </dgm:spPr>
      <dgm:t>
        <a:bodyPr/>
        <a:lstStyle/>
        <a:p>
          <a:r>
            <a:rPr lang="en-US" i="1" baseline="0" dirty="0">
              <a:solidFill>
                <a:srgbClr val="0000CC"/>
              </a:solidFill>
            </a:rPr>
            <a:t>Domestic – Propane is produced in North America, with large reserves in the U.S. and Canada</a:t>
          </a:r>
        </a:p>
      </dgm:t>
    </dgm:pt>
    <dgm:pt modelId="{D475742C-6701-476A-87A6-9A7B3B854F0E}" type="parTrans" cxnId="{F985964F-B810-43C0-9B24-B95D663F225D}">
      <dgm:prSet/>
      <dgm:spPr/>
      <dgm:t>
        <a:bodyPr/>
        <a:lstStyle/>
        <a:p>
          <a:endParaRPr lang="en-US"/>
        </a:p>
      </dgm:t>
    </dgm:pt>
    <dgm:pt modelId="{64C78DD2-A8B8-4F0E-9513-D9FA284AB8E8}" type="sibTrans" cxnId="{F985964F-B810-43C0-9B24-B95D663F225D}">
      <dgm:prSet/>
      <dgm:spPr/>
      <dgm:t>
        <a:bodyPr/>
        <a:lstStyle/>
        <a:p>
          <a:endParaRPr lang="en-US"/>
        </a:p>
      </dgm:t>
    </dgm:pt>
    <dgm:pt modelId="{7446471C-DC63-4EF3-A223-76A5D3487457}">
      <dgm:prSet phldrT="[Text]"/>
      <dgm:spPr>
        <a:gradFill flip="none" rotWithShape="1">
          <a:gsLst>
            <a:gs pos="26000">
              <a:srgbClr val="E6E6E6"/>
            </a:gs>
            <a:gs pos="44000">
              <a:srgbClr val="E0E3D9"/>
            </a:gs>
            <a:gs pos="75000">
              <a:schemeClr val="accent3">
                <a:lumMod val="60000"/>
                <a:lumOff val="40000"/>
              </a:schemeClr>
            </a:gs>
          </a:gsLst>
          <a:lin ang="2700000" scaled="1"/>
          <a:tileRect/>
        </a:gradFill>
        <a:ln>
          <a:solidFill>
            <a:srgbClr val="44A222"/>
          </a:solidFill>
        </a:ln>
      </dgm:spPr>
      <dgm:t>
        <a:bodyPr/>
        <a:lstStyle/>
        <a:p>
          <a:r>
            <a:rPr lang="en-US" i="1" baseline="0" dirty="0">
              <a:solidFill>
                <a:srgbClr val="0000CC"/>
              </a:solidFill>
            </a:rPr>
            <a:t>Lower maintenance cost</a:t>
          </a:r>
        </a:p>
      </dgm:t>
    </dgm:pt>
    <dgm:pt modelId="{CCE8E01F-7FEB-4F85-AD83-6B49630EBECC}" type="parTrans" cxnId="{C3362B08-2675-43A9-8BFE-11B3B90FA249}">
      <dgm:prSet/>
      <dgm:spPr/>
      <dgm:t>
        <a:bodyPr/>
        <a:lstStyle/>
        <a:p>
          <a:endParaRPr lang="en-US"/>
        </a:p>
      </dgm:t>
    </dgm:pt>
    <dgm:pt modelId="{3F13707A-1118-4743-A984-9381E3B6240E}" type="sibTrans" cxnId="{C3362B08-2675-43A9-8BFE-11B3B90FA249}">
      <dgm:prSet/>
      <dgm:spPr/>
      <dgm:t>
        <a:bodyPr/>
        <a:lstStyle/>
        <a:p>
          <a:endParaRPr lang="en-US"/>
        </a:p>
      </dgm:t>
    </dgm:pt>
    <dgm:pt modelId="{2FB4F462-41A0-4FAC-AE8A-53807A70D354}">
      <dgm:prSet phldrT="[Text]"/>
      <dgm:spPr>
        <a:gradFill flip="none" rotWithShape="1">
          <a:gsLst>
            <a:gs pos="26000">
              <a:srgbClr val="E6E6E6"/>
            </a:gs>
            <a:gs pos="44000">
              <a:srgbClr val="E0E3D9"/>
            </a:gs>
            <a:gs pos="75000">
              <a:schemeClr val="accent3">
                <a:lumMod val="60000"/>
                <a:lumOff val="40000"/>
              </a:schemeClr>
            </a:gs>
          </a:gsLst>
          <a:lin ang="2700000" scaled="1"/>
          <a:tileRect/>
        </a:gradFill>
        <a:ln>
          <a:solidFill>
            <a:srgbClr val="44A222"/>
          </a:solidFill>
        </a:ln>
      </dgm:spPr>
      <dgm:t>
        <a:bodyPr/>
        <a:lstStyle/>
        <a:p>
          <a:r>
            <a:rPr lang="en-US" i="1" dirty="0">
              <a:solidFill>
                <a:srgbClr val="0000CC"/>
              </a:solidFill>
            </a:rPr>
            <a:t>Greenhouse gas emissions are reduced approximately 20%</a:t>
          </a:r>
        </a:p>
      </dgm:t>
    </dgm:pt>
    <dgm:pt modelId="{C0D18171-1511-4B90-842B-6458DCA1A7E9}" type="parTrans" cxnId="{C5BDD1DA-6DD9-4671-8D81-14DBC25866CE}">
      <dgm:prSet/>
      <dgm:spPr/>
      <dgm:t>
        <a:bodyPr/>
        <a:lstStyle/>
        <a:p>
          <a:endParaRPr lang="en-US"/>
        </a:p>
      </dgm:t>
    </dgm:pt>
    <dgm:pt modelId="{A10266A9-14A1-4280-A13C-6A55FD427C9A}" type="sibTrans" cxnId="{C5BDD1DA-6DD9-4671-8D81-14DBC25866CE}">
      <dgm:prSet/>
      <dgm:spPr/>
      <dgm:t>
        <a:bodyPr/>
        <a:lstStyle/>
        <a:p>
          <a:endParaRPr lang="en-US"/>
        </a:p>
      </dgm:t>
    </dgm:pt>
    <dgm:pt modelId="{771A72A7-459B-44E8-92A3-7A11A0D1ACD1}">
      <dgm:prSet phldrT="[Text]"/>
      <dgm:spPr>
        <a:gradFill flip="none" rotWithShape="1">
          <a:gsLst>
            <a:gs pos="26000">
              <a:srgbClr val="E6E6E6"/>
            </a:gs>
            <a:gs pos="44000">
              <a:srgbClr val="E0E3D9"/>
            </a:gs>
            <a:gs pos="75000">
              <a:schemeClr val="accent3">
                <a:lumMod val="60000"/>
                <a:lumOff val="40000"/>
              </a:schemeClr>
            </a:gs>
          </a:gsLst>
          <a:lin ang="2700000" scaled="1"/>
          <a:tileRect/>
        </a:gradFill>
        <a:ln>
          <a:solidFill>
            <a:srgbClr val="44A222"/>
          </a:solidFill>
        </a:ln>
      </dgm:spPr>
      <dgm:t>
        <a:bodyPr/>
        <a:lstStyle/>
        <a:p>
          <a:r>
            <a:rPr lang="en-US" i="1" dirty="0">
              <a:solidFill>
                <a:srgbClr val="0000CC"/>
              </a:solidFill>
            </a:rPr>
            <a:t>Maintains the torque, </a:t>
          </a:r>
          <a:r>
            <a:rPr lang="en-US" i="1" baseline="0" dirty="0">
              <a:solidFill>
                <a:srgbClr val="0000CC"/>
              </a:solidFill>
            </a:rPr>
            <a:t>horsepower</a:t>
          </a:r>
          <a:r>
            <a:rPr lang="en-US" i="1" dirty="0">
              <a:solidFill>
                <a:srgbClr val="0000CC"/>
              </a:solidFill>
            </a:rPr>
            <a:t>, and  drivability you would feel in a gasoline vehicle</a:t>
          </a:r>
        </a:p>
      </dgm:t>
    </dgm:pt>
    <dgm:pt modelId="{98BF1EF5-6566-4073-9A98-024A2CA5EA6C}" type="parTrans" cxnId="{4C4DD0CF-E36D-4CEF-AA18-AB279CB77DA3}">
      <dgm:prSet/>
      <dgm:spPr/>
      <dgm:t>
        <a:bodyPr/>
        <a:lstStyle/>
        <a:p>
          <a:endParaRPr lang="en-US"/>
        </a:p>
      </dgm:t>
    </dgm:pt>
    <dgm:pt modelId="{2E8AA97F-D1C8-430C-BA37-7F474199B176}" type="sibTrans" cxnId="{4C4DD0CF-E36D-4CEF-AA18-AB279CB77DA3}">
      <dgm:prSet/>
      <dgm:spPr/>
      <dgm:t>
        <a:bodyPr/>
        <a:lstStyle/>
        <a:p>
          <a:endParaRPr lang="en-US"/>
        </a:p>
      </dgm:t>
    </dgm:pt>
    <dgm:pt modelId="{A99C3361-E8F8-4552-9BDB-68DBCAAE97E9}" type="pres">
      <dgm:prSet presAssocID="{24169746-5401-42F6-A869-80074D19F1D7}" presName="Name0" presStyleCnt="0">
        <dgm:presLayoutVars>
          <dgm:chMax val="7"/>
          <dgm:chPref val="7"/>
          <dgm:dir/>
        </dgm:presLayoutVars>
      </dgm:prSet>
      <dgm:spPr/>
      <dgm:t>
        <a:bodyPr/>
        <a:lstStyle/>
        <a:p>
          <a:endParaRPr lang="en-US"/>
        </a:p>
      </dgm:t>
    </dgm:pt>
    <dgm:pt modelId="{4ACDDA29-D801-4AC2-825A-420258C57CC2}" type="pres">
      <dgm:prSet presAssocID="{24169746-5401-42F6-A869-80074D19F1D7}" presName="Name1" presStyleCnt="0"/>
      <dgm:spPr/>
    </dgm:pt>
    <dgm:pt modelId="{A6F8238A-7198-4FDE-A28D-CB656CA079A6}" type="pres">
      <dgm:prSet presAssocID="{24169746-5401-42F6-A869-80074D19F1D7}" presName="cycle" presStyleCnt="0"/>
      <dgm:spPr/>
    </dgm:pt>
    <dgm:pt modelId="{9ECA6211-A071-4C3A-B5E7-4ED301A403DF}" type="pres">
      <dgm:prSet presAssocID="{24169746-5401-42F6-A869-80074D19F1D7}" presName="srcNode" presStyleLbl="node1" presStyleIdx="0" presStyleCnt="6"/>
      <dgm:spPr/>
    </dgm:pt>
    <dgm:pt modelId="{772D93D9-4F13-4ADB-A14F-97E8B938C2C3}" type="pres">
      <dgm:prSet presAssocID="{24169746-5401-42F6-A869-80074D19F1D7}" presName="conn" presStyleLbl="parChTrans1D2" presStyleIdx="0" presStyleCnt="1"/>
      <dgm:spPr/>
      <dgm:t>
        <a:bodyPr/>
        <a:lstStyle/>
        <a:p>
          <a:endParaRPr lang="en-US"/>
        </a:p>
      </dgm:t>
    </dgm:pt>
    <dgm:pt modelId="{32FD3FE6-9BC2-4C9E-90AC-28E37859648F}" type="pres">
      <dgm:prSet presAssocID="{24169746-5401-42F6-A869-80074D19F1D7}" presName="extraNode" presStyleLbl="node1" presStyleIdx="0" presStyleCnt="6"/>
      <dgm:spPr/>
    </dgm:pt>
    <dgm:pt modelId="{4B87E2AA-4778-4B6A-8267-EBDA7864E66E}" type="pres">
      <dgm:prSet presAssocID="{24169746-5401-42F6-A869-80074D19F1D7}" presName="dstNode" presStyleLbl="node1" presStyleIdx="0" presStyleCnt="6"/>
      <dgm:spPr/>
    </dgm:pt>
    <dgm:pt modelId="{DE1F0D3C-3528-459F-9892-E2F9BFA29F14}" type="pres">
      <dgm:prSet presAssocID="{49F72481-0AC3-4B0A-89F4-669DAAD4C76A}" presName="text_1" presStyleLbl="node1" presStyleIdx="0" presStyleCnt="6">
        <dgm:presLayoutVars>
          <dgm:bulletEnabled val="1"/>
        </dgm:presLayoutVars>
      </dgm:prSet>
      <dgm:spPr/>
      <dgm:t>
        <a:bodyPr/>
        <a:lstStyle/>
        <a:p>
          <a:endParaRPr lang="en-US"/>
        </a:p>
      </dgm:t>
    </dgm:pt>
    <dgm:pt modelId="{0A020C9C-B7AE-4E9B-872F-FC9581835164}" type="pres">
      <dgm:prSet presAssocID="{49F72481-0AC3-4B0A-89F4-669DAAD4C76A}" presName="accent_1" presStyleCnt="0"/>
      <dgm:spPr/>
    </dgm:pt>
    <dgm:pt modelId="{C32954A0-15A7-434E-9AD3-BB5F5694B037}" type="pres">
      <dgm:prSet presAssocID="{49F72481-0AC3-4B0A-89F4-669DAAD4C76A}" presName="accentRepeatNode" presStyleLbl="solidFgAcc1" presStyleIdx="0" presStyleCnt="6"/>
      <dgm:spPr>
        <a:ln>
          <a:solidFill>
            <a:srgbClr val="44A222"/>
          </a:solidFill>
        </a:ln>
        <a:scene3d>
          <a:camera prst="orthographicFront"/>
          <a:lightRig rig="threePt" dir="t"/>
        </a:scene3d>
        <a:sp3d>
          <a:bevelT w="165100" prst="coolSlant"/>
        </a:sp3d>
      </dgm:spPr>
    </dgm:pt>
    <dgm:pt modelId="{17ABCAAE-7E96-4438-89B6-0BE571B8AFC6}" type="pres">
      <dgm:prSet presAssocID="{F8FAEAFB-3480-4C9D-AEE2-A05CDA75D995}" presName="text_2" presStyleLbl="node1" presStyleIdx="1" presStyleCnt="6">
        <dgm:presLayoutVars>
          <dgm:bulletEnabled val="1"/>
        </dgm:presLayoutVars>
      </dgm:prSet>
      <dgm:spPr/>
      <dgm:t>
        <a:bodyPr/>
        <a:lstStyle/>
        <a:p>
          <a:endParaRPr lang="en-US"/>
        </a:p>
      </dgm:t>
    </dgm:pt>
    <dgm:pt modelId="{58FB8582-FA56-4E90-88D1-CF685C1BA2C4}" type="pres">
      <dgm:prSet presAssocID="{F8FAEAFB-3480-4C9D-AEE2-A05CDA75D995}" presName="accent_2" presStyleCnt="0"/>
      <dgm:spPr/>
    </dgm:pt>
    <dgm:pt modelId="{F299C95B-5E0F-4D4E-9D75-72FB98343281}" type="pres">
      <dgm:prSet presAssocID="{F8FAEAFB-3480-4C9D-AEE2-A05CDA75D995}" presName="accentRepeatNode" presStyleLbl="solidFgAcc1" presStyleIdx="1" presStyleCnt="6"/>
      <dgm:spPr>
        <a:ln>
          <a:solidFill>
            <a:srgbClr val="44A222"/>
          </a:solidFill>
        </a:ln>
        <a:scene3d>
          <a:camera prst="orthographicFront"/>
          <a:lightRig rig="threePt" dir="t"/>
        </a:scene3d>
        <a:sp3d>
          <a:bevelT w="165100" prst="coolSlant"/>
        </a:sp3d>
      </dgm:spPr>
    </dgm:pt>
    <dgm:pt modelId="{E9937E3A-E493-4609-8FE8-76302927F026}" type="pres">
      <dgm:prSet presAssocID="{5486D6FA-3E07-4C01-A10F-15C2ED282ECE}" presName="text_3" presStyleLbl="node1" presStyleIdx="2" presStyleCnt="6">
        <dgm:presLayoutVars>
          <dgm:bulletEnabled val="1"/>
        </dgm:presLayoutVars>
      </dgm:prSet>
      <dgm:spPr/>
      <dgm:t>
        <a:bodyPr/>
        <a:lstStyle/>
        <a:p>
          <a:endParaRPr lang="en-US"/>
        </a:p>
      </dgm:t>
    </dgm:pt>
    <dgm:pt modelId="{2FE30F75-DB52-49BA-8681-0906A3426BCF}" type="pres">
      <dgm:prSet presAssocID="{5486D6FA-3E07-4C01-A10F-15C2ED282ECE}" presName="accent_3" presStyleCnt="0"/>
      <dgm:spPr/>
    </dgm:pt>
    <dgm:pt modelId="{647A4442-637C-4E7B-BA14-9D4644B4E948}" type="pres">
      <dgm:prSet presAssocID="{5486D6FA-3E07-4C01-A10F-15C2ED282ECE}" presName="accentRepeatNode" presStyleLbl="solidFgAcc1" presStyleIdx="2" presStyleCnt="6"/>
      <dgm:spPr>
        <a:ln>
          <a:solidFill>
            <a:srgbClr val="44A222"/>
          </a:solidFill>
        </a:ln>
        <a:scene3d>
          <a:camera prst="orthographicFront"/>
          <a:lightRig rig="threePt" dir="t"/>
        </a:scene3d>
        <a:sp3d>
          <a:bevelT w="165100" prst="coolSlant"/>
        </a:sp3d>
      </dgm:spPr>
    </dgm:pt>
    <dgm:pt modelId="{A80C3962-6198-46B7-9160-64E76355E26F}" type="pres">
      <dgm:prSet presAssocID="{7446471C-DC63-4EF3-A223-76A5D3487457}" presName="text_4" presStyleLbl="node1" presStyleIdx="3" presStyleCnt="6">
        <dgm:presLayoutVars>
          <dgm:bulletEnabled val="1"/>
        </dgm:presLayoutVars>
      </dgm:prSet>
      <dgm:spPr/>
      <dgm:t>
        <a:bodyPr/>
        <a:lstStyle/>
        <a:p>
          <a:endParaRPr lang="en-US"/>
        </a:p>
      </dgm:t>
    </dgm:pt>
    <dgm:pt modelId="{D6C3EF8E-ACED-4CA3-AA2A-F41AE1945E70}" type="pres">
      <dgm:prSet presAssocID="{7446471C-DC63-4EF3-A223-76A5D3487457}" presName="accent_4" presStyleCnt="0"/>
      <dgm:spPr/>
    </dgm:pt>
    <dgm:pt modelId="{323B91F4-9B0E-4860-938F-8207DEA54449}" type="pres">
      <dgm:prSet presAssocID="{7446471C-DC63-4EF3-A223-76A5D3487457}" presName="accentRepeatNode" presStyleLbl="solidFgAcc1" presStyleIdx="3" presStyleCnt="6"/>
      <dgm:spPr>
        <a:ln>
          <a:solidFill>
            <a:srgbClr val="44A222"/>
          </a:solidFill>
        </a:ln>
        <a:scene3d>
          <a:camera prst="orthographicFront"/>
          <a:lightRig rig="threePt" dir="t"/>
        </a:scene3d>
        <a:sp3d>
          <a:bevelT w="165100" prst="coolSlant"/>
        </a:sp3d>
      </dgm:spPr>
    </dgm:pt>
    <dgm:pt modelId="{749A574D-0C6D-4479-951C-A2B19660E56C}" type="pres">
      <dgm:prSet presAssocID="{2FB4F462-41A0-4FAC-AE8A-53807A70D354}" presName="text_5" presStyleLbl="node1" presStyleIdx="4" presStyleCnt="6">
        <dgm:presLayoutVars>
          <dgm:bulletEnabled val="1"/>
        </dgm:presLayoutVars>
      </dgm:prSet>
      <dgm:spPr/>
      <dgm:t>
        <a:bodyPr/>
        <a:lstStyle/>
        <a:p>
          <a:endParaRPr lang="en-US"/>
        </a:p>
      </dgm:t>
    </dgm:pt>
    <dgm:pt modelId="{17B6A5D9-2C0B-4719-8F47-39BF8C3635D5}" type="pres">
      <dgm:prSet presAssocID="{2FB4F462-41A0-4FAC-AE8A-53807A70D354}" presName="accent_5" presStyleCnt="0"/>
      <dgm:spPr/>
    </dgm:pt>
    <dgm:pt modelId="{75147E5F-E130-4A5F-B4F3-02C304FA168D}" type="pres">
      <dgm:prSet presAssocID="{2FB4F462-41A0-4FAC-AE8A-53807A70D354}" presName="accentRepeatNode" presStyleLbl="solidFgAcc1" presStyleIdx="4" presStyleCnt="6"/>
      <dgm:spPr>
        <a:ln>
          <a:solidFill>
            <a:srgbClr val="44A222"/>
          </a:solidFill>
        </a:ln>
        <a:scene3d>
          <a:camera prst="orthographicFront"/>
          <a:lightRig rig="threePt" dir="t"/>
        </a:scene3d>
        <a:sp3d>
          <a:bevelT w="165100" prst="coolSlant"/>
        </a:sp3d>
      </dgm:spPr>
    </dgm:pt>
    <dgm:pt modelId="{C43E1207-325E-4F0A-A8CC-2546E782B166}" type="pres">
      <dgm:prSet presAssocID="{771A72A7-459B-44E8-92A3-7A11A0D1ACD1}" presName="text_6" presStyleLbl="node1" presStyleIdx="5" presStyleCnt="6">
        <dgm:presLayoutVars>
          <dgm:bulletEnabled val="1"/>
        </dgm:presLayoutVars>
      </dgm:prSet>
      <dgm:spPr/>
      <dgm:t>
        <a:bodyPr/>
        <a:lstStyle/>
        <a:p>
          <a:endParaRPr lang="en-US"/>
        </a:p>
      </dgm:t>
    </dgm:pt>
    <dgm:pt modelId="{C4D175D4-ECB1-42A0-95A7-A0128BC3864A}" type="pres">
      <dgm:prSet presAssocID="{771A72A7-459B-44E8-92A3-7A11A0D1ACD1}" presName="accent_6" presStyleCnt="0"/>
      <dgm:spPr/>
    </dgm:pt>
    <dgm:pt modelId="{924570F7-E7C7-492F-BF35-E5CFFA83C825}" type="pres">
      <dgm:prSet presAssocID="{771A72A7-459B-44E8-92A3-7A11A0D1ACD1}" presName="accentRepeatNode" presStyleLbl="solidFgAcc1" presStyleIdx="5" presStyleCnt="6"/>
      <dgm:spPr>
        <a:ln>
          <a:solidFill>
            <a:srgbClr val="44A222"/>
          </a:solidFill>
        </a:ln>
        <a:scene3d>
          <a:camera prst="orthographicFront"/>
          <a:lightRig rig="threePt" dir="t"/>
        </a:scene3d>
        <a:sp3d>
          <a:bevelT w="165100" prst="coolSlant"/>
        </a:sp3d>
      </dgm:spPr>
    </dgm:pt>
  </dgm:ptLst>
  <dgm:cxnLst>
    <dgm:cxn modelId="{D1377641-C1C0-4BCB-9C8D-3B7B3F0D7843}" type="presOf" srcId="{49F72481-0AC3-4B0A-89F4-669DAAD4C76A}" destId="{DE1F0D3C-3528-459F-9892-E2F9BFA29F14}" srcOrd="0" destOrd="0" presId="urn:microsoft.com/office/officeart/2008/layout/VerticalCurvedList"/>
    <dgm:cxn modelId="{F985964F-B810-43C0-9B24-B95D663F225D}" srcId="{24169746-5401-42F6-A869-80074D19F1D7}" destId="{5486D6FA-3E07-4C01-A10F-15C2ED282ECE}" srcOrd="2" destOrd="0" parTransId="{D475742C-6701-476A-87A6-9A7B3B854F0E}" sibTransId="{64C78DD2-A8B8-4F0E-9513-D9FA284AB8E8}"/>
    <dgm:cxn modelId="{C5BDD1DA-6DD9-4671-8D81-14DBC25866CE}" srcId="{24169746-5401-42F6-A869-80074D19F1D7}" destId="{2FB4F462-41A0-4FAC-AE8A-53807A70D354}" srcOrd="4" destOrd="0" parTransId="{C0D18171-1511-4B90-842B-6458DCA1A7E9}" sibTransId="{A10266A9-14A1-4280-A13C-6A55FD427C9A}"/>
    <dgm:cxn modelId="{2229D314-32CE-459A-AC32-02167AD34250}" type="presOf" srcId="{2FB4F462-41A0-4FAC-AE8A-53807A70D354}" destId="{749A574D-0C6D-4479-951C-A2B19660E56C}" srcOrd="0" destOrd="0" presId="urn:microsoft.com/office/officeart/2008/layout/VerticalCurvedList"/>
    <dgm:cxn modelId="{4C4DD0CF-E36D-4CEF-AA18-AB279CB77DA3}" srcId="{24169746-5401-42F6-A869-80074D19F1D7}" destId="{771A72A7-459B-44E8-92A3-7A11A0D1ACD1}" srcOrd="5" destOrd="0" parTransId="{98BF1EF5-6566-4073-9A98-024A2CA5EA6C}" sibTransId="{2E8AA97F-D1C8-430C-BA37-7F474199B176}"/>
    <dgm:cxn modelId="{0B77E30E-26B3-4CD2-9186-4D71413EED47}" type="presOf" srcId="{7446471C-DC63-4EF3-A223-76A5D3487457}" destId="{A80C3962-6198-46B7-9160-64E76355E26F}" srcOrd="0" destOrd="0" presId="urn:microsoft.com/office/officeart/2008/layout/VerticalCurvedList"/>
    <dgm:cxn modelId="{B07CC980-C4B4-4A9C-A9B6-FC43CC5EB4A1}" type="presOf" srcId="{5486D6FA-3E07-4C01-A10F-15C2ED282ECE}" destId="{E9937E3A-E493-4609-8FE8-76302927F026}" srcOrd="0" destOrd="0" presId="urn:microsoft.com/office/officeart/2008/layout/VerticalCurvedList"/>
    <dgm:cxn modelId="{C3362B08-2675-43A9-8BFE-11B3B90FA249}" srcId="{24169746-5401-42F6-A869-80074D19F1D7}" destId="{7446471C-DC63-4EF3-A223-76A5D3487457}" srcOrd="3" destOrd="0" parTransId="{CCE8E01F-7FEB-4F85-AD83-6B49630EBECC}" sibTransId="{3F13707A-1118-4743-A984-9381E3B6240E}"/>
    <dgm:cxn modelId="{254AE8CF-05B4-4411-B551-F570FE92D8F8}" type="presOf" srcId="{F8FAEAFB-3480-4C9D-AEE2-A05CDA75D995}" destId="{17ABCAAE-7E96-4438-89B6-0BE571B8AFC6}" srcOrd="0" destOrd="0" presId="urn:microsoft.com/office/officeart/2008/layout/VerticalCurvedList"/>
    <dgm:cxn modelId="{56A2CBB6-7C7B-427F-B4A2-C6676B27AC68}" type="presOf" srcId="{24169746-5401-42F6-A869-80074D19F1D7}" destId="{A99C3361-E8F8-4552-9BDB-68DBCAAE97E9}" srcOrd="0" destOrd="0" presId="urn:microsoft.com/office/officeart/2008/layout/VerticalCurvedList"/>
    <dgm:cxn modelId="{28580B48-7592-49E3-AEA8-D6A859A4C089}" type="presOf" srcId="{771A72A7-459B-44E8-92A3-7A11A0D1ACD1}" destId="{C43E1207-325E-4F0A-A8CC-2546E782B166}" srcOrd="0" destOrd="0" presId="urn:microsoft.com/office/officeart/2008/layout/VerticalCurvedList"/>
    <dgm:cxn modelId="{FDFD2805-579E-4518-8BE4-940170E7256F}" srcId="{24169746-5401-42F6-A869-80074D19F1D7}" destId="{F8FAEAFB-3480-4C9D-AEE2-A05CDA75D995}" srcOrd="1" destOrd="0" parTransId="{63F0B89B-3BDA-4340-B07A-9B31DC18CB26}" sibTransId="{677E3A7A-439C-4D40-AAA6-D0436318CE29}"/>
    <dgm:cxn modelId="{A37C98E6-C5F0-459C-AD09-18935C5561F1}" type="presOf" srcId="{EEBEB3FB-2A6F-4B67-A786-8E8E39F9EDAB}" destId="{772D93D9-4F13-4ADB-A14F-97E8B938C2C3}" srcOrd="0" destOrd="0" presId="urn:microsoft.com/office/officeart/2008/layout/VerticalCurvedList"/>
    <dgm:cxn modelId="{D3E82C50-EA28-4B28-BDF3-4A16FD3420F7}" srcId="{24169746-5401-42F6-A869-80074D19F1D7}" destId="{49F72481-0AC3-4B0A-89F4-669DAAD4C76A}" srcOrd="0" destOrd="0" parTransId="{00D07405-337B-4534-9D0C-5A4A5D6FB9EA}" sibTransId="{EEBEB3FB-2A6F-4B67-A786-8E8E39F9EDAB}"/>
    <dgm:cxn modelId="{24364B93-1522-49A9-8F8C-F8152548B537}" type="presParOf" srcId="{A99C3361-E8F8-4552-9BDB-68DBCAAE97E9}" destId="{4ACDDA29-D801-4AC2-825A-420258C57CC2}" srcOrd="0" destOrd="0" presId="urn:microsoft.com/office/officeart/2008/layout/VerticalCurvedList"/>
    <dgm:cxn modelId="{0ED613BC-EA4C-4C53-95D7-160F6CAD36A4}" type="presParOf" srcId="{4ACDDA29-D801-4AC2-825A-420258C57CC2}" destId="{A6F8238A-7198-4FDE-A28D-CB656CA079A6}" srcOrd="0" destOrd="0" presId="urn:microsoft.com/office/officeart/2008/layout/VerticalCurvedList"/>
    <dgm:cxn modelId="{DD6BD84F-46F4-4E62-9101-F4DC48FFE019}" type="presParOf" srcId="{A6F8238A-7198-4FDE-A28D-CB656CA079A6}" destId="{9ECA6211-A071-4C3A-B5E7-4ED301A403DF}" srcOrd="0" destOrd="0" presId="urn:microsoft.com/office/officeart/2008/layout/VerticalCurvedList"/>
    <dgm:cxn modelId="{D6CED180-97CE-45B9-B8BC-3ED67BADFBE5}" type="presParOf" srcId="{A6F8238A-7198-4FDE-A28D-CB656CA079A6}" destId="{772D93D9-4F13-4ADB-A14F-97E8B938C2C3}" srcOrd="1" destOrd="0" presId="urn:microsoft.com/office/officeart/2008/layout/VerticalCurvedList"/>
    <dgm:cxn modelId="{B657BB19-616E-4635-8E0E-336457712096}" type="presParOf" srcId="{A6F8238A-7198-4FDE-A28D-CB656CA079A6}" destId="{32FD3FE6-9BC2-4C9E-90AC-28E37859648F}" srcOrd="2" destOrd="0" presId="urn:microsoft.com/office/officeart/2008/layout/VerticalCurvedList"/>
    <dgm:cxn modelId="{56B7E961-5BF3-411C-80F0-B479B63808A6}" type="presParOf" srcId="{A6F8238A-7198-4FDE-A28D-CB656CA079A6}" destId="{4B87E2AA-4778-4B6A-8267-EBDA7864E66E}" srcOrd="3" destOrd="0" presId="urn:microsoft.com/office/officeart/2008/layout/VerticalCurvedList"/>
    <dgm:cxn modelId="{41E7F587-AA4D-44E1-96BA-678EF016E94D}" type="presParOf" srcId="{4ACDDA29-D801-4AC2-825A-420258C57CC2}" destId="{DE1F0D3C-3528-459F-9892-E2F9BFA29F14}" srcOrd="1" destOrd="0" presId="urn:microsoft.com/office/officeart/2008/layout/VerticalCurvedList"/>
    <dgm:cxn modelId="{22E4D83F-DBE5-4AAE-BDC9-0CB9B7FF2EFB}" type="presParOf" srcId="{4ACDDA29-D801-4AC2-825A-420258C57CC2}" destId="{0A020C9C-B7AE-4E9B-872F-FC9581835164}" srcOrd="2" destOrd="0" presId="urn:microsoft.com/office/officeart/2008/layout/VerticalCurvedList"/>
    <dgm:cxn modelId="{ADB2339E-11E2-4A81-A66A-D6EB09E26BD4}" type="presParOf" srcId="{0A020C9C-B7AE-4E9B-872F-FC9581835164}" destId="{C32954A0-15A7-434E-9AD3-BB5F5694B037}" srcOrd="0" destOrd="0" presId="urn:microsoft.com/office/officeart/2008/layout/VerticalCurvedList"/>
    <dgm:cxn modelId="{CB52FE3E-F234-4497-B00D-496255C1050A}" type="presParOf" srcId="{4ACDDA29-D801-4AC2-825A-420258C57CC2}" destId="{17ABCAAE-7E96-4438-89B6-0BE571B8AFC6}" srcOrd="3" destOrd="0" presId="urn:microsoft.com/office/officeart/2008/layout/VerticalCurvedList"/>
    <dgm:cxn modelId="{3F55ADF4-4503-430F-A627-E1EE830A5722}" type="presParOf" srcId="{4ACDDA29-D801-4AC2-825A-420258C57CC2}" destId="{58FB8582-FA56-4E90-88D1-CF685C1BA2C4}" srcOrd="4" destOrd="0" presId="urn:microsoft.com/office/officeart/2008/layout/VerticalCurvedList"/>
    <dgm:cxn modelId="{8FA12D19-8BFC-4972-A91C-EC69AF0C6740}" type="presParOf" srcId="{58FB8582-FA56-4E90-88D1-CF685C1BA2C4}" destId="{F299C95B-5E0F-4D4E-9D75-72FB98343281}" srcOrd="0" destOrd="0" presId="urn:microsoft.com/office/officeart/2008/layout/VerticalCurvedList"/>
    <dgm:cxn modelId="{5F1CAAE4-7879-4750-8C30-9ADA64642945}" type="presParOf" srcId="{4ACDDA29-D801-4AC2-825A-420258C57CC2}" destId="{E9937E3A-E493-4609-8FE8-76302927F026}" srcOrd="5" destOrd="0" presId="urn:microsoft.com/office/officeart/2008/layout/VerticalCurvedList"/>
    <dgm:cxn modelId="{9A39348A-558F-4696-834E-563013F08204}" type="presParOf" srcId="{4ACDDA29-D801-4AC2-825A-420258C57CC2}" destId="{2FE30F75-DB52-49BA-8681-0906A3426BCF}" srcOrd="6" destOrd="0" presId="urn:microsoft.com/office/officeart/2008/layout/VerticalCurvedList"/>
    <dgm:cxn modelId="{36A2CDE8-2B69-40CB-8164-CD83A9E63A1E}" type="presParOf" srcId="{2FE30F75-DB52-49BA-8681-0906A3426BCF}" destId="{647A4442-637C-4E7B-BA14-9D4644B4E948}" srcOrd="0" destOrd="0" presId="urn:microsoft.com/office/officeart/2008/layout/VerticalCurvedList"/>
    <dgm:cxn modelId="{CD7CF593-F6E5-4A96-A297-18B4451CE945}" type="presParOf" srcId="{4ACDDA29-D801-4AC2-825A-420258C57CC2}" destId="{A80C3962-6198-46B7-9160-64E76355E26F}" srcOrd="7" destOrd="0" presId="urn:microsoft.com/office/officeart/2008/layout/VerticalCurvedList"/>
    <dgm:cxn modelId="{6CE50547-7BF9-4318-B9C0-1120B6703182}" type="presParOf" srcId="{4ACDDA29-D801-4AC2-825A-420258C57CC2}" destId="{D6C3EF8E-ACED-4CA3-AA2A-F41AE1945E70}" srcOrd="8" destOrd="0" presId="urn:microsoft.com/office/officeart/2008/layout/VerticalCurvedList"/>
    <dgm:cxn modelId="{13012BF0-3009-4F16-BF30-70DA82A97D7E}" type="presParOf" srcId="{D6C3EF8E-ACED-4CA3-AA2A-F41AE1945E70}" destId="{323B91F4-9B0E-4860-938F-8207DEA54449}" srcOrd="0" destOrd="0" presId="urn:microsoft.com/office/officeart/2008/layout/VerticalCurvedList"/>
    <dgm:cxn modelId="{1C608107-C4D3-422D-9070-BFED45C2CB11}" type="presParOf" srcId="{4ACDDA29-D801-4AC2-825A-420258C57CC2}" destId="{749A574D-0C6D-4479-951C-A2B19660E56C}" srcOrd="9" destOrd="0" presId="urn:microsoft.com/office/officeart/2008/layout/VerticalCurvedList"/>
    <dgm:cxn modelId="{DF5210A7-629E-4D7F-9B6E-801B19DB63CE}" type="presParOf" srcId="{4ACDDA29-D801-4AC2-825A-420258C57CC2}" destId="{17B6A5D9-2C0B-4719-8F47-39BF8C3635D5}" srcOrd="10" destOrd="0" presId="urn:microsoft.com/office/officeart/2008/layout/VerticalCurvedList"/>
    <dgm:cxn modelId="{9DDCD5EE-D4F9-4303-A43E-27D1C1FCF076}" type="presParOf" srcId="{17B6A5D9-2C0B-4719-8F47-39BF8C3635D5}" destId="{75147E5F-E130-4A5F-B4F3-02C304FA168D}" srcOrd="0" destOrd="0" presId="urn:microsoft.com/office/officeart/2008/layout/VerticalCurvedList"/>
    <dgm:cxn modelId="{68E95314-6AFE-45EA-840A-E4958CD77342}" type="presParOf" srcId="{4ACDDA29-D801-4AC2-825A-420258C57CC2}" destId="{C43E1207-325E-4F0A-A8CC-2546E782B166}" srcOrd="11" destOrd="0" presId="urn:microsoft.com/office/officeart/2008/layout/VerticalCurvedList"/>
    <dgm:cxn modelId="{D7CD31CA-8037-45A2-83E1-EFA7F36DE66A}" type="presParOf" srcId="{4ACDDA29-D801-4AC2-825A-420258C57CC2}" destId="{C4D175D4-ECB1-42A0-95A7-A0128BC3864A}" srcOrd="12" destOrd="0" presId="urn:microsoft.com/office/officeart/2008/layout/VerticalCurvedList"/>
    <dgm:cxn modelId="{78BA2BB3-C052-4D8B-8661-FD8799DB73BB}" type="presParOf" srcId="{C4D175D4-ECB1-42A0-95A7-A0128BC3864A}" destId="{924570F7-E7C7-492F-BF35-E5CFFA83C825}"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2D93D9-4F13-4ADB-A14F-97E8B938C2C3}">
      <dsp:nvSpPr>
        <dsp:cNvPr id="0" name=""/>
        <dsp:cNvSpPr/>
      </dsp:nvSpPr>
      <dsp:spPr>
        <a:xfrm>
          <a:off x="-5390891" y="-825505"/>
          <a:ext cx="6419067" cy="6419067"/>
        </a:xfrm>
        <a:prstGeom prst="blockArc">
          <a:avLst>
            <a:gd name="adj1" fmla="val 18900000"/>
            <a:gd name="adj2" fmla="val 2700000"/>
            <a:gd name="adj3" fmla="val 336"/>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F0D3C-3528-459F-9892-E2F9BFA29F14}">
      <dsp:nvSpPr>
        <dsp:cNvPr id="0" name=""/>
        <dsp:cNvSpPr/>
      </dsp:nvSpPr>
      <dsp:spPr>
        <a:xfrm>
          <a:off x="383321" y="251085"/>
          <a:ext cx="6336933" cy="501980"/>
        </a:xfrm>
        <a:prstGeom prst="rect">
          <a:avLst/>
        </a:prstGeom>
        <a:gradFill flip="none" rotWithShape="1">
          <a:gsLst>
            <a:gs pos="26000">
              <a:srgbClr val="E6E6E6"/>
            </a:gs>
            <a:gs pos="44000">
              <a:srgbClr val="E0E3D9"/>
            </a:gs>
            <a:gs pos="75000">
              <a:schemeClr val="accent3">
                <a:lumMod val="60000"/>
                <a:lumOff val="40000"/>
              </a:schemeClr>
            </a:gs>
          </a:gsLst>
          <a:lin ang="2700000" scaled="1"/>
          <a:tileRect/>
        </a:gradFill>
        <a:ln w="55000" cap="flat" cmpd="thickThin" algn="ctr">
          <a:solidFill>
            <a:srgbClr val="44A2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447" tIns="38100" rIns="38100" bIns="38100" numCol="1" spcCol="1270" anchor="ctr" anchorCtr="0">
          <a:noAutofit/>
        </a:bodyPr>
        <a:lstStyle/>
        <a:p>
          <a:pPr lvl="0" algn="l" defTabSz="666750">
            <a:lnSpc>
              <a:spcPct val="90000"/>
            </a:lnSpc>
            <a:spcBef>
              <a:spcPct val="0"/>
            </a:spcBef>
            <a:spcAft>
              <a:spcPct val="35000"/>
            </a:spcAft>
          </a:pPr>
          <a:r>
            <a:rPr lang="en-US" sz="1500" i="1" kern="1200" baseline="0" dirty="0">
              <a:solidFill>
                <a:srgbClr val="0000CC"/>
              </a:solidFill>
            </a:rPr>
            <a:t>Substantial fuel cost savings as compared to gasoline or diesel</a:t>
          </a:r>
        </a:p>
      </dsp:txBody>
      <dsp:txXfrm>
        <a:off x="383321" y="251085"/>
        <a:ext cx="6336933" cy="501980"/>
      </dsp:txXfrm>
    </dsp:sp>
    <dsp:sp modelId="{C32954A0-15A7-434E-9AD3-BB5F5694B037}">
      <dsp:nvSpPr>
        <dsp:cNvPr id="0" name=""/>
        <dsp:cNvSpPr/>
      </dsp:nvSpPr>
      <dsp:spPr>
        <a:xfrm>
          <a:off x="69583" y="188338"/>
          <a:ext cx="627476" cy="627476"/>
        </a:xfrm>
        <a:prstGeom prst="ellipse">
          <a:avLst/>
        </a:prstGeom>
        <a:solidFill>
          <a:schemeClr val="lt1">
            <a:hueOff val="0"/>
            <a:satOff val="0"/>
            <a:lumOff val="0"/>
            <a:alphaOff val="0"/>
          </a:schemeClr>
        </a:solidFill>
        <a:ln w="55000" cap="flat" cmpd="thickThin" algn="ctr">
          <a:solidFill>
            <a:srgbClr val="44A22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17ABCAAE-7E96-4438-89B6-0BE571B8AFC6}">
      <dsp:nvSpPr>
        <dsp:cNvPr id="0" name=""/>
        <dsp:cNvSpPr/>
      </dsp:nvSpPr>
      <dsp:spPr>
        <a:xfrm>
          <a:off x="796234" y="1003961"/>
          <a:ext cx="5924019" cy="501980"/>
        </a:xfrm>
        <a:prstGeom prst="rect">
          <a:avLst/>
        </a:prstGeom>
        <a:gradFill flip="none" rotWithShape="1">
          <a:gsLst>
            <a:gs pos="26000">
              <a:srgbClr val="E6E6E6"/>
            </a:gs>
            <a:gs pos="44000">
              <a:srgbClr val="E0E3D9"/>
            </a:gs>
            <a:gs pos="75000">
              <a:schemeClr val="accent3">
                <a:lumMod val="60000"/>
                <a:lumOff val="40000"/>
              </a:schemeClr>
            </a:gs>
          </a:gsLst>
          <a:lin ang="2700000" scaled="1"/>
          <a:tileRect/>
        </a:gradFill>
        <a:ln w="55000" cap="flat" cmpd="thickThin" algn="ctr">
          <a:solidFill>
            <a:srgbClr val="44A2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447" tIns="38100" rIns="38100" bIns="38100" numCol="1" spcCol="1270" anchor="ctr" anchorCtr="0">
          <a:noAutofit/>
        </a:bodyPr>
        <a:lstStyle/>
        <a:p>
          <a:pPr lvl="0" algn="l" defTabSz="666750">
            <a:lnSpc>
              <a:spcPct val="90000"/>
            </a:lnSpc>
            <a:spcBef>
              <a:spcPct val="0"/>
            </a:spcBef>
            <a:spcAft>
              <a:spcPct val="35000"/>
            </a:spcAft>
          </a:pPr>
          <a:r>
            <a:rPr lang="en-US" sz="1500" i="1" kern="1200" baseline="0" dirty="0">
              <a:solidFill>
                <a:srgbClr val="0000CC"/>
              </a:solidFill>
            </a:rPr>
            <a:t>Reduce emissions of toxins  by up to 30-90% compared to gasoline</a:t>
          </a:r>
        </a:p>
      </dsp:txBody>
      <dsp:txXfrm>
        <a:off x="796234" y="1003961"/>
        <a:ext cx="5924019" cy="501980"/>
      </dsp:txXfrm>
    </dsp:sp>
    <dsp:sp modelId="{F299C95B-5E0F-4D4E-9D75-72FB98343281}">
      <dsp:nvSpPr>
        <dsp:cNvPr id="0" name=""/>
        <dsp:cNvSpPr/>
      </dsp:nvSpPr>
      <dsp:spPr>
        <a:xfrm>
          <a:off x="482496" y="941214"/>
          <a:ext cx="627476" cy="627476"/>
        </a:xfrm>
        <a:prstGeom prst="ellipse">
          <a:avLst/>
        </a:prstGeom>
        <a:solidFill>
          <a:schemeClr val="lt1">
            <a:hueOff val="0"/>
            <a:satOff val="0"/>
            <a:lumOff val="0"/>
            <a:alphaOff val="0"/>
          </a:schemeClr>
        </a:solidFill>
        <a:ln w="55000" cap="flat" cmpd="thickThin" algn="ctr">
          <a:solidFill>
            <a:srgbClr val="44A22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E9937E3A-E493-4609-8FE8-76302927F026}">
      <dsp:nvSpPr>
        <dsp:cNvPr id="0" name=""/>
        <dsp:cNvSpPr/>
      </dsp:nvSpPr>
      <dsp:spPr>
        <a:xfrm>
          <a:off x="985049" y="1756837"/>
          <a:ext cx="5735204" cy="501980"/>
        </a:xfrm>
        <a:prstGeom prst="rect">
          <a:avLst/>
        </a:prstGeom>
        <a:gradFill flip="none" rotWithShape="1">
          <a:gsLst>
            <a:gs pos="26000">
              <a:srgbClr val="E6E6E6"/>
            </a:gs>
            <a:gs pos="44000">
              <a:srgbClr val="E0E3D9"/>
            </a:gs>
            <a:gs pos="75000">
              <a:schemeClr val="accent3">
                <a:lumMod val="60000"/>
                <a:lumOff val="40000"/>
              </a:schemeClr>
            </a:gs>
          </a:gsLst>
          <a:lin ang="2700000" scaled="1"/>
          <a:tileRect/>
        </a:gradFill>
        <a:ln w="55000" cap="flat" cmpd="thickThin" algn="ctr">
          <a:solidFill>
            <a:srgbClr val="44A2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447" tIns="38100" rIns="38100" bIns="38100" numCol="1" spcCol="1270" anchor="ctr" anchorCtr="0">
          <a:noAutofit/>
        </a:bodyPr>
        <a:lstStyle/>
        <a:p>
          <a:pPr lvl="0" algn="l" defTabSz="666750">
            <a:lnSpc>
              <a:spcPct val="90000"/>
            </a:lnSpc>
            <a:spcBef>
              <a:spcPct val="0"/>
            </a:spcBef>
            <a:spcAft>
              <a:spcPct val="35000"/>
            </a:spcAft>
          </a:pPr>
          <a:r>
            <a:rPr lang="en-US" sz="1500" i="1" kern="1200" baseline="0" dirty="0">
              <a:solidFill>
                <a:srgbClr val="0000CC"/>
              </a:solidFill>
            </a:rPr>
            <a:t>Domestic – Propane is produced in North America, with large reserves in the U.S. and Canada</a:t>
          </a:r>
        </a:p>
      </dsp:txBody>
      <dsp:txXfrm>
        <a:off x="985049" y="1756837"/>
        <a:ext cx="5735204" cy="501980"/>
      </dsp:txXfrm>
    </dsp:sp>
    <dsp:sp modelId="{647A4442-637C-4E7B-BA14-9D4644B4E948}">
      <dsp:nvSpPr>
        <dsp:cNvPr id="0" name=""/>
        <dsp:cNvSpPr/>
      </dsp:nvSpPr>
      <dsp:spPr>
        <a:xfrm>
          <a:off x="671311" y="1694090"/>
          <a:ext cx="627476" cy="627476"/>
        </a:xfrm>
        <a:prstGeom prst="ellipse">
          <a:avLst/>
        </a:prstGeom>
        <a:solidFill>
          <a:schemeClr val="lt1">
            <a:hueOff val="0"/>
            <a:satOff val="0"/>
            <a:lumOff val="0"/>
            <a:alphaOff val="0"/>
          </a:schemeClr>
        </a:solidFill>
        <a:ln w="55000" cap="flat" cmpd="thickThin" algn="ctr">
          <a:solidFill>
            <a:srgbClr val="44A22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A80C3962-6198-46B7-9160-64E76355E26F}">
      <dsp:nvSpPr>
        <dsp:cNvPr id="0" name=""/>
        <dsp:cNvSpPr/>
      </dsp:nvSpPr>
      <dsp:spPr>
        <a:xfrm>
          <a:off x="985049" y="2509237"/>
          <a:ext cx="5735204" cy="501980"/>
        </a:xfrm>
        <a:prstGeom prst="rect">
          <a:avLst/>
        </a:prstGeom>
        <a:gradFill flip="none" rotWithShape="1">
          <a:gsLst>
            <a:gs pos="26000">
              <a:srgbClr val="E6E6E6"/>
            </a:gs>
            <a:gs pos="44000">
              <a:srgbClr val="E0E3D9"/>
            </a:gs>
            <a:gs pos="75000">
              <a:schemeClr val="accent3">
                <a:lumMod val="60000"/>
                <a:lumOff val="40000"/>
              </a:schemeClr>
            </a:gs>
          </a:gsLst>
          <a:lin ang="2700000" scaled="1"/>
          <a:tileRect/>
        </a:gradFill>
        <a:ln w="55000" cap="flat" cmpd="thickThin" algn="ctr">
          <a:solidFill>
            <a:srgbClr val="44A2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447" tIns="38100" rIns="38100" bIns="38100" numCol="1" spcCol="1270" anchor="ctr" anchorCtr="0">
          <a:noAutofit/>
        </a:bodyPr>
        <a:lstStyle/>
        <a:p>
          <a:pPr lvl="0" algn="l" defTabSz="666750">
            <a:lnSpc>
              <a:spcPct val="90000"/>
            </a:lnSpc>
            <a:spcBef>
              <a:spcPct val="0"/>
            </a:spcBef>
            <a:spcAft>
              <a:spcPct val="35000"/>
            </a:spcAft>
          </a:pPr>
          <a:r>
            <a:rPr lang="en-US" sz="1500" i="1" kern="1200" baseline="0" dirty="0">
              <a:solidFill>
                <a:srgbClr val="0000CC"/>
              </a:solidFill>
            </a:rPr>
            <a:t>Lower maintenance cost</a:t>
          </a:r>
        </a:p>
      </dsp:txBody>
      <dsp:txXfrm>
        <a:off x="985049" y="2509237"/>
        <a:ext cx="5735204" cy="501980"/>
      </dsp:txXfrm>
    </dsp:sp>
    <dsp:sp modelId="{323B91F4-9B0E-4860-938F-8207DEA54449}">
      <dsp:nvSpPr>
        <dsp:cNvPr id="0" name=""/>
        <dsp:cNvSpPr/>
      </dsp:nvSpPr>
      <dsp:spPr>
        <a:xfrm>
          <a:off x="671311" y="2446489"/>
          <a:ext cx="627476" cy="627476"/>
        </a:xfrm>
        <a:prstGeom prst="ellipse">
          <a:avLst/>
        </a:prstGeom>
        <a:solidFill>
          <a:schemeClr val="lt1">
            <a:hueOff val="0"/>
            <a:satOff val="0"/>
            <a:lumOff val="0"/>
            <a:alphaOff val="0"/>
          </a:schemeClr>
        </a:solidFill>
        <a:ln w="55000" cap="flat" cmpd="thickThin" algn="ctr">
          <a:solidFill>
            <a:srgbClr val="44A22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749A574D-0C6D-4479-951C-A2B19660E56C}">
      <dsp:nvSpPr>
        <dsp:cNvPr id="0" name=""/>
        <dsp:cNvSpPr/>
      </dsp:nvSpPr>
      <dsp:spPr>
        <a:xfrm>
          <a:off x="796234" y="3262113"/>
          <a:ext cx="5924019" cy="501980"/>
        </a:xfrm>
        <a:prstGeom prst="rect">
          <a:avLst/>
        </a:prstGeom>
        <a:gradFill flip="none" rotWithShape="1">
          <a:gsLst>
            <a:gs pos="26000">
              <a:srgbClr val="E6E6E6"/>
            </a:gs>
            <a:gs pos="44000">
              <a:srgbClr val="E0E3D9"/>
            </a:gs>
            <a:gs pos="75000">
              <a:schemeClr val="accent3">
                <a:lumMod val="60000"/>
                <a:lumOff val="40000"/>
              </a:schemeClr>
            </a:gs>
          </a:gsLst>
          <a:lin ang="2700000" scaled="1"/>
          <a:tileRect/>
        </a:gradFill>
        <a:ln w="55000" cap="flat" cmpd="thickThin" algn="ctr">
          <a:solidFill>
            <a:srgbClr val="44A2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447" tIns="38100" rIns="38100" bIns="38100" numCol="1" spcCol="1270" anchor="ctr" anchorCtr="0">
          <a:noAutofit/>
        </a:bodyPr>
        <a:lstStyle/>
        <a:p>
          <a:pPr lvl="0" algn="l" defTabSz="666750">
            <a:lnSpc>
              <a:spcPct val="90000"/>
            </a:lnSpc>
            <a:spcBef>
              <a:spcPct val="0"/>
            </a:spcBef>
            <a:spcAft>
              <a:spcPct val="35000"/>
            </a:spcAft>
          </a:pPr>
          <a:r>
            <a:rPr lang="en-US" sz="1500" i="1" kern="1200" dirty="0">
              <a:solidFill>
                <a:srgbClr val="0000CC"/>
              </a:solidFill>
            </a:rPr>
            <a:t>Greenhouse gas emissions are reduced approximately 20%</a:t>
          </a:r>
        </a:p>
      </dsp:txBody>
      <dsp:txXfrm>
        <a:off x="796234" y="3262113"/>
        <a:ext cx="5924019" cy="501980"/>
      </dsp:txXfrm>
    </dsp:sp>
    <dsp:sp modelId="{75147E5F-E130-4A5F-B4F3-02C304FA168D}">
      <dsp:nvSpPr>
        <dsp:cNvPr id="0" name=""/>
        <dsp:cNvSpPr/>
      </dsp:nvSpPr>
      <dsp:spPr>
        <a:xfrm>
          <a:off x="482496" y="3199365"/>
          <a:ext cx="627476" cy="627476"/>
        </a:xfrm>
        <a:prstGeom prst="ellipse">
          <a:avLst/>
        </a:prstGeom>
        <a:solidFill>
          <a:schemeClr val="lt1">
            <a:hueOff val="0"/>
            <a:satOff val="0"/>
            <a:lumOff val="0"/>
            <a:alphaOff val="0"/>
          </a:schemeClr>
        </a:solidFill>
        <a:ln w="55000" cap="flat" cmpd="thickThin" algn="ctr">
          <a:solidFill>
            <a:srgbClr val="44A22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C43E1207-325E-4F0A-A8CC-2546E782B166}">
      <dsp:nvSpPr>
        <dsp:cNvPr id="0" name=""/>
        <dsp:cNvSpPr/>
      </dsp:nvSpPr>
      <dsp:spPr>
        <a:xfrm>
          <a:off x="383321" y="4014989"/>
          <a:ext cx="6336933" cy="501980"/>
        </a:xfrm>
        <a:prstGeom prst="rect">
          <a:avLst/>
        </a:prstGeom>
        <a:gradFill flip="none" rotWithShape="1">
          <a:gsLst>
            <a:gs pos="26000">
              <a:srgbClr val="E6E6E6"/>
            </a:gs>
            <a:gs pos="44000">
              <a:srgbClr val="E0E3D9"/>
            </a:gs>
            <a:gs pos="75000">
              <a:schemeClr val="accent3">
                <a:lumMod val="60000"/>
                <a:lumOff val="40000"/>
              </a:schemeClr>
            </a:gs>
          </a:gsLst>
          <a:lin ang="2700000" scaled="1"/>
          <a:tileRect/>
        </a:gradFill>
        <a:ln w="55000" cap="flat" cmpd="thickThin" algn="ctr">
          <a:solidFill>
            <a:srgbClr val="44A2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447" tIns="38100" rIns="38100" bIns="38100" numCol="1" spcCol="1270" anchor="ctr" anchorCtr="0">
          <a:noAutofit/>
        </a:bodyPr>
        <a:lstStyle/>
        <a:p>
          <a:pPr lvl="0" algn="l" defTabSz="666750">
            <a:lnSpc>
              <a:spcPct val="90000"/>
            </a:lnSpc>
            <a:spcBef>
              <a:spcPct val="0"/>
            </a:spcBef>
            <a:spcAft>
              <a:spcPct val="35000"/>
            </a:spcAft>
          </a:pPr>
          <a:r>
            <a:rPr lang="en-US" sz="1500" i="1" kern="1200" dirty="0">
              <a:solidFill>
                <a:srgbClr val="0000CC"/>
              </a:solidFill>
            </a:rPr>
            <a:t>Maintains the torque, </a:t>
          </a:r>
          <a:r>
            <a:rPr lang="en-US" sz="1500" i="1" kern="1200" baseline="0" dirty="0">
              <a:solidFill>
                <a:srgbClr val="0000CC"/>
              </a:solidFill>
            </a:rPr>
            <a:t>horsepower</a:t>
          </a:r>
          <a:r>
            <a:rPr lang="en-US" sz="1500" i="1" kern="1200" dirty="0">
              <a:solidFill>
                <a:srgbClr val="0000CC"/>
              </a:solidFill>
            </a:rPr>
            <a:t>, and  drivability you would feel in a gasoline vehicle</a:t>
          </a:r>
        </a:p>
      </dsp:txBody>
      <dsp:txXfrm>
        <a:off x="383321" y="4014989"/>
        <a:ext cx="6336933" cy="501980"/>
      </dsp:txXfrm>
    </dsp:sp>
    <dsp:sp modelId="{924570F7-E7C7-492F-BF35-E5CFFA83C825}">
      <dsp:nvSpPr>
        <dsp:cNvPr id="0" name=""/>
        <dsp:cNvSpPr/>
      </dsp:nvSpPr>
      <dsp:spPr>
        <a:xfrm>
          <a:off x="69583" y="3952241"/>
          <a:ext cx="627476" cy="627476"/>
        </a:xfrm>
        <a:prstGeom prst="ellipse">
          <a:avLst/>
        </a:prstGeom>
        <a:solidFill>
          <a:schemeClr val="lt1">
            <a:hueOff val="0"/>
            <a:satOff val="0"/>
            <a:lumOff val="0"/>
            <a:alphaOff val="0"/>
          </a:schemeClr>
        </a:solidFill>
        <a:ln w="55000" cap="flat" cmpd="thickThin" algn="ctr">
          <a:solidFill>
            <a:srgbClr val="44A22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E6EB8B9-CE47-4C49-8989-3B5EDD33C47D}" type="datetimeFigureOut">
              <a:rPr lang="en-US"/>
              <a:pPr>
                <a:defRPr/>
              </a:pPr>
              <a:t>10/21/2016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551BFE32-C493-4F45-BE66-5282F2F31E2F}" type="slidenum">
              <a:rPr lang="en-US" altLang="en-US"/>
              <a:pPr/>
              <a:t>‹#›</a:t>
            </a:fld>
            <a:endParaRPr lang="en-US" altLang="en-US"/>
          </a:p>
        </p:txBody>
      </p:sp>
    </p:spTree>
    <p:extLst>
      <p:ext uri="{BB962C8B-B14F-4D97-AF65-F5344CB8AC3E}">
        <p14:creationId xmlns:p14="http://schemas.microsoft.com/office/powerpoint/2010/main" xmlns="" val="2437088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384D886-7CFC-469E-8BA1-EBA78FA006A7}" type="slidenum">
              <a:rPr lang="en-US" altLang="en-US">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xmlns="" val="280557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034ADB6-9252-4197-BA24-99A20A944960}" type="slidenum">
              <a:rPr lang="en-US" altLang="en-US">
                <a:solidFill>
                  <a:srgbClr val="000000"/>
                </a:solidFill>
              </a:rPr>
              <a:pPr>
                <a:spcBef>
                  <a:spcPct val="0"/>
                </a:spcBef>
              </a:pPr>
              <a:t>8</a:t>
            </a:fld>
            <a:endParaRPr lang="en-US" altLang="en-US">
              <a:solidFill>
                <a:srgbClr val="000000"/>
              </a:solidFill>
            </a:endParaRPr>
          </a:p>
        </p:txBody>
      </p:sp>
    </p:spTree>
    <p:extLst>
      <p:ext uri="{BB962C8B-B14F-4D97-AF65-F5344CB8AC3E}">
        <p14:creationId xmlns:p14="http://schemas.microsoft.com/office/powerpoint/2010/main" xmlns="" val="136595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a:t/>
            </a:r>
            <a:br>
              <a:rPr lang="en-US" altLang="en-US" sz="1100"/>
            </a:br>
            <a:r>
              <a:rPr lang="en-US" altLang="en-US" sz="1100"/>
              <a:t>Propane is a contained fuel, stored in a closed system. It is non toxic, so in the rare instance of a leak, it will not contaminate air, soil or water resources. </a:t>
            </a:r>
          </a:p>
          <a:p>
            <a:endParaRPr lang="en-US" altLang="en-US" sz="1100"/>
          </a:p>
          <a:p>
            <a:r>
              <a:rPr lang="en-US" altLang="en-US" sz="1100"/>
              <a:t>With fuel prices where they are today, theft can be a HUGE cost center for all fleets.  Losses due to theft and contamination are eliminated.</a:t>
            </a:r>
          </a:p>
          <a:p>
            <a:endParaRPr lang="en-US" altLang="en-US" sz="1100"/>
          </a:p>
          <a:p>
            <a:r>
              <a:rPr lang="en-US" altLang="en-US" sz="1100"/>
              <a:t>Best reasons to switch to propane autogas – </a:t>
            </a:r>
          </a:p>
          <a:p>
            <a:pPr>
              <a:buFontTx/>
              <a:buChar char="•"/>
            </a:pPr>
            <a:r>
              <a:rPr lang="en-US" altLang="en-US" sz="1100"/>
              <a:t>it saves the owner money! </a:t>
            </a:r>
          </a:p>
          <a:p>
            <a:pPr>
              <a:buFontTx/>
              <a:buChar char="•"/>
            </a:pPr>
            <a:r>
              <a:rPr lang="en-US" altLang="en-US" sz="1100"/>
              <a:t>Its affordable and safe  </a:t>
            </a:r>
          </a:p>
          <a:p>
            <a:pPr>
              <a:buFontTx/>
              <a:buChar char="•"/>
            </a:pPr>
            <a:r>
              <a:rPr lang="en-US" altLang="en-US" sz="1100"/>
              <a:t>It makes common sense </a:t>
            </a:r>
          </a:p>
          <a:p>
            <a:pPr>
              <a:buFontTx/>
              <a:buChar char="•"/>
            </a:pPr>
            <a:r>
              <a:rPr lang="en-US" altLang="en-US" sz="1100"/>
              <a:t> </a:t>
            </a:r>
          </a:p>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12BEF13-FAF7-4D7E-A10D-7E9DEC4CB5AA}" type="slidenum">
              <a:rPr lang="en-US" altLang="en-US">
                <a:solidFill>
                  <a:srgbClr val="000000"/>
                </a:solidFill>
                <a:latin typeface="Arial" charset="0"/>
                <a:ea typeface="ＭＳ Ｐゴシック" pitchFamily="34" charset="-128"/>
              </a:rPr>
              <a:pPr>
                <a:spcBef>
                  <a:spcPct val="0"/>
                </a:spcBef>
              </a:pPr>
              <a:t>9</a:t>
            </a:fld>
            <a:endParaRPr lang="en-US" altLang="en-US">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xmlns="" val="37808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After reviewing the data and requirements, the final analysis reveals that propane autogas meets or exceeds all alternative fuel criteria.  Check the green box for propane autogas.  Go Green – Save Green</a:t>
            </a:r>
          </a:p>
          <a:p>
            <a:endParaRPr lang="en-US" altLang="en-US"/>
          </a:p>
          <a:p>
            <a:r>
              <a:rPr lang="en-US" altLang="en-US"/>
              <a:t>Switch to Propane Autogas and check the clean and green boxes!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E19883D-0B15-406C-993E-9837D68AC502}" type="slidenum">
              <a:rPr lang="en-US" altLang="en-US">
                <a:solidFill>
                  <a:srgbClr val="000000"/>
                </a:solidFill>
              </a:rPr>
              <a:pPr>
                <a:spcBef>
                  <a:spcPct val="0"/>
                </a:spcBef>
              </a:pPr>
              <a:t>10</a:t>
            </a:fld>
            <a:endParaRPr lang="en-US" altLang="en-US">
              <a:solidFill>
                <a:srgbClr val="000000"/>
              </a:solidFill>
            </a:endParaRPr>
          </a:p>
        </p:txBody>
      </p:sp>
    </p:spTree>
    <p:extLst>
      <p:ext uri="{BB962C8B-B14F-4D97-AF65-F5344CB8AC3E}">
        <p14:creationId xmlns:p14="http://schemas.microsoft.com/office/powerpoint/2010/main" xmlns="" val="351251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BFE32-C493-4F45-BE66-5282F2F31E2F}" type="slidenum">
              <a:rPr lang="en-US" altLang="en-US" smtClean="0"/>
              <a:pPr/>
              <a:t>25</a:t>
            </a:fld>
            <a:endParaRPr lang="en-US" altLang="en-US"/>
          </a:p>
        </p:txBody>
      </p:sp>
    </p:spTree>
    <p:extLst>
      <p:ext uri="{BB962C8B-B14F-4D97-AF65-F5344CB8AC3E}">
        <p14:creationId xmlns:p14="http://schemas.microsoft.com/office/powerpoint/2010/main" xmlns="" val="269876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spcBef>
                <a:spcPct val="30000"/>
              </a:spcBef>
              <a:defRPr sz="1200">
                <a:solidFill>
                  <a:schemeClr val="tx1"/>
                </a:solidFill>
                <a:latin typeface="Calibri" pitchFamily="34" charset="0"/>
              </a:defRPr>
            </a:lvl1pPr>
            <a:lvl2pPr marL="742950" indent="-285750" defTabSz="930275">
              <a:spcBef>
                <a:spcPct val="30000"/>
              </a:spcBef>
              <a:defRPr sz="1200">
                <a:solidFill>
                  <a:schemeClr val="tx1"/>
                </a:solidFill>
                <a:latin typeface="Calibri" pitchFamily="34" charset="0"/>
              </a:defRPr>
            </a:lvl2pPr>
            <a:lvl3pPr marL="1143000" indent="-228600" defTabSz="930275">
              <a:spcBef>
                <a:spcPct val="30000"/>
              </a:spcBef>
              <a:defRPr sz="1200">
                <a:solidFill>
                  <a:schemeClr val="tx1"/>
                </a:solidFill>
                <a:latin typeface="Calibri" pitchFamily="34" charset="0"/>
              </a:defRPr>
            </a:lvl3pPr>
            <a:lvl4pPr marL="1600200" indent="-228600" defTabSz="930275">
              <a:spcBef>
                <a:spcPct val="30000"/>
              </a:spcBef>
              <a:defRPr sz="1200">
                <a:solidFill>
                  <a:schemeClr val="tx1"/>
                </a:solidFill>
                <a:latin typeface="Calibri" pitchFamily="34" charset="0"/>
              </a:defRPr>
            </a:lvl4pPr>
            <a:lvl5pPr marL="2057400" indent="-228600" defTabSz="930275">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a:spcBef>
                <a:spcPct val="0"/>
              </a:spcBef>
            </a:pPr>
            <a:fld id="{EF961E83-7413-451A-94F7-6133B470DC40}" type="slidenum">
              <a:rPr lang="en-US" altLang="en-US">
                <a:solidFill>
                  <a:schemeClr val="folHlink"/>
                </a:solidFill>
                <a:latin typeface="Arial" charset="0"/>
              </a:rPr>
              <a:pPr>
                <a:spcBef>
                  <a:spcPct val="0"/>
                </a:spcBef>
              </a:pPr>
              <a:t>29</a:t>
            </a:fld>
            <a:endParaRPr lang="en-US" altLang="en-US">
              <a:solidFill>
                <a:schemeClr val="folHlink"/>
              </a:solidFill>
              <a:latin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xmlns="" val="410298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vmlDrawing" Target="../drawings/vmlDrawing3.v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vmlDrawing" Target="../drawings/vmlDrawing4.v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vmlDrawing" Target="../drawings/vmlDrawing6.v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vmlDrawing" Target="../drawings/vmlDrawing7.v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vmlDrawing" Target="../drawings/vmlDrawing8.vml"/><Relationship Id="rId4" Type="http://schemas.openxmlformats.org/officeDocument/2006/relationships/image" Target="../media/image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vmlDrawing" Target="../drawings/vmlDrawing10.v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vmlDrawing" Target="../drawings/vmlDrawing11.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vmlDrawing" Target="../drawings/vmlDrawing12.vml"/><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4368E2EC-7134-48BB-8338-0FA0AD199E79}" type="slidenum">
              <a:rPr lang="en-US" altLang="en-US"/>
              <a:pPr/>
              <a:t>‹#›</a:t>
            </a:fld>
            <a:endParaRPr lang="en-US" altLang="en-US"/>
          </a:p>
        </p:txBody>
      </p:sp>
    </p:spTree>
    <p:extLst>
      <p:ext uri="{BB962C8B-B14F-4D97-AF65-F5344CB8AC3E}">
        <p14:creationId xmlns:p14="http://schemas.microsoft.com/office/powerpoint/2010/main" xmlns="" val="321153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B1C7ADA-F2E5-41FD-9AF3-BC88127FF60D}" type="slidenum">
              <a:rPr lang="en-US" altLang="en-US"/>
              <a:pPr/>
              <a:t>‹#›</a:t>
            </a:fld>
            <a:endParaRPr lang="en-US" altLang="en-US"/>
          </a:p>
        </p:txBody>
      </p:sp>
    </p:spTree>
    <p:extLst>
      <p:ext uri="{BB962C8B-B14F-4D97-AF65-F5344CB8AC3E}">
        <p14:creationId xmlns:p14="http://schemas.microsoft.com/office/powerpoint/2010/main" xmlns="" val="16810863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F56479B5-04FF-4769-B1BA-3C0FCC706926}" type="slidenum">
              <a:rPr lang="en-US" altLang="en-US"/>
              <a:pPr/>
              <a:t>‹#›</a:t>
            </a:fld>
            <a:endParaRPr lang="en-US" altLang="en-US"/>
          </a:p>
        </p:txBody>
      </p:sp>
    </p:spTree>
    <p:extLst>
      <p:ext uri="{BB962C8B-B14F-4D97-AF65-F5344CB8AC3E}">
        <p14:creationId xmlns:p14="http://schemas.microsoft.com/office/powerpoint/2010/main" xmlns="" val="33700303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D2E1BDD5-39C4-4A26-9F16-7366C719BDA7}" type="slidenum">
              <a:rPr lang="en-US" altLang="en-US"/>
              <a:pPr/>
              <a:t>‹#›</a:t>
            </a:fld>
            <a:endParaRPr lang="en-US" altLang="en-US"/>
          </a:p>
        </p:txBody>
      </p:sp>
    </p:spTree>
    <p:extLst>
      <p:ext uri="{BB962C8B-B14F-4D97-AF65-F5344CB8AC3E}">
        <p14:creationId xmlns:p14="http://schemas.microsoft.com/office/powerpoint/2010/main" xmlns="" val="2910788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B1C7ADA-F2E5-41FD-9AF3-BC88127FF60D}" type="slidenum">
              <a:rPr lang="en-US" altLang="en-US"/>
              <a:pPr/>
              <a:t>‹#›</a:t>
            </a:fld>
            <a:endParaRPr lang="en-US" altLang="en-US"/>
          </a:p>
        </p:txBody>
      </p:sp>
    </p:spTree>
    <p:extLst>
      <p:ext uri="{BB962C8B-B14F-4D97-AF65-F5344CB8AC3E}">
        <p14:creationId xmlns:p14="http://schemas.microsoft.com/office/powerpoint/2010/main" xmlns="" val="33203033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7EE4885D-AAF5-4267-B379-492251B2AA42}" type="slidenum">
              <a:rPr lang="en-US" altLang="en-US"/>
              <a:pPr/>
              <a:t>‹#›</a:t>
            </a:fld>
            <a:endParaRPr lang="en-US" altLang="en-US"/>
          </a:p>
        </p:txBody>
      </p:sp>
    </p:spTree>
    <p:extLst>
      <p:ext uri="{BB962C8B-B14F-4D97-AF65-F5344CB8AC3E}">
        <p14:creationId xmlns:p14="http://schemas.microsoft.com/office/powerpoint/2010/main" xmlns="" val="1706149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E8570079-1A6D-47B7-A165-E346F1671741}" type="slidenum">
              <a:rPr lang="en-US" altLang="en-US"/>
              <a:pPr/>
              <a:t>‹#›</a:t>
            </a:fld>
            <a:endParaRPr lang="en-US" altLang="en-US"/>
          </a:p>
        </p:txBody>
      </p:sp>
    </p:spTree>
    <p:extLst>
      <p:ext uri="{BB962C8B-B14F-4D97-AF65-F5344CB8AC3E}">
        <p14:creationId xmlns:p14="http://schemas.microsoft.com/office/powerpoint/2010/main" xmlns="" val="11566672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C2D14B4-E6C9-470A-8A35-7A4D94711E6A}" type="slidenum">
              <a:rPr lang="en-US" altLang="en-US"/>
              <a:pPr/>
              <a:t>‹#›</a:t>
            </a:fld>
            <a:endParaRPr lang="en-US" altLang="en-US"/>
          </a:p>
        </p:txBody>
      </p:sp>
    </p:spTree>
    <p:extLst>
      <p:ext uri="{BB962C8B-B14F-4D97-AF65-F5344CB8AC3E}">
        <p14:creationId xmlns:p14="http://schemas.microsoft.com/office/powerpoint/2010/main" xmlns="" val="27224960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96188877-4EDD-48E3-9C4B-2471C883B460}" type="slidenum">
              <a:rPr lang="en-US" altLang="en-US"/>
              <a:pPr/>
              <a:t>‹#›</a:t>
            </a:fld>
            <a:endParaRPr lang="en-US" altLang="en-US"/>
          </a:p>
        </p:txBody>
      </p:sp>
    </p:spTree>
    <p:extLst>
      <p:ext uri="{BB962C8B-B14F-4D97-AF65-F5344CB8AC3E}">
        <p14:creationId xmlns:p14="http://schemas.microsoft.com/office/powerpoint/2010/main" xmlns="" val="15291953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B081A8ED-58E5-4B74-9086-C694F21AA6DC}" type="slidenum">
              <a:rPr lang="en-US" altLang="en-US"/>
              <a:pPr/>
              <a:t>‹#›</a:t>
            </a:fld>
            <a:endParaRPr lang="en-US" altLang="en-US"/>
          </a:p>
        </p:txBody>
      </p:sp>
    </p:spTree>
    <p:extLst>
      <p:ext uri="{BB962C8B-B14F-4D97-AF65-F5344CB8AC3E}">
        <p14:creationId xmlns:p14="http://schemas.microsoft.com/office/powerpoint/2010/main" xmlns="" val="22184398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9" name="Slide Number Placeholder 5"/>
          <p:cNvSpPr>
            <a:spLocks noGrp="1"/>
          </p:cNvSpPr>
          <p:nvPr>
            <p:ph type="sldNum" sz="quarter" idx="12"/>
          </p:nvPr>
        </p:nvSpPr>
        <p:spPr/>
        <p:txBody>
          <a:bodyPr/>
          <a:lstStyle>
            <a:lvl1pPr>
              <a:defRPr/>
            </a:lvl1pPr>
          </a:lstStyle>
          <a:p>
            <a:fld id="{658F4511-30DB-4325-AACD-A8EB9C35F2CE}" type="slidenum">
              <a:rPr lang="en-US" altLang="en-US"/>
              <a:pPr/>
              <a:t>‹#›</a:t>
            </a:fld>
            <a:endParaRPr lang="en-US" altLang="en-US"/>
          </a:p>
        </p:txBody>
      </p:sp>
    </p:spTree>
    <p:extLst>
      <p:ext uri="{BB962C8B-B14F-4D97-AF65-F5344CB8AC3E}">
        <p14:creationId xmlns:p14="http://schemas.microsoft.com/office/powerpoint/2010/main" xmlns="" val="15400830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5" name="Slide Number Placeholder 5"/>
          <p:cNvSpPr>
            <a:spLocks noGrp="1"/>
          </p:cNvSpPr>
          <p:nvPr>
            <p:ph type="sldNum" sz="quarter" idx="12"/>
          </p:nvPr>
        </p:nvSpPr>
        <p:spPr/>
        <p:txBody>
          <a:bodyPr/>
          <a:lstStyle>
            <a:lvl1pPr>
              <a:defRPr/>
            </a:lvl1pPr>
          </a:lstStyle>
          <a:p>
            <a:fld id="{632FA0BB-C99A-4EE4-9AB3-E3A48C3E920B}" type="slidenum">
              <a:rPr lang="en-US" altLang="en-US"/>
              <a:pPr/>
              <a:t>‹#›</a:t>
            </a:fld>
            <a:endParaRPr lang="en-US" altLang="en-US"/>
          </a:p>
        </p:txBody>
      </p:sp>
    </p:spTree>
    <p:extLst>
      <p:ext uri="{BB962C8B-B14F-4D97-AF65-F5344CB8AC3E}">
        <p14:creationId xmlns:p14="http://schemas.microsoft.com/office/powerpoint/2010/main" xmlns="" val="159170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7EE4885D-AAF5-4267-B379-492251B2AA42}" type="slidenum">
              <a:rPr lang="en-US" altLang="en-US"/>
              <a:pPr/>
              <a:t>‹#›</a:t>
            </a:fld>
            <a:endParaRPr lang="en-US" altLang="en-US"/>
          </a:p>
        </p:txBody>
      </p:sp>
    </p:spTree>
    <p:extLst>
      <p:ext uri="{BB962C8B-B14F-4D97-AF65-F5344CB8AC3E}">
        <p14:creationId xmlns:p14="http://schemas.microsoft.com/office/powerpoint/2010/main" xmlns="" val="15643374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4" name="Slide Number Placeholder 5"/>
          <p:cNvSpPr>
            <a:spLocks noGrp="1"/>
          </p:cNvSpPr>
          <p:nvPr>
            <p:ph type="sldNum" sz="quarter" idx="12"/>
          </p:nvPr>
        </p:nvSpPr>
        <p:spPr/>
        <p:txBody>
          <a:bodyPr/>
          <a:lstStyle>
            <a:lvl1pPr>
              <a:defRPr/>
            </a:lvl1pPr>
          </a:lstStyle>
          <a:p>
            <a:fld id="{C8111DA6-A50C-4A06-8393-6FA09C839319}" type="slidenum">
              <a:rPr lang="en-US" altLang="en-US"/>
              <a:pPr/>
              <a:t>‹#›</a:t>
            </a:fld>
            <a:endParaRPr lang="en-US" altLang="en-US"/>
          </a:p>
        </p:txBody>
      </p:sp>
    </p:spTree>
    <p:extLst>
      <p:ext uri="{BB962C8B-B14F-4D97-AF65-F5344CB8AC3E}">
        <p14:creationId xmlns:p14="http://schemas.microsoft.com/office/powerpoint/2010/main" xmlns="" val="29220992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01270D20-E274-425A-B5D4-32D65BDF7E28}" type="slidenum">
              <a:rPr lang="en-US" altLang="en-US"/>
              <a:pPr/>
              <a:t>‹#›</a:t>
            </a:fld>
            <a:endParaRPr lang="en-US" altLang="en-US"/>
          </a:p>
        </p:txBody>
      </p:sp>
    </p:spTree>
    <p:extLst>
      <p:ext uri="{BB962C8B-B14F-4D97-AF65-F5344CB8AC3E}">
        <p14:creationId xmlns:p14="http://schemas.microsoft.com/office/powerpoint/2010/main" xmlns="" val="7857814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6B862F29-ABEB-4BD0-96D2-CEF34CAC09F3}" type="slidenum">
              <a:rPr lang="en-US" altLang="en-US"/>
              <a:pPr/>
              <a:t>‹#›</a:t>
            </a:fld>
            <a:endParaRPr lang="en-US" altLang="en-US"/>
          </a:p>
        </p:txBody>
      </p:sp>
    </p:spTree>
    <p:extLst>
      <p:ext uri="{BB962C8B-B14F-4D97-AF65-F5344CB8AC3E}">
        <p14:creationId xmlns:p14="http://schemas.microsoft.com/office/powerpoint/2010/main" xmlns="" val="20956469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B0FBCC77-1BE3-4B79-A0D0-EF2A63F8CCFF}" type="slidenum">
              <a:rPr lang="en-US" altLang="en-US"/>
              <a:pPr/>
              <a:t>‹#›</a:t>
            </a:fld>
            <a:endParaRPr lang="en-US" altLang="en-US"/>
          </a:p>
        </p:txBody>
      </p:sp>
    </p:spTree>
    <p:extLst>
      <p:ext uri="{BB962C8B-B14F-4D97-AF65-F5344CB8AC3E}">
        <p14:creationId xmlns:p14="http://schemas.microsoft.com/office/powerpoint/2010/main" xmlns="" val="41466791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9A319F49-88F3-4767-AE89-B5FE9B47755C}" type="slidenum">
              <a:rPr lang="en-US" altLang="en-US"/>
              <a:pPr/>
              <a:t>‹#›</a:t>
            </a:fld>
            <a:endParaRPr lang="en-US" altLang="en-US"/>
          </a:p>
        </p:txBody>
      </p:sp>
    </p:spTree>
    <p:extLst>
      <p:ext uri="{BB962C8B-B14F-4D97-AF65-F5344CB8AC3E}">
        <p14:creationId xmlns:p14="http://schemas.microsoft.com/office/powerpoint/2010/main" xmlns="" val="2303933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pPr>
              <a:defRPr/>
            </a:pPr>
            <a:fld id="{255DD56B-7BE0-46F0-B049-3F2E21016E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72640125"/>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pPr>
              <a:defRPr/>
            </a:pPr>
            <a:fld id="{C26428E2-32BB-4CAC-ABAC-293CD80924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7947612"/>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pPr>
              <a:defRPr/>
            </a:pPr>
            <a:fld id="{F5303F24-0B1B-4F36-91CC-F0C7AA4DEA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72979035"/>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pPr>
              <a:defRPr/>
            </a:pPr>
            <a:fld id="{8D3D3EC9-3CDE-43B7-8E82-EBD09F52C8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7377836"/>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9" name="Slide Number Placeholder 5"/>
          <p:cNvSpPr>
            <a:spLocks noGrp="1"/>
          </p:cNvSpPr>
          <p:nvPr>
            <p:ph type="sldNum" sz="quarter" idx="12"/>
          </p:nvPr>
        </p:nvSpPr>
        <p:spPr/>
        <p:txBody>
          <a:bodyPr/>
          <a:lstStyle>
            <a:lvl1pPr>
              <a:defRPr/>
            </a:lvl1pPr>
          </a:lstStyle>
          <a:p>
            <a:pPr>
              <a:defRPr/>
            </a:pPr>
            <a:fld id="{274AA396-821A-48D0-9CC4-B383E4AA90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19584405"/>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E8570079-1A6D-47B7-A165-E346F1671741}" type="slidenum">
              <a:rPr lang="en-US" altLang="en-US"/>
              <a:pPr/>
              <a:t>‹#›</a:t>
            </a:fld>
            <a:endParaRPr lang="en-US" altLang="en-US"/>
          </a:p>
        </p:txBody>
      </p:sp>
    </p:spTree>
    <p:extLst>
      <p:ext uri="{BB962C8B-B14F-4D97-AF65-F5344CB8AC3E}">
        <p14:creationId xmlns:p14="http://schemas.microsoft.com/office/powerpoint/2010/main" xmlns="" val="1839245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5" name="Slide Number Placeholder 5"/>
          <p:cNvSpPr>
            <a:spLocks noGrp="1"/>
          </p:cNvSpPr>
          <p:nvPr>
            <p:ph type="sldNum" sz="quarter" idx="12"/>
          </p:nvPr>
        </p:nvSpPr>
        <p:spPr/>
        <p:txBody>
          <a:bodyPr/>
          <a:lstStyle>
            <a:lvl1pPr>
              <a:defRPr/>
            </a:lvl1pPr>
          </a:lstStyle>
          <a:p>
            <a:pPr>
              <a:defRPr/>
            </a:pPr>
            <a:fld id="{A9DFD592-5B21-461D-B9D3-4B52FFD319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45779031"/>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4" name="Slide Number Placeholder 5"/>
          <p:cNvSpPr>
            <a:spLocks noGrp="1"/>
          </p:cNvSpPr>
          <p:nvPr>
            <p:ph type="sldNum" sz="quarter" idx="12"/>
          </p:nvPr>
        </p:nvSpPr>
        <p:spPr/>
        <p:txBody>
          <a:bodyPr/>
          <a:lstStyle>
            <a:lvl1pPr>
              <a:defRPr/>
            </a:lvl1pPr>
          </a:lstStyle>
          <a:p>
            <a:pPr>
              <a:defRPr/>
            </a:pPr>
            <a:fld id="{D9A19635-63E2-4C55-AF7F-15A49C15AF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930226407"/>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pPr>
              <a:defRPr/>
            </a:pPr>
            <a:fld id="{33370E3B-58DA-42BA-9CE8-444155D5FB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80990551"/>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pPr>
              <a:defRPr/>
            </a:pPr>
            <a:fld id="{652A51D7-B90E-4E1C-A434-70E485E20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68553411"/>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pPr>
              <a:defRPr/>
            </a:pPr>
            <a:fld id="{9DA51331-4297-4B97-9186-B43DAEE624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97012985"/>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pPr>
              <a:defRPr/>
            </a:pPr>
            <a:fld id="{25211EC0-BDDA-42F9-94E9-90FD466CEB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34367085"/>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975C74-728B-4007-A128-822F36A28608}"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3182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C5713-FCCA-4756-BFF1-013987B0D404}"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4515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890ABB-6613-43E7-92A0-B3DE278C6D3D}"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25394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DEB76-FCA8-4318-9434-89E87D9E0E5E}" type="datetime1">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Property of Icom North America</a:t>
            </a:r>
          </a:p>
        </p:txBody>
      </p:sp>
      <p:sp>
        <p:nvSpPr>
          <p:cNvPr id="7" name="Slide Number Placeholder 6"/>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958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C2D14B4-E6C9-470A-8A35-7A4D94711E6A}" type="slidenum">
              <a:rPr lang="en-US" altLang="en-US"/>
              <a:pPr/>
              <a:t>‹#›</a:t>
            </a:fld>
            <a:endParaRPr lang="en-US" altLang="en-US"/>
          </a:p>
        </p:txBody>
      </p:sp>
    </p:spTree>
    <p:extLst>
      <p:ext uri="{BB962C8B-B14F-4D97-AF65-F5344CB8AC3E}">
        <p14:creationId xmlns:p14="http://schemas.microsoft.com/office/powerpoint/2010/main" xmlns="" val="30746487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A9F97-394C-44D0-95E8-74BD3EE4969A}" type="datetime1">
              <a:rPr lang="en-US" smtClean="0">
                <a:solidFill>
                  <a:prstClr val="black">
                    <a:tint val="75000"/>
                  </a:prstClr>
                </a:solidFill>
              </a:rPr>
              <a:pPr/>
              <a:t>10/21/2016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Property of Icom North America</a:t>
            </a:r>
          </a:p>
        </p:txBody>
      </p:sp>
      <p:sp>
        <p:nvSpPr>
          <p:cNvPr id="9" name="Slide Number Placeholder 8"/>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5111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CD5A2C-BCB2-48F6-80FC-0EF5B6534784}" type="datetime1">
              <a:rPr lang="en-US" smtClean="0">
                <a:solidFill>
                  <a:prstClr val="black">
                    <a:tint val="75000"/>
                  </a:prstClr>
                </a:solidFill>
              </a:rPr>
              <a:pPr/>
              <a:t>10/21/2016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Property of Icom North America</a:t>
            </a:r>
          </a:p>
        </p:txBody>
      </p:sp>
      <p:sp>
        <p:nvSpPr>
          <p:cNvPr id="5" name="Slide Number Placeholder 4"/>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010578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67CE9-F300-4C47-8EF3-907DE150190C}" type="datetime1">
              <a:rPr lang="en-US" smtClean="0">
                <a:solidFill>
                  <a:prstClr val="black">
                    <a:tint val="75000"/>
                  </a:prstClr>
                </a:solidFill>
              </a:rPr>
              <a:pPr/>
              <a:t>10/21/2016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Property of Icom North America</a:t>
            </a:r>
          </a:p>
        </p:txBody>
      </p:sp>
      <p:sp>
        <p:nvSpPr>
          <p:cNvPr id="4" name="Slide Number Placeholder 3"/>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24701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E0A1A-442F-40E5-94BE-60F8935C5B32}" type="datetime1">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Property of Icom North America</a:t>
            </a:r>
          </a:p>
        </p:txBody>
      </p:sp>
      <p:sp>
        <p:nvSpPr>
          <p:cNvPr id="7" name="Slide Number Placeholder 6"/>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53914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1A29A-E091-42FF-82BD-81237765B0A3}" type="datetime1">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Property of Icom North America</a:t>
            </a:r>
          </a:p>
        </p:txBody>
      </p:sp>
      <p:sp>
        <p:nvSpPr>
          <p:cNvPr id="7" name="Slide Number Placeholder 6"/>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4805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F6651-3E7B-4779-87F0-31BAD8BBF92C}"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97630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9953F-25E3-4191-8988-47728F0C2847}"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91084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975C74-728B-4007-A128-822F36A28608}"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47942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C5713-FCCA-4756-BFF1-013987B0D404}"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91111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890ABB-6613-43E7-92A0-B3DE278C6D3D}"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1338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96188877-4EDD-48E3-9C4B-2471C883B460}" type="slidenum">
              <a:rPr lang="en-US" altLang="en-US"/>
              <a:pPr/>
              <a:t>‹#›</a:t>
            </a:fld>
            <a:endParaRPr lang="en-US" altLang="en-US"/>
          </a:p>
        </p:txBody>
      </p:sp>
    </p:spTree>
    <p:extLst>
      <p:ext uri="{BB962C8B-B14F-4D97-AF65-F5344CB8AC3E}">
        <p14:creationId xmlns:p14="http://schemas.microsoft.com/office/powerpoint/2010/main" xmlns="" val="5269532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DEB76-FCA8-4318-9434-89E87D9E0E5E}" type="datetime1">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Property of Icom North America</a:t>
            </a:r>
          </a:p>
        </p:txBody>
      </p:sp>
      <p:sp>
        <p:nvSpPr>
          <p:cNvPr id="7" name="Slide Number Placeholder 6"/>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8523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A9F97-394C-44D0-95E8-74BD3EE4969A}" type="datetime1">
              <a:rPr lang="en-US" smtClean="0">
                <a:solidFill>
                  <a:prstClr val="black">
                    <a:tint val="75000"/>
                  </a:prstClr>
                </a:solidFill>
              </a:rPr>
              <a:pPr/>
              <a:t>10/21/2016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Property of Icom North America</a:t>
            </a:r>
          </a:p>
        </p:txBody>
      </p:sp>
      <p:sp>
        <p:nvSpPr>
          <p:cNvPr id="9" name="Slide Number Placeholder 8"/>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23623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CD5A2C-BCB2-48F6-80FC-0EF5B6534784}" type="datetime1">
              <a:rPr lang="en-US" smtClean="0">
                <a:solidFill>
                  <a:prstClr val="black">
                    <a:tint val="75000"/>
                  </a:prstClr>
                </a:solidFill>
              </a:rPr>
              <a:pPr/>
              <a:t>10/21/2016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Property of Icom North America</a:t>
            </a:r>
          </a:p>
        </p:txBody>
      </p:sp>
      <p:sp>
        <p:nvSpPr>
          <p:cNvPr id="5" name="Slide Number Placeholder 4"/>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247795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67CE9-F300-4C47-8EF3-907DE150190C}" type="datetime1">
              <a:rPr lang="en-US" smtClean="0">
                <a:solidFill>
                  <a:prstClr val="black">
                    <a:tint val="75000"/>
                  </a:prstClr>
                </a:solidFill>
              </a:rPr>
              <a:pPr/>
              <a:t>10/21/2016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Property of Icom North America</a:t>
            </a:r>
          </a:p>
        </p:txBody>
      </p:sp>
      <p:sp>
        <p:nvSpPr>
          <p:cNvPr id="4" name="Slide Number Placeholder 3"/>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11409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E0A1A-442F-40E5-94BE-60F8935C5B32}" type="datetime1">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Property of Icom North America</a:t>
            </a:r>
          </a:p>
        </p:txBody>
      </p:sp>
      <p:sp>
        <p:nvSpPr>
          <p:cNvPr id="7" name="Slide Number Placeholder 6"/>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90879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1A29A-E091-42FF-82BD-81237765B0A3}" type="datetime1">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Property of Icom North America</a:t>
            </a:r>
          </a:p>
        </p:txBody>
      </p:sp>
      <p:sp>
        <p:nvSpPr>
          <p:cNvPr id="7" name="Slide Number Placeholder 6"/>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69582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F6651-3E7B-4779-87F0-31BAD8BBF92C}"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247022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9953F-25E3-4191-8988-47728F0C2847}" type="datetime1">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Property of Icom North America</a:t>
            </a:r>
          </a:p>
        </p:txBody>
      </p:sp>
      <p:sp>
        <p:nvSpPr>
          <p:cNvPr id="6" name="Slide Number Placeholder 5"/>
          <p:cNvSpPr>
            <a:spLocks noGrp="1"/>
          </p:cNvSpPr>
          <p:nvPr>
            <p:ph type="sldNum" sz="quarter" idx="12"/>
          </p:nvPr>
        </p:nvSpPr>
        <p:spPr/>
        <p:txBody>
          <a:bodyPr/>
          <a:lstStyle/>
          <a:p>
            <a:fld id="{0CE47301-6A9E-4581-AC3B-9B8D2CF3F1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48919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04763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701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B081A8ED-58E5-4B74-9086-C694F21AA6DC}" type="slidenum">
              <a:rPr lang="en-US" altLang="en-US"/>
              <a:pPr/>
              <a:t>‹#›</a:t>
            </a:fld>
            <a:endParaRPr lang="en-US" altLang="en-US"/>
          </a:p>
        </p:txBody>
      </p:sp>
    </p:spTree>
    <p:extLst>
      <p:ext uri="{BB962C8B-B14F-4D97-AF65-F5344CB8AC3E}">
        <p14:creationId xmlns:p14="http://schemas.microsoft.com/office/powerpoint/2010/main" xmlns="" val="18439969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15017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45704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44971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961551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592790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296497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05724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15715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0D6F2-6EA5-4D90-9B12-51B90FABD3BA}" type="datetimeFigureOut">
              <a:rPr lang="en-US" smtClean="0">
                <a:solidFill>
                  <a:prstClr val="black">
                    <a:tint val="75000"/>
                  </a:prstClr>
                </a:solidFill>
              </a:rPr>
              <a:pPr/>
              <a:t>10/21/2016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EEC081-0816-42B7-AC11-AB9F2CC52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50347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Rev. 8/26/2015</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676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9" name="Slide Number Placeholder 5"/>
          <p:cNvSpPr>
            <a:spLocks noGrp="1"/>
          </p:cNvSpPr>
          <p:nvPr>
            <p:ph type="sldNum" sz="quarter" idx="12"/>
          </p:nvPr>
        </p:nvSpPr>
        <p:spPr/>
        <p:txBody>
          <a:bodyPr/>
          <a:lstStyle>
            <a:lvl1pPr>
              <a:defRPr/>
            </a:lvl1pPr>
          </a:lstStyle>
          <a:p>
            <a:fld id="{658F4511-30DB-4325-AACD-A8EB9C35F2CE}" type="slidenum">
              <a:rPr lang="en-US" altLang="en-US"/>
              <a:pPr/>
              <a:t>‹#›</a:t>
            </a:fld>
            <a:endParaRPr lang="en-US" altLang="en-US"/>
          </a:p>
        </p:txBody>
      </p:sp>
    </p:spTree>
    <p:extLst>
      <p:ext uri="{BB962C8B-B14F-4D97-AF65-F5344CB8AC3E}">
        <p14:creationId xmlns:p14="http://schemas.microsoft.com/office/powerpoint/2010/main" xmlns="" val="7373315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Rev. 8/26/2015</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48298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Rev. 8/26/2015</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31057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Rev. 8/26/2015</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6504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Rev. 8/26/2015</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90099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Rev. 8/26/2015</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082332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Rev. 8/26/2015</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83833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Rev. 8/26/2015</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9429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Rev. 8/26/2015</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1925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Rev. 8/26/2015</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55491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Rev. 8/26/2015</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D1FFFA-BD09-4B34-85DC-0ADFF1704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7930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5" name="Slide Number Placeholder 5"/>
          <p:cNvSpPr>
            <a:spLocks noGrp="1"/>
          </p:cNvSpPr>
          <p:nvPr>
            <p:ph type="sldNum" sz="quarter" idx="12"/>
          </p:nvPr>
        </p:nvSpPr>
        <p:spPr/>
        <p:txBody>
          <a:bodyPr/>
          <a:lstStyle>
            <a:lvl1pPr>
              <a:defRPr/>
            </a:lvl1pPr>
          </a:lstStyle>
          <a:p>
            <a:fld id="{632FA0BB-C99A-4EE4-9AB3-E3A48C3E920B}" type="slidenum">
              <a:rPr lang="en-US" altLang="en-US"/>
              <a:pPr/>
              <a:t>‹#›</a:t>
            </a:fld>
            <a:endParaRPr lang="en-US" altLang="en-US"/>
          </a:p>
        </p:txBody>
      </p:sp>
    </p:spTree>
    <p:extLst>
      <p:ext uri="{BB962C8B-B14F-4D97-AF65-F5344CB8AC3E}">
        <p14:creationId xmlns:p14="http://schemas.microsoft.com/office/powerpoint/2010/main" xmlns="" val="18494129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0773213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2134021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1502135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0262052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985619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9300148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3108956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1832607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6893725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49299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4" name="Slide Number Placeholder 5"/>
          <p:cNvSpPr>
            <a:spLocks noGrp="1"/>
          </p:cNvSpPr>
          <p:nvPr>
            <p:ph type="sldNum" sz="quarter" idx="12"/>
          </p:nvPr>
        </p:nvSpPr>
        <p:spPr/>
        <p:txBody>
          <a:bodyPr/>
          <a:lstStyle>
            <a:lvl1pPr>
              <a:defRPr/>
            </a:lvl1pPr>
          </a:lstStyle>
          <a:p>
            <a:fld id="{C8111DA6-A50C-4A06-8393-6FA09C839319}" type="slidenum">
              <a:rPr lang="en-US" altLang="en-US"/>
              <a:pPr/>
              <a:t>‹#›</a:t>
            </a:fld>
            <a:endParaRPr lang="en-US" altLang="en-US"/>
          </a:p>
        </p:txBody>
      </p:sp>
    </p:spTree>
    <p:extLst>
      <p:ext uri="{BB962C8B-B14F-4D97-AF65-F5344CB8AC3E}">
        <p14:creationId xmlns:p14="http://schemas.microsoft.com/office/powerpoint/2010/main" xmlns="" val="17507629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9317053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2610054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6920183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32315245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133741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7593164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175802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363312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774598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041862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01270D20-E274-425A-B5D4-32D65BDF7E28}" type="slidenum">
              <a:rPr lang="en-US" altLang="en-US"/>
              <a:pPr/>
              <a:t>‹#›</a:t>
            </a:fld>
            <a:endParaRPr lang="en-US" altLang="en-US"/>
          </a:p>
        </p:txBody>
      </p:sp>
    </p:spTree>
    <p:extLst>
      <p:ext uri="{BB962C8B-B14F-4D97-AF65-F5344CB8AC3E}">
        <p14:creationId xmlns:p14="http://schemas.microsoft.com/office/powerpoint/2010/main" xmlns="" val="15038960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527987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5937754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837498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5282517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4938830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6634215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6209287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3394894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27339850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9288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B0C7126B-9B89-4F89-9958-49FEB4425AE8}" type="slidenum">
              <a:rPr lang="en-US" altLang="en-US"/>
              <a:pPr/>
              <a:t>‹#›</a:t>
            </a:fld>
            <a:endParaRPr lang="en-US" altLang="en-US"/>
          </a:p>
        </p:txBody>
      </p:sp>
    </p:spTree>
    <p:extLst>
      <p:ext uri="{BB962C8B-B14F-4D97-AF65-F5344CB8AC3E}">
        <p14:creationId xmlns:p14="http://schemas.microsoft.com/office/powerpoint/2010/main" xmlns="" val="2648443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6B862F29-ABEB-4BD0-96D2-CEF34CAC09F3}" type="slidenum">
              <a:rPr lang="en-US" altLang="en-US"/>
              <a:pPr/>
              <a:t>‹#›</a:t>
            </a:fld>
            <a:endParaRPr lang="en-US" altLang="en-US"/>
          </a:p>
        </p:txBody>
      </p:sp>
    </p:spTree>
    <p:extLst>
      <p:ext uri="{BB962C8B-B14F-4D97-AF65-F5344CB8AC3E}">
        <p14:creationId xmlns:p14="http://schemas.microsoft.com/office/powerpoint/2010/main" xmlns="" val="26457920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38051807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5934318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2474725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2728798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6386416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7386569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47268597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503018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9026947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897816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B0FBCC77-1BE3-4B79-A0D0-EF2A63F8CCFF}" type="slidenum">
              <a:rPr lang="en-US" altLang="en-US"/>
              <a:pPr/>
              <a:t>‹#›</a:t>
            </a:fld>
            <a:endParaRPr lang="en-US" altLang="en-US"/>
          </a:p>
        </p:txBody>
      </p:sp>
    </p:spTree>
    <p:extLst>
      <p:ext uri="{BB962C8B-B14F-4D97-AF65-F5344CB8AC3E}">
        <p14:creationId xmlns:p14="http://schemas.microsoft.com/office/powerpoint/2010/main" xmlns="" val="293018803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5955147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137978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5427708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354711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2004922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25119897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2909726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24254778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62860413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25856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9A319F49-88F3-4767-AE89-B5FE9B47755C}" type="slidenum">
              <a:rPr lang="en-US" altLang="en-US"/>
              <a:pPr/>
              <a:t>‹#›</a:t>
            </a:fld>
            <a:endParaRPr lang="en-US" altLang="en-US"/>
          </a:p>
        </p:txBody>
      </p:sp>
    </p:spTree>
    <p:extLst>
      <p:ext uri="{BB962C8B-B14F-4D97-AF65-F5344CB8AC3E}">
        <p14:creationId xmlns:p14="http://schemas.microsoft.com/office/powerpoint/2010/main" xmlns="" val="376589320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3919754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2646392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479371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216818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4518262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3275594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53797292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6660437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53555349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5651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F66A06B-7C0D-45E2-BC22-E23A70B23B82}" type="slidenum">
              <a:rPr lang="en-US" altLang="en-US"/>
              <a:pPr/>
              <a:t>‹#›</a:t>
            </a:fld>
            <a:endParaRPr lang="en-US" altLang="en-US"/>
          </a:p>
        </p:txBody>
      </p:sp>
    </p:spTree>
    <p:extLst>
      <p:ext uri="{BB962C8B-B14F-4D97-AF65-F5344CB8AC3E}">
        <p14:creationId xmlns:p14="http://schemas.microsoft.com/office/powerpoint/2010/main" xmlns="" val="424772256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385821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20498134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984338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1816212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eaLnBrk="1" fontAlgn="auto" hangingPunct="1">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algn="r" eaLnBrk="1" fontAlgn="auto" hangingPunct="1">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xmlns="" val="76715155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8271607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373901772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DE5A2-C166-40F2-8B3C-247AB847B3D2}" type="datetimeFigureOut">
              <a:rPr lang="en-US" smtClean="0">
                <a:solidFill>
                  <a:srgbClr val="146194">
                    <a:lumMod val="50000"/>
                  </a:srgbClr>
                </a:solidFill>
              </a:rPr>
              <a:pPr/>
              <a:t>10/21/2016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013F7A50-763C-4C22-87D0-928FB50854DA}"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xmlns="" val="1848719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CA1EA17F-BA11-409C-B73C-4692F6BCC6CE}" type="slidenum">
              <a:rPr lang="en-US" altLang="en-US"/>
              <a:pPr/>
              <a:t>‹#›</a:t>
            </a:fld>
            <a:endParaRPr lang="en-US" altLang="en-US"/>
          </a:p>
        </p:txBody>
      </p:sp>
    </p:spTree>
    <p:extLst>
      <p:ext uri="{BB962C8B-B14F-4D97-AF65-F5344CB8AC3E}">
        <p14:creationId xmlns:p14="http://schemas.microsoft.com/office/powerpoint/2010/main" xmlns="" val="210414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D62E4657-90B4-40BB-B626-53096079AAE9}" type="slidenum">
              <a:rPr lang="en-US" altLang="en-US"/>
              <a:pPr/>
              <a:t>‹#›</a:t>
            </a:fld>
            <a:endParaRPr lang="en-US" altLang="en-US"/>
          </a:p>
        </p:txBody>
      </p:sp>
    </p:spTree>
    <p:extLst>
      <p:ext uri="{BB962C8B-B14F-4D97-AF65-F5344CB8AC3E}">
        <p14:creationId xmlns:p14="http://schemas.microsoft.com/office/powerpoint/2010/main" xmlns="" val="1479004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435A9A26-AD30-495C-AEBE-BD9E52538D7C}" type="slidenum">
              <a:rPr lang="en-US" altLang="en-US"/>
              <a:pPr/>
              <a:t>‹#›</a:t>
            </a:fld>
            <a:endParaRPr lang="en-US" altLang="en-US"/>
          </a:p>
        </p:txBody>
      </p:sp>
    </p:spTree>
    <p:extLst>
      <p:ext uri="{BB962C8B-B14F-4D97-AF65-F5344CB8AC3E}">
        <p14:creationId xmlns:p14="http://schemas.microsoft.com/office/powerpoint/2010/main" xmlns="" val="3072169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9" name="Slide Number Placeholder 5"/>
          <p:cNvSpPr>
            <a:spLocks noGrp="1"/>
          </p:cNvSpPr>
          <p:nvPr>
            <p:ph type="sldNum" sz="quarter" idx="12"/>
          </p:nvPr>
        </p:nvSpPr>
        <p:spPr/>
        <p:txBody>
          <a:bodyPr/>
          <a:lstStyle>
            <a:lvl1pPr>
              <a:defRPr/>
            </a:lvl1pPr>
          </a:lstStyle>
          <a:p>
            <a:fld id="{26C8C6B0-B6A4-45D8-9BC8-D7DB04F30823}" type="slidenum">
              <a:rPr lang="en-US" altLang="en-US"/>
              <a:pPr/>
              <a:t>‹#›</a:t>
            </a:fld>
            <a:endParaRPr lang="en-US" altLang="en-US"/>
          </a:p>
        </p:txBody>
      </p:sp>
    </p:spTree>
    <p:extLst>
      <p:ext uri="{BB962C8B-B14F-4D97-AF65-F5344CB8AC3E}">
        <p14:creationId xmlns:p14="http://schemas.microsoft.com/office/powerpoint/2010/main" xmlns="" val="163974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5" name="Slide Number Placeholder 5"/>
          <p:cNvSpPr>
            <a:spLocks noGrp="1"/>
          </p:cNvSpPr>
          <p:nvPr>
            <p:ph type="sldNum" sz="quarter" idx="12"/>
          </p:nvPr>
        </p:nvSpPr>
        <p:spPr/>
        <p:txBody>
          <a:bodyPr/>
          <a:lstStyle>
            <a:lvl1pPr>
              <a:defRPr/>
            </a:lvl1pPr>
          </a:lstStyle>
          <a:p>
            <a:fld id="{A29374B4-407E-4464-92EB-F839851036B0}" type="slidenum">
              <a:rPr lang="en-US" altLang="en-US"/>
              <a:pPr/>
              <a:t>‹#›</a:t>
            </a:fld>
            <a:endParaRPr lang="en-US" altLang="en-US"/>
          </a:p>
        </p:txBody>
      </p:sp>
    </p:spTree>
    <p:extLst>
      <p:ext uri="{BB962C8B-B14F-4D97-AF65-F5344CB8AC3E}">
        <p14:creationId xmlns:p14="http://schemas.microsoft.com/office/powerpoint/2010/main" xmlns="" val="1318251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4" name="Slide Number Placeholder 5"/>
          <p:cNvSpPr>
            <a:spLocks noGrp="1"/>
          </p:cNvSpPr>
          <p:nvPr>
            <p:ph type="sldNum" sz="quarter" idx="12"/>
          </p:nvPr>
        </p:nvSpPr>
        <p:spPr/>
        <p:txBody>
          <a:bodyPr/>
          <a:lstStyle>
            <a:lvl1pPr>
              <a:defRPr/>
            </a:lvl1pPr>
          </a:lstStyle>
          <a:p>
            <a:fld id="{E14A9B7F-6FE6-4DF5-9ED5-0277A5BE5F76}" type="slidenum">
              <a:rPr lang="en-US" altLang="en-US"/>
              <a:pPr/>
              <a:t>‹#›</a:t>
            </a:fld>
            <a:endParaRPr lang="en-US" altLang="en-US"/>
          </a:p>
        </p:txBody>
      </p:sp>
    </p:spTree>
    <p:extLst>
      <p:ext uri="{BB962C8B-B14F-4D97-AF65-F5344CB8AC3E}">
        <p14:creationId xmlns:p14="http://schemas.microsoft.com/office/powerpoint/2010/main" xmlns="" val="219973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7496017-49EF-4F84-9941-FD6AEFF3F585}" type="slidenum">
              <a:rPr lang="en-US" altLang="en-US"/>
              <a:pPr/>
              <a:t>‹#›</a:t>
            </a:fld>
            <a:endParaRPr lang="en-US" altLang="en-US"/>
          </a:p>
        </p:txBody>
      </p:sp>
    </p:spTree>
    <p:extLst>
      <p:ext uri="{BB962C8B-B14F-4D97-AF65-F5344CB8AC3E}">
        <p14:creationId xmlns:p14="http://schemas.microsoft.com/office/powerpoint/2010/main" xmlns="" val="1004560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D57D12E4-2F08-443E-9EE8-67BC4E70D0D6}" type="slidenum">
              <a:rPr lang="en-US" altLang="en-US"/>
              <a:pPr/>
              <a:t>‹#›</a:t>
            </a:fld>
            <a:endParaRPr lang="en-US" altLang="en-US"/>
          </a:p>
        </p:txBody>
      </p:sp>
    </p:spTree>
    <p:extLst>
      <p:ext uri="{BB962C8B-B14F-4D97-AF65-F5344CB8AC3E}">
        <p14:creationId xmlns:p14="http://schemas.microsoft.com/office/powerpoint/2010/main" xmlns="" val="2035167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EC6E753C-A871-4088-83C2-D1D667CBEF2C}" type="slidenum">
              <a:rPr lang="en-US" altLang="en-US"/>
              <a:pPr/>
              <a:t>‹#›</a:t>
            </a:fld>
            <a:endParaRPr lang="en-US" altLang="en-US"/>
          </a:p>
        </p:txBody>
      </p:sp>
    </p:spTree>
    <p:extLst>
      <p:ext uri="{BB962C8B-B14F-4D97-AF65-F5344CB8AC3E}">
        <p14:creationId xmlns:p14="http://schemas.microsoft.com/office/powerpoint/2010/main" xmlns="" val="3385072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E5706E49-3D30-4EBF-888E-258D5CE3765C}" type="slidenum">
              <a:rPr lang="en-US" altLang="en-US"/>
              <a:pPr/>
              <a:t>‹#›</a:t>
            </a:fld>
            <a:endParaRPr lang="en-US" altLang="en-US"/>
          </a:p>
        </p:txBody>
      </p:sp>
    </p:spTree>
    <p:extLst>
      <p:ext uri="{BB962C8B-B14F-4D97-AF65-F5344CB8AC3E}">
        <p14:creationId xmlns:p14="http://schemas.microsoft.com/office/powerpoint/2010/main" xmlns="" val="3606157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9398D093-1461-451A-87A9-F0119E529B4B}" type="slidenum">
              <a:rPr lang="en-US" altLang="en-US"/>
              <a:pPr/>
              <a:t>‹#›</a:t>
            </a:fld>
            <a:endParaRPr lang="en-US" altLang="en-US"/>
          </a:p>
        </p:txBody>
      </p:sp>
    </p:spTree>
    <p:extLst>
      <p:ext uri="{BB962C8B-B14F-4D97-AF65-F5344CB8AC3E}">
        <p14:creationId xmlns:p14="http://schemas.microsoft.com/office/powerpoint/2010/main" xmlns="" val="48746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_page.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304800" y="990600"/>
            <a:ext cx="5715000" cy="1470025"/>
          </a:xfrm>
        </p:spPr>
        <p:txBody>
          <a:bodyPr/>
          <a:lstStyle>
            <a:lvl1pPr>
              <a:defRPr sz="3600"/>
            </a:lvl1pPr>
          </a:lstStyle>
          <a:p>
            <a:r>
              <a:rPr lang="en-US"/>
              <a:t>Click to edit Master title style</a:t>
            </a:r>
          </a:p>
        </p:txBody>
      </p:sp>
      <p:sp>
        <p:nvSpPr>
          <p:cNvPr id="4099" name="Rectangle 3"/>
          <p:cNvSpPr>
            <a:spLocks noGrp="1" noChangeArrowheads="1"/>
          </p:cNvSpPr>
          <p:nvPr>
            <p:ph type="subTitle" idx="1"/>
          </p:nvPr>
        </p:nvSpPr>
        <p:spPr>
          <a:xfrm>
            <a:off x="304800" y="3352800"/>
            <a:ext cx="4495800" cy="1447800"/>
          </a:xfrm>
        </p:spPr>
        <p:txBody>
          <a:bodyPr/>
          <a:lstStyle>
            <a:lvl1pPr marL="0" indent="0">
              <a:buFontTx/>
              <a:buNone/>
              <a:defRPr sz="1800">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Property of ICOM North America</a:t>
            </a:r>
          </a:p>
        </p:txBody>
      </p:sp>
      <p:sp>
        <p:nvSpPr>
          <p:cNvPr id="7" name="Rectangle 6"/>
          <p:cNvSpPr>
            <a:spLocks noGrp="1" noChangeArrowheads="1"/>
          </p:cNvSpPr>
          <p:nvPr>
            <p:ph type="sldNum" sz="quarter" idx="12"/>
          </p:nvPr>
        </p:nvSpPr>
        <p:spPr/>
        <p:txBody>
          <a:bodyPr/>
          <a:lstStyle>
            <a:lvl1pPr>
              <a:defRPr/>
            </a:lvl1pPr>
          </a:lstStyle>
          <a:p>
            <a:fld id="{A3844B4C-305B-49C9-9B92-0040F75CCFF1}" type="slidenum">
              <a:rPr lang="en-US" altLang="en-US"/>
              <a:pPr/>
              <a:t>‹#›</a:t>
            </a:fld>
            <a:endParaRPr lang="en-US" altLang="en-US"/>
          </a:p>
        </p:txBody>
      </p:sp>
    </p:spTree>
    <p:extLst>
      <p:ext uri="{BB962C8B-B14F-4D97-AF65-F5344CB8AC3E}">
        <p14:creationId xmlns:p14="http://schemas.microsoft.com/office/powerpoint/2010/main" xmlns="" val="2346985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381000" y="1587500"/>
            <a:ext cx="8305800" cy="4495800"/>
          </a:xfrm>
        </p:spPr>
        <p:txBody>
          <a:bodyPr>
            <a:normAutofit/>
          </a:bodyPr>
          <a:lstStyle>
            <a:lvl1pPr>
              <a:buFont typeface="Arial" pitchFamily="34" charset="0"/>
              <a:buChar cha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528CFDAB-5B16-45EE-A333-7B98F197348A}" type="slidenum">
              <a:rPr lang="en-US" altLang="en-US"/>
              <a:pPr/>
              <a:t>‹#›</a:t>
            </a:fld>
            <a:endParaRPr lang="en-US" altLang="en-US"/>
          </a:p>
        </p:txBody>
      </p:sp>
    </p:spTree>
    <p:extLst>
      <p:ext uri="{BB962C8B-B14F-4D97-AF65-F5344CB8AC3E}">
        <p14:creationId xmlns:p14="http://schemas.microsoft.com/office/powerpoint/2010/main" xmlns="" val="469498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381000" y="1587500"/>
            <a:ext cx="8305800" cy="4419600"/>
          </a:xfrm>
        </p:spPr>
        <p:txBody>
          <a:bodyPr/>
          <a:lstStyle>
            <a:lvl1pPr marL="0" indent="0">
              <a:buNone/>
              <a:defRPr sz="2600"/>
            </a:lvl1pPr>
          </a:lstStyle>
          <a:p>
            <a:pPr lvl="0"/>
            <a:r>
              <a:rPr lang="en-US"/>
              <a:t>Click to edit Master text styles</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7586DDE4-8CAF-4D83-8846-434B30125D18}" type="slidenum">
              <a:rPr lang="en-US" altLang="en-US"/>
              <a:pPr/>
              <a:t>‹#›</a:t>
            </a:fld>
            <a:endParaRPr lang="en-US" altLang="en-US"/>
          </a:p>
        </p:txBody>
      </p:sp>
    </p:spTree>
    <p:extLst>
      <p:ext uri="{BB962C8B-B14F-4D97-AF65-F5344CB8AC3E}">
        <p14:creationId xmlns:p14="http://schemas.microsoft.com/office/powerpoint/2010/main" xmlns="" val="1667915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nvGraphicFramePr>
        <p:xfrm>
          <a:off x="0" y="0"/>
          <a:ext cx="9144000" cy="1285875"/>
        </p:xfrm>
        <a:graphic>
          <a:graphicData uri="http://schemas.openxmlformats.org/presentationml/2006/ole">
            <p:oleObj spid="_x0000_s153659" name="Image" r:id="rId3" imgW="11200000" imgH="1574048" progId="">
              <p:embed/>
            </p:oleObj>
          </a:graphicData>
        </a:graphic>
      </p:graphicFrame>
      <p:sp>
        <p:nvSpPr>
          <p:cNvPr id="2" name="Title 1"/>
          <p:cNvSpPr>
            <a:spLocks noGrp="1"/>
          </p:cNvSpPr>
          <p:nvPr>
            <p:ph type="title"/>
          </p:nvPr>
        </p:nvSpPr>
        <p:spPr/>
        <p:txBody>
          <a:bodyPr/>
          <a:lstStyle/>
          <a:p>
            <a:r>
              <a:rPr lang="en-US"/>
              <a:t>Click to edit Master title style</a:t>
            </a:r>
          </a:p>
        </p:txBody>
      </p:sp>
      <p:sp>
        <p:nvSpPr>
          <p:cNvPr id="7" name="Picture Placeholder 8"/>
          <p:cNvSpPr>
            <a:spLocks noGrp="1"/>
          </p:cNvSpPr>
          <p:nvPr>
            <p:ph type="pic" sz="quarter" idx="14"/>
          </p:nvPr>
        </p:nvSpPr>
        <p:spPr>
          <a:xfrm>
            <a:off x="457200" y="2057400"/>
            <a:ext cx="3886200" cy="4419600"/>
          </a:xfrm>
        </p:spPr>
        <p:txBody>
          <a:bodyPr>
            <a:normAutofit/>
          </a:bodyPr>
          <a:lstStyle/>
          <a:p>
            <a:pPr lvl="0"/>
            <a:r>
              <a:rPr lang="en-US" noProof="0"/>
              <a:t>Click icon to add picture</a:t>
            </a:r>
          </a:p>
        </p:txBody>
      </p:sp>
      <p:sp>
        <p:nvSpPr>
          <p:cNvPr id="8" name="Picture Placeholder 8"/>
          <p:cNvSpPr>
            <a:spLocks noGrp="1"/>
          </p:cNvSpPr>
          <p:nvPr>
            <p:ph type="pic" sz="quarter" idx="15"/>
          </p:nvPr>
        </p:nvSpPr>
        <p:spPr>
          <a:xfrm>
            <a:off x="4787900" y="2057400"/>
            <a:ext cx="3886200" cy="4419600"/>
          </a:xfrm>
        </p:spPr>
        <p:txBody>
          <a:bodyPr>
            <a:normAutofit/>
          </a:bodyPr>
          <a:lstStyle/>
          <a:p>
            <a:pPr lvl="0"/>
            <a:r>
              <a:rPr lang="en-US" noProof="0"/>
              <a:t>Click icon to add picture</a:t>
            </a:r>
          </a:p>
        </p:txBody>
      </p:sp>
      <p:sp>
        <p:nvSpPr>
          <p:cNvPr id="10" name="Text Placeholder 9"/>
          <p:cNvSpPr>
            <a:spLocks noGrp="1"/>
          </p:cNvSpPr>
          <p:nvPr>
            <p:ph type="body" sz="quarter" idx="16"/>
          </p:nvPr>
        </p:nvSpPr>
        <p:spPr>
          <a:xfrm>
            <a:off x="457200" y="1524000"/>
            <a:ext cx="3886200" cy="381000"/>
          </a:xfrm>
        </p:spPr>
        <p:txBody>
          <a:bodyPr>
            <a:normAutofit/>
          </a:bodyPr>
          <a:lstStyle>
            <a:lvl1pPr>
              <a:buNone/>
              <a:defRPr sz="2200"/>
            </a:lvl1pPr>
          </a:lstStyle>
          <a:p>
            <a:pPr lvl="0"/>
            <a:r>
              <a:rPr lang="en-US"/>
              <a:t>Click to edit Master text styles</a:t>
            </a:r>
          </a:p>
        </p:txBody>
      </p:sp>
      <p:sp>
        <p:nvSpPr>
          <p:cNvPr id="11" name="Text Placeholder 9"/>
          <p:cNvSpPr>
            <a:spLocks noGrp="1"/>
          </p:cNvSpPr>
          <p:nvPr>
            <p:ph type="body" sz="quarter" idx="17"/>
          </p:nvPr>
        </p:nvSpPr>
        <p:spPr>
          <a:xfrm>
            <a:off x="4787900" y="1524000"/>
            <a:ext cx="3886200" cy="381000"/>
          </a:xfrm>
        </p:spPr>
        <p:txBody>
          <a:bodyPr>
            <a:normAutofit/>
          </a:bodyPr>
          <a:lstStyle>
            <a:lvl1pPr>
              <a:buNone/>
              <a:defRPr sz="2200"/>
            </a:lvl1pPr>
          </a:lstStyle>
          <a:p>
            <a:pPr lvl="0"/>
            <a:r>
              <a:rPr lang="en-US"/>
              <a:t>Click to edit Master text styles</a:t>
            </a:r>
          </a:p>
        </p:txBody>
      </p:sp>
    </p:spTree>
    <p:extLst>
      <p:ext uri="{BB962C8B-B14F-4D97-AF65-F5344CB8AC3E}">
        <p14:creationId xmlns:p14="http://schemas.microsoft.com/office/powerpoint/2010/main" xmlns="" val="528112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One Horizonta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381000" y="4495800"/>
            <a:ext cx="8382000" cy="1600200"/>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4"/>
          <p:cNvSpPr>
            <a:spLocks noGrp="1"/>
          </p:cNvSpPr>
          <p:nvPr>
            <p:ph type="pic" sz="quarter" idx="14"/>
          </p:nvPr>
        </p:nvSpPr>
        <p:spPr>
          <a:xfrm>
            <a:off x="1828800" y="1524000"/>
            <a:ext cx="5486400" cy="2819400"/>
          </a:xfrm>
        </p:spPr>
        <p:txBody>
          <a:bodyPr>
            <a:normAutofit/>
          </a:bodyPr>
          <a:lstStyle>
            <a:lvl1pPr>
              <a:defRPr sz="2000"/>
            </a:lvl1pPr>
          </a:lstStyle>
          <a:p>
            <a:pPr lvl="0"/>
            <a:r>
              <a:rPr lang="en-US" noProof="0"/>
              <a:t>Click icon to add picture</a:t>
            </a:r>
            <a:endParaRPr lang="en-US" noProof="0" dirty="0"/>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7" name="Rectangle 6"/>
          <p:cNvSpPr>
            <a:spLocks noGrp="1" noChangeArrowheads="1"/>
          </p:cNvSpPr>
          <p:nvPr>
            <p:ph type="sldNum" sz="quarter" idx="17"/>
          </p:nvPr>
        </p:nvSpPr>
        <p:spPr>
          <a:ln/>
        </p:spPr>
        <p:txBody>
          <a:bodyPr/>
          <a:lstStyle>
            <a:lvl1pPr>
              <a:defRPr/>
            </a:lvl1pPr>
          </a:lstStyle>
          <a:p>
            <a:fld id="{3BA4390F-DA63-4CD0-9CE2-E1517123DCBA}" type="slidenum">
              <a:rPr lang="en-US" altLang="en-US"/>
              <a:pPr/>
              <a:t>‹#›</a:t>
            </a:fld>
            <a:endParaRPr lang="en-US" altLang="en-US"/>
          </a:p>
        </p:txBody>
      </p:sp>
    </p:spTree>
    <p:extLst>
      <p:ext uri="{BB962C8B-B14F-4D97-AF65-F5344CB8AC3E}">
        <p14:creationId xmlns:p14="http://schemas.microsoft.com/office/powerpoint/2010/main" xmlns="" val="250432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Two Horizontal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2"/>
          <p:cNvSpPr>
            <a:spLocks noGrp="1"/>
          </p:cNvSpPr>
          <p:nvPr>
            <p:ph type="body" sz="half" idx="1"/>
          </p:nvPr>
        </p:nvSpPr>
        <p:spPr>
          <a:xfrm>
            <a:off x="457200" y="1600200"/>
            <a:ext cx="45720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3"/>
          </p:nvPr>
        </p:nvSpPr>
        <p:spPr>
          <a:xfrm>
            <a:off x="5486400" y="1600200"/>
            <a:ext cx="3200400" cy="2057400"/>
          </a:xfrm>
        </p:spPr>
        <p:txBody>
          <a:bodyPr>
            <a:normAutofit/>
          </a:bodyPr>
          <a:lstStyle/>
          <a:p>
            <a:pPr lvl="0"/>
            <a:r>
              <a:rPr lang="en-US" noProof="0"/>
              <a:t>Click icon to add picture</a:t>
            </a:r>
          </a:p>
        </p:txBody>
      </p:sp>
      <p:sp>
        <p:nvSpPr>
          <p:cNvPr id="12" name="Picture Placeholder 10"/>
          <p:cNvSpPr>
            <a:spLocks noGrp="1"/>
          </p:cNvSpPr>
          <p:nvPr>
            <p:ph type="pic" sz="quarter" idx="14"/>
          </p:nvPr>
        </p:nvSpPr>
        <p:spPr>
          <a:xfrm>
            <a:off x="5486400" y="4038600"/>
            <a:ext cx="3200400" cy="2057400"/>
          </a:xfrm>
        </p:spPr>
        <p:txBody>
          <a:bodyPr>
            <a:normAutofit/>
          </a:bodyPr>
          <a:lstStyle/>
          <a:p>
            <a:pPr lvl="0"/>
            <a:r>
              <a:rPr lang="en-US" noProof="0"/>
              <a:t>Click icon to add picture</a:t>
            </a:r>
          </a:p>
        </p:txBody>
      </p:sp>
      <p:sp>
        <p:nvSpPr>
          <p:cNvPr id="6" name="Rectangle 4"/>
          <p:cNvSpPr>
            <a:spLocks noGrp="1" noChangeArrowheads="1"/>
          </p:cNvSpPr>
          <p:nvPr>
            <p:ph type="dt" sz="half" idx="15"/>
          </p:nvPr>
        </p:nvSpPr>
        <p:spPr>
          <a:ln/>
        </p:spPr>
        <p:txBody>
          <a:bodyPr/>
          <a:lstStyle>
            <a:lvl1pPr>
              <a:defRPr/>
            </a:lvl1pPr>
          </a:lstStyle>
          <a:p>
            <a:pPr>
              <a:defRPr/>
            </a:pPr>
            <a:endParaRPr lang="en-US"/>
          </a:p>
        </p:txBody>
      </p:sp>
      <p:sp>
        <p:nvSpPr>
          <p:cNvPr id="7"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2C69C167-0417-492B-9614-97B26FCB17A4}" type="slidenum">
              <a:rPr lang="en-US" altLang="en-US"/>
              <a:pPr/>
              <a:t>‹#›</a:t>
            </a:fld>
            <a:endParaRPr lang="en-US" altLang="en-US"/>
          </a:p>
        </p:txBody>
      </p:sp>
    </p:spTree>
    <p:extLst>
      <p:ext uri="{BB962C8B-B14F-4D97-AF65-F5344CB8AC3E}">
        <p14:creationId xmlns:p14="http://schemas.microsoft.com/office/powerpoint/2010/main" xmlns="" val="184315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086538B7-7332-4940-9B82-2B571CD7BBAB}" type="slidenum">
              <a:rPr lang="en-US" altLang="en-US"/>
              <a:pPr/>
              <a:t>‹#›</a:t>
            </a:fld>
            <a:endParaRPr lang="en-US" altLang="en-US"/>
          </a:p>
        </p:txBody>
      </p:sp>
    </p:spTree>
    <p:extLst>
      <p:ext uri="{BB962C8B-B14F-4D97-AF65-F5344CB8AC3E}">
        <p14:creationId xmlns:p14="http://schemas.microsoft.com/office/powerpoint/2010/main" xmlns="" val="4045214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Media Placeholder 7"/>
          <p:cNvSpPr>
            <a:spLocks noGrp="1"/>
          </p:cNvSpPr>
          <p:nvPr>
            <p:ph type="media" sz="quarter" idx="13"/>
          </p:nvPr>
        </p:nvSpPr>
        <p:spPr>
          <a:xfrm>
            <a:off x="4800600" y="1600200"/>
            <a:ext cx="3886200" cy="4572000"/>
          </a:xfrm>
        </p:spPr>
        <p:txBody>
          <a:bodyPr>
            <a:normAutofit/>
          </a:bodyPr>
          <a:lstStyle/>
          <a:p>
            <a:pPr lvl="0"/>
            <a:r>
              <a:rPr lang="en-US" noProof="0"/>
              <a:t>Click icon to add media</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7"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6"/>
          </p:nvPr>
        </p:nvSpPr>
        <p:spPr>
          <a:ln/>
        </p:spPr>
        <p:txBody>
          <a:bodyPr/>
          <a:lstStyle>
            <a:lvl1pPr>
              <a:defRPr/>
            </a:lvl1pPr>
          </a:lstStyle>
          <a:p>
            <a:fld id="{D5BC0F21-198B-4448-A9DB-CDD7FE11A688}" type="slidenum">
              <a:rPr lang="en-US" altLang="en-US"/>
              <a:pPr/>
              <a:t>‹#›</a:t>
            </a:fld>
            <a:endParaRPr lang="en-US" altLang="en-US"/>
          </a:p>
        </p:txBody>
      </p:sp>
    </p:spTree>
    <p:extLst>
      <p:ext uri="{BB962C8B-B14F-4D97-AF65-F5344CB8AC3E}">
        <p14:creationId xmlns:p14="http://schemas.microsoft.com/office/powerpoint/2010/main" xmlns="" val="1918788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O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749800" y="1600200"/>
            <a:ext cx="4038600" cy="4495800"/>
          </a:xfrm>
        </p:spPr>
        <p:txBody>
          <a:bodyPr>
            <a:normAutofit/>
          </a:bodyPr>
          <a:lstStyle>
            <a:lvl1pPr>
              <a:defRPr sz="2000"/>
            </a:lvl1pPr>
          </a:lstStyle>
          <a:p>
            <a:pPr lvl="0"/>
            <a:r>
              <a:rPr lang="en-US" noProof="0"/>
              <a:t>Click icon to add chart</a:t>
            </a:r>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8"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F1104928-88C5-4215-9E80-C368DE756D4B}" type="slidenum">
              <a:rPr lang="en-US" altLang="en-US"/>
              <a:pPr/>
              <a:t>‹#›</a:t>
            </a:fld>
            <a:endParaRPr lang="en-US" altLang="en-US"/>
          </a:p>
        </p:txBody>
      </p:sp>
    </p:spTree>
    <p:extLst>
      <p:ext uri="{BB962C8B-B14F-4D97-AF65-F5344CB8AC3E}">
        <p14:creationId xmlns:p14="http://schemas.microsoft.com/office/powerpoint/2010/main" xmlns="" val="999597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431800" y="1524000"/>
            <a:ext cx="4038600" cy="4495800"/>
          </a:xfrm>
        </p:spPr>
        <p:txBody>
          <a:bodyPr>
            <a:normAutofit/>
          </a:bodyPr>
          <a:lstStyle>
            <a:lvl1pPr>
              <a:defRPr sz="2000"/>
            </a:lvl1pPr>
          </a:lstStyle>
          <a:p>
            <a:pPr lvl="0"/>
            <a:r>
              <a:rPr lang="en-US" noProof="0"/>
              <a:t>Click icon to add chart</a:t>
            </a:r>
          </a:p>
        </p:txBody>
      </p:sp>
      <p:sp>
        <p:nvSpPr>
          <p:cNvPr id="8" name="Chart Placeholder 6"/>
          <p:cNvSpPr>
            <a:spLocks noGrp="1"/>
          </p:cNvSpPr>
          <p:nvPr>
            <p:ph type="chart" sz="quarter" idx="14"/>
          </p:nvPr>
        </p:nvSpPr>
        <p:spPr>
          <a:xfrm>
            <a:off x="4622800" y="1524000"/>
            <a:ext cx="4038600" cy="4495800"/>
          </a:xfrm>
        </p:spPr>
        <p:txBody>
          <a:bodyPr>
            <a:normAutofit/>
          </a:bodyPr>
          <a:lstStyle>
            <a:lvl1pPr>
              <a:defRPr sz="2000"/>
            </a:lvl1pPr>
          </a:lstStyle>
          <a:p>
            <a:pPr lvl="0"/>
            <a:r>
              <a:rPr lang="en-US" noProof="0"/>
              <a:t>Click icon to add chart</a:t>
            </a:r>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571283AD-BCA5-4A8D-9D1D-AB5E80B9B449}" type="slidenum">
              <a:rPr lang="en-US" altLang="en-US"/>
              <a:pPr/>
              <a:t>‹#›</a:t>
            </a:fld>
            <a:endParaRPr lang="en-US" altLang="en-US"/>
          </a:p>
        </p:txBody>
      </p:sp>
    </p:spTree>
    <p:extLst>
      <p:ext uri="{BB962C8B-B14F-4D97-AF65-F5344CB8AC3E}">
        <p14:creationId xmlns:p14="http://schemas.microsoft.com/office/powerpoint/2010/main" xmlns="" val="1292198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381000" y="1371600"/>
            <a:ext cx="8305800" cy="4724400"/>
          </a:xfrm>
        </p:spPr>
        <p:txBody>
          <a:bodyPr>
            <a:normAutofit/>
          </a:bodyPr>
          <a:lstStyle>
            <a:lvl1pPr>
              <a:defRPr sz="2000"/>
            </a:lvl1pPr>
          </a:lstStyle>
          <a:p>
            <a:pPr lvl="0"/>
            <a:r>
              <a:rPr lang="en-US" noProof="0"/>
              <a:t>Click icon to add chart</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EA670043-36CA-4646-B9B2-08637661E54C}" type="slidenum">
              <a:rPr lang="en-US" altLang="en-US"/>
              <a:pPr/>
              <a:t>‹#›</a:t>
            </a:fld>
            <a:endParaRPr lang="en-US" altLang="en-US"/>
          </a:p>
        </p:txBody>
      </p:sp>
    </p:spTree>
    <p:extLst>
      <p:ext uri="{BB962C8B-B14F-4D97-AF65-F5344CB8AC3E}">
        <p14:creationId xmlns:p14="http://schemas.microsoft.com/office/powerpoint/2010/main" xmlns="" val="3517567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Target, Stage, Timeline,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martArt Placeholder 6"/>
          <p:cNvSpPr>
            <a:spLocks noGrp="1"/>
          </p:cNvSpPr>
          <p:nvPr>
            <p:ph type="dgm" sz="quarter" idx="13"/>
          </p:nvPr>
        </p:nvSpPr>
        <p:spPr>
          <a:xfrm>
            <a:off x="381000" y="1600200"/>
            <a:ext cx="8305800" cy="4495800"/>
          </a:xfrm>
        </p:spPr>
        <p:txBody>
          <a:bodyPr>
            <a:normAutofit/>
          </a:bodyPr>
          <a:lstStyle>
            <a:lvl1pPr>
              <a:defRPr sz="1800"/>
            </a:lvl1pPr>
          </a:lstStyle>
          <a:p>
            <a:pPr lvl="0"/>
            <a:r>
              <a:rPr lang="en-US" noProof="0"/>
              <a:t>Click icon to add SmartArt graphic</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803E4B7F-35F4-4F56-81F2-61A7580501C6}" type="slidenum">
              <a:rPr lang="en-US" altLang="en-US"/>
              <a:pPr/>
              <a:t>‹#›</a:t>
            </a:fld>
            <a:endParaRPr lang="en-US" altLang="en-US"/>
          </a:p>
        </p:txBody>
      </p:sp>
    </p:spTree>
    <p:extLst>
      <p:ext uri="{BB962C8B-B14F-4D97-AF65-F5344CB8AC3E}">
        <p14:creationId xmlns:p14="http://schemas.microsoft.com/office/powerpoint/2010/main" xmlns="" val="3416254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Page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Media Placeholder 6"/>
          <p:cNvSpPr>
            <a:spLocks noGrp="1"/>
          </p:cNvSpPr>
          <p:nvPr>
            <p:ph type="media" sz="quarter" idx="13"/>
          </p:nvPr>
        </p:nvSpPr>
        <p:spPr>
          <a:xfrm>
            <a:off x="381000" y="1600200"/>
            <a:ext cx="8382000" cy="4495800"/>
          </a:xfrm>
        </p:spPr>
        <p:txBody>
          <a:bodyPr>
            <a:normAutofit/>
          </a:bodyPr>
          <a:lstStyle>
            <a:lvl1pPr>
              <a:defRPr sz="2400"/>
            </a:lvl1pPr>
          </a:lstStyle>
          <a:p>
            <a:pPr lvl="0"/>
            <a:r>
              <a:rPr lang="en-US" noProof="0"/>
              <a:t>Click icon to add media</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BB0A8DEE-6561-4A7E-9279-A8CFEE8748F3}" type="slidenum">
              <a:rPr lang="en-US" altLang="en-US"/>
              <a:pPr/>
              <a:t>‹#›</a:t>
            </a:fld>
            <a:endParaRPr lang="en-US" altLang="en-US"/>
          </a:p>
        </p:txBody>
      </p:sp>
    </p:spTree>
    <p:extLst>
      <p:ext uri="{BB962C8B-B14F-4D97-AF65-F5344CB8AC3E}">
        <p14:creationId xmlns:p14="http://schemas.microsoft.com/office/powerpoint/2010/main" xmlns="" val="1952375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3"/>
          </p:nvPr>
        </p:nvSpPr>
        <p:spPr>
          <a:xfrm>
            <a:off x="381000" y="1600200"/>
            <a:ext cx="8305800" cy="4495800"/>
          </a:xfrm>
        </p:spPr>
        <p:txBody>
          <a:bodyPr>
            <a:normAutofit/>
          </a:bodyPr>
          <a:lstStyle>
            <a:lvl1pPr>
              <a:defRPr sz="2400"/>
            </a:lvl1pPr>
          </a:lstStyle>
          <a:p>
            <a:pPr lvl="0"/>
            <a:r>
              <a:rPr lang="en-US" noProof="0"/>
              <a:t>Click icon to add table</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66BC650F-D964-4BEC-8D89-D543FB8C50E7}" type="slidenum">
              <a:rPr lang="en-US" altLang="en-US"/>
              <a:pPr/>
              <a:t>‹#›</a:t>
            </a:fld>
            <a:endParaRPr lang="en-US" altLang="en-US"/>
          </a:p>
        </p:txBody>
      </p:sp>
    </p:spTree>
    <p:extLst>
      <p:ext uri="{BB962C8B-B14F-4D97-AF65-F5344CB8AC3E}">
        <p14:creationId xmlns:p14="http://schemas.microsoft.com/office/powerpoint/2010/main" xmlns="" val="2866297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nvGraphicFramePr>
        <p:xfrm>
          <a:off x="0" y="0"/>
          <a:ext cx="9144000" cy="1285875"/>
        </p:xfrm>
        <a:graphic>
          <a:graphicData uri="http://schemas.openxmlformats.org/presentationml/2006/ole">
            <p:oleObj spid="_x0000_s154683" name="Image" r:id="rId3" imgW="11200000" imgH="1574048" progId="">
              <p:embed/>
            </p:oleObj>
          </a:graphicData>
        </a:graphic>
      </p:graphicFrame>
      <p:sp>
        <p:nvSpPr>
          <p:cNvPr id="3" name="Rectangle 2"/>
          <p:cNvSpPr/>
          <p:nvPr userDrawn="1"/>
        </p:nvSpPr>
        <p:spPr>
          <a:xfrm>
            <a:off x="0" y="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xmlns="" val="1175984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2"/>
          </p:nvPr>
        </p:nvSpPr>
        <p:spPr>
          <a:ln/>
        </p:spPr>
        <p:txBody>
          <a:bodyPr/>
          <a:lstStyle>
            <a:lvl1pPr>
              <a:defRPr/>
            </a:lvl1pPr>
          </a:lstStyle>
          <a:p>
            <a:fld id="{D2F8E092-D601-4A66-8642-14A37969AF02}" type="slidenum">
              <a:rPr lang="en-US" altLang="en-US"/>
              <a:pPr/>
              <a:t>‹#›</a:t>
            </a:fld>
            <a:endParaRPr lang="en-US" altLang="en-US"/>
          </a:p>
        </p:txBody>
      </p:sp>
    </p:spTree>
    <p:extLst>
      <p:ext uri="{BB962C8B-B14F-4D97-AF65-F5344CB8AC3E}">
        <p14:creationId xmlns:p14="http://schemas.microsoft.com/office/powerpoint/2010/main" xmlns="" val="2015618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p:nvGraphicFramePr>
        <p:xfrm>
          <a:off x="0" y="0"/>
          <a:ext cx="9144000" cy="1285875"/>
        </p:xfrm>
        <a:graphic>
          <a:graphicData uri="http://schemas.openxmlformats.org/presentationml/2006/ole">
            <p:oleObj spid="_x0000_s155707" name="Image" r:id="rId3" imgW="11200000" imgH="1574048" progId="">
              <p:embed/>
            </p:oleObj>
          </a:graphicData>
        </a:graphic>
      </p:graphicFrame>
      <p:pic>
        <p:nvPicPr>
          <p:cNvPr id="4" name="Picture 7" descr="AutoGas_ppt_temp_DK.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535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3"/>
          <p:cNvSpPr txBox="1">
            <a:spLocks/>
          </p:cNvSpPr>
          <p:nvPr userDrawn="1"/>
        </p:nvSpPr>
        <p:spPr>
          <a:xfrm>
            <a:off x="5876925" y="177800"/>
            <a:ext cx="2895600" cy="365125"/>
          </a:xfrm>
          <a:prstGeom prst="rect">
            <a:avLst/>
          </a:prstGeom>
        </p:spPr>
        <p:txBody>
          <a:bodyPr/>
          <a:lstStyle>
            <a:defPPr>
              <a:defRPr lang="en-US"/>
            </a:defPPr>
            <a:lvl1pPr marL="0" algn="l" defTabSz="457200" rtl="0" eaLnBrk="1" latinLnBrk="0" hangingPunct="1">
              <a:defRPr sz="1100" kern="1200">
                <a:solidFill>
                  <a:schemeClr val="bg1">
                    <a:lumMod val="6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dirty="0">
                <a:solidFill>
                  <a:prstClr val="white">
                    <a:lumMod val="85000"/>
                  </a:prstClr>
                </a:solidFill>
              </a:rPr>
              <a:t>BENEFITS OF PROPANE </a:t>
            </a:r>
            <a:r>
              <a:rPr lang="en-US" dirty="0" err="1">
                <a:solidFill>
                  <a:prstClr val="white">
                    <a:lumMod val="85000"/>
                  </a:prstClr>
                </a:solidFill>
              </a:rPr>
              <a:t>AUTOGAS</a:t>
            </a:r>
            <a:endParaRPr lang="en-US" dirty="0">
              <a:solidFill>
                <a:prstClr val="white">
                  <a:lumMod val="85000"/>
                </a:prstClr>
              </a:solidFill>
            </a:endParaRPr>
          </a:p>
        </p:txBody>
      </p:sp>
      <p:sp>
        <p:nvSpPr>
          <p:cNvPr id="2" name="Title 1"/>
          <p:cNvSpPr>
            <a:spLocks noGrp="1"/>
          </p:cNvSpPr>
          <p:nvPr>
            <p:ph type="title"/>
          </p:nvPr>
        </p:nvSpPr>
        <p:spPr>
          <a:xfrm>
            <a:off x="722313" y="758035"/>
            <a:ext cx="7772400" cy="5108405"/>
          </a:xfrm>
        </p:spPr>
        <p:txBody>
          <a:bodyPr>
            <a:normAutofit/>
          </a:bodyPr>
          <a:lstStyle>
            <a:lvl1pPr algn="l">
              <a:lnSpc>
                <a:spcPct val="80000"/>
              </a:lnSpc>
              <a:defRPr sz="5400" b="1" cap="all">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xmlns="" val="253834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9" name="Slide Number Placeholder 5"/>
          <p:cNvSpPr>
            <a:spLocks noGrp="1"/>
          </p:cNvSpPr>
          <p:nvPr>
            <p:ph type="sldNum" sz="quarter" idx="12"/>
          </p:nvPr>
        </p:nvSpPr>
        <p:spPr/>
        <p:txBody>
          <a:bodyPr/>
          <a:lstStyle>
            <a:lvl1pPr>
              <a:defRPr/>
            </a:lvl1pPr>
          </a:lstStyle>
          <a:p>
            <a:fld id="{C32BE341-D78F-4352-999A-E8CE3DE3649A}" type="slidenum">
              <a:rPr lang="en-US" altLang="en-US"/>
              <a:pPr/>
              <a:t>‹#›</a:t>
            </a:fld>
            <a:endParaRPr lang="en-US" altLang="en-US"/>
          </a:p>
        </p:txBody>
      </p:sp>
    </p:spTree>
    <p:extLst>
      <p:ext uri="{BB962C8B-B14F-4D97-AF65-F5344CB8AC3E}">
        <p14:creationId xmlns:p14="http://schemas.microsoft.com/office/powerpoint/2010/main" xmlns="" val="2367909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_page.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304800" y="990600"/>
            <a:ext cx="5715000" cy="1470025"/>
          </a:xfrm>
        </p:spPr>
        <p:txBody>
          <a:bodyPr/>
          <a:lstStyle>
            <a:lvl1pPr>
              <a:defRPr sz="3600"/>
            </a:lvl1pPr>
          </a:lstStyle>
          <a:p>
            <a:r>
              <a:rPr lang="en-US"/>
              <a:t>Click to edit Master title style</a:t>
            </a:r>
          </a:p>
        </p:txBody>
      </p:sp>
      <p:sp>
        <p:nvSpPr>
          <p:cNvPr id="4099" name="Rectangle 3"/>
          <p:cNvSpPr>
            <a:spLocks noGrp="1" noChangeArrowheads="1"/>
          </p:cNvSpPr>
          <p:nvPr>
            <p:ph type="subTitle" idx="1"/>
          </p:nvPr>
        </p:nvSpPr>
        <p:spPr>
          <a:xfrm>
            <a:off x="304800" y="3352800"/>
            <a:ext cx="4495800" cy="1447800"/>
          </a:xfrm>
        </p:spPr>
        <p:txBody>
          <a:bodyPr/>
          <a:lstStyle>
            <a:lvl1pPr marL="0" indent="0">
              <a:buFontTx/>
              <a:buNone/>
              <a:defRPr sz="1800">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Property of ICOM North America</a:t>
            </a:r>
          </a:p>
        </p:txBody>
      </p:sp>
      <p:sp>
        <p:nvSpPr>
          <p:cNvPr id="7" name="Rectangle 6"/>
          <p:cNvSpPr>
            <a:spLocks noGrp="1" noChangeArrowheads="1"/>
          </p:cNvSpPr>
          <p:nvPr>
            <p:ph type="sldNum" sz="quarter" idx="12"/>
          </p:nvPr>
        </p:nvSpPr>
        <p:spPr/>
        <p:txBody>
          <a:bodyPr/>
          <a:lstStyle>
            <a:lvl1pPr>
              <a:defRPr/>
            </a:lvl1pPr>
          </a:lstStyle>
          <a:p>
            <a:fld id="{CC4EB1E3-9CC6-4C5C-8489-932C01E95921}" type="slidenum">
              <a:rPr lang="en-US" altLang="en-US"/>
              <a:pPr/>
              <a:t>‹#›</a:t>
            </a:fld>
            <a:endParaRPr lang="en-US" altLang="en-US"/>
          </a:p>
        </p:txBody>
      </p:sp>
    </p:spTree>
    <p:extLst>
      <p:ext uri="{BB962C8B-B14F-4D97-AF65-F5344CB8AC3E}">
        <p14:creationId xmlns:p14="http://schemas.microsoft.com/office/powerpoint/2010/main" xmlns="" val="1364348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381000" y="1587500"/>
            <a:ext cx="8305800" cy="4495800"/>
          </a:xfrm>
        </p:spPr>
        <p:txBody>
          <a:bodyPr>
            <a:normAutofit/>
          </a:bodyPr>
          <a:lstStyle>
            <a:lvl1pPr>
              <a:buFont typeface="Arial" pitchFamily="34" charset="0"/>
              <a:buChar cha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9365B6FD-F78B-49A0-8A47-97834A1CA6FD}" type="slidenum">
              <a:rPr lang="en-US" altLang="en-US"/>
              <a:pPr/>
              <a:t>‹#›</a:t>
            </a:fld>
            <a:endParaRPr lang="en-US" altLang="en-US"/>
          </a:p>
        </p:txBody>
      </p:sp>
    </p:spTree>
    <p:extLst>
      <p:ext uri="{BB962C8B-B14F-4D97-AF65-F5344CB8AC3E}">
        <p14:creationId xmlns:p14="http://schemas.microsoft.com/office/powerpoint/2010/main" xmlns="" val="1340528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381000" y="1587500"/>
            <a:ext cx="8305800" cy="4419600"/>
          </a:xfrm>
        </p:spPr>
        <p:txBody>
          <a:bodyPr/>
          <a:lstStyle>
            <a:lvl1pPr marL="0" indent="0">
              <a:buNone/>
              <a:defRPr sz="2600"/>
            </a:lvl1pPr>
          </a:lstStyle>
          <a:p>
            <a:pPr lvl="0"/>
            <a:r>
              <a:rPr lang="en-US"/>
              <a:t>Click to edit Master text styles</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E64637F9-C4E5-40A6-841B-EB36D34EED64}" type="slidenum">
              <a:rPr lang="en-US" altLang="en-US"/>
              <a:pPr/>
              <a:t>‹#›</a:t>
            </a:fld>
            <a:endParaRPr lang="en-US" altLang="en-US"/>
          </a:p>
        </p:txBody>
      </p:sp>
    </p:spTree>
    <p:extLst>
      <p:ext uri="{BB962C8B-B14F-4D97-AF65-F5344CB8AC3E}">
        <p14:creationId xmlns:p14="http://schemas.microsoft.com/office/powerpoint/2010/main" xmlns="" val="313953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nvGraphicFramePr>
        <p:xfrm>
          <a:off x="0" y="0"/>
          <a:ext cx="9144000" cy="1285875"/>
        </p:xfrm>
        <a:graphic>
          <a:graphicData uri="http://schemas.openxmlformats.org/presentationml/2006/ole">
            <p:oleObj spid="_x0000_s156731" name="Image" r:id="rId3" imgW="11200000" imgH="1574048" progId="">
              <p:embed/>
            </p:oleObj>
          </a:graphicData>
        </a:graphic>
      </p:graphicFrame>
      <p:sp>
        <p:nvSpPr>
          <p:cNvPr id="2" name="Title 1"/>
          <p:cNvSpPr>
            <a:spLocks noGrp="1"/>
          </p:cNvSpPr>
          <p:nvPr>
            <p:ph type="title"/>
          </p:nvPr>
        </p:nvSpPr>
        <p:spPr/>
        <p:txBody>
          <a:bodyPr/>
          <a:lstStyle/>
          <a:p>
            <a:r>
              <a:rPr lang="en-US"/>
              <a:t>Click to edit Master title style</a:t>
            </a:r>
          </a:p>
        </p:txBody>
      </p:sp>
      <p:sp>
        <p:nvSpPr>
          <p:cNvPr id="7" name="Picture Placeholder 8"/>
          <p:cNvSpPr>
            <a:spLocks noGrp="1"/>
          </p:cNvSpPr>
          <p:nvPr>
            <p:ph type="pic" sz="quarter" idx="14"/>
          </p:nvPr>
        </p:nvSpPr>
        <p:spPr>
          <a:xfrm>
            <a:off x="457200" y="2057400"/>
            <a:ext cx="3886200" cy="4419600"/>
          </a:xfrm>
        </p:spPr>
        <p:txBody>
          <a:bodyPr>
            <a:normAutofit/>
          </a:bodyPr>
          <a:lstStyle/>
          <a:p>
            <a:pPr lvl="0"/>
            <a:r>
              <a:rPr lang="en-US" noProof="0"/>
              <a:t>Click icon to add picture</a:t>
            </a:r>
          </a:p>
        </p:txBody>
      </p:sp>
      <p:sp>
        <p:nvSpPr>
          <p:cNvPr id="8" name="Picture Placeholder 8"/>
          <p:cNvSpPr>
            <a:spLocks noGrp="1"/>
          </p:cNvSpPr>
          <p:nvPr>
            <p:ph type="pic" sz="quarter" idx="15"/>
          </p:nvPr>
        </p:nvSpPr>
        <p:spPr>
          <a:xfrm>
            <a:off x="4787900" y="2057400"/>
            <a:ext cx="3886200" cy="4419600"/>
          </a:xfrm>
        </p:spPr>
        <p:txBody>
          <a:bodyPr>
            <a:normAutofit/>
          </a:bodyPr>
          <a:lstStyle/>
          <a:p>
            <a:pPr lvl="0"/>
            <a:r>
              <a:rPr lang="en-US" noProof="0"/>
              <a:t>Click icon to add picture</a:t>
            </a:r>
          </a:p>
        </p:txBody>
      </p:sp>
      <p:sp>
        <p:nvSpPr>
          <p:cNvPr id="10" name="Text Placeholder 9"/>
          <p:cNvSpPr>
            <a:spLocks noGrp="1"/>
          </p:cNvSpPr>
          <p:nvPr>
            <p:ph type="body" sz="quarter" idx="16"/>
          </p:nvPr>
        </p:nvSpPr>
        <p:spPr>
          <a:xfrm>
            <a:off x="457200" y="1524000"/>
            <a:ext cx="3886200" cy="381000"/>
          </a:xfrm>
        </p:spPr>
        <p:txBody>
          <a:bodyPr>
            <a:normAutofit/>
          </a:bodyPr>
          <a:lstStyle>
            <a:lvl1pPr>
              <a:buNone/>
              <a:defRPr sz="2200"/>
            </a:lvl1pPr>
          </a:lstStyle>
          <a:p>
            <a:pPr lvl="0"/>
            <a:r>
              <a:rPr lang="en-US"/>
              <a:t>Click to edit Master text styles</a:t>
            </a:r>
          </a:p>
        </p:txBody>
      </p:sp>
      <p:sp>
        <p:nvSpPr>
          <p:cNvPr id="11" name="Text Placeholder 9"/>
          <p:cNvSpPr>
            <a:spLocks noGrp="1"/>
          </p:cNvSpPr>
          <p:nvPr>
            <p:ph type="body" sz="quarter" idx="17"/>
          </p:nvPr>
        </p:nvSpPr>
        <p:spPr>
          <a:xfrm>
            <a:off x="4787900" y="1524000"/>
            <a:ext cx="3886200" cy="381000"/>
          </a:xfrm>
        </p:spPr>
        <p:txBody>
          <a:bodyPr>
            <a:normAutofit/>
          </a:bodyPr>
          <a:lstStyle>
            <a:lvl1pPr>
              <a:buNone/>
              <a:defRPr sz="2200"/>
            </a:lvl1pPr>
          </a:lstStyle>
          <a:p>
            <a:pPr lvl="0"/>
            <a:r>
              <a:rPr lang="en-US"/>
              <a:t>Click to edit Master text styles</a:t>
            </a:r>
          </a:p>
        </p:txBody>
      </p:sp>
    </p:spTree>
    <p:extLst>
      <p:ext uri="{BB962C8B-B14F-4D97-AF65-F5344CB8AC3E}">
        <p14:creationId xmlns:p14="http://schemas.microsoft.com/office/powerpoint/2010/main" xmlns="" val="75808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One Horizonta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381000" y="4495800"/>
            <a:ext cx="8382000" cy="1600200"/>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4"/>
          <p:cNvSpPr>
            <a:spLocks noGrp="1"/>
          </p:cNvSpPr>
          <p:nvPr>
            <p:ph type="pic" sz="quarter" idx="14"/>
          </p:nvPr>
        </p:nvSpPr>
        <p:spPr>
          <a:xfrm>
            <a:off x="1828800" y="1524000"/>
            <a:ext cx="5486400" cy="2819400"/>
          </a:xfrm>
        </p:spPr>
        <p:txBody>
          <a:bodyPr>
            <a:normAutofit/>
          </a:bodyPr>
          <a:lstStyle>
            <a:lvl1pPr>
              <a:defRPr sz="2000"/>
            </a:lvl1pPr>
          </a:lstStyle>
          <a:p>
            <a:pPr lvl="0"/>
            <a:r>
              <a:rPr lang="en-US" noProof="0"/>
              <a:t>Click icon to add picture</a:t>
            </a:r>
            <a:endParaRPr lang="en-US" noProof="0" dirty="0"/>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7" name="Rectangle 6"/>
          <p:cNvSpPr>
            <a:spLocks noGrp="1" noChangeArrowheads="1"/>
          </p:cNvSpPr>
          <p:nvPr>
            <p:ph type="sldNum" sz="quarter" idx="17"/>
          </p:nvPr>
        </p:nvSpPr>
        <p:spPr>
          <a:ln/>
        </p:spPr>
        <p:txBody>
          <a:bodyPr/>
          <a:lstStyle>
            <a:lvl1pPr>
              <a:defRPr/>
            </a:lvl1pPr>
          </a:lstStyle>
          <a:p>
            <a:fld id="{E7DF1AAF-C78F-49AF-8F73-CC85C87CC534}" type="slidenum">
              <a:rPr lang="en-US" altLang="en-US"/>
              <a:pPr/>
              <a:t>‹#›</a:t>
            </a:fld>
            <a:endParaRPr lang="en-US" altLang="en-US"/>
          </a:p>
        </p:txBody>
      </p:sp>
    </p:spTree>
    <p:extLst>
      <p:ext uri="{BB962C8B-B14F-4D97-AF65-F5344CB8AC3E}">
        <p14:creationId xmlns:p14="http://schemas.microsoft.com/office/powerpoint/2010/main" xmlns="" val="4120557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Two Horizontal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2"/>
          <p:cNvSpPr>
            <a:spLocks noGrp="1"/>
          </p:cNvSpPr>
          <p:nvPr>
            <p:ph type="body" sz="half" idx="1"/>
          </p:nvPr>
        </p:nvSpPr>
        <p:spPr>
          <a:xfrm>
            <a:off x="457200" y="1600200"/>
            <a:ext cx="45720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3"/>
          </p:nvPr>
        </p:nvSpPr>
        <p:spPr>
          <a:xfrm>
            <a:off x="5486400" y="1600200"/>
            <a:ext cx="3200400" cy="2057400"/>
          </a:xfrm>
        </p:spPr>
        <p:txBody>
          <a:bodyPr>
            <a:normAutofit/>
          </a:bodyPr>
          <a:lstStyle/>
          <a:p>
            <a:pPr lvl="0"/>
            <a:r>
              <a:rPr lang="en-US" noProof="0"/>
              <a:t>Click icon to add picture</a:t>
            </a:r>
          </a:p>
        </p:txBody>
      </p:sp>
      <p:sp>
        <p:nvSpPr>
          <p:cNvPr id="12" name="Picture Placeholder 10"/>
          <p:cNvSpPr>
            <a:spLocks noGrp="1"/>
          </p:cNvSpPr>
          <p:nvPr>
            <p:ph type="pic" sz="quarter" idx="14"/>
          </p:nvPr>
        </p:nvSpPr>
        <p:spPr>
          <a:xfrm>
            <a:off x="5486400" y="4038600"/>
            <a:ext cx="3200400" cy="2057400"/>
          </a:xfrm>
        </p:spPr>
        <p:txBody>
          <a:bodyPr>
            <a:normAutofit/>
          </a:bodyPr>
          <a:lstStyle/>
          <a:p>
            <a:pPr lvl="0"/>
            <a:r>
              <a:rPr lang="en-US" noProof="0"/>
              <a:t>Click icon to add picture</a:t>
            </a:r>
          </a:p>
        </p:txBody>
      </p:sp>
      <p:sp>
        <p:nvSpPr>
          <p:cNvPr id="6" name="Rectangle 4"/>
          <p:cNvSpPr>
            <a:spLocks noGrp="1" noChangeArrowheads="1"/>
          </p:cNvSpPr>
          <p:nvPr>
            <p:ph type="dt" sz="half" idx="15"/>
          </p:nvPr>
        </p:nvSpPr>
        <p:spPr>
          <a:ln/>
        </p:spPr>
        <p:txBody>
          <a:bodyPr/>
          <a:lstStyle>
            <a:lvl1pPr>
              <a:defRPr/>
            </a:lvl1pPr>
          </a:lstStyle>
          <a:p>
            <a:pPr>
              <a:defRPr/>
            </a:pPr>
            <a:endParaRPr lang="en-US"/>
          </a:p>
        </p:txBody>
      </p:sp>
      <p:sp>
        <p:nvSpPr>
          <p:cNvPr id="7"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27352A8D-9088-447D-BA84-D60D3FC0747E}" type="slidenum">
              <a:rPr lang="en-US" altLang="en-US"/>
              <a:pPr/>
              <a:t>‹#›</a:t>
            </a:fld>
            <a:endParaRPr lang="en-US" altLang="en-US"/>
          </a:p>
        </p:txBody>
      </p:sp>
    </p:spTree>
    <p:extLst>
      <p:ext uri="{BB962C8B-B14F-4D97-AF65-F5344CB8AC3E}">
        <p14:creationId xmlns:p14="http://schemas.microsoft.com/office/powerpoint/2010/main" xmlns="" val="467318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Media Placeholder 7"/>
          <p:cNvSpPr>
            <a:spLocks noGrp="1"/>
          </p:cNvSpPr>
          <p:nvPr>
            <p:ph type="media" sz="quarter" idx="13"/>
          </p:nvPr>
        </p:nvSpPr>
        <p:spPr>
          <a:xfrm>
            <a:off x="4800600" y="1600200"/>
            <a:ext cx="3886200" cy="4572000"/>
          </a:xfrm>
        </p:spPr>
        <p:txBody>
          <a:bodyPr>
            <a:normAutofit/>
          </a:bodyPr>
          <a:lstStyle/>
          <a:p>
            <a:pPr lvl="0"/>
            <a:r>
              <a:rPr lang="en-US" noProof="0"/>
              <a:t>Click icon to add media</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7"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6"/>
          </p:nvPr>
        </p:nvSpPr>
        <p:spPr>
          <a:ln/>
        </p:spPr>
        <p:txBody>
          <a:bodyPr/>
          <a:lstStyle>
            <a:lvl1pPr>
              <a:defRPr/>
            </a:lvl1pPr>
          </a:lstStyle>
          <a:p>
            <a:fld id="{AC4D832D-596F-4058-B4B8-AADB1354B1E8}" type="slidenum">
              <a:rPr lang="en-US" altLang="en-US"/>
              <a:pPr/>
              <a:t>‹#›</a:t>
            </a:fld>
            <a:endParaRPr lang="en-US" altLang="en-US"/>
          </a:p>
        </p:txBody>
      </p:sp>
    </p:spTree>
    <p:extLst>
      <p:ext uri="{BB962C8B-B14F-4D97-AF65-F5344CB8AC3E}">
        <p14:creationId xmlns:p14="http://schemas.microsoft.com/office/powerpoint/2010/main" xmlns="" val="1258899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O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749800" y="1600200"/>
            <a:ext cx="4038600" cy="4495800"/>
          </a:xfrm>
        </p:spPr>
        <p:txBody>
          <a:bodyPr>
            <a:normAutofit/>
          </a:bodyPr>
          <a:lstStyle>
            <a:lvl1pPr>
              <a:defRPr sz="2000"/>
            </a:lvl1pPr>
          </a:lstStyle>
          <a:p>
            <a:pPr lvl="0"/>
            <a:r>
              <a:rPr lang="en-US" noProof="0"/>
              <a:t>Click icon to add chart</a:t>
            </a:r>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8"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89A7EBB6-2DBC-4A70-BC24-5698CACD44BC}" type="slidenum">
              <a:rPr lang="en-US" altLang="en-US"/>
              <a:pPr/>
              <a:t>‹#›</a:t>
            </a:fld>
            <a:endParaRPr lang="en-US" altLang="en-US"/>
          </a:p>
        </p:txBody>
      </p:sp>
    </p:spTree>
    <p:extLst>
      <p:ext uri="{BB962C8B-B14F-4D97-AF65-F5344CB8AC3E}">
        <p14:creationId xmlns:p14="http://schemas.microsoft.com/office/powerpoint/2010/main" xmlns="" val="118763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431800" y="1524000"/>
            <a:ext cx="4038600" cy="4495800"/>
          </a:xfrm>
        </p:spPr>
        <p:txBody>
          <a:bodyPr>
            <a:normAutofit/>
          </a:bodyPr>
          <a:lstStyle>
            <a:lvl1pPr>
              <a:defRPr sz="2000"/>
            </a:lvl1pPr>
          </a:lstStyle>
          <a:p>
            <a:pPr lvl="0"/>
            <a:r>
              <a:rPr lang="en-US" noProof="0"/>
              <a:t>Click icon to add chart</a:t>
            </a:r>
          </a:p>
        </p:txBody>
      </p:sp>
      <p:sp>
        <p:nvSpPr>
          <p:cNvPr id="8" name="Chart Placeholder 6"/>
          <p:cNvSpPr>
            <a:spLocks noGrp="1"/>
          </p:cNvSpPr>
          <p:nvPr>
            <p:ph type="chart" sz="quarter" idx="14"/>
          </p:nvPr>
        </p:nvSpPr>
        <p:spPr>
          <a:xfrm>
            <a:off x="4622800" y="1524000"/>
            <a:ext cx="4038600" cy="4495800"/>
          </a:xfrm>
        </p:spPr>
        <p:txBody>
          <a:bodyPr>
            <a:normAutofit/>
          </a:bodyPr>
          <a:lstStyle>
            <a:lvl1pPr>
              <a:defRPr sz="2000"/>
            </a:lvl1pPr>
          </a:lstStyle>
          <a:p>
            <a:pPr lvl="0"/>
            <a:r>
              <a:rPr lang="en-US" noProof="0"/>
              <a:t>Click icon to add chart</a:t>
            </a:r>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A0FD80C7-7EDB-4596-BAB0-9625A97039A6}" type="slidenum">
              <a:rPr lang="en-US" altLang="en-US"/>
              <a:pPr/>
              <a:t>‹#›</a:t>
            </a:fld>
            <a:endParaRPr lang="en-US" altLang="en-US"/>
          </a:p>
        </p:txBody>
      </p:sp>
    </p:spTree>
    <p:extLst>
      <p:ext uri="{BB962C8B-B14F-4D97-AF65-F5344CB8AC3E}">
        <p14:creationId xmlns:p14="http://schemas.microsoft.com/office/powerpoint/2010/main" xmlns="" val="2604670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381000" y="1371600"/>
            <a:ext cx="8305800" cy="4724400"/>
          </a:xfrm>
        </p:spPr>
        <p:txBody>
          <a:bodyPr>
            <a:normAutofit/>
          </a:bodyPr>
          <a:lstStyle>
            <a:lvl1pPr>
              <a:defRPr sz="2000"/>
            </a:lvl1pPr>
          </a:lstStyle>
          <a:p>
            <a:pPr lvl="0"/>
            <a:r>
              <a:rPr lang="en-US" noProof="0"/>
              <a:t>Click icon to add chart</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DCC4295C-1BE9-460C-B34E-5A0901A1B76F}" type="slidenum">
              <a:rPr lang="en-US" altLang="en-US"/>
              <a:pPr/>
              <a:t>‹#›</a:t>
            </a:fld>
            <a:endParaRPr lang="en-US" altLang="en-US"/>
          </a:p>
        </p:txBody>
      </p:sp>
    </p:spTree>
    <p:extLst>
      <p:ext uri="{BB962C8B-B14F-4D97-AF65-F5344CB8AC3E}">
        <p14:creationId xmlns:p14="http://schemas.microsoft.com/office/powerpoint/2010/main" xmlns="" val="10123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5" name="Slide Number Placeholder 5"/>
          <p:cNvSpPr>
            <a:spLocks noGrp="1"/>
          </p:cNvSpPr>
          <p:nvPr>
            <p:ph type="sldNum" sz="quarter" idx="12"/>
          </p:nvPr>
        </p:nvSpPr>
        <p:spPr/>
        <p:txBody>
          <a:bodyPr/>
          <a:lstStyle>
            <a:lvl1pPr>
              <a:defRPr/>
            </a:lvl1pPr>
          </a:lstStyle>
          <a:p>
            <a:fld id="{98DB2C6A-7A2E-4A22-AC10-D8F8EF8BAD27}" type="slidenum">
              <a:rPr lang="en-US" altLang="en-US"/>
              <a:pPr/>
              <a:t>‹#›</a:t>
            </a:fld>
            <a:endParaRPr lang="en-US" altLang="en-US"/>
          </a:p>
        </p:txBody>
      </p:sp>
    </p:spTree>
    <p:extLst>
      <p:ext uri="{BB962C8B-B14F-4D97-AF65-F5344CB8AC3E}">
        <p14:creationId xmlns:p14="http://schemas.microsoft.com/office/powerpoint/2010/main" xmlns="" val="2192058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gram: Target, Stage, Timeline,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martArt Placeholder 6"/>
          <p:cNvSpPr>
            <a:spLocks noGrp="1"/>
          </p:cNvSpPr>
          <p:nvPr>
            <p:ph type="dgm" sz="quarter" idx="13"/>
          </p:nvPr>
        </p:nvSpPr>
        <p:spPr>
          <a:xfrm>
            <a:off x="381000" y="1600200"/>
            <a:ext cx="8305800" cy="4495800"/>
          </a:xfrm>
        </p:spPr>
        <p:txBody>
          <a:bodyPr>
            <a:normAutofit/>
          </a:bodyPr>
          <a:lstStyle>
            <a:lvl1pPr>
              <a:defRPr sz="1800"/>
            </a:lvl1pPr>
          </a:lstStyle>
          <a:p>
            <a:pPr lvl="0"/>
            <a:r>
              <a:rPr lang="en-US" noProof="0"/>
              <a:t>Click icon to add SmartArt graphic</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DE11C26E-FD0C-45D6-A286-57151F1D9C73}" type="slidenum">
              <a:rPr lang="en-US" altLang="en-US"/>
              <a:pPr/>
              <a:t>‹#›</a:t>
            </a:fld>
            <a:endParaRPr lang="en-US" altLang="en-US"/>
          </a:p>
        </p:txBody>
      </p:sp>
    </p:spTree>
    <p:extLst>
      <p:ext uri="{BB962C8B-B14F-4D97-AF65-F5344CB8AC3E}">
        <p14:creationId xmlns:p14="http://schemas.microsoft.com/office/powerpoint/2010/main" xmlns="" val="3008362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Page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Media Placeholder 6"/>
          <p:cNvSpPr>
            <a:spLocks noGrp="1"/>
          </p:cNvSpPr>
          <p:nvPr>
            <p:ph type="media" sz="quarter" idx="13"/>
          </p:nvPr>
        </p:nvSpPr>
        <p:spPr>
          <a:xfrm>
            <a:off x="381000" y="1600200"/>
            <a:ext cx="8382000" cy="4495800"/>
          </a:xfrm>
        </p:spPr>
        <p:txBody>
          <a:bodyPr>
            <a:normAutofit/>
          </a:bodyPr>
          <a:lstStyle>
            <a:lvl1pPr>
              <a:defRPr sz="2400"/>
            </a:lvl1pPr>
          </a:lstStyle>
          <a:p>
            <a:pPr lvl="0"/>
            <a:r>
              <a:rPr lang="en-US" noProof="0"/>
              <a:t>Click icon to add media</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FB79AC96-C6A8-4C8E-8AF3-BA13F9F58B5F}" type="slidenum">
              <a:rPr lang="en-US" altLang="en-US"/>
              <a:pPr/>
              <a:t>‹#›</a:t>
            </a:fld>
            <a:endParaRPr lang="en-US" altLang="en-US"/>
          </a:p>
        </p:txBody>
      </p:sp>
    </p:spTree>
    <p:extLst>
      <p:ext uri="{BB962C8B-B14F-4D97-AF65-F5344CB8AC3E}">
        <p14:creationId xmlns:p14="http://schemas.microsoft.com/office/powerpoint/2010/main" xmlns="" val="676597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3"/>
          </p:nvPr>
        </p:nvSpPr>
        <p:spPr>
          <a:xfrm>
            <a:off x="381000" y="1600200"/>
            <a:ext cx="8305800" cy="4495800"/>
          </a:xfrm>
        </p:spPr>
        <p:txBody>
          <a:bodyPr>
            <a:normAutofit/>
          </a:bodyPr>
          <a:lstStyle>
            <a:lvl1pPr>
              <a:defRPr sz="2400"/>
            </a:lvl1pPr>
          </a:lstStyle>
          <a:p>
            <a:pPr lvl="0"/>
            <a:r>
              <a:rPr lang="en-US" noProof="0"/>
              <a:t>Click icon to add table</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34079AEA-6C97-4C2A-A9E9-E3DC60F86EB0}" type="slidenum">
              <a:rPr lang="en-US" altLang="en-US"/>
              <a:pPr/>
              <a:t>‹#›</a:t>
            </a:fld>
            <a:endParaRPr lang="en-US" altLang="en-US"/>
          </a:p>
        </p:txBody>
      </p:sp>
    </p:spTree>
    <p:extLst>
      <p:ext uri="{BB962C8B-B14F-4D97-AF65-F5344CB8AC3E}">
        <p14:creationId xmlns:p14="http://schemas.microsoft.com/office/powerpoint/2010/main" xmlns="" val="1153704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nvGraphicFramePr>
        <p:xfrm>
          <a:off x="0" y="0"/>
          <a:ext cx="9144000" cy="1285875"/>
        </p:xfrm>
        <a:graphic>
          <a:graphicData uri="http://schemas.openxmlformats.org/presentationml/2006/ole">
            <p:oleObj spid="_x0000_s157755" name="Image" r:id="rId3" imgW="11200000" imgH="1574048" progId="">
              <p:embed/>
            </p:oleObj>
          </a:graphicData>
        </a:graphic>
      </p:graphicFrame>
      <p:sp>
        <p:nvSpPr>
          <p:cNvPr id="3" name="Rectangle 2"/>
          <p:cNvSpPr/>
          <p:nvPr userDrawn="1"/>
        </p:nvSpPr>
        <p:spPr>
          <a:xfrm>
            <a:off x="0" y="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xmlns="" val="2862438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2"/>
          </p:nvPr>
        </p:nvSpPr>
        <p:spPr>
          <a:ln/>
        </p:spPr>
        <p:txBody>
          <a:bodyPr/>
          <a:lstStyle>
            <a:lvl1pPr>
              <a:defRPr/>
            </a:lvl1pPr>
          </a:lstStyle>
          <a:p>
            <a:fld id="{0A7EAED5-2737-4DF3-A684-E25D1CE2B0C3}" type="slidenum">
              <a:rPr lang="en-US" altLang="en-US"/>
              <a:pPr/>
              <a:t>‹#›</a:t>
            </a:fld>
            <a:endParaRPr lang="en-US" altLang="en-US"/>
          </a:p>
        </p:txBody>
      </p:sp>
    </p:spTree>
    <p:extLst>
      <p:ext uri="{BB962C8B-B14F-4D97-AF65-F5344CB8AC3E}">
        <p14:creationId xmlns:p14="http://schemas.microsoft.com/office/powerpoint/2010/main" xmlns="" val="3536666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p:nvGraphicFramePr>
        <p:xfrm>
          <a:off x="0" y="0"/>
          <a:ext cx="9144000" cy="1285875"/>
        </p:xfrm>
        <a:graphic>
          <a:graphicData uri="http://schemas.openxmlformats.org/presentationml/2006/ole">
            <p:oleObj spid="_x0000_s158779" name="Image" r:id="rId3" imgW="11200000" imgH="1574048" progId="">
              <p:embed/>
            </p:oleObj>
          </a:graphicData>
        </a:graphic>
      </p:graphicFrame>
      <p:pic>
        <p:nvPicPr>
          <p:cNvPr id="4" name="Picture 7" descr="AutoGas_ppt_temp_DK.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535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3"/>
          <p:cNvSpPr txBox="1">
            <a:spLocks/>
          </p:cNvSpPr>
          <p:nvPr userDrawn="1"/>
        </p:nvSpPr>
        <p:spPr>
          <a:xfrm>
            <a:off x="5876925" y="177800"/>
            <a:ext cx="2895600" cy="365125"/>
          </a:xfrm>
          <a:prstGeom prst="rect">
            <a:avLst/>
          </a:prstGeom>
        </p:spPr>
        <p:txBody>
          <a:bodyPr/>
          <a:lstStyle>
            <a:defPPr>
              <a:defRPr lang="en-US"/>
            </a:defPPr>
            <a:lvl1pPr marL="0" algn="l" defTabSz="457200" rtl="0" eaLnBrk="1" latinLnBrk="0" hangingPunct="1">
              <a:defRPr sz="1100" kern="1200">
                <a:solidFill>
                  <a:schemeClr val="bg1">
                    <a:lumMod val="6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dirty="0">
                <a:solidFill>
                  <a:prstClr val="white">
                    <a:lumMod val="85000"/>
                  </a:prstClr>
                </a:solidFill>
              </a:rPr>
              <a:t>BENEFITS OF PROPANE </a:t>
            </a:r>
            <a:r>
              <a:rPr lang="en-US" dirty="0" err="1">
                <a:solidFill>
                  <a:prstClr val="white">
                    <a:lumMod val="85000"/>
                  </a:prstClr>
                </a:solidFill>
              </a:rPr>
              <a:t>AUTOGAS</a:t>
            </a:r>
            <a:endParaRPr lang="en-US" dirty="0">
              <a:solidFill>
                <a:prstClr val="white">
                  <a:lumMod val="85000"/>
                </a:prstClr>
              </a:solidFill>
            </a:endParaRPr>
          </a:p>
        </p:txBody>
      </p:sp>
      <p:sp>
        <p:nvSpPr>
          <p:cNvPr id="2" name="Title 1"/>
          <p:cNvSpPr>
            <a:spLocks noGrp="1"/>
          </p:cNvSpPr>
          <p:nvPr>
            <p:ph type="title"/>
          </p:nvPr>
        </p:nvSpPr>
        <p:spPr>
          <a:xfrm>
            <a:off x="722313" y="758035"/>
            <a:ext cx="7772400" cy="5108405"/>
          </a:xfrm>
        </p:spPr>
        <p:txBody>
          <a:bodyPr>
            <a:normAutofit/>
          </a:bodyPr>
          <a:lstStyle>
            <a:lvl1pPr algn="l">
              <a:lnSpc>
                <a:spcPct val="80000"/>
              </a:lnSpc>
              <a:defRPr sz="5400" b="1" cap="all">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xmlns="" val="3480512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_page.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304800" y="990600"/>
            <a:ext cx="5715000" cy="1470025"/>
          </a:xfrm>
        </p:spPr>
        <p:txBody>
          <a:bodyPr/>
          <a:lstStyle>
            <a:lvl1pPr>
              <a:defRPr sz="3600"/>
            </a:lvl1pPr>
          </a:lstStyle>
          <a:p>
            <a:r>
              <a:rPr lang="en-US"/>
              <a:t>Click to edit Master title style</a:t>
            </a:r>
          </a:p>
        </p:txBody>
      </p:sp>
      <p:sp>
        <p:nvSpPr>
          <p:cNvPr id="4099" name="Rectangle 3"/>
          <p:cNvSpPr>
            <a:spLocks noGrp="1" noChangeArrowheads="1"/>
          </p:cNvSpPr>
          <p:nvPr>
            <p:ph type="subTitle" idx="1"/>
          </p:nvPr>
        </p:nvSpPr>
        <p:spPr>
          <a:xfrm>
            <a:off x="304800" y="3352800"/>
            <a:ext cx="4495800" cy="1447800"/>
          </a:xfrm>
        </p:spPr>
        <p:txBody>
          <a:bodyPr/>
          <a:lstStyle>
            <a:lvl1pPr marL="0" indent="0">
              <a:buFontTx/>
              <a:buNone/>
              <a:defRPr sz="1800">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Property of ICOM North America</a:t>
            </a:r>
          </a:p>
        </p:txBody>
      </p:sp>
      <p:sp>
        <p:nvSpPr>
          <p:cNvPr id="7" name="Rectangle 6"/>
          <p:cNvSpPr>
            <a:spLocks noGrp="1" noChangeArrowheads="1"/>
          </p:cNvSpPr>
          <p:nvPr>
            <p:ph type="sldNum" sz="quarter" idx="12"/>
          </p:nvPr>
        </p:nvSpPr>
        <p:spPr/>
        <p:txBody>
          <a:bodyPr/>
          <a:lstStyle>
            <a:lvl1pPr>
              <a:defRPr/>
            </a:lvl1pPr>
          </a:lstStyle>
          <a:p>
            <a:fld id="{E405400C-A3F7-41D2-92FF-BF2A82C2EED3}" type="slidenum">
              <a:rPr lang="en-US" altLang="en-US"/>
              <a:pPr/>
              <a:t>‹#›</a:t>
            </a:fld>
            <a:endParaRPr lang="en-US" altLang="en-US"/>
          </a:p>
        </p:txBody>
      </p:sp>
    </p:spTree>
    <p:extLst>
      <p:ext uri="{BB962C8B-B14F-4D97-AF65-F5344CB8AC3E}">
        <p14:creationId xmlns:p14="http://schemas.microsoft.com/office/powerpoint/2010/main" xmlns="" val="21706566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Only,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381000" y="1587500"/>
            <a:ext cx="8305800" cy="4495800"/>
          </a:xfrm>
        </p:spPr>
        <p:txBody>
          <a:bodyPr>
            <a:normAutofit/>
          </a:bodyPr>
          <a:lstStyle>
            <a:lvl1pPr>
              <a:buFont typeface="Arial" pitchFamily="34" charset="0"/>
              <a:buChar cha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BD6EF00D-5017-47EF-9249-9301EE85DB45}" type="slidenum">
              <a:rPr lang="en-US" altLang="en-US"/>
              <a:pPr/>
              <a:t>‹#›</a:t>
            </a:fld>
            <a:endParaRPr lang="en-US" altLang="en-US"/>
          </a:p>
        </p:txBody>
      </p:sp>
    </p:spTree>
    <p:extLst>
      <p:ext uri="{BB962C8B-B14F-4D97-AF65-F5344CB8AC3E}">
        <p14:creationId xmlns:p14="http://schemas.microsoft.com/office/powerpoint/2010/main" xmlns="" val="4067699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381000" y="1587500"/>
            <a:ext cx="8305800" cy="4419600"/>
          </a:xfrm>
        </p:spPr>
        <p:txBody>
          <a:bodyPr/>
          <a:lstStyle>
            <a:lvl1pPr marL="0" indent="0">
              <a:buNone/>
              <a:defRPr sz="2600"/>
            </a:lvl1pPr>
          </a:lstStyle>
          <a:p>
            <a:pPr lvl="0"/>
            <a:r>
              <a:rPr lang="en-US"/>
              <a:t>Click to edit Master text styles</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9E61F756-283C-439C-AF3D-CFCF9D5778A3}" type="slidenum">
              <a:rPr lang="en-US" altLang="en-US"/>
              <a:pPr/>
              <a:t>‹#›</a:t>
            </a:fld>
            <a:endParaRPr lang="en-US" altLang="en-US"/>
          </a:p>
        </p:txBody>
      </p:sp>
    </p:spTree>
    <p:extLst>
      <p:ext uri="{BB962C8B-B14F-4D97-AF65-F5344CB8AC3E}">
        <p14:creationId xmlns:p14="http://schemas.microsoft.com/office/powerpoint/2010/main" xmlns="" val="2924181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nvGraphicFramePr>
        <p:xfrm>
          <a:off x="0" y="0"/>
          <a:ext cx="9144000" cy="1285875"/>
        </p:xfrm>
        <a:graphic>
          <a:graphicData uri="http://schemas.openxmlformats.org/presentationml/2006/ole">
            <p:oleObj spid="_x0000_s159803" name="Image" r:id="rId3" imgW="11200000" imgH="1574048" progId="">
              <p:embed/>
            </p:oleObj>
          </a:graphicData>
        </a:graphic>
      </p:graphicFrame>
      <p:sp>
        <p:nvSpPr>
          <p:cNvPr id="2" name="Title 1"/>
          <p:cNvSpPr>
            <a:spLocks noGrp="1"/>
          </p:cNvSpPr>
          <p:nvPr>
            <p:ph type="title"/>
          </p:nvPr>
        </p:nvSpPr>
        <p:spPr/>
        <p:txBody>
          <a:bodyPr/>
          <a:lstStyle/>
          <a:p>
            <a:r>
              <a:rPr lang="en-US"/>
              <a:t>Click to edit Master title style</a:t>
            </a:r>
          </a:p>
        </p:txBody>
      </p:sp>
      <p:sp>
        <p:nvSpPr>
          <p:cNvPr id="7" name="Picture Placeholder 8"/>
          <p:cNvSpPr>
            <a:spLocks noGrp="1"/>
          </p:cNvSpPr>
          <p:nvPr>
            <p:ph type="pic" sz="quarter" idx="14"/>
          </p:nvPr>
        </p:nvSpPr>
        <p:spPr>
          <a:xfrm>
            <a:off x="457200" y="2057400"/>
            <a:ext cx="3886200" cy="4419600"/>
          </a:xfrm>
        </p:spPr>
        <p:txBody>
          <a:bodyPr>
            <a:normAutofit/>
          </a:bodyPr>
          <a:lstStyle/>
          <a:p>
            <a:pPr lvl="0"/>
            <a:r>
              <a:rPr lang="en-US" noProof="0"/>
              <a:t>Click icon to add picture</a:t>
            </a:r>
          </a:p>
        </p:txBody>
      </p:sp>
      <p:sp>
        <p:nvSpPr>
          <p:cNvPr id="8" name="Picture Placeholder 8"/>
          <p:cNvSpPr>
            <a:spLocks noGrp="1"/>
          </p:cNvSpPr>
          <p:nvPr>
            <p:ph type="pic" sz="quarter" idx="15"/>
          </p:nvPr>
        </p:nvSpPr>
        <p:spPr>
          <a:xfrm>
            <a:off x="4787900" y="2057400"/>
            <a:ext cx="3886200" cy="4419600"/>
          </a:xfrm>
        </p:spPr>
        <p:txBody>
          <a:bodyPr>
            <a:normAutofit/>
          </a:bodyPr>
          <a:lstStyle/>
          <a:p>
            <a:pPr lvl="0"/>
            <a:r>
              <a:rPr lang="en-US" noProof="0"/>
              <a:t>Click icon to add picture</a:t>
            </a:r>
          </a:p>
        </p:txBody>
      </p:sp>
      <p:sp>
        <p:nvSpPr>
          <p:cNvPr id="10" name="Text Placeholder 9"/>
          <p:cNvSpPr>
            <a:spLocks noGrp="1"/>
          </p:cNvSpPr>
          <p:nvPr>
            <p:ph type="body" sz="quarter" idx="16"/>
          </p:nvPr>
        </p:nvSpPr>
        <p:spPr>
          <a:xfrm>
            <a:off x="457200" y="1524000"/>
            <a:ext cx="3886200" cy="381000"/>
          </a:xfrm>
        </p:spPr>
        <p:txBody>
          <a:bodyPr>
            <a:normAutofit/>
          </a:bodyPr>
          <a:lstStyle>
            <a:lvl1pPr>
              <a:buNone/>
              <a:defRPr sz="2200"/>
            </a:lvl1pPr>
          </a:lstStyle>
          <a:p>
            <a:pPr lvl="0"/>
            <a:r>
              <a:rPr lang="en-US"/>
              <a:t>Click to edit Master text styles</a:t>
            </a:r>
          </a:p>
        </p:txBody>
      </p:sp>
      <p:sp>
        <p:nvSpPr>
          <p:cNvPr id="11" name="Text Placeholder 9"/>
          <p:cNvSpPr>
            <a:spLocks noGrp="1"/>
          </p:cNvSpPr>
          <p:nvPr>
            <p:ph type="body" sz="quarter" idx="17"/>
          </p:nvPr>
        </p:nvSpPr>
        <p:spPr>
          <a:xfrm>
            <a:off x="4787900" y="1524000"/>
            <a:ext cx="3886200" cy="381000"/>
          </a:xfrm>
        </p:spPr>
        <p:txBody>
          <a:bodyPr>
            <a:normAutofit/>
          </a:bodyPr>
          <a:lstStyle>
            <a:lvl1pPr>
              <a:buNone/>
              <a:defRPr sz="2200"/>
            </a:lvl1pPr>
          </a:lstStyle>
          <a:p>
            <a:pPr lvl="0"/>
            <a:r>
              <a:rPr lang="en-US"/>
              <a:t>Click to edit Master text styles</a:t>
            </a:r>
          </a:p>
        </p:txBody>
      </p:sp>
    </p:spTree>
    <p:extLst>
      <p:ext uri="{BB962C8B-B14F-4D97-AF65-F5344CB8AC3E}">
        <p14:creationId xmlns:p14="http://schemas.microsoft.com/office/powerpoint/2010/main" xmlns="" val="341521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4" name="Slide Number Placeholder 5"/>
          <p:cNvSpPr>
            <a:spLocks noGrp="1"/>
          </p:cNvSpPr>
          <p:nvPr>
            <p:ph type="sldNum" sz="quarter" idx="12"/>
          </p:nvPr>
        </p:nvSpPr>
        <p:spPr/>
        <p:txBody>
          <a:bodyPr/>
          <a:lstStyle>
            <a:lvl1pPr>
              <a:defRPr/>
            </a:lvl1pPr>
          </a:lstStyle>
          <a:p>
            <a:fld id="{C017D049-33E0-464A-B635-B43B074A3768}" type="slidenum">
              <a:rPr lang="en-US" altLang="en-US"/>
              <a:pPr/>
              <a:t>‹#›</a:t>
            </a:fld>
            <a:endParaRPr lang="en-US" altLang="en-US"/>
          </a:p>
        </p:txBody>
      </p:sp>
    </p:spTree>
    <p:extLst>
      <p:ext uri="{BB962C8B-B14F-4D97-AF65-F5344CB8AC3E}">
        <p14:creationId xmlns:p14="http://schemas.microsoft.com/office/powerpoint/2010/main" xmlns="" val="3130507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One Horizonta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381000" y="4495800"/>
            <a:ext cx="8382000" cy="1600200"/>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4"/>
          <p:cNvSpPr>
            <a:spLocks noGrp="1"/>
          </p:cNvSpPr>
          <p:nvPr>
            <p:ph type="pic" sz="quarter" idx="14"/>
          </p:nvPr>
        </p:nvSpPr>
        <p:spPr>
          <a:xfrm>
            <a:off x="1828800" y="1524000"/>
            <a:ext cx="5486400" cy="2819400"/>
          </a:xfrm>
        </p:spPr>
        <p:txBody>
          <a:bodyPr>
            <a:normAutofit/>
          </a:bodyPr>
          <a:lstStyle>
            <a:lvl1pPr>
              <a:defRPr sz="2000"/>
            </a:lvl1pPr>
          </a:lstStyle>
          <a:p>
            <a:pPr lvl="0"/>
            <a:r>
              <a:rPr lang="en-US" noProof="0"/>
              <a:t>Click icon to add picture</a:t>
            </a:r>
            <a:endParaRPr lang="en-US" noProof="0" dirty="0"/>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7" name="Rectangle 6"/>
          <p:cNvSpPr>
            <a:spLocks noGrp="1" noChangeArrowheads="1"/>
          </p:cNvSpPr>
          <p:nvPr>
            <p:ph type="sldNum" sz="quarter" idx="17"/>
          </p:nvPr>
        </p:nvSpPr>
        <p:spPr>
          <a:ln/>
        </p:spPr>
        <p:txBody>
          <a:bodyPr/>
          <a:lstStyle>
            <a:lvl1pPr>
              <a:defRPr/>
            </a:lvl1pPr>
          </a:lstStyle>
          <a:p>
            <a:fld id="{E46D3E02-D0E7-42AC-B6DF-5413D87F7752}" type="slidenum">
              <a:rPr lang="en-US" altLang="en-US"/>
              <a:pPr/>
              <a:t>‹#›</a:t>
            </a:fld>
            <a:endParaRPr lang="en-US" altLang="en-US"/>
          </a:p>
        </p:txBody>
      </p:sp>
    </p:spTree>
    <p:extLst>
      <p:ext uri="{BB962C8B-B14F-4D97-AF65-F5344CB8AC3E}">
        <p14:creationId xmlns:p14="http://schemas.microsoft.com/office/powerpoint/2010/main" xmlns="" val="2481227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Two Horizontal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2"/>
          <p:cNvSpPr>
            <a:spLocks noGrp="1"/>
          </p:cNvSpPr>
          <p:nvPr>
            <p:ph type="body" sz="half" idx="1"/>
          </p:nvPr>
        </p:nvSpPr>
        <p:spPr>
          <a:xfrm>
            <a:off x="457200" y="1600200"/>
            <a:ext cx="45720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3"/>
          </p:nvPr>
        </p:nvSpPr>
        <p:spPr>
          <a:xfrm>
            <a:off x="5486400" y="1600200"/>
            <a:ext cx="3200400" cy="2057400"/>
          </a:xfrm>
        </p:spPr>
        <p:txBody>
          <a:bodyPr>
            <a:normAutofit/>
          </a:bodyPr>
          <a:lstStyle/>
          <a:p>
            <a:pPr lvl="0"/>
            <a:r>
              <a:rPr lang="en-US" noProof="0"/>
              <a:t>Click icon to add picture</a:t>
            </a:r>
          </a:p>
        </p:txBody>
      </p:sp>
      <p:sp>
        <p:nvSpPr>
          <p:cNvPr id="12" name="Picture Placeholder 10"/>
          <p:cNvSpPr>
            <a:spLocks noGrp="1"/>
          </p:cNvSpPr>
          <p:nvPr>
            <p:ph type="pic" sz="quarter" idx="14"/>
          </p:nvPr>
        </p:nvSpPr>
        <p:spPr>
          <a:xfrm>
            <a:off x="5486400" y="4038600"/>
            <a:ext cx="3200400" cy="2057400"/>
          </a:xfrm>
        </p:spPr>
        <p:txBody>
          <a:bodyPr>
            <a:normAutofit/>
          </a:bodyPr>
          <a:lstStyle/>
          <a:p>
            <a:pPr lvl="0"/>
            <a:r>
              <a:rPr lang="en-US" noProof="0"/>
              <a:t>Click icon to add picture</a:t>
            </a:r>
          </a:p>
        </p:txBody>
      </p:sp>
      <p:sp>
        <p:nvSpPr>
          <p:cNvPr id="6" name="Rectangle 4"/>
          <p:cNvSpPr>
            <a:spLocks noGrp="1" noChangeArrowheads="1"/>
          </p:cNvSpPr>
          <p:nvPr>
            <p:ph type="dt" sz="half" idx="15"/>
          </p:nvPr>
        </p:nvSpPr>
        <p:spPr>
          <a:ln/>
        </p:spPr>
        <p:txBody>
          <a:bodyPr/>
          <a:lstStyle>
            <a:lvl1pPr>
              <a:defRPr/>
            </a:lvl1pPr>
          </a:lstStyle>
          <a:p>
            <a:pPr>
              <a:defRPr/>
            </a:pPr>
            <a:endParaRPr lang="en-US"/>
          </a:p>
        </p:txBody>
      </p:sp>
      <p:sp>
        <p:nvSpPr>
          <p:cNvPr id="7"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46B00AA3-E655-4319-BE6C-67216D245E17}" type="slidenum">
              <a:rPr lang="en-US" altLang="en-US"/>
              <a:pPr/>
              <a:t>‹#›</a:t>
            </a:fld>
            <a:endParaRPr lang="en-US" altLang="en-US"/>
          </a:p>
        </p:txBody>
      </p:sp>
    </p:spTree>
    <p:extLst>
      <p:ext uri="{BB962C8B-B14F-4D97-AF65-F5344CB8AC3E}">
        <p14:creationId xmlns:p14="http://schemas.microsoft.com/office/powerpoint/2010/main" xmlns="" val="38115864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Media Placeholder 7"/>
          <p:cNvSpPr>
            <a:spLocks noGrp="1"/>
          </p:cNvSpPr>
          <p:nvPr>
            <p:ph type="media" sz="quarter" idx="13"/>
          </p:nvPr>
        </p:nvSpPr>
        <p:spPr>
          <a:xfrm>
            <a:off x="4800600" y="1600200"/>
            <a:ext cx="3886200" cy="4572000"/>
          </a:xfrm>
        </p:spPr>
        <p:txBody>
          <a:bodyPr>
            <a:normAutofit/>
          </a:bodyPr>
          <a:lstStyle/>
          <a:p>
            <a:pPr lvl="0"/>
            <a:r>
              <a:rPr lang="en-US" noProof="0"/>
              <a:t>Click icon to add media</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7"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6"/>
          </p:nvPr>
        </p:nvSpPr>
        <p:spPr>
          <a:ln/>
        </p:spPr>
        <p:txBody>
          <a:bodyPr/>
          <a:lstStyle>
            <a:lvl1pPr>
              <a:defRPr/>
            </a:lvl1pPr>
          </a:lstStyle>
          <a:p>
            <a:fld id="{DE318B7C-F39A-4C8B-B1FE-D2A230482A53}" type="slidenum">
              <a:rPr lang="en-US" altLang="en-US"/>
              <a:pPr/>
              <a:t>‹#›</a:t>
            </a:fld>
            <a:endParaRPr lang="en-US" altLang="en-US"/>
          </a:p>
        </p:txBody>
      </p:sp>
    </p:spTree>
    <p:extLst>
      <p:ext uri="{BB962C8B-B14F-4D97-AF65-F5344CB8AC3E}">
        <p14:creationId xmlns:p14="http://schemas.microsoft.com/office/powerpoint/2010/main" xmlns="" val="3029268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nd O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749800" y="1600200"/>
            <a:ext cx="4038600" cy="4495800"/>
          </a:xfrm>
        </p:spPr>
        <p:txBody>
          <a:bodyPr>
            <a:normAutofit/>
          </a:bodyPr>
          <a:lstStyle>
            <a:lvl1pPr>
              <a:defRPr sz="2000"/>
            </a:lvl1pPr>
          </a:lstStyle>
          <a:p>
            <a:pPr lvl="0"/>
            <a:r>
              <a:rPr lang="en-US" noProof="0"/>
              <a:t>Click icon to add chart</a:t>
            </a:r>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8"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A1724F73-C613-42EA-A44E-39313D672C20}" type="slidenum">
              <a:rPr lang="en-US" altLang="en-US"/>
              <a:pPr/>
              <a:t>‹#›</a:t>
            </a:fld>
            <a:endParaRPr lang="en-US" altLang="en-US"/>
          </a:p>
        </p:txBody>
      </p:sp>
    </p:spTree>
    <p:extLst>
      <p:ext uri="{BB962C8B-B14F-4D97-AF65-F5344CB8AC3E}">
        <p14:creationId xmlns:p14="http://schemas.microsoft.com/office/powerpoint/2010/main" xmlns="" val="3672286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431800" y="1524000"/>
            <a:ext cx="4038600" cy="4495800"/>
          </a:xfrm>
        </p:spPr>
        <p:txBody>
          <a:bodyPr>
            <a:normAutofit/>
          </a:bodyPr>
          <a:lstStyle>
            <a:lvl1pPr>
              <a:defRPr sz="2000"/>
            </a:lvl1pPr>
          </a:lstStyle>
          <a:p>
            <a:pPr lvl="0"/>
            <a:r>
              <a:rPr lang="en-US" noProof="0"/>
              <a:t>Click icon to add chart</a:t>
            </a:r>
          </a:p>
        </p:txBody>
      </p:sp>
      <p:sp>
        <p:nvSpPr>
          <p:cNvPr id="8" name="Chart Placeholder 6"/>
          <p:cNvSpPr>
            <a:spLocks noGrp="1"/>
          </p:cNvSpPr>
          <p:nvPr>
            <p:ph type="chart" sz="quarter" idx="14"/>
          </p:nvPr>
        </p:nvSpPr>
        <p:spPr>
          <a:xfrm>
            <a:off x="4622800" y="1524000"/>
            <a:ext cx="4038600" cy="4495800"/>
          </a:xfrm>
        </p:spPr>
        <p:txBody>
          <a:bodyPr>
            <a:normAutofit/>
          </a:bodyPr>
          <a:lstStyle>
            <a:lvl1pPr>
              <a:defRPr sz="2000"/>
            </a:lvl1pPr>
          </a:lstStyle>
          <a:p>
            <a:pPr lvl="0"/>
            <a:r>
              <a:rPr lang="en-US" noProof="0"/>
              <a:t>Click icon to add chart</a:t>
            </a:r>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a:t>Property of ICOM North America</a:t>
            </a:r>
          </a:p>
        </p:txBody>
      </p:sp>
      <p:sp>
        <p:nvSpPr>
          <p:cNvPr id="9" name="Rectangle 6"/>
          <p:cNvSpPr>
            <a:spLocks noGrp="1" noChangeArrowheads="1"/>
          </p:cNvSpPr>
          <p:nvPr>
            <p:ph type="sldNum" sz="quarter" idx="17"/>
          </p:nvPr>
        </p:nvSpPr>
        <p:spPr>
          <a:ln/>
        </p:spPr>
        <p:txBody>
          <a:bodyPr/>
          <a:lstStyle>
            <a:lvl1pPr>
              <a:defRPr/>
            </a:lvl1pPr>
          </a:lstStyle>
          <a:p>
            <a:fld id="{37E31DDC-D81E-4FE1-8BAD-C394472BE1E1}" type="slidenum">
              <a:rPr lang="en-US" altLang="en-US"/>
              <a:pPr/>
              <a:t>‹#›</a:t>
            </a:fld>
            <a:endParaRPr lang="en-US" altLang="en-US"/>
          </a:p>
        </p:txBody>
      </p:sp>
    </p:spTree>
    <p:extLst>
      <p:ext uri="{BB962C8B-B14F-4D97-AF65-F5344CB8AC3E}">
        <p14:creationId xmlns:p14="http://schemas.microsoft.com/office/powerpoint/2010/main" xmlns="" val="26511109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381000" y="1371600"/>
            <a:ext cx="8305800" cy="4724400"/>
          </a:xfrm>
        </p:spPr>
        <p:txBody>
          <a:bodyPr>
            <a:normAutofit/>
          </a:bodyPr>
          <a:lstStyle>
            <a:lvl1pPr>
              <a:defRPr sz="2000"/>
            </a:lvl1pPr>
          </a:lstStyle>
          <a:p>
            <a:pPr lvl="0"/>
            <a:r>
              <a:rPr lang="en-US" noProof="0"/>
              <a:t>Click icon to add chart</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AB382B1B-CD8C-44CB-9101-45E4DB06F83A}" type="slidenum">
              <a:rPr lang="en-US" altLang="en-US"/>
              <a:pPr/>
              <a:t>‹#›</a:t>
            </a:fld>
            <a:endParaRPr lang="en-US" altLang="en-US"/>
          </a:p>
        </p:txBody>
      </p:sp>
    </p:spTree>
    <p:extLst>
      <p:ext uri="{BB962C8B-B14F-4D97-AF65-F5344CB8AC3E}">
        <p14:creationId xmlns:p14="http://schemas.microsoft.com/office/powerpoint/2010/main" xmlns="" val="17741072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ram: Target, Stage, Timeline,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martArt Placeholder 6"/>
          <p:cNvSpPr>
            <a:spLocks noGrp="1"/>
          </p:cNvSpPr>
          <p:nvPr>
            <p:ph type="dgm" sz="quarter" idx="13"/>
          </p:nvPr>
        </p:nvSpPr>
        <p:spPr>
          <a:xfrm>
            <a:off x="381000" y="1600200"/>
            <a:ext cx="8305800" cy="4495800"/>
          </a:xfrm>
        </p:spPr>
        <p:txBody>
          <a:bodyPr>
            <a:normAutofit/>
          </a:bodyPr>
          <a:lstStyle>
            <a:lvl1pPr>
              <a:defRPr sz="1800"/>
            </a:lvl1pPr>
          </a:lstStyle>
          <a:p>
            <a:pPr lvl="0"/>
            <a:r>
              <a:rPr lang="en-US" noProof="0"/>
              <a:t>Click icon to add SmartArt graphic</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0DE139B1-3DE1-4D57-9351-D1B6A950D604}" type="slidenum">
              <a:rPr lang="en-US" altLang="en-US"/>
              <a:pPr/>
              <a:t>‹#›</a:t>
            </a:fld>
            <a:endParaRPr lang="en-US" altLang="en-US"/>
          </a:p>
        </p:txBody>
      </p:sp>
    </p:spTree>
    <p:extLst>
      <p:ext uri="{BB962C8B-B14F-4D97-AF65-F5344CB8AC3E}">
        <p14:creationId xmlns:p14="http://schemas.microsoft.com/office/powerpoint/2010/main" xmlns="" val="2465049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Page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Media Placeholder 6"/>
          <p:cNvSpPr>
            <a:spLocks noGrp="1"/>
          </p:cNvSpPr>
          <p:nvPr>
            <p:ph type="media" sz="quarter" idx="13"/>
          </p:nvPr>
        </p:nvSpPr>
        <p:spPr>
          <a:xfrm>
            <a:off x="381000" y="1600200"/>
            <a:ext cx="8382000" cy="4495800"/>
          </a:xfrm>
        </p:spPr>
        <p:txBody>
          <a:bodyPr>
            <a:normAutofit/>
          </a:bodyPr>
          <a:lstStyle>
            <a:lvl1pPr>
              <a:defRPr sz="2400"/>
            </a:lvl1pPr>
          </a:lstStyle>
          <a:p>
            <a:pPr lvl="0"/>
            <a:r>
              <a:rPr lang="en-US" noProof="0"/>
              <a:t>Click icon to add media</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55810635-C047-4414-8EA2-C13C5A055A0A}" type="slidenum">
              <a:rPr lang="en-US" altLang="en-US"/>
              <a:pPr/>
              <a:t>‹#›</a:t>
            </a:fld>
            <a:endParaRPr lang="en-US" altLang="en-US"/>
          </a:p>
        </p:txBody>
      </p:sp>
    </p:spTree>
    <p:extLst>
      <p:ext uri="{BB962C8B-B14F-4D97-AF65-F5344CB8AC3E}">
        <p14:creationId xmlns:p14="http://schemas.microsoft.com/office/powerpoint/2010/main" xmlns="" val="758229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3"/>
          </p:nvPr>
        </p:nvSpPr>
        <p:spPr>
          <a:xfrm>
            <a:off x="381000" y="1600200"/>
            <a:ext cx="8305800" cy="4495800"/>
          </a:xfrm>
        </p:spPr>
        <p:txBody>
          <a:bodyPr>
            <a:normAutofit/>
          </a:bodyPr>
          <a:lstStyle>
            <a:lvl1pPr>
              <a:defRPr sz="2400"/>
            </a:lvl1pPr>
          </a:lstStyle>
          <a:p>
            <a:pPr lvl="0"/>
            <a:r>
              <a:rPr lang="en-US" noProof="0"/>
              <a:t>Click icon to add table</a:t>
            </a:r>
          </a:p>
        </p:txBody>
      </p:sp>
      <p:sp>
        <p:nvSpPr>
          <p:cNvPr id="4" name="Rectangle 4"/>
          <p:cNvSpPr>
            <a:spLocks noGrp="1" noChangeArrowheads="1"/>
          </p:cNvSpPr>
          <p:nvPr>
            <p:ph type="dt" sz="half" idx="14"/>
          </p:nvPr>
        </p:nvSpPr>
        <p:spPr>
          <a:ln/>
        </p:spPr>
        <p:txBody>
          <a:bodyPr/>
          <a:lstStyle>
            <a:lvl1pPr>
              <a:defRPr/>
            </a:lvl1pPr>
          </a:lstStyle>
          <a:p>
            <a:pPr>
              <a:defRPr/>
            </a:pPr>
            <a:endParaRPr lang="en-US"/>
          </a:p>
        </p:txBody>
      </p:sp>
      <p:sp>
        <p:nvSpPr>
          <p:cNvPr id="5" name="Rectangle 5"/>
          <p:cNvSpPr>
            <a:spLocks noGrp="1" noChangeArrowheads="1"/>
          </p:cNvSpPr>
          <p:nvPr>
            <p:ph type="ftr" sz="quarter" idx="15"/>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6"/>
          </p:nvPr>
        </p:nvSpPr>
        <p:spPr>
          <a:ln/>
        </p:spPr>
        <p:txBody>
          <a:bodyPr/>
          <a:lstStyle>
            <a:lvl1pPr>
              <a:defRPr/>
            </a:lvl1pPr>
          </a:lstStyle>
          <a:p>
            <a:fld id="{55F60A6E-864D-4520-9727-977545B2DA72}" type="slidenum">
              <a:rPr lang="en-US" altLang="en-US"/>
              <a:pPr/>
              <a:t>‹#›</a:t>
            </a:fld>
            <a:endParaRPr lang="en-US" altLang="en-US"/>
          </a:p>
        </p:txBody>
      </p:sp>
    </p:spTree>
    <p:extLst>
      <p:ext uri="{BB962C8B-B14F-4D97-AF65-F5344CB8AC3E}">
        <p14:creationId xmlns:p14="http://schemas.microsoft.com/office/powerpoint/2010/main" xmlns="" val="10315597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nvGraphicFramePr>
        <p:xfrm>
          <a:off x="0" y="0"/>
          <a:ext cx="9144000" cy="1285875"/>
        </p:xfrm>
        <a:graphic>
          <a:graphicData uri="http://schemas.openxmlformats.org/presentationml/2006/ole">
            <p:oleObj spid="_x0000_s160827" name="Image" r:id="rId3" imgW="11200000" imgH="1574048" progId="">
              <p:embed/>
            </p:oleObj>
          </a:graphicData>
        </a:graphic>
      </p:graphicFrame>
      <p:sp>
        <p:nvSpPr>
          <p:cNvPr id="3" name="Rectangle 2"/>
          <p:cNvSpPr/>
          <p:nvPr userDrawn="1"/>
        </p:nvSpPr>
        <p:spPr>
          <a:xfrm>
            <a:off x="0" y="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xmlns="" val="191031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F56479B5-04FF-4769-B1BA-3C0FCC706926}" type="slidenum">
              <a:rPr lang="en-US" altLang="en-US"/>
              <a:pPr/>
              <a:t>‹#›</a:t>
            </a:fld>
            <a:endParaRPr lang="en-US" altLang="en-US"/>
          </a:p>
        </p:txBody>
      </p:sp>
    </p:spTree>
    <p:extLst>
      <p:ext uri="{BB962C8B-B14F-4D97-AF65-F5344CB8AC3E}">
        <p14:creationId xmlns:p14="http://schemas.microsoft.com/office/powerpoint/2010/main" xmlns="" val="24705310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Property of ICOM North America</a:t>
            </a:r>
          </a:p>
        </p:txBody>
      </p:sp>
      <p:sp>
        <p:nvSpPr>
          <p:cNvPr id="6" name="Rectangle 6"/>
          <p:cNvSpPr>
            <a:spLocks noGrp="1" noChangeArrowheads="1"/>
          </p:cNvSpPr>
          <p:nvPr>
            <p:ph type="sldNum" sz="quarter" idx="12"/>
          </p:nvPr>
        </p:nvSpPr>
        <p:spPr>
          <a:ln/>
        </p:spPr>
        <p:txBody>
          <a:bodyPr/>
          <a:lstStyle>
            <a:lvl1pPr>
              <a:defRPr/>
            </a:lvl1pPr>
          </a:lstStyle>
          <a:p>
            <a:fld id="{842D9134-9E8C-4AC7-9FEB-61FFE76C235B}" type="slidenum">
              <a:rPr lang="en-US" altLang="en-US"/>
              <a:pPr/>
              <a:t>‹#›</a:t>
            </a:fld>
            <a:endParaRPr lang="en-US" altLang="en-US"/>
          </a:p>
        </p:txBody>
      </p:sp>
    </p:spTree>
    <p:extLst>
      <p:ext uri="{BB962C8B-B14F-4D97-AF65-F5344CB8AC3E}">
        <p14:creationId xmlns:p14="http://schemas.microsoft.com/office/powerpoint/2010/main" xmlns="" val="24978201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p:nvGraphicFramePr>
        <p:xfrm>
          <a:off x="0" y="0"/>
          <a:ext cx="9144000" cy="1285875"/>
        </p:xfrm>
        <a:graphic>
          <a:graphicData uri="http://schemas.openxmlformats.org/presentationml/2006/ole">
            <p:oleObj spid="_x0000_s161851" name="Image" r:id="rId3" imgW="11200000" imgH="1574048" progId="">
              <p:embed/>
            </p:oleObj>
          </a:graphicData>
        </a:graphic>
      </p:graphicFrame>
      <p:pic>
        <p:nvPicPr>
          <p:cNvPr id="4" name="Picture 7" descr="AutoGas_ppt_temp_DK.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535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3"/>
          <p:cNvSpPr txBox="1">
            <a:spLocks/>
          </p:cNvSpPr>
          <p:nvPr userDrawn="1"/>
        </p:nvSpPr>
        <p:spPr>
          <a:xfrm>
            <a:off x="5876925" y="177800"/>
            <a:ext cx="2895600" cy="365125"/>
          </a:xfrm>
          <a:prstGeom prst="rect">
            <a:avLst/>
          </a:prstGeom>
        </p:spPr>
        <p:txBody>
          <a:bodyPr/>
          <a:lstStyle>
            <a:defPPr>
              <a:defRPr lang="en-US"/>
            </a:defPPr>
            <a:lvl1pPr marL="0" algn="l" defTabSz="457200" rtl="0" eaLnBrk="1" latinLnBrk="0" hangingPunct="1">
              <a:defRPr sz="1100" kern="1200">
                <a:solidFill>
                  <a:schemeClr val="bg1">
                    <a:lumMod val="6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dirty="0">
                <a:solidFill>
                  <a:prstClr val="white">
                    <a:lumMod val="85000"/>
                  </a:prstClr>
                </a:solidFill>
              </a:rPr>
              <a:t>BENEFITS OF PROPANE </a:t>
            </a:r>
            <a:r>
              <a:rPr lang="en-US" dirty="0" err="1">
                <a:solidFill>
                  <a:prstClr val="white">
                    <a:lumMod val="85000"/>
                  </a:prstClr>
                </a:solidFill>
              </a:rPr>
              <a:t>AUTOGAS</a:t>
            </a:r>
            <a:endParaRPr lang="en-US" dirty="0">
              <a:solidFill>
                <a:prstClr val="white">
                  <a:lumMod val="85000"/>
                </a:prstClr>
              </a:solidFill>
            </a:endParaRPr>
          </a:p>
        </p:txBody>
      </p:sp>
      <p:sp>
        <p:nvSpPr>
          <p:cNvPr id="2" name="Title 1"/>
          <p:cNvSpPr>
            <a:spLocks noGrp="1"/>
          </p:cNvSpPr>
          <p:nvPr>
            <p:ph type="title"/>
          </p:nvPr>
        </p:nvSpPr>
        <p:spPr>
          <a:xfrm>
            <a:off x="722313" y="758035"/>
            <a:ext cx="7772400" cy="5108405"/>
          </a:xfrm>
        </p:spPr>
        <p:txBody>
          <a:bodyPr>
            <a:normAutofit/>
          </a:bodyPr>
          <a:lstStyle>
            <a:lvl1pPr algn="l">
              <a:lnSpc>
                <a:spcPct val="80000"/>
              </a:lnSpc>
              <a:defRPr sz="5400" b="1" cap="all">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xmlns="" val="3198675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3099528F-4A46-4CB4-88D8-7A71EA3BC958}" type="datetimeFigureOut">
              <a:rPr lang="en-US">
                <a:solidFill>
                  <a:srgbClr val="DBF5F9">
                    <a:shade val="90000"/>
                  </a:srgbClr>
                </a:solidFill>
              </a:rPr>
              <a:pPr>
                <a:defRPr/>
              </a:pPr>
              <a:t>10/21/2016</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F2EAB6A2-E5B7-4287-AF6E-89F4A9E86939}"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xmlns="" val="656029260"/>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7559CF7-EAC6-430B-B0B3-8B99A9997330}" type="datetimeFigureOut">
              <a:rPr lang="en-US">
                <a:solidFill>
                  <a:srgbClr val="04617B">
                    <a:shade val="90000"/>
                  </a:srgbClr>
                </a:solidFill>
              </a:rPr>
              <a:pPr>
                <a:defRPr/>
              </a:pPr>
              <a:t>10/21/2016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862B465-8524-4C0B-8814-BF43DEC3BC6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1429380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DA1893-7A57-490D-9242-8C2FE0CE10D9}" type="datetimeFigureOut">
              <a:rPr lang="en-US">
                <a:solidFill>
                  <a:srgbClr val="DBF5F9">
                    <a:shade val="90000"/>
                  </a:srgbClr>
                </a:solidFill>
              </a:rPr>
              <a:pPr>
                <a:defRPr/>
              </a:pPr>
              <a:t>10/21/2016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F20620-37E6-4C9D-BB54-E330BB226446}"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xmlns="" val="2601960712"/>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719CB47-BCB4-4FC1-9926-97EF879E9462}" type="datetimeFigureOut">
              <a:rPr lang="en-US">
                <a:solidFill>
                  <a:srgbClr val="04617B">
                    <a:shade val="90000"/>
                  </a:srgbClr>
                </a:solidFill>
              </a:rPr>
              <a:pPr>
                <a:defRPr/>
              </a:pPr>
              <a:t>10/21/2016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3EEA154-62DA-402C-A575-4388C01CDC3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459899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3ED6011-2C22-4828-9AA5-E94E908A815F}" type="datetimeFigureOut">
              <a:rPr lang="en-US">
                <a:solidFill>
                  <a:srgbClr val="04617B">
                    <a:shade val="90000"/>
                  </a:srgbClr>
                </a:solidFill>
              </a:rPr>
              <a:pPr>
                <a:defRPr/>
              </a:pPr>
              <a:t>10/21/2016</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E1C8B88-D0A3-476D-A6AD-61E93D3D3FB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2356647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0D2EAA8-A9A4-4463-A206-FA2618380915}" type="datetimeFigureOut">
              <a:rPr lang="en-US">
                <a:solidFill>
                  <a:srgbClr val="04617B">
                    <a:shade val="90000"/>
                  </a:srgbClr>
                </a:solidFill>
              </a:rPr>
              <a:pPr>
                <a:defRPr/>
              </a:pPr>
              <a:t>10/21/2016</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891D437-3406-4A96-A588-64D3408065C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14324924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1DE153F-3912-443A-A085-6C3F9553F8EF}" type="datetimeFigureOut">
              <a:rPr lang="en-US">
                <a:solidFill>
                  <a:srgbClr val="04617B">
                    <a:shade val="90000"/>
                  </a:srgbClr>
                </a:solidFill>
              </a:rPr>
              <a:pPr>
                <a:defRPr/>
              </a:pPr>
              <a:t>10/21/2016</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782567B8-C254-4DF6-BACB-A774F9C5D70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3345532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4D14435-63F9-49A8-B020-B145C4D88811}" type="datetimeFigureOut">
              <a:rPr lang="en-US">
                <a:solidFill>
                  <a:srgbClr val="04617B">
                    <a:shade val="90000"/>
                  </a:srgbClr>
                </a:solidFill>
              </a:rPr>
              <a:pPr>
                <a:defRPr/>
              </a:pPr>
              <a:t>10/21/2016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A7E255E-E209-4008-B7EC-45AA12DA340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145446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D2E1BDD5-39C4-4A26-9F16-7366C719BDA7}" type="slidenum">
              <a:rPr lang="en-US" altLang="en-US"/>
              <a:pPr/>
              <a:t>‹#›</a:t>
            </a:fld>
            <a:endParaRPr lang="en-US" altLang="en-US"/>
          </a:p>
        </p:txBody>
      </p:sp>
    </p:spTree>
    <p:extLst>
      <p:ext uri="{BB962C8B-B14F-4D97-AF65-F5344CB8AC3E}">
        <p14:creationId xmlns:p14="http://schemas.microsoft.com/office/powerpoint/2010/main" xmlns="" val="25108647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BC07447-3F94-4EA0-9E91-FEA42ED16D07}" type="datetimeFigureOut">
              <a:rPr lang="en-US">
                <a:solidFill>
                  <a:srgbClr val="04617B">
                    <a:shade val="90000"/>
                  </a:srgbClr>
                </a:solidFill>
              </a:rPr>
              <a:pPr>
                <a:defRPr/>
              </a:pPr>
              <a:t>10/21/2016</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1CF7262-3D12-4069-8A37-4B18047CDD8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8545459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E76FA92-942E-442D-8E36-E2B98657AC8C}" type="datetimeFigureOut">
              <a:rPr lang="en-US">
                <a:solidFill>
                  <a:srgbClr val="04617B">
                    <a:shade val="90000"/>
                  </a:srgbClr>
                </a:solidFill>
              </a:rPr>
              <a:pPr>
                <a:defRPr/>
              </a:pPr>
              <a:t>10/21/2016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4EB8421-9EA1-4A8A-BE73-8948FE6CE4D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12445250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A4AD0AA-16DD-45A4-8504-D6AFFD0CA278}" type="datetimeFigureOut">
              <a:rPr lang="en-US">
                <a:solidFill>
                  <a:srgbClr val="04617B">
                    <a:shade val="90000"/>
                  </a:srgbClr>
                </a:solidFill>
              </a:rPr>
              <a:pPr>
                <a:defRPr/>
              </a:pPr>
              <a:t>10/21/2016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094E4FD-FEBE-4829-86C2-79FFF70E292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xmlns="" val="16504094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4368E2EC-7134-48BB-8338-0FA0AD199E79}" type="slidenum">
              <a:rPr lang="en-US" altLang="en-US"/>
              <a:pPr/>
              <a:t>‹#›</a:t>
            </a:fld>
            <a:endParaRPr lang="en-US" altLang="en-US"/>
          </a:p>
        </p:txBody>
      </p:sp>
    </p:spTree>
    <p:extLst>
      <p:ext uri="{BB962C8B-B14F-4D97-AF65-F5344CB8AC3E}">
        <p14:creationId xmlns:p14="http://schemas.microsoft.com/office/powerpoint/2010/main" xmlns="" val="1252580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B0C7126B-9B89-4F89-9958-49FEB4425AE8}" type="slidenum">
              <a:rPr lang="en-US" altLang="en-US"/>
              <a:pPr/>
              <a:t>‹#›</a:t>
            </a:fld>
            <a:endParaRPr lang="en-US" altLang="en-US"/>
          </a:p>
        </p:txBody>
      </p:sp>
    </p:spTree>
    <p:extLst>
      <p:ext uri="{BB962C8B-B14F-4D97-AF65-F5344CB8AC3E}">
        <p14:creationId xmlns:p14="http://schemas.microsoft.com/office/powerpoint/2010/main" xmlns="" val="42519586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6" name="Slide Number Placeholder 5"/>
          <p:cNvSpPr>
            <a:spLocks noGrp="1"/>
          </p:cNvSpPr>
          <p:nvPr>
            <p:ph type="sldNum" sz="quarter" idx="12"/>
          </p:nvPr>
        </p:nvSpPr>
        <p:spPr/>
        <p:txBody>
          <a:bodyPr/>
          <a:lstStyle>
            <a:lvl1pPr>
              <a:defRPr/>
            </a:lvl1pPr>
          </a:lstStyle>
          <a:p>
            <a:fld id="{F7496017-49EF-4F84-9941-FD6AEFF3F585}" type="slidenum">
              <a:rPr lang="en-US" altLang="en-US"/>
              <a:pPr/>
              <a:t>‹#›</a:t>
            </a:fld>
            <a:endParaRPr lang="en-US" altLang="en-US"/>
          </a:p>
        </p:txBody>
      </p:sp>
    </p:spTree>
    <p:extLst>
      <p:ext uri="{BB962C8B-B14F-4D97-AF65-F5344CB8AC3E}">
        <p14:creationId xmlns:p14="http://schemas.microsoft.com/office/powerpoint/2010/main" xmlns="" val="13805959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7" name="Slide Number Placeholder 5"/>
          <p:cNvSpPr>
            <a:spLocks noGrp="1"/>
          </p:cNvSpPr>
          <p:nvPr>
            <p:ph type="sldNum" sz="quarter" idx="12"/>
          </p:nvPr>
        </p:nvSpPr>
        <p:spPr/>
        <p:txBody>
          <a:bodyPr/>
          <a:lstStyle>
            <a:lvl1pPr>
              <a:defRPr/>
            </a:lvl1pPr>
          </a:lstStyle>
          <a:p>
            <a:fld id="{086538B7-7332-4940-9B82-2B571CD7BBAB}" type="slidenum">
              <a:rPr lang="en-US" altLang="en-US"/>
              <a:pPr/>
              <a:t>‹#›</a:t>
            </a:fld>
            <a:endParaRPr lang="en-US" altLang="en-US"/>
          </a:p>
        </p:txBody>
      </p:sp>
    </p:spTree>
    <p:extLst>
      <p:ext uri="{BB962C8B-B14F-4D97-AF65-F5344CB8AC3E}">
        <p14:creationId xmlns:p14="http://schemas.microsoft.com/office/powerpoint/2010/main" xmlns="" val="604711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9" name="Slide Number Placeholder 5"/>
          <p:cNvSpPr>
            <a:spLocks noGrp="1"/>
          </p:cNvSpPr>
          <p:nvPr>
            <p:ph type="sldNum" sz="quarter" idx="12"/>
          </p:nvPr>
        </p:nvSpPr>
        <p:spPr/>
        <p:txBody>
          <a:bodyPr/>
          <a:lstStyle>
            <a:lvl1pPr>
              <a:defRPr/>
            </a:lvl1pPr>
          </a:lstStyle>
          <a:p>
            <a:fld id="{C32BE341-D78F-4352-999A-E8CE3DE3649A}" type="slidenum">
              <a:rPr lang="en-US" altLang="en-US"/>
              <a:pPr/>
              <a:t>‹#›</a:t>
            </a:fld>
            <a:endParaRPr lang="en-US" altLang="en-US"/>
          </a:p>
        </p:txBody>
      </p:sp>
    </p:spTree>
    <p:extLst>
      <p:ext uri="{BB962C8B-B14F-4D97-AF65-F5344CB8AC3E}">
        <p14:creationId xmlns:p14="http://schemas.microsoft.com/office/powerpoint/2010/main" xmlns="" val="327558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5" name="Slide Number Placeholder 5"/>
          <p:cNvSpPr>
            <a:spLocks noGrp="1"/>
          </p:cNvSpPr>
          <p:nvPr>
            <p:ph type="sldNum" sz="quarter" idx="12"/>
          </p:nvPr>
        </p:nvSpPr>
        <p:spPr/>
        <p:txBody>
          <a:bodyPr/>
          <a:lstStyle>
            <a:lvl1pPr>
              <a:defRPr/>
            </a:lvl1pPr>
          </a:lstStyle>
          <a:p>
            <a:fld id="{98DB2C6A-7A2E-4A22-AC10-D8F8EF8BAD27}" type="slidenum">
              <a:rPr lang="en-US" altLang="en-US"/>
              <a:pPr/>
              <a:t>‹#›</a:t>
            </a:fld>
            <a:endParaRPr lang="en-US" altLang="en-US"/>
          </a:p>
        </p:txBody>
      </p:sp>
    </p:spTree>
    <p:extLst>
      <p:ext uri="{BB962C8B-B14F-4D97-AF65-F5344CB8AC3E}">
        <p14:creationId xmlns:p14="http://schemas.microsoft.com/office/powerpoint/2010/main" xmlns="" val="2464463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t>Property of ICOM North America</a:t>
            </a:r>
          </a:p>
        </p:txBody>
      </p:sp>
      <p:sp>
        <p:nvSpPr>
          <p:cNvPr id="4" name="Slide Number Placeholder 5"/>
          <p:cNvSpPr>
            <a:spLocks noGrp="1"/>
          </p:cNvSpPr>
          <p:nvPr>
            <p:ph type="sldNum" sz="quarter" idx="12"/>
          </p:nvPr>
        </p:nvSpPr>
        <p:spPr/>
        <p:txBody>
          <a:bodyPr/>
          <a:lstStyle>
            <a:lvl1pPr>
              <a:defRPr/>
            </a:lvl1pPr>
          </a:lstStyle>
          <a:p>
            <a:fld id="{C017D049-33E0-464A-B635-B43B074A3768}" type="slidenum">
              <a:rPr lang="en-US" altLang="en-US"/>
              <a:pPr/>
              <a:t>‹#›</a:t>
            </a:fld>
            <a:endParaRPr lang="en-US" altLang="en-US"/>
          </a:p>
        </p:txBody>
      </p:sp>
    </p:spTree>
    <p:extLst>
      <p:ext uri="{BB962C8B-B14F-4D97-AF65-F5344CB8AC3E}">
        <p14:creationId xmlns:p14="http://schemas.microsoft.com/office/powerpoint/2010/main" xmlns="" val="95247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3.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4.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theme" Target="../theme/theme15.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theme" Target="../theme/theme16.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theme" Target="../theme/theme17.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theme" Target="../theme/theme1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vmlDrawing" Target="../drawings/vmlDrawing1.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oleObject" Target="../embeddings/oleObject1.bin"/><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vmlDrawing" Target="../drawings/vmlDrawing5.v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oleObject" Target="../embeddings/oleObject5.bin"/><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vmlDrawing" Target="../drawings/vmlDrawing9.v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6.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oleObject" Target="../embeddings/oleObject9.bin"/><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t>Property of ICOM North America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6B87858-1748-4992-AE06-C5C6E8F5987C}" type="slidenum">
              <a:rPr lang="en-US" altLang="en-US"/>
              <a:pPr/>
              <a:t>‹#›</a:t>
            </a:fld>
            <a:endParaRPr lang="en-US" altLang="en-US"/>
          </a:p>
        </p:txBody>
      </p:sp>
      <p:pic>
        <p:nvPicPr>
          <p:cNvPr id="1031" name="Picture 2" descr="logo.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6172200"/>
            <a:ext cx="2362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defRPr/>
            </a:pPr>
            <a:r>
              <a:rPr lang="en-US"/>
              <a:t>Property of ICOM North America</a:t>
            </a: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A0D9C9DF-B5ED-4AF3-8809-91D70F691442}" type="slidenum">
              <a:rPr lang="en-US">
                <a:solidFill>
                  <a:prstClr val="black">
                    <a:tint val="75000"/>
                  </a:prstClr>
                </a:solidFill>
              </a:rPr>
              <a:pPr eaLnBrk="1" hangingPunct="1">
                <a:defRPr/>
              </a:pPr>
              <a:t>‹#›</a:t>
            </a:fld>
            <a:endParaRPr lang="en-US" dirty="0">
              <a:solidFill>
                <a:prstClr val="black">
                  <a:tint val="75000"/>
                </a:prstClr>
              </a:solidFill>
            </a:endParaRPr>
          </a:p>
        </p:txBody>
      </p:sp>
      <p:pic>
        <p:nvPicPr>
          <p:cNvPr id="1031" name="Picture 2" descr="logo.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6172200"/>
            <a:ext cx="2362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957777"/>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73F4351-A649-4C70-B86A-DC6795BC0EB6}" type="datetime1">
              <a:rPr lang="en-US" smtClean="0">
                <a:solidFill>
                  <a:prstClr val="black">
                    <a:tint val="75000"/>
                  </a:prstClr>
                </a:solidFill>
                <a:latin typeface="Calibri" panose="020F0502020204030204"/>
              </a:rPr>
              <a:pPr eaLnBrk="1" fontAlgn="auto" hangingPunct="1">
                <a:spcBef>
                  <a:spcPts val="0"/>
                </a:spcBef>
                <a:spcAft>
                  <a:spcPts val="0"/>
                </a:spcAft>
              </a:pPr>
              <a:t>10/21/2016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solidFill>
                  <a:prstClr val="black">
                    <a:tint val="75000"/>
                  </a:prstClr>
                </a:solidFill>
                <a:latin typeface="Calibri" panose="020F0502020204030204"/>
              </a:rPr>
              <a:t>Property of Icom North America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E47301-6A9E-4581-AC3B-9B8D2CF3F1AC}"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xmlns="" val="2673164251"/>
      </p:ext>
    </p:extLst>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73F4351-A649-4C70-B86A-DC6795BC0EB6}" type="datetime1">
              <a:rPr lang="en-US" smtClean="0">
                <a:solidFill>
                  <a:prstClr val="black">
                    <a:tint val="75000"/>
                  </a:prstClr>
                </a:solidFill>
                <a:latin typeface="Calibri" panose="020F0502020204030204"/>
              </a:rPr>
              <a:pPr eaLnBrk="1" fontAlgn="auto" hangingPunct="1">
                <a:spcBef>
                  <a:spcPts val="0"/>
                </a:spcBef>
                <a:spcAft>
                  <a:spcPts val="0"/>
                </a:spcAft>
              </a:pPr>
              <a:t>10/21/2016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solidFill>
                  <a:prstClr val="black">
                    <a:tint val="75000"/>
                  </a:prstClr>
                </a:solidFill>
                <a:latin typeface="Calibri" panose="020F0502020204030204"/>
              </a:rPr>
              <a:t>Property of Icom North America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E47301-6A9E-4581-AC3B-9B8D2CF3F1AC}"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xmlns="" val="4227427985"/>
      </p:ext>
    </p:extLst>
  </p:cSld>
  <p:clrMap bg1="lt1" tx1="dk1" bg2="lt2" tx2="dk2" accent1="accent1" accent2="accent2" accent3="accent3" accent4="accent4" accent5="accent5" accent6="accent6" hlink="hlink" folHlink="folHlink"/>
  <p:sldLayoutIdLst>
    <p:sldLayoutId id="2147485087" r:id="rId1"/>
    <p:sldLayoutId id="2147485088" r:id="rId2"/>
    <p:sldLayoutId id="2147485089" r:id="rId3"/>
    <p:sldLayoutId id="2147485090" r:id="rId4"/>
    <p:sldLayoutId id="2147485091" r:id="rId5"/>
    <p:sldLayoutId id="2147485092" r:id="rId6"/>
    <p:sldLayoutId id="2147485093" r:id="rId7"/>
    <p:sldLayoutId id="2147485094" r:id="rId8"/>
    <p:sldLayoutId id="2147485095" r:id="rId9"/>
    <p:sldLayoutId id="2147485096" r:id="rId10"/>
    <p:sldLayoutId id="214748509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9F0D6F2-6EA5-4D90-9B12-51B90FABD3BA}" type="datetimeFigureOut">
              <a:rPr lang="en-US" smtClean="0">
                <a:solidFill>
                  <a:prstClr val="black">
                    <a:tint val="75000"/>
                  </a:prstClr>
                </a:solidFill>
                <a:latin typeface="Calibri" panose="020F0502020204030204"/>
              </a:rPr>
              <a:pPr eaLnBrk="1" fontAlgn="auto" hangingPunct="1">
                <a:spcBef>
                  <a:spcPts val="0"/>
                </a:spcBef>
                <a:spcAft>
                  <a:spcPts val="0"/>
                </a:spcAft>
              </a:pPr>
              <a:t>10/21/2016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DEEC081-0816-42B7-AC11-AB9F2CC52AD0}"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xmlns="" val="3732864680"/>
      </p:ext>
    </p:extLst>
  </p:cSld>
  <p:clrMap bg1="lt1" tx1="dk1" bg2="lt2" tx2="dk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4" r:id="rId6"/>
    <p:sldLayoutId id="2147485105" r:id="rId7"/>
    <p:sldLayoutId id="2147485106" r:id="rId8"/>
    <p:sldLayoutId id="2147485107" r:id="rId9"/>
    <p:sldLayoutId id="2147485108" r:id="rId10"/>
    <p:sldLayoutId id="21474851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r>
              <a:rPr lang="en-US">
                <a:solidFill>
                  <a:prstClr val="black">
                    <a:tint val="75000"/>
                  </a:prstClr>
                </a:solidFill>
                <a:latin typeface="Calibri" panose="020F0502020204030204"/>
              </a:rPr>
              <a:t>Rev. 8/26/2015</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D3D1FFFA-BD09-4B34-85DC-0ADFF17041EA}"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xmlns="" val="477563690"/>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1" fontAlgn="auto" hangingPunct="1">
              <a:spcBef>
                <a:spcPts val="0"/>
              </a:spcBef>
              <a:spcAft>
                <a:spcPts val="0"/>
              </a:spcAft>
            </a:pPr>
            <a:fld id="{53ADE5A2-C166-40F2-8B3C-247AB847B3D2}" type="datetimeFigureOut">
              <a:rPr lang="en-US" smtClean="0">
                <a:solidFill>
                  <a:srgbClr val="146194">
                    <a:lumMod val="50000"/>
                  </a:srgbClr>
                </a:solidFill>
              </a:rPr>
              <a:pPr eaLnBrk="1" fontAlgn="auto" hangingPunct="1">
                <a:spcBef>
                  <a:spcPts val="0"/>
                </a:spcBef>
                <a:spcAft>
                  <a:spcPts val="0"/>
                </a:spcAft>
              </a:pPr>
              <a:t>10/21/2016</a:t>
            </a:fld>
            <a:endParaRPr 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1" fontAlgn="auto" hangingPunct="1">
              <a:spcBef>
                <a:spcPts val="0"/>
              </a:spcBef>
              <a:spcAft>
                <a:spcPts val="0"/>
              </a:spcAft>
            </a:pPr>
            <a:endParaRPr 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1" fontAlgn="auto" hangingPunct="1">
              <a:spcBef>
                <a:spcPts val="0"/>
              </a:spcBef>
              <a:spcAft>
                <a:spcPts val="0"/>
              </a:spcAft>
            </a:pPr>
            <a:fld id="{013F7A50-763C-4C22-87D0-928FB50854DA}" type="slidenum">
              <a:rPr lang="en-US" smtClean="0">
                <a:solidFill>
                  <a:srgbClr val="146194">
                    <a:lumMod val="50000"/>
                  </a:srgbClr>
                </a:solidFill>
              </a:rPr>
              <a:pPr eaLnBrk="1" fontAlgn="auto" hangingPunct="1">
                <a:spcBef>
                  <a:spcPts val="0"/>
                </a:spcBef>
                <a:spcAft>
                  <a:spcPts val="0"/>
                </a:spcAft>
              </a:pPr>
              <a:t>‹#›</a:t>
            </a:fld>
            <a:endParaRPr lang="en-US">
              <a:solidFill>
                <a:srgbClr val="146194">
                  <a:lumMod val="50000"/>
                </a:srgbClr>
              </a:solidFill>
            </a:endParaRPr>
          </a:p>
        </p:txBody>
      </p:sp>
    </p:spTree>
    <p:extLst>
      <p:ext uri="{BB962C8B-B14F-4D97-AF65-F5344CB8AC3E}">
        <p14:creationId xmlns:p14="http://schemas.microsoft.com/office/powerpoint/2010/main" xmlns="" val="575417063"/>
      </p:ext>
    </p:extLst>
  </p:cSld>
  <p:clrMap bg1="dk1" tx1="lt1" bg2="dk2" tx2="lt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 id="2147485135" r:id="rId13"/>
    <p:sldLayoutId id="2147485136" r:id="rId14"/>
    <p:sldLayoutId id="2147485137" r:id="rId15"/>
    <p:sldLayoutId id="2147485138" r:id="rId16"/>
    <p:sldLayoutId id="214748513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1" fontAlgn="auto" hangingPunct="1">
              <a:spcBef>
                <a:spcPts val="0"/>
              </a:spcBef>
              <a:spcAft>
                <a:spcPts val="0"/>
              </a:spcAft>
            </a:pPr>
            <a:fld id="{53ADE5A2-C166-40F2-8B3C-247AB847B3D2}" type="datetimeFigureOut">
              <a:rPr lang="en-US" smtClean="0">
                <a:solidFill>
                  <a:srgbClr val="146194">
                    <a:lumMod val="50000"/>
                  </a:srgbClr>
                </a:solidFill>
              </a:rPr>
              <a:pPr eaLnBrk="1" fontAlgn="auto" hangingPunct="1">
                <a:spcBef>
                  <a:spcPts val="0"/>
                </a:spcBef>
                <a:spcAft>
                  <a:spcPts val="0"/>
                </a:spcAft>
              </a:pPr>
              <a:t>10/21/2016</a:t>
            </a:fld>
            <a:endParaRPr 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1" fontAlgn="auto" hangingPunct="1">
              <a:spcBef>
                <a:spcPts val="0"/>
              </a:spcBef>
              <a:spcAft>
                <a:spcPts val="0"/>
              </a:spcAft>
            </a:pPr>
            <a:endParaRPr 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1" fontAlgn="auto" hangingPunct="1">
              <a:spcBef>
                <a:spcPts val="0"/>
              </a:spcBef>
              <a:spcAft>
                <a:spcPts val="0"/>
              </a:spcAft>
            </a:pPr>
            <a:fld id="{013F7A50-763C-4C22-87D0-928FB50854DA}" type="slidenum">
              <a:rPr lang="en-US" smtClean="0">
                <a:solidFill>
                  <a:srgbClr val="146194">
                    <a:lumMod val="50000"/>
                  </a:srgbClr>
                </a:solidFill>
              </a:rPr>
              <a:pPr eaLnBrk="1" fontAlgn="auto" hangingPunct="1">
                <a:spcBef>
                  <a:spcPts val="0"/>
                </a:spcBef>
                <a:spcAft>
                  <a:spcPts val="0"/>
                </a:spcAft>
              </a:pPr>
              <a:t>‹#›</a:t>
            </a:fld>
            <a:endParaRPr lang="en-US">
              <a:solidFill>
                <a:srgbClr val="146194">
                  <a:lumMod val="50000"/>
                </a:srgbClr>
              </a:solidFill>
            </a:endParaRPr>
          </a:p>
        </p:txBody>
      </p:sp>
    </p:spTree>
    <p:extLst>
      <p:ext uri="{BB962C8B-B14F-4D97-AF65-F5344CB8AC3E}">
        <p14:creationId xmlns:p14="http://schemas.microsoft.com/office/powerpoint/2010/main" xmlns="" val="2597477267"/>
      </p:ext>
    </p:extLst>
  </p:cSld>
  <p:clrMap bg1="dk1" tx1="lt1" bg2="dk2" tx2="lt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 id="2147485153" r:id="rId13"/>
    <p:sldLayoutId id="2147485154" r:id="rId14"/>
    <p:sldLayoutId id="2147485155" r:id="rId15"/>
    <p:sldLayoutId id="2147485156" r:id="rId16"/>
    <p:sldLayoutId id="214748515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1" fontAlgn="auto" hangingPunct="1">
              <a:spcBef>
                <a:spcPts val="0"/>
              </a:spcBef>
              <a:spcAft>
                <a:spcPts val="0"/>
              </a:spcAft>
            </a:pPr>
            <a:fld id="{53ADE5A2-C166-40F2-8B3C-247AB847B3D2}" type="datetimeFigureOut">
              <a:rPr lang="en-US" smtClean="0">
                <a:solidFill>
                  <a:srgbClr val="146194">
                    <a:lumMod val="50000"/>
                  </a:srgbClr>
                </a:solidFill>
              </a:rPr>
              <a:pPr eaLnBrk="1" fontAlgn="auto" hangingPunct="1">
                <a:spcBef>
                  <a:spcPts val="0"/>
                </a:spcBef>
                <a:spcAft>
                  <a:spcPts val="0"/>
                </a:spcAft>
              </a:pPr>
              <a:t>10/21/2016</a:t>
            </a:fld>
            <a:endParaRPr 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1" fontAlgn="auto" hangingPunct="1">
              <a:spcBef>
                <a:spcPts val="0"/>
              </a:spcBef>
              <a:spcAft>
                <a:spcPts val="0"/>
              </a:spcAft>
            </a:pPr>
            <a:endParaRPr 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1" fontAlgn="auto" hangingPunct="1">
              <a:spcBef>
                <a:spcPts val="0"/>
              </a:spcBef>
              <a:spcAft>
                <a:spcPts val="0"/>
              </a:spcAft>
            </a:pPr>
            <a:fld id="{013F7A50-763C-4C22-87D0-928FB50854DA}" type="slidenum">
              <a:rPr lang="en-US" smtClean="0">
                <a:solidFill>
                  <a:srgbClr val="146194">
                    <a:lumMod val="50000"/>
                  </a:srgbClr>
                </a:solidFill>
              </a:rPr>
              <a:pPr eaLnBrk="1" fontAlgn="auto" hangingPunct="1">
                <a:spcBef>
                  <a:spcPts val="0"/>
                </a:spcBef>
                <a:spcAft>
                  <a:spcPts val="0"/>
                </a:spcAft>
              </a:pPr>
              <a:t>‹#›</a:t>
            </a:fld>
            <a:endParaRPr lang="en-US">
              <a:solidFill>
                <a:srgbClr val="146194">
                  <a:lumMod val="50000"/>
                </a:srgbClr>
              </a:solidFill>
            </a:endParaRPr>
          </a:p>
        </p:txBody>
      </p:sp>
    </p:spTree>
    <p:extLst>
      <p:ext uri="{BB962C8B-B14F-4D97-AF65-F5344CB8AC3E}">
        <p14:creationId xmlns:p14="http://schemas.microsoft.com/office/powerpoint/2010/main" xmlns="" val="1490558481"/>
      </p:ext>
    </p:extLst>
  </p:cSld>
  <p:clrMap bg1="dk1" tx1="lt1" bg2="dk2" tx2="lt2" accent1="accent1" accent2="accent2" accent3="accent3" accent4="accent4" accent5="accent5" accent6="accent6" hlink="hlink" folHlink="folHlink"/>
  <p:sldLayoutIdLst>
    <p:sldLayoutId id="2147485159" r:id="rId1"/>
    <p:sldLayoutId id="2147485160" r:id="rId2"/>
    <p:sldLayoutId id="2147485161" r:id="rId3"/>
    <p:sldLayoutId id="2147485162" r:id="rId4"/>
    <p:sldLayoutId id="2147485163" r:id="rId5"/>
    <p:sldLayoutId id="2147485164" r:id="rId6"/>
    <p:sldLayoutId id="2147485165" r:id="rId7"/>
    <p:sldLayoutId id="2147485166" r:id="rId8"/>
    <p:sldLayoutId id="2147485167" r:id="rId9"/>
    <p:sldLayoutId id="2147485168" r:id="rId10"/>
    <p:sldLayoutId id="2147485169" r:id="rId11"/>
    <p:sldLayoutId id="2147485170" r:id="rId12"/>
    <p:sldLayoutId id="2147485171" r:id="rId13"/>
    <p:sldLayoutId id="2147485172" r:id="rId14"/>
    <p:sldLayoutId id="2147485173" r:id="rId15"/>
    <p:sldLayoutId id="2147485174" r:id="rId16"/>
    <p:sldLayoutId id="214748517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1" fontAlgn="auto" hangingPunct="1">
              <a:spcBef>
                <a:spcPts val="0"/>
              </a:spcBef>
              <a:spcAft>
                <a:spcPts val="0"/>
              </a:spcAft>
            </a:pPr>
            <a:fld id="{53ADE5A2-C166-40F2-8B3C-247AB847B3D2}" type="datetimeFigureOut">
              <a:rPr lang="en-US" smtClean="0">
                <a:solidFill>
                  <a:srgbClr val="146194">
                    <a:lumMod val="50000"/>
                  </a:srgbClr>
                </a:solidFill>
              </a:rPr>
              <a:pPr eaLnBrk="1" fontAlgn="auto" hangingPunct="1">
                <a:spcBef>
                  <a:spcPts val="0"/>
                </a:spcBef>
                <a:spcAft>
                  <a:spcPts val="0"/>
                </a:spcAft>
              </a:pPr>
              <a:t>10/21/2016</a:t>
            </a:fld>
            <a:endParaRPr lang="en-US">
              <a:solidFill>
                <a:srgbClr val="146194">
                  <a:lumMod val="50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1" fontAlgn="auto" hangingPunct="1">
              <a:spcBef>
                <a:spcPts val="0"/>
              </a:spcBef>
              <a:spcAft>
                <a:spcPts val="0"/>
              </a:spcAft>
            </a:pPr>
            <a:endParaRPr lang="en-US">
              <a:solidFill>
                <a:srgbClr val="146194">
                  <a:lumMod val="50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1" fontAlgn="auto" hangingPunct="1">
              <a:spcBef>
                <a:spcPts val="0"/>
              </a:spcBef>
              <a:spcAft>
                <a:spcPts val="0"/>
              </a:spcAft>
            </a:pPr>
            <a:fld id="{013F7A50-763C-4C22-87D0-928FB50854DA}" type="slidenum">
              <a:rPr lang="en-US" smtClean="0">
                <a:solidFill>
                  <a:srgbClr val="146194">
                    <a:lumMod val="50000"/>
                  </a:srgbClr>
                </a:solidFill>
              </a:rPr>
              <a:pPr eaLnBrk="1" fontAlgn="auto" hangingPunct="1">
                <a:spcBef>
                  <a:spcPts val="0"/>
                </a:spcBef>
                <a:spcAft>
                  <a:spcPts val="0"/>
                </a:spcAft>
              </a:pPr>
              <a:t>‹#›</a:t>
            </a:fld>
            <a:endParaRPr lang="en-US">
              <a:solidFill>
                <a:srgbClr val="146194">
                  <a:lumMod val="50000"/>
                </a:srgbClr>
              </a:solidFill>
            </a:endParaRPr>
          </a:p>
        </p:txBody>
      </p:sp>
    </p:spTree>
    <p:extLst>
      <p:ext uri="{BB962C8B-B14F-4D97-AF65-F5344CB8AC3E}">
        <p14:creationId xmlns:p14="http://schemas.microsoft.com/office/powerpoint/2010/main" xmlns="" val="1022650153"/>
      </p:ext>
    </p:extLst>
  </p:cSld>
  <p:clrMap bg1="dk1" tx1="lt1" bg2="dk2" tx2="lt2" accent1="accent1" accent2="accent2" accent3="accent3" accent4="accent4" accent5="accent5" accent6="accent6" hlink="hlink" folHlink="folHlink"/>
  <p:sldLayoutIdLst>
    <p:sldLayoutId id="2147485177" r:id="rId1"/>
    <p:sldLayoutId id="2147485178" r:id="rId2"/>
    <p:sldLayoutId id="2147485179" r:id="rId3"/>
    <p:sldLayoutId id="2147485180" r:id="rId4"/>
    <p:sldLayoutId id="2147485181" r:id="rId5"/>
    <p:sldLayoutId id="2147485182" r:id="rId6"/>
    <p:sldLayoutId id="2147485183" r:id="rId7"/>
    <p:sldLayoutId id="2147485184" r:id="rId8"/>
    <p:sldLayoutId id="2147485185" r:id="rId9"/>
    <p:sldLayoutId id="2147485186" r:id="rId10"/>
    <p:sldLayoutId id="2147485187" r:id="rId11"/>
    <p:sldLayoutId id="2147485188" r:id="rId12"/>
    <p:sldLayoutId id="2147485189" r:id="rId13"/>
    <p:sldLayoutId id="2147485190" r:id="rId14"/>
    <p:sldLayoutId id="2147485191" r:id="rId15"/>
    <p:sldLayoutId id="2147485192" r:id="rId16"/>
    <p:sldLayoutId id="214748519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t>Property of ICOM North America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4CA65FE-A5DF-4241-A705-5E749E3B0009}" type="slidenum">
              <a:rPr lang="en-US" altLang="en-US"/>
              <a:pPr/>
              <a:t>‹#›</a:t>
            </a:fld>
            <a:endParaRPr lang="en-US" altLang="en-US"/>
          </a:p>
        </p:txBody>
      </p:sp>
      <p:pic>
        <p:nvPicPr>
          <p:cNvPr id="2055" name="Picture 2" descr="logo.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6172200"/>
            <a:ext cx="2362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t>Property of ICOM North America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9F751BB-79DE-4893-8AB1-BA2FE08E59C1}" type="slidenum">
              <a:rPr lang="en-US" altLang="en-US"/>
              <a:pPr/>
              <a:t>‹#›</a:t>
            </a:fld>
            <a:endParaRPr lang="en-US" altLang="en-US"/>
          </a:p>
        </p:txBody>
      </p:sp>
      <p:pic>
        <p:nvPicPr>
          <p:cNvPr id="3079" name="Picture 2" descr="logo.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6172200"/>
            <a:ext cx="2362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7"/>
          <p:cNvGraphicFramePr>
            <a:graphicFrameLocks noChangeAspect="1"/>
          </p:cNvGraphicFramePr>
          <p:nvPr/>
        </p:nvGraphicFramePr>
        <p:xfrm>
          <a:off x="0" y="0"/>
          <a:ext cx="9144000" cy="1285875"/>
        </p:xfrm>
        <a:graphic>
          <a:graphicData uri="http://schemas.openxmlformats.org/presentationml/2006/ole">
            <p:oleObj spid="_x0000_s4161" name="Image" r:id="rId19" imgW="11200000" imgH="1574048" progId="">
              <p:embed/>
            </p:oleObj>
          </a:graphicData>
        </a:graphic>
      </p:graphicFrame>
      <p:sp>
        <p:nvSpPr>
          <p:cNvPr id="4099" name="Rectangle 2"/>
          <p:cNvSpPr>
            <a:spLocks noGrp="1" noChangeArrowheads="1"/>
          </p:cNvSpPr>
          <p:nvPr>
            <p:ph type="title"/>
          </p:nvPr>
        </p:nvSpPr>
        <p:spPr bwMode="auto">
          <a:xfrm>
            <a:off x="381000" y="76200"/>
            <a:ext cx="7010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381000" y="1587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defRPr>
            </a:lvl1pPr>
          </a:lstStyle>
          <a:p>
            <a:pPr>
              <a:defRPr/>
            </a:pPr>
            <a:r>
              <a:rPr lang="en-US"/>
              <a:t>Property of ICOM North America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0B750AF5-DB22-4990-9DD7-770835E0CB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66" r:id="rId1"/>
    <p:sldLayoutId id="2147484930" r:id="rId2"/>
    <p:sldLayoutId id="2147484931" r:id="rId3"/>
    <p:sldLayoutId id="2147484967" r:id="rId4"/>
    <p:sldLayoutId id="2147484932" r:id="rId5"/>
    <p:sldLayoutId id="2147484933" r:id="rId6"/>
    <p:sldLayoutId id="2147484934" r:id="rId7"/>
    <p:sldLayoutId id="2147484935" r:id="rId8"/>
    <p:sldLayoutId id="2147484936" r:id="rId9"/>
    <p:sldLayoutId id="2147484937" r:id="rId10"/>
    <p:sldLayoutId id="2147484938" r:id="rId11"/>
    <p:sldLayoutId id="2147484939" r:id="rId12"/>
    <p:sldLayoutId id="2147484940" r:id="rId13"/>
    <p:sldLayoutId id="2147484968" r:id="rId14"/>
    <p:sldLayoutId id="2147484941" r:id="rId15"/>
    <p:sldLayoutId id="2147484969" r:id="rId16"/>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003399"/>
        </a:buClr>
        <a:buFont typeface="Arial" charset="0"/>
        <a:buChar char="–"/>
        <a:defRPr sz="2200">
          <a:solidFill>
            <a:schemeClr val="tx1"/>
          </a:solidFill>
          <a:latin typeface="+mn-lt"/>
        </a:defRPr>
      </a:lvl3pPr>
      <a:lvl4pPr marL="1600200" indent="-228600" algn="l" rtl="0" eaLnBrk="0" fontAlgn="base" hangingPunct="0">
        <a:spcBef>
          <a:spcPct val="20000"/>
        </a:spcBef>
        <a:spcAft>
          <a:spcPct val="0"/>
        </a:spcAft>
        <a:buClr>
          <a:srgbClr val="003399"/>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3399"/>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22" name="Object 7"/>
          <p:cNvGraphicFramePr>
            <a:graphicFrameLocks noChangeAspect="1"/>
          </p:cNvGraphicFramePr>
          <p:nvPr/>
        </p:nvGraphicFramePr>
        <p:xfrm>
          <a:off x="0" y="0"/>
          <a:ext cx="9144000" cy="1285875"/>
        </p:xfrm>
        <a:graphic>
          <a:graphicData uri="http://schemas.openxmlformats.org/presentationml/2006/ole">
            <p:oleObj spid="_x0000_s5185" name="Image" r:id="rId19" imgW="11200000" imgH="1574048" progId="">
              <p:embed/>
            </p:oleObj>
          </a:graphicData>
        </a:graphic>
      </p:graphicFrame>
      <p:sp>
        <p:nvSpPr>
          <p:cNvPr id="5123" name="Rectangle 2"/>
          <p:cNvSpPr>
            <a:spLocks noGrp="1" noChangeArrowheads="1"/>
          </p:cNvSpPr>
          <p:nvPr>
            <p:ph type="title"/>
          </p:nvPr>
        </p:nvSpPr>
        <p:spPr bwMode="auto">
          <a:xfrm>
            <a:off x="381000" y="76200"/>
            <a:ext cx="7010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3"/>
          <p:cNvSpPr>
            <a:spLocks noGrp="1" noChangeArrowheads="1"/>
          </p:cNvSpPr>
          <p:nvPr>
            <p:ph type="body" idx="1"/>
          </p:nvPr>
        </p:nvSpPr>
        <p:spPr bwMode="auto">
          <a:xfrm>
            <a:off x="381000" y="1587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defRPr>
            </a:lvl1pPr>
          </a:lstStyle>
          <a:p>
            <a:pPr>
              <a:defRPr/>
            </a:pPr>
            <a:r>
              <a:rPr lang="en-US"/>
              <a:t>Property of ICOM North America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661AA200-AB5E-4CD8-8D65-BB368132FC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70" r:id="rId1"/>
    <p:sldLayoutId id="2147484942" r:id="rId2"/>
    <p:sldLayoutId id="2147484943" r:id="rId3"/>
    <p:sldLayoutId id="2147484971" r:id="rId4"/>
    <p:sldLayoutId id="2147484944" r:id="rId5"/>
    <p:sldLayoutId id="2147484945" r:id="rId6"/>
    <p:sldLayoutId id="2147484946" r:id="rId7"/>
    <p:sldLayoutId id="2147484947" r:id="rId8"/>
    <p:sldLayoutId id="2147484948" r:id="rId9"/>
    <p:sldLayoutId id="2147484949" r:id="rId10"/>
    <p:sldLayoutId id="2147484950" r:id="rId11"/>
    <p:sldLayoutId id="2147484951" r:id="rId12"/>
    <p:sldLayoutId id="2147484952" r:id="rId13"/>
    <p:sldLayoutId id="2147484972" r:id="rId14"/>
    <p:sldLayoutId id="2147484953" r:id="rId15"/>
    <p:sldLayoutId id="2147484973" r:id="rId16"/>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003399"/>
        </a:buClr>
        <a:buFont typeface="Arial" charset="0"/>
        <a:buChar char="–"/>
        <a:defRPr sz="2200">
          <a:solidFill>
            <a:schemeClr val="tx1"/>
          </a:solidFill>
          <a:latin typeface="+mn-lt"/>
        </a:defRPr>
      </a:lvl3pPr>
      <a:lvl4pPr marL="1600200" indent="-228600" algn="l" rtl="0" eaLnBrk="0" fontAlgn="base" hangingPunct="0">
        <a:spcBef>
          <a:spcPct val="20000"/>
        </a:spcBef>
        <a:spcAft>
          <a:spcPct val="0"/>
        </a:spcAft>
        <a:buClr>
          <a:srgbClr val="003399"/>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3399"/>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146" name="Object 7"/>
          <p:cNvGraphicFramePr>
            <a:graphicFrameLocks noChangeAspect="1"/>
          </p:cNvGraphicFramePr>
          <p:nvPr/>
        </p:nvGraphicFramePr>
        <p:xfrm>
          <a:off x="0" y="0"/>
          <a:ext cx="9144000" cy="1285875"/>
        </p:xfrm>
        <a:graphic>
          <a:graphicData uri="http://schemas.openxmlformats.org/presentationml/2006/ole">
            <p:oleObj spid="_x0000_s6209" name="Image" r:id="rId19" imgW="11200000" imgH="1574048" progId="">
              <p:embed/>
            </p:oleObj>
          </a:graphicData>
        </a:graphic>
      </p:graphicFrame>
      <p:sp>
        <p:nvSpPr>
          <p:cNvPr id="6147" name="Rectangle 2"/>
          <p:cNvSpPr>
            <a:spLocks noGrp="1" noChangeArrowheads="1"/>
          </p:cNvSpPr>
          <p:nvPr>
            <p:ph type="title"/>
          </p:nvPr>
        </p:nvSpPr>
        <p:spPr bwMode="auto">
          <a:xfrm>
            <a:off x="381000" y="76200"/>
            <a:ext cx="7010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Rectangle 3"/>
          <p:cNvSpPr>
            <a:spLocks noGrp="1" noChangeArrowheads="1"/>
          </p:cNvSpPr>
          <p:nvPr>
            <p:ph type="body" idx="1"/>
          </p:nvPr>
        </p:nvSpPr>
        <p:spPr bwMode="auto">
          <a:xfrm>
            <a:off x="381000" y="1587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defRPr>
            </a:lvl1pPr>
          </a:lstStyle>
          <a:p>
            <a:pPr>
              <a:defRPr/>
            </a:pPr>
            <a:r>
              <a:rPr lang="en-US"/>
              <a:t>Property of ICOM North America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9840928-2D57-4DF7-84E6-EBB1780F58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74" r:id="rId1"/>
    <p:sldLayoutId id="2147484954" r:id="rId2"/>
    <p:sldLayoutId id="2147484955" r:id="rId3"/>
    <p:sldLayoutId id="214748497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 id="2147484964" r:id="rId13"/>
    <p:sldLayoutId id="2147484976" r:id="rId14"/>
    <p:sldLayoutId id="2147484965" r:id="rId15"/>
    <p:sldLayoutId id="2147484977" r:id="rId16"/>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003399"/>
        </a:buClr>
        <a:buFont typeface="Arial" charset="0"/>
        <a:buChar char="–"/>
        <a:defRPr sz="2200">
          <a:solidFill>
            <a:schemeClr val="tx1"/>
          </a:solidFill>
          <a:latin typeface="+mn-lt"/>
        </a:defRPr>
      </a:lvl3pPr>
      <a:lvl4pPr marL="1600200" indent="-228600" algn="l" rtl="0" eaLnBrk="0" fontAlgn="base" hangingPunct="0">
        <a:spcBef>
          <a:spcPct val="20000"/>
        </a:spcBef>
        <a:spcAft>
          <a:spcPct val="0"/>
        </a:spcAft>
        <a:buClr>
          <a:srgbClr val="003399"/>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3399"/>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003399"/>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FDAA2F7-4DBD-4998-B003-889BAD2021F9}" type="datetimeFigureOut">
              <a:rPr lang="en-US">
                <a:solidFill>
                  <a:srgbClr val="04617B">
                    <a:shade val="90000"/>
                  </a:srgbClr>
                </a:solidFill>
              </a:rPr>
              <a:pPr>
                <a:defRPr/>
              </a:pPr>
              <a:t>10/21/2016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A29D429-0B41-4E8D-AB55-0086DE65EF22}"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xmlns="" val="4093804554"/>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t>Property of ICOM North America</a:t>
            </a: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6B87858-1748-4992-AE06-C5C6E8F5987C}" type="slidenum">
              <a:rPr lang="en-US" altLang="en-US"/>
              <a:pPr/>
              <a:t>‹#›</a:t>
            </a:fld>
            <a:endParaRPr lang="en-US" altLang="en-US"/>
          </a:p>
        </p:txBody>
      </p:sp>
      <p:pic>
        <p:nvPicPr>
          <p:cNvPr id="1031" name="Picture 2" descr="logo.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6172200"/>
            <a:ext cx="2362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6460757"/>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US"/>
              <a:t>Property of ICOM North America</a:t>
            </a: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4CA65FE-A5DF-4241-A705-5E749E3B0009}" type="slidenum">
              <a:rPr lang="en-US" altLang="en-US"/>
              <a:pPr/>
              <a:t>‹#›</a:t>
            </a:fld>
            <a:endParaRPr lang="en-US" altLang="en-US"/>
          </a:p>
        </p:txBody>
      </p:sp>
      <p:pic>
        <p:nvPicPr>
          <p:cNvPr id="2055" name="Picture 2" descr="logo.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6172200"/>
            <a:ext cx="2362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6010741"/>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99.xml"/><Relationship Id="rId5" Type="http://schemas.openxmlformats.org/officeDocument/2006/relationships/image" Target="../media/image1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1.xml"/><Relationship Id="rId5" Type="http://schemas.openxmlformats.org/officeDocument/2006/relationships/image" Target="../media/image15.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99.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15.jpeg"/><Relationship Id="rId2" Type="http://schemas.openxmlformats.org/officeDocument/2006/relationships/image" Target="../media/image40.jpeg"/><Relationship Id="rId1" Type="http://schemas.openxmlformats.org/officeDocument/2006/relationships/slideLayout" Target="../slideLayouts/slideLayout9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9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5.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5.jpeg"/><Relationship Id="rId7" Type="http://schemas.openxmlformats.org/officeDocument/2006/relationships/image" Target="../media/image69.png"/><Relationship Id="rId12" Type="http://schemas.openxmlformats.org/officeDocument/2006/relationships/image" Target="../media/image73.pn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8.jpeg"/><Relationship Id="rId11" Type="http://schemas.openxmlformats.org/officeDocument/2006/relationships/image" Target="../media/image72.png"/><Relationship Id="rId5" Type="http://schemas.openxmlformats.org/officeDocument/2006/relationships/image" Target="../media/image67.jpeg"/><Relationship Id="rId10" Type="http://schemas.openxmlformats.org/officeDocument/2006/relationships/image" Target="../media/image71.jpeg"/><Relationship Id="rId4" Type="http://schemas.openxmlformats.org/officeDocument/2006/relationships/image" Target="../media/image66.jpeg"/><Relationship Id="rId9" Type="http://schemas.openxmlformats.org/officeDocument/2006/relationships/image" Target="../media/image70.jpeg"/></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jpeg"/><Relationship Id="rId3" Type="http://schemas.openxmlformats.org/officeDocument/2006/relationships/image" Target="../media/image74.jpeg"/><Relationship Id="rId7" Type="http://schemas.openxmlformats.org/officeDocument/2006/relationships/image" Target="../media/image78.png"/><Relationship Id="rId12"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110.xml"/><Relationship Id="rId6" Type="http://schemas.openxmlformats.org/officeDocument/2006/relationships/image" Target="../media/image77.png"/><Relationship Id="rId11" Type="http://schemas.openxmlformats.org/officeDocument/2006/relationships/image" Target="../media/image15.jpeg"/><Relationship Id="rId5" Type="http://schemas.openxmlformats.org/officeDocument/2006/relationships/image" Target="../media/image76.jpeg"/><Relationship Id="rId10" Type="http://schemas.microsoft.com/office/2007/relationships/hdphoto" Target="../media/hdphoto1.wdp"/><Relationship Id="rId4" Type="http://schemas.openxmlformats.org/officeDocument/2006/relationships/image" Target="../media/image75.jpe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7.xml"/><Relationship Id="rId5" Type="http://schemas.openxmlformats.org/officeDocument/2006/relationships/image" Target="../media/image75.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jpeg"/><Relationship Id="rId1" Type="http://schemas.openxmlformats.org/officeDocument/2006/relationships/slideLayout" Target="../slideLayouts/slideLayout14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jpeg"/><Relationship Id="rId9" Type="http://schemas.openxmlformats.org/officeDocument/2006/relationships/image" Target="../media/image75.jpe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88.xml"/><Relationship Id="rId6"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8.jpeg"/><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99.xml"/><Relationship Id="rId5" Type="http://schemas.openxmlformats.org/officeDocument/2006/relationships/image" Target="../media/image15.jpe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2.jpe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png"/><Relationship Id="rId1" Type="http://schemas.openxmlformats.org/officeDocument/2006/relationships/slideLayout" Target="../slideLayouts/slideLayout82.xml"/><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6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0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5.jpeg"/><Relationship Id="rId5" Type="http://schemas.openxmlformats.org/officeDocument/2006/relationships/diagramLayout" Target="../diagrams/layout1.xml"/><Relationship Id="rId10" Type="http://schemas.openxmlformats.org/officeDocument/2006/relationships/image" Target="../media/image24.jpeg"/><Relationship Id="rId4" Type="http://schemas.openxmlformats.org/officeDocument/2006/relationships/diagramData" Target="../diagrams/data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hyperlink" Target="mailto:cleanairchoice@lungum.org"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9"/>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20484" name="Picture 3" descr="flag-canada.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8513" y="4038600"/>
            <a:ext cx="10668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4" descr="flag-mexico.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73143" y="2895600"/>
            <a:ext cx="1027113"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5" descr="flag-usa.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8513" y="2895600"/>
            <a:ext cx="10668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9" name="Text Box 11"/>
          <p:cNvSpPr txBox="1">
            <a:spLocks noChangeArrowheads="1"/>
          </p:cNvSpPr>
          <p:nvPr/>
        </p:nvSpPr>
        <p:spPr bwMode="auto">
          <a:xfrm>
            <a:off x="0" y="2003723"/>
            <a:ext cx="9144000" cy="461665"/>
          </a:xfrm>
          <a:prstGeom prst="rect">
            <a:avLst/>
          </a:prstGeom>
          <a:noFill/>
          <a:ln w="9525">
            <a:noFill/>
            <a:miter lim="800000"/>
            <a:headEnd/>
            <a:tailEnd/>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eaLnBrk="1" hangingPunct="1">
              <a:defRPr/>
            </a:pPr>
            <a:r>
              <a:rPr lang="en-US" sz="24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The Revolution of Alternative Fuel Vehicle Systems</a:t>
            </a:r>
          </a:p>
        </p:txBody>
      </p:sp>
      <p:pic>
        <p:nvPicPr>
          <p:cNvPr id="19465" name="Picture 2" descr="http://img.ibtimes.com/www/data/contents/full/2009/08/24/2488.jpg"/>
          <p:cNvPicPr>
            <a:picLocks noChangeAspect="1" noChangeArrowheads="1"/>
          </p:cNvPicPr>
          <p:nvPr/>
        </p:nvPicPr>
        <p:blipFill>
          <a:blip r:embed="rId6" cstate="print"/>
          <a:srcRect/>
          <a:stretch>
            <a:fillRect/>
          </a:stretch>
        </p:blipFill>
        <p:spPr bwMode="auto">
          <a:xfrm>
            <a:off x="1805728" y="2895600"/>
            <a:ext cx="5207000" cy="3121025"/>
          </a:xfrm>
          <a:prstGeom prst="rect">
            <a:avLst/>
          </a:prstGeom>
          <a:ln>
            <a:noFill/>
          </a:ln>
          <a:effectLst>
            <a:outerShdw blurRad="292100" dist="254000" dir="24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52251" y="210856"/>
            <a:ext cx="4858548" cy="1737360"/>
          </a:xfrm>
          <a:prstGeom prst="rect">
            <a:avLst/>
          </a:prstGeom>
        </p:spPr>
      </p:pic>
      <p:sp>
        <p:nvSpPr>
          <p:cNvPr id="2" name="TextBox 1"/>
          <p:cNvSpPr txBox="1"/>
          <p:nvPr/>
        </p:nvSpPr>
        <p:spPr>
          <a:xfrm>
            <a:off x="6915873" y="3933329"/>
            <a:ext cx="2209800"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i="1" dirty="0">
                <a:ln/>
                <a:solidFill>
                  <a:srgbClr val="0000CC"/>
                </a:solidFill>
                <a:latin typeface="Verdana" panose="020B0604030504040204" pitchFamily="34" charset="0"/>
                <a:ea typeface="Verdana" panose="020B0604030504040204" pitchFamily="34" charset="0"/>
                <a:cs typeface="Verdana" panose="020B0604030504040204" pitchFamily="34" charset="0"/>
              </a:rPr>
              <a:t> Latin America</a:t>
            </a:r>
          </a:p>
          <a:p>
            <a:pPr algn="ctr"/>
            <a:r>
              <a:rPr lang="en-US" b="1" i="1" dirty="0">
                <a:ln/>
                <a:solidFill>
                  <a:srgbClr val="0000CC"/>
                </a:solidFill>
                <a:latin typeface="Verdana" panose="020B0604030504040204" pitchFamily="34" charset="0"/>
                <a:ea typeface="Verdana" panose="020B0604030504040204" pitchFamily="34" charset="0"/>
                <a:cs typeface="Verdana" panose="020B0604030504040204" pitchFamily="34" charset="0"/>
              </a:rPr>
              <a:t>&amp;</a:t>
            </a:r>
          </a:p>
          <a:p>
            <a:pPr algn="ctr"/>
            <a:r>
              <a:rPr lang="en-US" b="1" i="1" dirty="0">
                <a:ln/>
                <a:solidFill>
                  <a:srgbClr val="0000CC"/>
                </a:solidFill>
                <a:latin typeface="Verdana" panose="020B0604030504040204" pitchFamily="34" charset="0"/>
                <a:ea typeface="Verdana" panose="020B0604030504040204" pitchFamily="34" charset="0"/>
                <a:cs typeface="Verdana" panose="020B0604030504040204" pitchFamily="34" charset="0"/>
              </a:rPr>
              <a:t>Caribbean</a:t>
            </a:r>
          </a:p>
        </p:txBody>
      </p:sp>
    </p:spTree>
    <p:extLst>
      <p:ext uri="{BB962C8B-B14F-4D97-AF65-F5344CB8AC3E}">
        <p14:creationId xmlns:p14="http://schemas.microsoft.com/office/powerpoint/2010/main" xmlns="" val="271231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taylor\Desktop\Check bo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163" y="2470150"/>
            <a:ext cx="5126037"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itle 3"/>
          <p:cNvSpPr>
            <a:spLocks noGrp="1"/>
          </p:cNvSpPr>
          <p:nvPr>
            <p:ph type="title"/>
          </p:nvPr>
        </p:nvSpPr>
        <p:spPr>
          <a:xfrm>
            <a:off x="304800" y="76200"/>
            <a:ext cx="7086600" cy="1219200"/>
          </a:xfrm>
        </p:spPr>
        <p:txBody>
          <a:bodyPr/>
          <a:lstStyle/>
          <a:p>
            <a:pPr eaLnBrk="1" hangingPunct="1"/>
            <a:r>
              <a:rPr lang="en-US" altLang="en-US" sz="4000" dirty="0">
                <a:latin typeface="Calibri" pitchFamily="34" charset="0"/>
                <a:ea typeface="Calibri" pitchFamily="34" charset="0"/>
                <a:cs typeface="Calibri" pitchFamily="34" charset="0"/>
              </a:rPr>
              <a:t>This is Propane </a:t>
            </a:r>
            <a:r>
              <a:rPr lang="en-US" altLang="en-US" sz="4000" dirty="0" err="1">
                <a:latin typeface="Calibri" pitchFamily="34" charset="0"/>
                <a:ea typeface="Calibri" pitchFamily="34" charset="0"/>
                <a:cs typeface="Calibri" pitchFamily="34" charset="0"/>
              </a:rPr>
              <a:t>Autogas</a:t>
            </a:r>
            <a:r>
              <a:rPr lang="en-US" altLang="en-US" sz="4000" dirty="0">
                <a:latin typeface="Calibri" pitchFamily="34" charset="0"/>
                <a:ea typeface="Calibri" pitchFamily="34" charset="0"/>
                <a:cs typeface="Calibri" pitchFamily="34" charset="0"/>
              </a:rPr>
              <a:t>!!</a:t>
            </a:r>
          </a:p>
        </p:txBody>
      </p:sp>
      <p:sp>
        <p:nvSpPr>
          <p:cNvPr id="5" name="Text Placeholder 4"/>
          <p:cNvSpPr>
            <a:spLocks noGrp="1"/>
          </p:cNvSpPr>
          <p:nvPr>
            <p:ph type="body" sz="quarter" idx="13"/>
          </p:nvPr>
        </p:nvSpPr>
        <p:spPr>
          <a:xfrm>
            <a:off x="228600" y="1371600"/>
            <a:ext cx="8686800" cy="4724400"/>
          </a:xfrm>
        </p:spPr>
        <p:txBody>
          <a:bodyPr/>
          <a:lstStyle/>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Clean</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Cost Effective</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Conserves Resources</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Common Sense</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Commitment friendly</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Domestic</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Abundant </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Affordable</a:t>
            </a:r>
          </a:p>
          <a:p>
            <a:pPr eaLnBrk="1" hangingPunct="1">
              <a:buFont typeface="Arial" pitchFamily="34" charset="0"/>
              <a:buNone/>
              <a:defRPr/>
            </a:pPr>
            <a:r>
              <a:rPr lang="en-US" sz="2200" b="1" dirty="0">
                <a:solidFill>
                  <a:schemeClr val="accent2">
                    <a:lumMod val="50000"/>
                  </a:schemeClr>
                </a:solidFill>
                <a:latin typeface="Calibri" pitchFamily="34" charset="0"/>
                <a:cs typeface="Calibri" pitchFamily="34" charset="0"/>
              </a:rPr>
              <a:t>									Available</a:t>
            </a:r>
          </a:p>
          <a:p>
            <a:pPr algn="ctr" eaLnBrk="1" hangingPunct="1">
              <a:buFont typeface="Arial" pitchFamily="34" charset="0"/>
              <a:buNone/>
              <a:defRPr/>
            </a:pPr>
            <a:endParaRPr lang="en-US" sz="2800" b="1" dirty="0">
              <a:latin typeface="Calibri" pitchFamily="34" charset="0"/>
              <a:cs typeface="Calibri" pitchFamily="34" charset="0"/>
            </a:endParaRPr>
          </a:p>
          <a:p>
            <a:pPr algn="ctr" eaLnBrk="1" hangingPunct="1">
              <a:buFont typeface="Arial" pitchFamily="34" charset="0"/>
              <a:buNone/>
              <a:defRPr/>
            </a:pPr>
            <a:r>
              <a:rPr lang="en-US" sz="2800" b="1" dirty="0">
                <a:latin typeface="Calibri" pitchFamily="34" charset="0"/>
                <a:cs typeface="Calibri" pitchFamily="34" charset="0"/>
              </a:rPr>
              <a:t>Propane Autogas is the viable alternative fuel</a:t>
            </a:r>
            <a:r>
              <a:rPr lang="en-US" b="1" dirty="0">
                <a:latin typeface="Calibri" pitchFamily="34" charset="0"/>
                <a:cs typeface="Calibri" pitchFamily="34" charset="0"/>
              </a:rPr>
              <a:t>  </a:t>
            </a:r>
          </a:p>
          <a:p>
            <a:pPr marL="0" indent="0" eaLnBrk="1" hangingPunct="1">
              <a:buFont typeface="Arial" pitchFamily="34" charset="0"/>
              <a:buNone/>
              <a:defRPr/>
            </a:pPr>
            <a:endParaRPr lang="en-US" b="1" dirty="0">
              <a:latin typeface="Calibri" pitchFamily="34" charset="0"/>
              <a:cs typeface="Calibri" pitchFamily="34" charset="0"/>
            </a:endParaRPr>
          </a:p>
          <a:p>
            <a:pPr eaLnBrk="1" hangingPunct="1">
              <a:defRPr/>
            </a:pPr>
            <a:endParaRPr lang="en-US" b="1" dirty="0">
              <a:latin typeface="Calibri" pitchFamily="34" charset="0"/>
              <a:cs typeface="Calibri" pitchFamily="34" charset="0"/>
            </a:endParaRPr>
          </a:p>
          <a:p>
            <a:pPr eaLnBrk="1" hangingPunct="1">
              <a:defRPr/>
            </a:pPr>
            <a:endParaRPr lang="en-US" b="1" dirty="0">
              <a:latin typeface="Calibri" pitchFamily="34" charset="0"/>
              <a:cs typeface="Calibri" pitchFamily="34" charset="0"/>
            </a:endParaRPr>
          </a:p>
        </p:txBody>
      </p:sp>
      <p:sp>
        <p:nvSpPr>
          <p:cNvPr id="2" name="TextBox 1"/>
          <p:cNvSpPr txBox="1"/>
          <p:nvPr/>
        </p:nvSpPr>
        <p:spPr>
          <a:xfrm>
            <a:off x="7013575" y="34925"/>
            <a:ext cx="1371600" cy="369888"/>
          </a:xfrm>
          <a:prstGeom prst="rect">
            <a:avLst/>
          </a:prstGeom>
          <a:noFill/>
        </p:spPr>
        <p:txBody>
          <a:bodyPr>
            <a:spAutoFit/>
          </a:bodyPr>
          <a:lstStyle/>
          <a:p>
            <a:pPr eaLnBrk="1" hangingPunct="1">
              <a:defRPr/>
            </a:pPr>
            <a:r>
              <a:rPr lang="en-US" i="1" dirty="0">
                <a:solidFill>
                  <a:schemeClr val="bg1">
                    <a:lumMod val="95000"/>
                  </a:schemeClr>
                </a:solidFill>
                <a:latin typeface="Calibri" pitchFamily="34" charset="0"/>
                <a:cs typeface="Calibri" pitchFamily="34" charset="0"/>
              </a:rPr>
              <a:t>Courtesy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dissolve">
                                      <p:cBhvr>
                                        <p:cTn id="34" dur="10"/>
                                        <p:tgtEl>
                                          <p:spTgt spid="5">
                                            <p:txEl>
                                              <p:pRg st="10" end="1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Oval 28"/>
          <p:cNvSpPr/>
          <p:nvPr/>
        </p:nvSpPr>
        <p:spPr>
          <a:xfrm>
            <a:off x="4562477" y="2657485"/>
            <a:ext cx="9525" cy="9525"/>
          </a:xfrm>
          <a:prstGeom prst="ellipse">
            <a:avLst/>
          </a:prstGeom>
          <a:solidFill>
            <a:srgbClr val="FF0000"/>
          </a:solidFill>
          <a:ln>
            <a:solidFill>
              <a:srgbClr val="FF0000"/>
            </a:solidFill>
          </a:ln>
          <a:scene3d>
            <a:camera prst="orthographicFront">
              <a:rot lat="0" lon="0" rev="0"/>
            </a:camera>
            <a:lightRig rig="threePt" dir="t"/>
          </a:scene3d>
          <a:sp3d z="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5126" name="TextBox 2"/>
          <p:cNvSpPr txBox="1">
            <a:spLocks noChangeArrowheads="1"/>
          </p:cNvSpPr>
          <p:nvPr/>
        </p:nvSpPr>
        <p:spPr bwMode="auto">
          <a:xfrm>
            <a:off x="9527" y="152403"/>
            <a:ext cx="9134473" cy="707886"/>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b="1" i="1" dirty="0">
                <a:ln/>
                <a:solidFill>
                  <a:srgbClr val="0027B5"/>
                </a:solidFill>
                <a:latin typeface="Verdana" panose="020B0604030504040204" pitchFamily="34" charset="0"/>
                <a:ea typeface="Verdana" panose="020B0604030504040204" pitchFamily="34" charset="0"/>
                <a:cs typeface="Verdana" panose="020B0604030504040204" pitchFamily="34" charset="0"/>
              </a:rPr>
              <a:t>Icom’s Global Presence</a:t>
            </a:r>
          </a:p>
        </p:txBody>
      </p:sp>
      <p:sp>
        <p:nvSpPr>
          <p:cNvPr id="30726" name="Text Box 6"/>
          <p:cNvSpPr txBox="1">
            <a:spLocks noChangeArrowheads="1"/>
          </p:cNvSpPr>
          <p:nvPr/>
        </p:nvSpPr>
        <p:spPr bwMode="auto">
          <a:xfrm>
            <a:off x="4572000" y="5692914"/>
            <a:ext cx="254492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1800" dirty="0">
                <a:solidFill>
                  <a:prstClr val="black"/>
                </a:solidFill>
              </a:rPr>
              <a:t> </a:t>
            </a:r>
            <a:r>
              <a:rPr lang="en-US" altLang="en-US" sz="2000" dirty="0">
                <a:solidFill>
                  <a:prstClr val="black"/>
                </a:solidFill>
              </a:rPr>
              <a:t>Manufacturing Plants</a:t>
            </a:r>
          </a:p>
          <a:p>
            <a:pPr eaLnBrk="1" hangingPunct="1">
              <a:spcBef>
                <a:spcPct val="0"/>
              </a:spcBef>
              <a:buFontTx/>
              <a:buChar char="-"/>
            </a:pPr>
            <a:r>
              <a:rPr lang="en-US" altLang="en-US" sz="2000" dirty="0">
                <a:solidFill>
                  <a:prstClr val="black"/>
                </a:solidFill>
              </a:rPr>
              <a:t> Distribution Centers</a:t>
            </a:r>
          </a:p>
        </p:txBody>
      </p:sp>
      <p:sp>
        <p:nvSpPr>
          <p:cNvPr id="10" name="Oval 9"/>
          <p:cNvSpPr>
            <a:spLocks noChangeAspect="1"/>
          </p:cNvSpPr>
          <p:nvPr/>
        </p:nvSpPr>
        <p:spPr>
          <a:xfrm>
            <a:off x="4419601" y="5842000"/>
            <a:ext cx="177800" cy="177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11" name="Oval 10"/>
          <p:cNvSpPr>
            <a:spLocks noChangeAspect="1"/>
          </p:cNvSpPr>
          <p:nvPr/>
        </p:nvSpPr>
        <p:spPr>
          <a:xfrm>
            <a:off x="4419601" y="6096000"/>
            <a:ext cx="177800" cy="177800"/>
          </a:xfrm>
          <a:prstGeom prst="ellipse">
            <a:avLst/>
          </a:prstGeom>
          <a:solidFill>
            <a:srgbClr val="E1C101"/>
          </a:solidFill>
          <a:ln>
            <a:solidFill>
              <a:srgbClr val="E1C1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0729" name="Footer Placeholder 1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30730" name="Picture 24" descr="world%20map.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2" y="1082685"/>
            <a:ext cx="7972425" cy="447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Oval 25"/>
          <p:cNvSpPr/>
          <p:nvPr/>
        </p:nvSpPr>
        <p:spPr>
          <a:xfrm>
            <a:off x="2581277" y="2581285"/>
            <a:ext cx="9525" cy="9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7" name="Oval 26"/>
          <p:cNvSpPr/>
          <p:nvPr/>
        </p:nvSpPr>
        <p:spPr>
          <a:xfrm>
            <a:off x="4495802" y="2560648"/>
            <a:ext cx="9525" cy="9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8" name="Oval 27"/>
          <p:cNvSpPr/>
          <p:nvPr/>
        </p:nvSpPr>
        <p:spPr>
          <a:xfrm>
            <a:off x="4495802" y="2597160"/>
            <a:ext cx="9525" cy="9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0" name="Oval 29"/>
          <p:cNvSpPr/>
          <p:nvPr/>
        </p:nvSpPr>
        <p:spPr>
          <a:xfrm>
            <a:off x="2657477" y="24288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1" name="Oval 30"/>
          <p:cNvSpPr/>
          <p:nvPr/>
        </p:nvSpPr>
        <p:spPr>
          <a:xfrm>
            <a:off x="4191002" y="2286010"/>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2" name="Oval 31"/>
          <p:cNvSpPr/>
          <p:nvPr/>
        </p:nvSpPr>
        <p:spPr>
          <a:xfrm>
            <a:off x="4343402" y="24288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3" name="Oval 32"/>
          <p:cNvSpPr/>
          <p:nvPr/>
        </p:nvSpPr>
        <p:spPr>
          <a:xfrm>
            <a:off x="4486277" y="23526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4" name="Oval 33"/>
          <p:cNvSpPr/>
          <p:nvPr/>
        </p:nvSpPr>
        <p:spPr>
          <a:xfrm>
            <a:off x="4648202" y="23526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5" name="Oval 34"/>
          <p:cNvSpPr/>
          <p:nvPr/>
        </p:nvSpPr>
        <p:spPr>
          <a:xfrm>
            <a:off x="4791077" y="25812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6" name="Oval 35"/>
          <p:cNvSpPr/>
          <p:nvPr/>
        </p:nvSpPr>
        <p:spPr>
          <a:xfrm>
            <a:off x="4724402" y="27336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7" name="Oval 36"/>
          <p:cNvSpPr/>
          <p:nvPr/>
        </p:nvSpPr>
        <p:spPr>
          <a:xfrm>
            <a:off x="4257677" y="2505085"/>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8" name="Oval 37"/>
          <p:cNvSpPr/>
          <p:nvPr/>
        </p:nvSpPr>
        <p:spPr>
          <a:xfrm>
            <a:off x="7229477" y="4181483"/>
            <a:ext cx="9525" cy="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9" name="TextBox 38"/>
          <p:cNvSpPr txBox="1"/>
          <p:nvPr/>
        </p:nvSpPr>
        <p:spPr>
          <a:xfrm>
            <a:off x="1676400" y="1981204"/>
            <a:ext cx="5334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CANADA</a:t>
            </a:r>
          </a:p>
        </p:txBody>
      </p:sp>
      <p:cxnSp>
        <p:nvCxnSpPr>
          <p:cNvPr id="41" name="Straight Arrow Connector 40"/>
          <p:cNvCxnSpPr/>
          <p:nvPr/>
        </p:nvCxnSpPr>
        <p:spPr>
          <a:xfrm>
            <a:off x="2209800" y="2057410"/>
            <a:ext cx="381000" cy="32861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352800" y="2743210"/>
            <a:ext cx="5334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FRANCE</a:t>
            </a:r>
          </a:p>
        </p:txBody>
      </p:sp>
      <p:cxnSp>
        <p:nvCxnSpPr>
          <p:cNvPr id="46" name="Straight Arrow Connector 45"/>
          <p:cNvCxnSpPr/>
          <p:nvPr/>
        </p:nvCxnSpPr>
        <p:spPr>
          <a:xfrm flipV="1">
            <a:off x="3886200" y="2590800"/>
            <a:ext cx="304800" cy="2286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00400" y="2438410"/>
            <a:ext cx="5334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BELGIUM</a:t>
            </a:r>
          </a:p>
        </p:txBody>
      </p:sp>
      <p:cxnSp>
        <p:nvCxnSpPr>
          <p:cNvPr id="50" name="Straight Arrow Connector 49"/>
          <p:cNvCxnSpPr>
            <a:stCxn id="48" idx="3"/>
          </p:cNvCxnSpPr>
          <p:nvPr/>
        </p:nvCxnSpPr>
        <p:spPr>
          <a:xfrm flipV="1">
            <a:off x="3733800" y="2438410"/>
            <a:ext cx="533400" cy="10001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200400" y="1981204"/>
            <a:ext cx="6096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ENGLAND</a:t>
            </a:r>
          </a:p>
        </p:txBody>
      </p:sp>
      <p:cxnSp>
        <p:nvCxnSpPr>
          <p:cNvPr id="53" name="Straight Arrow Connector 52"/>
          <p:cNvCxnSpPr>
            <a:stCxn id="51" idx="3"/>
          </p:cNvCxnSpPr>
          <p:nvPr/>
        </p:nvCxnSpPr>
        <p:spPr>
          <a:xfrm>
            <a:off x="3810000" y="2081223"/>
            <a:ext cx="304800" cy="20478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038600" y="1752600"/>
            <a:ext cx="6096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GERMANY</a:t>
            </a:r>
          </a:p>
        </p:txBody>
      </p:sp>
      <p:cxnSp>
        <p:nvCxnSpPr>
          <p:cNvPr id="56" name="Straight Arrow Connector 55"/>
          <p:cNvCxnSpPr/>
          <p:nvPr/>
        </p:nvCxnSpPr>
        <p:spPr>
          <a:xfrm rot="16200000" flipH="1">
            <a:off x="4291017" y="2081213"/>
            <a:ext cx="333375" cy="762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53000" y="1981204"/>
            <a:ext cx="6096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POLAND</a:t>
            </a:r>
          </a:p>
        </p:txBody>
      </p:sp>
      <p:cxnSp>
        <p:nvCxnSpPr>
          <p:cNvPr id="59" name="Straight Arrow Connector 58"/>
          <p:cNvCxnSpPr>
            <a:stCxn id="57" idx="1"/>
          </p:cNvCxnSpPr>
          <p:nvPr/>
        </p:nvCxnSpPr>
        <p:spPr>
          <a:xfrm rot="10800000" flipV="1">
            <a:off x="4724400" y="2081223"/>
            <a:ext cx="228600" cy="20478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181600" y="2362210"/>
            <a:ext cx="6096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BULGARIA</a:t>
            </a:r>
          </a:p>
        </p:txBody>
      </p:sp>
      <p:cxnSp>
        <p:nvCxnSpPr>
          <p:cNvPr id="62" name="Straight Arrow Connector 61"/>
          <p:cNvCxnSpPr>
            <a:stCxn id="60" idx="1"/>
          </p:cNvCxnSpPr>
          <p:nvPr/>
        </p:nvCxnSpPr>
        <p:spPr>
          <a:xfrm rot="10800000" flipV="1">
            <a:off x="4876800" y="2462223"/>
            <a:ext cx="304800" cy="12858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105400" y="2819410"/>
            <a:ext cx="6096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GREECE</a:t>
            </a:r>
          </a:p>
        </p:txBody>
      </p:sp>
      <p:cxnSp>
        <p:nvCxnSpPr>
          <p:cNvPr id="66" name="Straight Arrow Connector 65"/>
          <p:cNvCxnSpPr>
            <a:stCxn id="64" idx="1"/>
          </p:cNvCxnSpPr>
          <p:nvPr/>
        </p:nvCxnSpPr>
        <p:spPr>
          <a:xfrm rot="10800000">
            <a:off x="4800600" y="2743210"/>
            <a:ext cx="304800" cy="17621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20000" y="3810001"/>
            <a:ext cx="609600" cy="200025"/>
          </a:xfrm>
          <a:prstGeom prst="rect">
            <a:avLst/>
          </a:prstGeom>
          <a:solidFill>
            <a:schemeClr val="bg1"/>
          </a:solidFill>
          <a:ln>
            <a:solidFill>
              <a:srgbClr val="FFFF00"/>
            </a:solidFill>
          </a:ln>
        </p:spPr>
        <p:txBody>
          <a:bodyPr>
            <a:spAutoFit/>
          </a:bodyPr>
          <a:lstStyle/>
          <a:p>
            <a:pPr algn="ctr" eaLnBrk="1" hangingPunct="1">
              <a:defRPr/>
            </a:pPr>
            <a:r>
              <a:rPr lang="en-US" sz="700" b="1" dirty="0">
                <a:solidFill>
                  <a:prstClr val="black"/>
                </a:solidFill>
                <a:latin typeface="Calibri"/>
              </a:rPr>
              <a:t>AUSTRALIA</a:t>
            </a:r>
          </a:p>
        </p:txBody>
      </p:sp>
      <p:cxnSp>
        <p:nvCxnSpPr>
          <p:cNvPr id="69" name="Straight Arrow Connector 68"/>
          <p:cNvCxnSpPr/>
          <p:nvPr/>
        </p:nvCxnSpPr>
        <p:spPr>
          <a:xfrm rot="10800000" flipV="1">
            <a:off x="7315200" y="3886200"/>
            <a:ext cx="304800" cy="2286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143000" y="2590810"/>
            <a:ext cx="838200" cy="200025"/>
          </a:xfrm>
          <a:prstGeom prst="rect">
            <a:avLst/>
          </a:prstGeom>
          <a:solidFill>
            <a:schemeClr val="bg1"/>
          </a:solidFill>
          <a:ln>
            <a:solidFill>
              <a:srgbClr val="FF0000"/>
            </a:solidFill>
          </a:ln>
        </p:spPr>
        <p:txBody>
          <a:bodyPr>
            <a:spAutoFit/>
          </a:bodyPr>
          <a:lstStyle/>
          <a:p>
            <a:pPr algn="ctr" eaLnBrk="1" hangingPunct="1">
              <a:defRPr/>
            </a:pPr>
            <a:r>
              <a:rPr lang="en-US" sz="700" b="1" dirty="0">
                <a:solidFill>
                  <a:prstClr val="black"/>
                </a:solidFill>
                <a:latin typeface="Calibri"/>
              </a:rPr>
              <a:t>UNITED STATES</a:t>
            </a:r>
          </a:p>
        </p:txBody>
      </p:sp>
      <p:cxnSp>
        <p:nvCxnSpPr>
          <p:cNvPr id="73" name="Straight Arrow Connector 72"/>
          <p:cNvCxnSpPr>
            <a:stCxn id="71" idx="3"/>
          </p:cNvCxnSpPr>
          <p:nvPr/>
        </p:nvCxnSpPr>
        <p:spPr>
          <a:xfrm flipV="1">
            <a:off x="1981200" y="2590810"/>
            <a:ext cx="533400" cy="1000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419600" y="2438400"/>
            <a:ext cx="304800" cy="304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5" name="TextBox 74"/>
          <p:cNvSpPr txBox="1"/>
          <p:nvPr/>
        </p:nvSpPr>
        <p:spPr>
          <a:xfrm>
            <a:off x="4114800" y="3048010"/>
            <a:ext cx="533400" cy="200025"/>
          </a:xfrm>
          <a:prstGeom prst="rect">
            <a:avLst/>
          </a:prstGeom>
          <a:solidFill>
            <a:schemeClr val="bg1"/>
          </a:solidFill>
          <a:ln>
            <a:solidFill>
              <a:srgbClr val="FF0000"/>
            </a:solidFill>
          </a:ln>
        </p:spPr>
        <p:txBody>
          <a:bodyPr>
            <a:spAutoFit/>
          </a:bodyPr>
          <a:lstStyle/>
          <a:p>
            <a:pPr algn="ctr" eaLnBrk="1" hangingPunct="1">
              <a:defRPr/>
            </a:pPr>
            <a:r>
              <a:rPr lang="en-US" sz="700" b="1" dirty="0">
                <a:solidFill>
                  <a:prstClr val="black"/>
                </a:solidFill>
                <a:latin typeface="Calibri"/>
              </a:rPr>
              <a:t>ITALY</a:t>
            </a:r>
          </a:p>
        </p:txBody>
      </p:sp>
      <p:cxnSp>
        <p:nvCxnSpPr>
          <p:cNvPr id="77" name="Straight Arrow Connector 76"/>
          <p:cNvCxnSpPr>
            <a:stCxn id="75" idx="0"/>
            <a:endCxn id="74" idx="3"/>
          </p:cNvCxnSpPr>
          <p:nvPr/>
        </p:nvCxnSpPr>
        <p:spPr>
          <a:xfrm rot="5400000" flipH="1" flipV="1">
            <a:off x="4248150" y="2832105"/>
            <a:ext cx="349250" cy="82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516439" y="2624148"/>
            <a:ext cx="9525" cy="9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bevelT w="6350"/>
            </a:sp3d>
          </a:bodyPr>
          <a:lstStyle/>
          <a:p>
            <a:pPr algn="ctr" eaLnBrk="1" hangingPunct="1">
              <a:defRPr/>
            </a:pPr>
            <a:endParaRPr lang="en-US" dirty="0">
              <a:solidFill>
                <a:prstClr val="white"/>
              </a:solidFill>
            </a:endParaRPr>
          </a:p>
        </p:txBody>
      </p:sp>
      <p:pic>
        <p:nvPicPr>
          <p:cNvPr id="1792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0308" y="2091144"/>
            <a:ext cx="390525"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920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0311" y="2152661"/>
            <a:ext cx="89693" cy="89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755287" y="1920498"/>
            <a:ext cx="584994" cy="215444"/>
          </a:xfrm>
          <a:prstGeom prst="rect">
            <a:avLst/>
          </a:prstGeom>
          <a:solidFill>
            <a:schemeClr val="bg1"/>
          </a:solidFill>
          <a:ln>
            <a:solidFill>
              <a:srgbClr val="FFFF00"/>
            </a:solidFill>
          </a:ln>
        </p:spPr>
        <p:txBody>
          <a:bodyPr wrap="square" rtlCol="0">
            <a:spAutoFit/>
          </a:bodyPr>
          <a:lstStyle/>
          <a:p>
            <a:pPr algn="ctr"/>
            <a:r>
              <a:rPr lang="en-US" sz="800" b="1" dirty="0">
                <a:solidFill>
                  <a:prstClr val="black"/>
                </a:solidFill>
                <a:latin typeface="Calibri"/>
              </a:rPr>
              <a:t>Korea</a:t>
            </a:r>
          </a:p>
        </p:txBody>
      </p:sp>
      <p:pic>
        <p:nvPicPr>
          <p:cNvPr id="49" name="Picture 4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419356472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0" y="66676"/>
            <a:ext cx="9144000" cy="646331"/>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ICOM Manufacturing Italy</a:t>
            </a:r>
          </a:p>
        </p:txBody>
      </p:sp>
      <p:sp>
        <p:nvSpPr>
          <p:cNvPr id="11266" name="Text Box 13"/>
          <p:cNvSpPr txBox="1">
            <a:spLocks noChangeArrowheads="1"/>
          </p:cNvSpPr>
          <p:nvPr/>
        </p:nvSpPr>
        <p:spPr bwMode="auto">
          <a:xfrm>
            <a:off x="381000" y="2971810"/>
            <a:ext cx="60960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1600" b="1" i="1" dirty="0">
                <a:solidFill>
                  <a:srgbClr val="0000CC"/>
                </a:solidFill>
                <a:cs typeface="Times New Roman" pitchFamily="18" charset="0"/>
              </a:rPr>
              <a:t> </a:t>
            </a:r>
            <a:r>
              <a:rPr lang="en-US" altLang="en-US" sz="1600" i="1" dirty="0">
                <a:solidFill>
                  <a:srgbClr val="0000CC"/>
                </a:solidFill>
                <a:cs typeface="Times New Roman" pitchFamily="18" charset="0"/>
              </a:rPr>
              <a:t>Founded in 1984</a:t>
            </a:r>
          </a:p>
          <a:p>
            <a:pPr eaLnBrk="1" hangingPunct="1">
              <a:spcBef>
                <a:spcPct val="0"/>
              </a:spcBef>
              <a:buFontTx/>
              <a:buChar char="•"/>
            </a:pPr>
            <a:r>
              <a:rPr lang="en-US" altLang="en-US" sz="1600" i="1" dirty="0">
                <a:solidFill>
                  <a:srgbClr val="0000CC"/>
                </a:solidFill>
                <a:cs typeface="Times New Roman" pitchFamily="18" charset="0"/>
              </a:rPr>
              <a:t> Invented and patented the toroidal LPG tank </a:t>
            </a:r>
          </a:p>
          <a:p>
            <a:pPr eaLnBrk="1" hangingPunct="1">
              <a:spcBef>
                <a:spcPct val="0"/>
              </a:spcBef>
              <a:buFontTx/>
              <a:buChar char="•"/>
            </a:pPr>
            <a:r>
              <a:rPr lang="en-US" altLang="en-US" sz="1600" i="1" dirty="0">
                <a:solidFill>
                  <a:srgbClr val="0000CC"/>
                </a:solidFill>
                <a:cs typeface="Times New Roman" pitchFamily="18" charset="0"/>
              </a:rPr>
              <a:t> Holds numerous patents on alternative fuel systems</a:t>
            </a:r>
          </a:p>
          <a:p>
            <a:pPr eaLnBrk="1" hangingPunct="1">
              <a:spcBef>
                <a:spcPct val="0"/>
              </a:spcBef>
              <a:buFontTx/>
              <a:buChar char="•"/>
            </a:pPr>
            <a:r>
              <a:rPr lang="en-US" altLang="en-US" sz="1600" i="1" dirty="0">
                <a:solidFill>
                  <a:srgbClr val="0000CC"/>
                </a:solidFill>
                <a:cs typeface="Times New Roman" pitchFamily="18" charset="0"/>
              </a:rPr>
              <a:t> Sold over 4 million LPG automotive tanks</a:t>
            </a:r>
          </a:p>
          <a:p>
            <a:pPr eaLnBrk="1" hangingPunct="1">
              <a:spcBef>
                <a:spcPct val="0"/>
              </a:spcBef>
              <a:buFontTx/>
              <a:buChar char="•"/>
            </a:pPr>
            <a:r>
              <a:rPr lang="en-US" altLang="en-US" sz="1600" i="1" dirty="0">
                <a:solidFill>
                  <a:srgbClr val="0000CC"/>
                </a:solidFill>
                <a:cs typeface="Times New Roman" pitchFamily="18" charset="0"/>
              </a:rPr>
              <a:t> Sold over 250,000 JTG  propane liquid injection systems</a:t>
            </a:r>
          </a:p>
          <a:p>
            <a:pPr eaLnBrk="1" hangingPunct="1">
              <a:spcBef>
                <a:spcPct val="0"/>
              </a:spcBef>
              <a:buFontTx/>
              <a:buChar char="•"/>
            </a:pPr>
            <a:r>
              <a:rPr lang="en-US" altLang="en-US" sz="1600" i="1" dirty="0">
                <a:solidFill>
                  <a:srgbClr val="0000CC"/>
                </a:solidFill>
                <a:cs typeface="Times New Roman" pitchFamily="18" charset="0"/>
              </a:rPr>
              <a:t> </a:t>
            </a:r>
            <a:r>
              <a:rPr lang="en-US" altLang="en-US" sz="1600" i="1" dirty="0">
                <a:solidFill>
                  <a:srgbClr val="0000CC"/>
                </a:solidFill>
              </a:rPr>
              <a:t>ISO 9001 and ISO 14001 Certified</a:t>
            </a:r>
            <a:endParaRPr lang="en-US" altLang="en-US" sz="1600" i="1" dirty="0">
              <a:solidFill>
                <a:srgbClr val="0000CC"/>
              </a:solidFill>
              <a:cs typeface="Times New Roman" pitchFamily="18" charset="0"/>
            </a:endParaRPr>
          </a:p>
          <a:p>
            <a:pPr eaLnBrk="1" hangingPunct="1">
              <a:spcBef>
                <a:spcPct val="0"/>
              </a:spcBef>
              <a:buFontTx/>
              <a:buChar char="•"/>
            </a:pPr>
            <a:r>
              <a:rPr lang="en-US" altLang="en-US" sz="1600" i="1" dirty="0">
                <a:solidFill>
                  <a:srgbClr val="0000CC"/>
                </a:solidFill>
                <a:cs typeface="Times New Roman" pitchFamily="18" charset="0"/>
              </a:rPr>
              <a:t> Holds numerous EN67 certifications</a:t>
            </a:r>
          </a:p>
          <a:p>
            <a:pPr eaLnBrk="1" hangingPunct="1">
              <a:spcBef>
                <a:spcPct val="0"/>
              </a:spcBef>
              <a:buFontTx/>
              <a:buChar char="•"/>
            </a:pPr>
            <a:r>
              <a:rPr lang="en-US" altLang="en-US" sz="1600" i="1" dirty="0">
                <a:solidFill>
                  <a:srgbClr val="0000CC"/>
                </a:solidFill>
                <a:cs typeface="Times New Roman" pitchFamily="18" charset="0"/>
              </a:rPr>
              <a:t> ASME certified</a:t>
            </a:r>
          </a:p>
          <a:p>
            <a:pPr eaLnBrk="1" hangingPunct="1">
              <a:spcBef>
                <a:spcPct val="0"/>
              </a:spcBef>
              <a:buFontTx/>
              <a:buChar char="•"/>
            </a:pPr>
            <a:r>
              <a:rPr lang="en-US" altLang="en-US" sz="1600" i="1" dirty="0">
                <a:solidFill>
                  <a:srgbClr val="0000CC"/>
                </a:solidFill>
                <a:cs typeface="Times New Roman" pitchFamily="18" charset="0"/>
              </a:rPr>
              <a:t> Has distribution in 15 countries on 5 continents</a:t>
            </a:r>
          </a:p>
          <a:p>
            <a:pPr eaLnBrk="1" hangingPunct="1">
              <a:spcBef>
                <a:spcPct val="0"/>
              </a:spcBef>
              <a:buFontTx/>
              <a:buChar char="•"/>
            </a:pPr>
            <a:r>
              <a:rPr lang="en-US" altLang="en-US" sz="1600" i="1" dirty="0">
                <a:solidFill>
                  <a:srgbClr val="0000CC"/>
                </a:solidFill>
                <a:cs typeface="Times New Roman" pitchFamily="18" charset="0"/>
              </a:rPr>
              <a:t> Tier I OEM supplier</a:t>
            </a:r>
          </a:p>
          <a:p>
            <a:pPr eaLnBrk="1" hangingPunct="1">
              <a:spcBef>
                <a:spcPct val="0"/>
              </a:spcBef>
              <a:buFontTx/>
              <a:buChar char="•"/>
            </a:pPr>
            <a:r>
              <a:rPr lang="en-US" altLang="en-US" sz="1600" i="1" dirty="0">
                <a:solidFill>
                  <a:srgbClr val="0000CC"/>
                </a:solidFill>
                <a:cs typeface="Times New Roman" pitchFamily="18" charset="0"/>
              </a:rPr>
              <a:t> JTG® System approved to rigid Canadian -40° testing</a:t>
            </a:r>
          </a:p>
          <a:p>
            <a:pPr eaLnBrk="1" hangingPunct="1">
              <a:spcBef>
                <a:spcPct val="0"/>
              </a:spcBef>
              <a:buFontTx/>
              <a:buChar char="•"/>
            </a:pPr>
            <a:r>
              <a:rPr lang="en-US" altLang="en-US" sz="1600" i="1" dirty="0">
                <a:solidFill>
                  <a:srgbClr val="0000CC"/>
                </a:solidFill>
                <a:cs typeface="Times New Roman" pitchFamily="18" charset="0"/>
              </a:rPr>
              <a:t>Successfully Crash Tested numerous vehicles</a:t>
            </a:r>
          </a:p>
        </p:txBody>
      </p:sp>
      <p:pic>
        <p:nvPicPr>
          <p:cNvPr id="8197" name="Picture 7" descr="Icom-CisternadL1"/>
          <p:cNvPicPr>
            <a:picLocks noChangeAspect="1" noChangeArrowheads="1"/>
          </p:cNvPicPr>
          <p:nvPr/>
        </p:nvPicPr>
        <p:blipFill>
          <a:blip r:embed="rId2" cstate="print">
            <a:extLst/>
          </a:blip>
          <a:srcRect/>
          <a:stretch>
            <a:fillRect/>
          </a:stretch>
        </p:blipFill>
        <p:spPr bwMode="auto">
          <a:xfrm>
            <a:off x="533402" y="914400"/>
            <a:ext cx="5827713" cy="1951038"/>
          </a:xfrm>
          <a:prstGeom prst="rect">
            <a:avLst/>
          </a:prstGeom>
          <a:ln>
            <a:noFill/>
          </a:ln>
          <a:effectLst>
            <a:softEdge rad="112500"/>
          </a:effectLst>
          <a:extLst/>
        </p:spPr>
      </p:pic>
      <p:pic>
        <p:nvPicPr>
          <p:cNvPr id="16386" name="Picture 4" descr="FOTO PRESSE 400 TON"/>
          <p:cNvPicPr>
            <a:picLocks noChangeAspect="1" noChangeArrowheads="1"/>
          </p:cNvPicPr>
          <p:nvPr/>
        </p:nvPicPr>
        <p:blipFill>
          <a:blip r:embed="rId3" cstate="print"/>
          <a:srcRect l="4036" r="11122"/>
          <a:stretch>
            <a:fillRect/>
          </a:stretch>
        </p:blipFill>
        <p:spPr bwMode="auto">
          <a:xfrm>
            <a:off x="6639427" y="852373"/>
            <a:ext cx="2256242" cy="35441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411" name="Picture 7" descr="MVC-003Xverniciatura"/>
          <p:cNvPicPr>
            <a:picLocks noChangeAspect="1" noChangeArrowheads="1"/>
          </p:cNvPicPr>
          <p:nvPr/>
        </p:nvPicPr>
        <p:blipFill>
          <a:blip r:embed="rId4" cstate="print"/>
          <a:srcRect/>
          <a:stretch>
            <a:fillRect/>
          </a:stretch>
        </p:blipFill>
        <p:spPr bwMode="auto">
          <a:xfrm>
            <a:off x="5695419" y="3982468"/>
            <a:ext cx="3190715" cy="23927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151" name="Footer Placeholder 7"/>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898989"/>
                </a:solidFill>
              </a:rPr>
              <a:t>Property of ICOM North America</a:t>
            </a: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2125525764"/>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ox(in)">
                                      <p:cBhvr>
                                        <p:cTn id="7" dur="500"/>
                                        <p:tgtEl>
                                          <p:spTgt spid="112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fade">
                                      <p:cBhvr>
                                        <p:cTn id="10" dur="500"/>
                                        <p:tgtEl>
                                          <p:spTgt spid="8197"/>
                                        </p:tgtEl>
                                      </p:cBhvr>
                                    </p:animEffect>
                                  </p:childTnLst>
                                </p:cTn>
                              </p:par>
                            </p:childTnLst>
                          </p:cTn>
                        </p:par>
                        <p:par>
                          <p:cTn id="11" fill="hold" nodeType="afterGroup">
                            <p:stCondLst>
                              <p:cond delay="500"/>
                            </p:stCondLst>
                            <p:childTnLst>
                              <p:par>
                                <p:cTn id="12" presetID="4" presetClass="entr" presetSubtype="16" fill="hold" nodeType="afterEffect">
                                  <p:stCondLst>
                                    <p:cond delay="1000"/>
                                  </p:stCondLst>
                                  <p:childTnLst>
                                    <p:set>
                                      <p:cBhvr>
                                        <p:cTn id="13" dur="1" fill="hold">
                                          <p:stCondLst>
                                            <p:cond delay="0"/>
                                          </p:stCondLst>
                                        </p:cTn>
                                        <p:tgtEl>
                                          <p:spTgt spid="11266">
                                            <p:txEl>
                                              <p:pRg st="1" end="1"/>
                                            </p:txEl>
                                          </p:spTgt>
                                        </p:tgtEl>
                                        <p:attrNameLst>
                                          <p:attrName>style.visibility</p:attrName>
                                        </p:attrNameLst>
                                      </p:cBhvr>
                                      <p:to>
                                        <p:strVal val="visible"/>
                                      </p:to>
                                    </p:set>
                                    <p:animEffect transition="in" filter="box(in)">
                                      <p:cBhvr>
                                        <p:cTn id="14" dur="500"/>
                                        <p:tgtEl>
                                          <p:spTgt spid="11266">
                                            <p:txEl>
                                              <p:pRg st="1" end="1"/>
                                            </p:txEl>
                                          </p:spTgt>
                                        </p:tgtEl>
                                      </p:cBhvr>
                                    </p:animEffect>
                                  </p:childTnLst>
                                </p:cTn>
                              </p:par>
                            </p:childTnLst>
                          </p:cTn>
                        </p:par>
                        <p:par>
                          <p:cTn id="15" fill="hold" nodeType="afterGroup">
                            <p:stCondLst>
                              <p:cond delay="2000"/>
                            </p:stCondLst>
                            <p:childTnLst>
                              <p:par>
                                <p:cTn id="16" presetID="2" presetClass="entr" presetSubtype="2" fill="hold" nodeType="afterEffect">
                                  <p:stCondLst>
                                    <p:cond delay="0"/>
                                  </p:stCondLst>
                                  <p:childTnLst>
                                    <p:set>
                                      <p:cBhvr>
                                        <p:cTn id="17" dur="1" fill="hold">
                                          <p:stCondLst>
                                            <p:cond delay="0"/>
                                          </p:stCondLst>
                                        </p:cTn>
                                        <p:tgtEl>
                                          <p:spTgt spid="17411"/>
                                        </p:tgtEl>
                                        <p:attrNameLst>
                                          <p:attrName>style.visibility</p:attrName>
                                        </p:attrNameLst>
                                      </p:cBhvr>
                                      <p:to>
                                        <p:strVal val="visible"/>
                                      </p:to>
                                    </p:set>
                                    <p:anim calcmode="lin" valueType="num">
                                      <p:cBhvr additive="base">
                                        <p:cTn id="18" dur="500" fill="hold"/>
                                        <p:tgtEl>
                                          <p:spTgt spid="17411"/>
                                        </p:tgtEl>
                                        <p:attrNameLst>
                                          <p:attrName>ppt_x</p:attrName>
                                        </p:attrNameLst>
                                      </p:cBhvr>
                                      <p:tavLst>
                                        <p:tav tm="0">
                                          <p:val>
                                            <p:strVal val="1+#ppt_w/2"/>
                                          </p:val>
                                        </p:tav>
                                        <p:tav tm="100000">
                                          <p:val>
                                            <p:strVal val="#ppt_x"/>
                                          </p:val>
                                        </p:tav>
                                      </p:tavLst>
                                    </p:anim>
                                    <p:anim calcmode="lin" valueType="num">
                                      <p:cBhvr additive="base">
                                        <p:cTn id="19" dur="500" fill="hold"/>
                                        <p:tgtEl>
                                          <p:spTgt spid="1741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500"/>
                            </p:stCondLst>
                            <p:childTnLst>
                              <p:par>
                                <p:cTn id="21" presetID="4" presetClass="entr" presetSubtype="16" fill="hold" nodeType="afterEffect">
                                  <p:stCondLst>
                                    <p:cond delay="1000"/>
                                  </p:stCondLst>
                                  <p:childTnLst>
                                    <p:set>
                                      <p:cBhvr>
                                        <p:cTn id="22" dur="1" fill="hold">
                                          <p:stCondLst>
                                            <p:cond delay="0"/>
                                          </p:stCondLst>
                                        </p:cTn>
                                        <p:tgtEl>
                                          <p:spTgt spid="11266">
                                            <p:txEl>
                                              <p:pRg st="2" end="2"/>
                                            </p:txEl>
                                          </p:spTgt>
                                        </p:tgtEl>
                                        <p:attrNameLst>
                                          <p:attrName>style.visibility</p:attrName>
                                        </p:attrNameLst>
                                      </p:cBhvr>
                                      <p:to>
                                        <p:strVal val="visible"/>
                                      </p:to>
                                    </p:set>
                                    <p:animEffect transition="in" filter="box(in)">
                                      <p:cBhvr>
                                        <p:cTn id="23" dur="500"/>
                                        <p:tgtEl>
                                          <p:spTgt spid="11266">
                                            <p:txEl>
                                              <p:pRg st="2" end="2"/>
                                            </p:txEl>
                                          </p:spTgt>
                                        </p:tgtEl>
                                      </p:cBhvr>
                                    </p:animEffect>
                                  </p:childTnLst>
                                </p:cTn>
                              </p:par>
                            </p:childTnLst>
                          </p:cTn>
                        </p:par>
                        <p:par>
                          <p:cTn id="24" fill="hold" nodeType="afterGroup">
                            <p:stCondLst>
                              <p:cond delay="4000"/>
                            </p:stCondLst>
                            <p:childTnLst>
                              <p:par>
                                <p:cTn id="25" presetID="4" presetClass="entr" presetSubtype="16" fill="hold" nodeType="afterEffect">
                                  <p:stCondLst>
                                    <p:cond delay="1000"/>
                                  </p:stCondLst>
                                  <p:childTnLst>
                                    <p:set>
                                      <p:cBhvr>
                                        <p:cTn id="26" dur="1" fill="hold">
                                          <p:stCondLst>
                                            <p:cond delay="0"/>
                                          </p:stCondLst>
                                        </p:cTn>
                                        <p:tgtEl>
                                          <p:spTgt spid="11266">
                                            <p:txEl>
                                              <p:pRg st="3" end="3"/>
                                            </p:txEl>
                                          </p:spTgt>
                                        </p:tgtEl>
                                        <p:attrNameLst>
                                          <p:attrName>style.visibility</p:attrName>
                                        </p:attrNameLst>
                                      </p:cBhvr>
                                      <p:to>
                                        <p:strVal val="visible"/>
                                      </p:to>
                                    </p:set>
                                    <p:animEffect transition="in" filter="box(in)">
                                      <p:cBhvr>
                                        <p:cTn id="27" dur="500"/>
                                        <p:tgtEl>
                                          <p:spTgt spid="11266">
                                            <p:txEl>
                                              <p:pRg st="3" end="3"/>
                                            </p:txEl>
                                          </p:spTgt>
                                        </p:tgtEl>
                                      </p:cBhvr>
                                    </p:animEffect>
                                  </p:childTnLst>
                                </p:cTn>
                              </p:par>
                            </p:childTnLst>
                          </p:cTn>
                        </p:par>
                        <p:par>
                          <p:cTn id="28" fill="hold" nodeType="afterGroup">
                            <p:stCondLst>
                              <p:cond delay="5500"/>
                            </p:stCondLst>
                            <p:childTnLst>
                              <p:par>
                                <p:cTn id="29" presetID="2" presetClass="entr" presetSubtype="8" fill="hold" nodeType="afterEffect">
                                  <p:stCondLst>
                                    <p:cond delay="0"/>
                                  </p:stCondLst>
                                  <p:childTnLst>
                                    <p:set>
                                      <p:cBhvr>
                                        <p:cTn id="30" dur="1" fill="hold">
                                          <p:stCondLst>
                                            <p:cond delay="0"/>
                                          </p:stCondLst>
                                        </p:cTn>
                                        <p:tgtEl>
                                          <p:spTgt spid="16386"/>
                                        </p:tgtEl>
                                        <p:attrNameLst>
                                          <p:attrName>style.visibility</p:attrName>
                                        </p:attrNameLst>
                                      </p:cBhvr>
                                      <p:to>
                                        <p:strVal val="visible"/>
                                      </p:to>
                                    </p:set>
                                    <p:anim calcmode="lin" valueType="num">
                                      <p:cBhvr additive="base">
                                        <p:cTn id="31" dur="500" fill="hold"/>
                                        <p:tgtEl>
                                          <p:spTgt spid="16386"/>
                                        </p:tgtEl>
                                        <p:attrNameLst>
                                          <p:attrName>ppt_x</p:attrName>
                                        </p:attrNameLst>
                                      </p:cBhvr>
                                      <p:tavLst>
                                        <p:tav tm="0">
                                          <p:val>
                                            <p:strVal val="0-#ppt_w/2"/>
                                          </p:val>
                                        </p:tav>
                                        <p:tav tm="100000">
                                          <p:val>
                                            <p:strVal val="#ppt_x"/>
                                          </p:val>
                                        </p:tav>
                                      </p:tavLst>
                                    </p:anim>
                                    <p:anim calcmode="lin" valueType="num">
                                      <p:cBhvr additive="base">
                                        <p:cTn id="32" dur="500" fill="hold"/>
                                        <p:tgtEl>
                                          <p:spTgt spid="16386"/>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6000"/>
                            </p:stCondLst>
                            <p:childTnLst>
                              <p:par>
                                <p:cTn id="34" presetID="4" presetClass="entr" presetSubtype="16" fill="hold" nodeType="afterEffect">
                                  <p:stCondLst>
                                    <p:cond delay="1000"/>
                                  </p:stCondLst>
                                  <p:childTnLst>
                                    <p:set>
                                      <p:cBhvr>
                                        <p:cTn id="35" dur="1" fill="hold">
                                          <p:stCondLst>
                                            <p:cond delay="0"/>
                                          </p:stCondLst>
                                        </p:cTn>
                                        <p:tgtEl>
                                          <p:spTgt spid="11266">
                                            <p:txEl>
                                              <p:pRg st="4" end="4"/>
                                            </p:txEl>
                                          </p:spTgt>
                                        </p:tgtEl>
                                        <p:attrNameLst>
                                          <p:attrName>style.visibility</p:attrName>
                                        </p:attrNameLst>
                                      </p:cBhvr>
                                      <p:to>
                                        <p:strVal val="visible"/>
                                      </p:to>
                                    </p:set>
                                    <p:animEffect transition="in" filter="box(in)">
                                      <p:cBhvr>
                                        <p:cTn id="36" dur="500"/>
                                        <p:tgtEl>
                                          <p:spTgt spid="11266">
                                            <p:txEl>
                                              <p:pRg st="4" end="4"/>
                                            </p:txEl>
                                          </p:spTgt>
                                        </p:tgtEl>
                                      </p:cBhvr>
                                    </p:animEffect>
                                  </p:childTnLst>
                                </p:cTn>
                              </p:par>
                            </p:childTnLst>
                          </p:cTn>
                        </p:par>
                        <p:par>
                          <p:cTn id="37" fill="hold" nodeType="afterGroup">
                            <p:stCondLst>
                              <p:cond delay="7500"/>
                            </p:stCondLst>
                            <p:childTnLst>
                              <p:par>
                                <p:cTn id="38" presetID="4" presetClass="entr" presetSubtype="16" fill="hold" nodeType="afterEffect">
                                  <p:stCondLst>
                                    <p:cond delay="1000"/>
                                  </p:stCondLst>
                                  <p:childTnLst>
                                    <p:set>
                                      <p:cBhvr>
                                        <p:cTn id="39" dur="1" fill="hold">
                                          <p:stCondLst>
                                            <p:cond delay="0"/>
                                          </p:stCondLst>
                                        </p:cTn>
                                        <p:tgtEl>
                                          <p:spTgt spid="11266">
                                            <p:txEl>
                                              <p:pRg st="5" end="5"/>
                                            </p:txEl>
                                          </p:spTgt>
                                        </p:tgtEl>
                                        <p:attrNameLst>
                                          <p:attrName>style.visibility</p:attrName>
                                        </p:attrNameLst>
                                      </p:cBhvr>
                                      <p:to>
                                        <p:strVal val="visible"/>
                                      </p:to>
                                    </p:set>
                                    <p:animEffect transition="in" filter="box(in)">
                                      <p:cBhvr>
                                        <p:cTn id="40" dur="500"/>
                                        <p:tgtEl>
                                          <p:spTgt spid="11266">
                                            <p:txEl>
                                              <p:pRg st="5" end="5"/>
                                            </p:txEl>
                                          </p:spTgt>
                                        </p:tgtEl>
                                      </p:cBhvr>
                                    </p:animEffect>
                                  </p:childTnLst>
                                </p:cTn>
                              </p:par>
                            </p:childTnLst>
                          </p:cTn>
                        </p:par>
                        <p:par>
                          <p:cTn id="41" fill="hold" nodeType="afterGroup">
                            <p:stCondLst>
                              <p:cond delay="9000"/>
                            </p:stCondLst>
                            <p:childTnLst>
                              <p:par>
                                <p:cTn id="42" presetID="4" presetClass="entr" presetSubtype="16" fill="hold" nodeType="afterEffect">
                                  <p:stCondLst>
                                    <p:cond delay="1000"/>
                                  </p:stCondLst>
                                  <p:childTnLst>
                                    <p:set>
                                      <p:cBhvr>
                                        <p:cTn id="43" dur="1" fill="hold">
                                          <p:stCondLst>
                                            <p:cond delay="0"/>
                                          </p:stCondLst>
                                        </p:cTn>
                                        <p:tgtEl>
                                          <p:spTgt spid="11266">
                                            <p:txEl>
                                              <p:pRg st="6" end="6"/>
                                            </p:txEl>
                                          </p:spTgt>
                                        </p:tgtEl>
                                        <p:attrNameLst>
                                          <p:attrName>style.visibility</p:attrName>
                                        </p:attrNameLst>
                                      </p:cBhvr>
                                      <p:to>
                                        <p:strVal val="visible"/>
                                      </p:to>
                                    </p:set>
                                    <p:animEffect transition="in" filter="box(in)">
                                      <p:cBhvr>
                                        <p:cTn id="44" dur="500"/>
                                        <p:tgtEl>
                                          <p:spTgt spid="11266">
                                            <p:txEl>
                                              <p:pRg st="6" end="6"/>
                                            </p:txEl>
                                          </p:spTgt>
                                        </p:tgtEl>
                                      </p:cBhvr>
                                    </p:animEffect>
                                  </p:childTnLst>
                                </p:cTn>
                              </p:par>
                            </p:childTnLst>
                          </p:cTn>
                        </p:par>
                        <p:par>
                          <p:cTn id="45" fill="hold" nodeType="afterGroup">
                            <p:stCondLst>
                              <p:cond delay="10500"/>
                            </p:stCondLst>
                            <p:childTnLst>
                              <p:par>
                                <p:cTn id="46" presetID="4" presetClass="entr" presetSubtype="16" fill="hold" nodeType="afterEffect">
                                  <p:stCondLst>
                                    <p:cond delay="1000"/>
                                  </p:stCondLst>
                                  <p:childTnLst>
                                    <p:set>
                                      <p:cBhvr>
                                        <p:cTn id="47" dur="1" fill="hold">
                                          <p:stCondLst>
                                            <p:cond delay="0"/>
                                          </p:stCondLst>
                                        </p:cTn>
                                        <p:tgtEl>
                                          <p:spTgt spid="11266">
                                            <p:txEl>
                                              <p:pRg st="7" end="7"/>
                                            </p:txEl>
                                          </p:spTgt>
                                        </p:tgtEl>
                                        <p:attrNameLst>
                                          <p:attrName>style.visibility</p:attrName>
                                        </p:attrNameLst>
                                      </p:cBhvr>
                                      <p:to>
                                        <p:strVal val="visible"/>
                                      </p:to>
                                    </p:set>
                                    <p:animEffect transition="in" filter="box(in)">
                                      <p:cBhvr>
                                        <p:cTn id="48" dur="500"/>
                                        <p:tgtEl>
                                          <p:spTgt spid="11266">
                                            <p:txEl>
                                              <p:pRg st="7" end="7"/>
                                            </p:txEl>
                                          </p:spTgt>
                                        </p:tgtEl>
                                      </p:cBhvr>
                                    </p:animEffect>
                                  </p:childTnLst>
                                </p:cTn>
                              </p:par>
                            </p:childTnLst>
                          </p:cTn>
                        </p:par>
                        <p:par>
                          <p:cTn id="49" fill="hold" nodeType="afterGroup">
                            <p:stCondLst>
                              <p:cond delay="12000"/>
                            </p:stCondLst>
                            <p:childTnLst>
                              <p:par>
                                <p:cTn id="50" presetID="4" presetClass="entr" presetSubtype="16" fill="hold" nodeType="afterEffect">
                                  <p:stCondLst>
                                    <p:cond delay="1000"/>
                                  </p:stCondLst>
                                  <p:childTnLst>
                                    <p:set>
                                      <p:cBhvr>
                                        <p:cTn id="51" dur="1" fill="hold">
                                          <p:stCondLst>
                                            <p:cond delay="0"/>
                                          </p:stCondLst>
                                        </p:cTn>
                                        <p:tgtEl>
                                          <p:spTgt spid="11266">
                                            <p:txEl>
                                              <p:pRg st="8" end="8"/>
                                            </p:txEl>
                                          </p:spTgt>
                                        </p:tgtEl>
                                        <p:attrNameLst>
                                          <p:attrName>style.visibility</p:attrName>
                                        </p:attrNameLst>
                                      </p:cBhvr>
                                      <p:to>
                                        <p:strVal val="visible"/>
                                      </p:to>
                                    </p:set>
                                    <p:animEffect transition="in" filter="box(in)">
                                      <p:cBhvr>
                                        <p:cTn id="52" dur="500"/>
                                        <p:tgtEl>
                                          <p:spTgt spid="11266">
                                            <p:txEl>
                                              <p:pRg st="8" end="8"/>
                                            </p:txEl>
                                          </p:spTgt>
                                        </p:tgtEl>
                                      </p:cBhvr>
                                    </p:animEffect>
                                  </p:childTnLst>
                                </p:cTn>
                              </p:par>
                            </p:childTnLst>
                          </p:cTn>
                        </p:par>
                        <p:par>
                          <p:cTn id="53" fill="hold" nodeType="afterGroup">
                            <p:stCondLst>
                              <p:cond delay="13500"/>
                            </p:stCondLst>
                            <p:childTnLst>
                              <p:par>
                                <p:cTn id="54" presetID="4" presetClass="entr" presetSubtype="16" fill="hold" nodeType="afterEffect">
                                  <p:stCondLst>
                                    <p:cond delay="1000"/>
                                  </p:stCondLst>
                                  <p:childTnLst>
                                    <p:set>
                                      <p:cBhvr>
                                        <p:cTn id="55" dur="1" fill="hold">
                                          <p:stCondLst>
                                            <p:cond delay="0"/>
                                          </p:stCondLst>
                                        </p:cTn>
                                        <p:tgtEl>
                                          <p:spTgt spid="11266">
                                            <p:txEl>
                                              <p:pRg st="9" end="9"/>
                                            </p:txEl>
                                          </p:spTgt>
                                        </p:tgtEl>
                                        <p:attrNameLst>
                                          <p:attrName>style.visibility</p:attrName>
                                        </p:attrNameLst>
                                      </p:cBhvr>
                                      <p:to>
                                        <p:strVal val="visible"/>
                                      </p:to>
                                    </p:set>
                                    <p:animEffect transition="in" filter="box(in)">
                                      <p:cBhvr>
                                        <p:cTn id="56" dur="500"/>
                                        <p:tgtEl>
                                          <p:spTgt spid="11266">
                                            <p:txEl>
                                              <p:pRg st="9" end="9"/>
                                            </p:txEl>
                                          </p:spTgt>
                                        </p:tgtEl>
                                      </p:cBhvr>
                                    </p:animEffect>
                                  </p:childTnLst>
                                </p:cTn>
                              </p:par>
                            </p:childTnLst>
                          </p:cTn>
                        </p:par>
                        <p:par>
                          <p:cTn id="57" fill="hold" nodeType="afterGroup">
                            <p:stCondLst>
                              <p:cond delay="15000"/>
                            </p:stCondLst>
                            <p:childTnLst>
                              <p:par>
                                <p:cTn id="58" presetID="4" presetClass="entr" presetSubtype="16" fill="hold" nodeType="afterEffect">
                                  <p:stCondLst>
                                    <p:cond delay="1000"/>
                                  </p:stCondLst>
                                  <p:childTnLst>
                                    <p:set>
                                      <p:cBhvr>
                                        <p:cTn id="59" dur="1" fill="hold">
                                          <p:stCondLst>
                                            <p:cond delay="0"/>
                                          </p:stCondLst>
                                        </p:cTn>
                                        <p:tgtEl>
                                          <p:spTgt spid="11266">
                                            <p:txEl>
                                              <p:pRg st="10" end="10"/>
                                            </p:txEl>
                                          </p:spTgt>
                                        </p:tgtEl>
                                        <p:attrNameLst>
                                          <p:attrName>style.visibility</p:attrName>
                                        </p:attrNameLst>
                                      </p:cBhvr>
                                      <p:to>
                                        <p:strVal val="visible"/>
                                      </p:to>
                                    </p:set>
                                    <p:animEffect transition="in" filter="box(in)">
                                      <p:cBhvr>
                                        <p:cTn id="60" dur="500"/>
                                        <p:tgtEl>
                                          <p:spTgt spid="11266">
                                            <p:txEl>
                                              <p:pRg st="10" end="10"/>
                                            </p:txEl>
                                          </p:spTgt>
                                        </p:tgtEl>
                                      </p:cBhvr>
                                    </p:animEffect>
                                  </p:childTnLst>
                                </p:cTn>
                              </p:par>
                            </p:childTnLst>
                          </p:cTn>
                        </p:par>
                        <p:par>
                          <p:cTn id="61" fill="hold" nodeType="afterGroup">
                            <p:stCondLst>
                              <p:cond delay="16500"/>
                            </p:stCondLst>
                            <p:childTnLst>
                              <p:par>
                                <p:cTn id="62" presetID="4" presetClass="entr" presetSubtype="16" fill="hold" nodeType="afterEffect">
                                  <p:stCondLst>
                                    <p:cond delay="1000"/>
                                  </p:stCondLst>
                                  <p:childTnLst>
                                    <p:set>
                                      <p:cBhvr>
                                        <p:cTn id="63" dur="1" fill="hold">
                                          <p:stCondLst>
                                            <p:cond delay="0"/>
                                          </p:stCondLst>
                                        </p:cTn>
                                        <p:tgtEl>
                                          <p:spTgt spid="11266">
                                            <p:txEl>
                                              <p:pRg st="11" end="11"/>
                                            </p:txEl>
                                          </p:spTgt>
                                        </p:tgtEl>
                                        <p:attrNameLst>
                                          <p:attrName>style.visibility</p:attrName>
                                        </p:attrNameLst>
                                      </p:cBhvr>
                                      <p:to>
                                        <p:strVal val="visible"/>
                                      </p:to>
                                    </p:set>
                                    <p:animEffect transition="in" filter="box(in)">
                                      <p:cBhvr>
                                        <p:cTn id="64" dur="500"/>
                                        <p:tgtEl>
                                          <p:spTgt spid="1126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57199" y="3251210"/>
            <a:ext cx="82296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74320" indent="-182880" eaLnBrk="1" hangingPunct="1">
              <a:spcBef>
                <a:spcPct val="0"/>
              </a:spcBef>
              <a:spcAft>
                <a:spcPts val="0"/>
              </a:spcAft>
              <a:buSzPct val="110000"/>
              <a:buFont typeface="Arial" panose="020B0604020202020204" pitchFamily="34" charset="0"/>
              <a:buChar char="•"/>
            </a:pPr>
            <a:r>
              <a:rPr lang="en-US" altLang="en-US" sz="2000" i="1" dirty="0">
                <a:solidFill>
                  <a:srgbClr val="0000CC"/>
                </a:solidFill>
              </a:rPr>
              <a:t>Established North American operations in 2004</a:t>
            </a:r>
          </a:p>
          <a:p>
            <a:pPr marL="274320" indent="-182880" eaLnBrk="1" hangingPunct="1">
              <a:spcBef>
                <a:spcPct val="0"/>
              </a:spcBef>
              <a:spcAft>
                <a:spcPts val="0"/>
              </a:spcAft>
              <a:buSzPct val="110000"/>
              <a:buFont typeface="Arial" panose="020B0604020202020204" pitchFamily="34" charset="0"/>
              <a:buChar char="•"/>
            </a:pPr>
            <a:r>
              <a:rPr lang="en-US" altLang="en-US" sz="2000" i="1" dirty="0">
                <a:solidFill>
                  <a:srgbClr val="0000CC"/>
                </a:solidFill>
              </a:rPr>
              <a:t>Headquarters and Assembly Plant in New Hudson, Michigan</a:t>
            </a:r>
          </a:p>
          <a:p>
            <a:pPr marL="274320" indent="-182880" eaLnBrk="1" hangingPunct="1">
              <a:spcBef>
                <a:spcPct val="0"/>
              </a:spcBef>
              <a:spcAft>
                <a:spcPts val="0"/>
              </a:spcAft>
              <a:buSzPct val="110000"/>
              <a:buFont typeface="Arial" panose="020B0604020202020204" pitchFamily="34" charset="0"/>
              <a:buChar char="•"/>
            </a:pPr>
            <a:r>
              <a:rPr lang="en-US" altLang="en-US" sz="2000" i="1" dirty="0">
                <a:solidFill>
                  <a:srgbClr val="0000CC"/>
                </a:solidFill>
              </a:rPr>
              <a:t>Icom systems utilize a substantial percentage of domestic components </a:t>
            </a:r>
          </a:p>
          <a:p>
            <a:pPr marL="274320" indent="-182880" eaLnBrk="1" hangingPunct="1">
              <a:spcBef>
                <a:spcPct val="0"/>
              </a:spcBef>
              <a:spcAft>
                <a:spcPts val="0"/>
              </a:spcAft>
              <a:buSzPct val="110000"/>
              <a:buFont typeface="Arial" panose="020B0604020202020204" pitchFamily="34" charset="0"/>
              <a:buChar char="•"/>
            </a:pPr>
            <a:r>
              <a:rPr lang="en-US" altLang="en-US" sz="2000" i="1" dirty="0">
                <a:solidFill>
                  <a:srgbClr val="0000CC"/>
                </a:solidFill>
              </a:rPr>
              <a:t>Icom systems are </a:t>
            </a:r>
            <a:r>
              <a:rPr lang="en-US" altLang="en-US" sz="2000" b="1" i="1" dirty="0">
                <a:solidFill>
                  <a:srgbClr val="0000CC"/>
                </a:solidFill>
              </a:rPr>
              <a:t>Safety</a:t>
            </a:r>
            <a:r>
              <a:rPr lang="en-US" altLang="en-US" sz="2000" i="1" dirty="0">
                <a:solidFill>
                  <a:srgbClr val="0000CC"/>
                </a:solidFill>
              </a:rPr>
              <a:t> </a:t>
            </a:r>
            <a:r>
              <a:rPr lang="en-US" altLang="en-US" sz="2000" b="1" i="1" dirty="0">
                <a:solidFill>
                  <a:srgbClr val="0000CC"/>
                </a:solidFill>
              </a:rPr>
              <a:t>tested &amp; safe: </a:t>
            </a:r>
            <a:r>
              <a:rPr lang="en-US" altLang="en-US" sz="2000" i="1" dirty="0">
                <a:solidFill>
                  <a:srgbClr val="0000CC"/>
                </a:solidFill>
              </a:rPr>
              <a:t>NFPA 58 &amp; DOT FMVSS303                           compliant, Canadian IGAC Certified to -40 degrees, E67/01 Certified, &amp; Crash Tested</a:t>
            </a:r>
          </a:p>
          <a:p>
            <a:pPr marL="274320" indent="-182880" eaLnBrk="1" hangingPunct="1">
              <a:spcBef>
                <a:spcPct val="0"/>
              </a:spcBef>
              <a:spcAft>
                <a:spcPts val="0"/>
              </a:spcAft>
              <a:buSzPct val="110000"/>
              <a:buFont typeface="Arial" panose="020B0604020202020204" pitchFamily="34" charset="0"/>
              <a:buChar char="•"/>
            </a:pPr>
            <a:r>
              <a:rPr lang="en-US" altLang="en-US" sz="2000" i="1" dirty="0">
                <a:solidFill>
                  <a:srgbClr val="0000CC"/>
                </a:solidFill>
              </a:rPr>
              <a:t>Icom has the industry leading list of </a:t>
            </a:r>
            <a:r>
              <a:rPr lang="en-US" altLang="en-US" sz="2000" b="1" i="1" u="sng" dirty="0">
                <a:solidFill>
                  <a:srgbClr val="0000CC"/>
                </a:solidFill>
              </a:rPr>
              <a:t>OVER 1,000 EPA CERTIFIED </a:t>
            </a:r>
            <a:r>
              <a:rPr lang="en-US" altLang="en-US" sz="2000" i="1" dirty="0">
                <a:solidFill>
                  <a:srgbClr val="0000CC"/>
                </a:solidFill>
              </a:rPr>
              <a:t>vehicle platforms</a:t>
            </a:r>
          </a:p>
          <a:p>
            <a:pPr marL="274320" indent="-182880" eaLnBrk="1" hangingPunct="1">
              <a:spcBef>
                <a:spcPct val="0"/>
              </a:spcBef>
              <a:spcAft>
                <a:spcPts val="0"/>
              </a:spcAft>
              <a:buSzPct val="110000"/>
              <a:buFont typeface="Arial" panose="020B0604020202020204" pitchFamily="34" charset="0"/>
              <a:buChar char="•"/>
            </a:pPr>
            <a:r>
              <a:rPr lang="en-US" altLang="en-US" sz="2000" i="1" dirty="0" err="1">
                <a:solidFill>
                  <a:srgbClr val="0000CC"/>
                </a:solidFill>
              </a:rPr>
              <a:t>Bifuel</a:t>
            </a:r>
            <a:r>
              <a:rPr lang="en-US" altLang="en-US" sz="2000" i="1" dirty="0">
                <a:solidFill>
                  <a:srgbClr val="0000CC"/>
                </a:solidFill>
              </a:rPr>
              <a:t> &amp; </a:t>
            </a:r>
            <a:r>
              <a:rPr lang="en-US" altLang="en-US" sz="2000" i="1" dirty="0" err="1">
                <a:solidFill>
                  <a:srgbClr val="0000CC"/>
                </a:solidFill>
              </a:rPr>
              <a:t>Monofuel</a:t>
            </a:r>
            <a:r>
              <a:rPr lang="en-US" altLang="en-US" sz="2000" i="1" dirty="0">
                <a:solidFill>
                  <a:srgbClr val="0000CC"/>
                </a:solidFill>
              </a:rPr>
              <a:t> Systems</a:t>
            </a:r>
          </a:p>
          <a:p>
            <a:pPr eaLnBrk="1" hangingPunct="1">
              <a:spcBef>
                <a:spcPct val="0"/>
              </a:spcBef>
              <a:buFontTx/>
              <a:buChar char="•"/>
            </a:pPr>
            <a:endParaRPr lang="en-US" altLang="en-US" sz="2000" dirty="0">
              <a:solidFill>
                <a:srgbClr val="0070C0"/>
              </a:solidFill>
            </a:endParaRPr>
          </a:p>
        </p:txBody>
      </p:sp>
      <p:pic>
        <p:nvPicPr>
          <p:cNvPr id="27651" name="Picture 6" descr="ICOMbuilding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982673"/>
            <a:ext cx="7315200" cy="226853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 Box 7"/>
          <p:cNvSpPr txBox="1">
            <a:spLocks noChangeArrowheads="1"/>
          </p:cNvSpPr>
          <p:nvPr/>
        </p:nvSpPr>
        <p:spPr bwMode="auto">
          <a:xfrm>
            <a:off x="0" y="87314"/>
            <a:ext cx="9143999" cy="707886"/>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ICOM North America</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63572" y="3438683"/>
            <a:ext cx="789828"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3" name="Footer Placeholder 6"/>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1983148036"/>
      </p:ext>
    </p:extLst>
  </p:cSld>
  <p:clrMapOvr>
    <a:masterClrMapping/>
  </p:clrMapOvr>
  <mc:AlternateContent xmlns:mc="http://schemas.openxmlformats.org/markup-compatibility/2006">
    <mc:Choice xmlns:p14="http://schemas.microsoft.com/office/powerpoint/2010/main" xmlns="" Requires="p14">
      <p:transition spd="slow" p14:dur="3000" advClick="0" advTm="5000">
        <p:strips dir="ru"/>
      </p:transition>
    </mc:Choice>
    <mc:Fallback>
      <p:transition spd="slow" advClick="0" advTm="5000">
        <p:strips dir="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3794"/>
            <a:ext cx="9143999" cy="11430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3200" b="1" i="1" dirty="0">
                <a:solidFill>
                  <a:srgbClr val="0000CC"/>
                </a:solidFill>
                <a:latin typeface="Verdana" panose="020B0604030504040204" pitchFamily="34" charset="0"/>
                <a:ea typeface="Verdana" panose="020B0604030504040204" pitchFamily="34" charset="0"/>
                <a:cs typeface="Verdana" panose="020B0604030504040204" pitchFamily="34" charset="0"/>
              </a:rPr>
              <a:t>ICOM Technology &amp; Training Center</a:t>
            </a:r>
          </a:p>
        </p:txBody>
      </p:sp>
      <p:sp>
        <p:nvSpPr>
          <p:cNvPr id="3" name="Footer Placeholder 2"/>
          <p:cNvSpPr>
            <a:spLocks noGrp="1"/>
          </p:cNvSpPr>
          <p:nvPr>
            <p:ph type="ftr" sz="quarter" idx="11"/>
          </p:nvPr>
        </p:nvSpPr>
        <p:spPr/>
        <p:txBody>
          <a:bodyPr/>
          <a:lstStyle/>
          <a:p>
            <a:pPr>
              <a:defRPr/>
            </a:pPr>
            <a:r>
              <a:rPr lang="en-US"/>
              <a:t>Property of ICOM North America</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5082" y="1954731"/>
            <a:ext cx="3828993"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216794"/>
            <a:ext cx="2316480" cy="17373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3271" y="1295400"/>
            <a:ext cx="2438400" cy="1828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8600" y="3810000"/>
            <a:ext cx="2316480" cy="17373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7817" y="3810000"/>
            <a:ext cx="2316480" cy="173736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235548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488331" y="3464389"/>
            <a:ext cx="5655669" cy="3291840"/>
          </a:xfrm>
          <a:prstGeom prst="rect">
            <a:avLst/>
          </a:prstGeom>
        </p:spPr>
      </p:pic>
      <p:sp>
        <p:nvSpPr>
          <p:cNvPr id="6" name="TextBox 5"/>
          <p:cNvSpPr txBox="1"/>
          <p:nvPr/>
        </p:nvSpPr>
        <p:spPr>
          <a:xfrm>
            <a:off x="0" y="92597"/>
            <a:ext cx="9144000" cy="1200329"/>
          </a:xfrm>
          <a:prstGeom prst="rect">
            <a:avLst/>
          </a:prstGeom>
          <a:noFill/>
        </p:spPr>
        <p:txBody>
          <a:bodyPr wrap="square" rtlCol="0">
            <a:spAutoFit/>
          </a:bodyPr>
          <a:lstStyle/>
          <a:p>
            <a:pPr algn="ctr" eaLnBrk="1" fontAlgn="auto" hangingPunct="1">
              <a:spcBef>
                <a:spcPts val="0"/>
              </a:spcBef>
              <a:spcAft>
                <a:spcPts val="0"/>
              </a:spcAft>
            </a:pPr>
            <a:r>
              <a:rPr lang="en-US" sz="4000" b="1" i="1" dirty="0">
                <a:solidFill>
                  <a:prstClr val="black"/>
                </a:solidFill>
                <a:latin typeface="Verdana" panose="020B0604030504040204" pitchFamily="34" charset="0"/>
                <a:ea typeface="Verdana" panose="020B0604030504040204" pitchFamily="34" charset="0"/>
                <a:cs typeface="Verdana" panose="020B0604030504040204" pitchFamily="34" charset="0"/>
              </a:rPr>
              <a:t>Understanding &amp; Utilizing   </a:t>
            </a:r>
            <a:r>
              <a:rPr lang="en-US" sz="3200" b="1" dirty="0">
                <a:solidFill>
                  <a:srgbClr val="33CC33"/>
                </a:solidFill>
                <a:latin typeface="Verdana" panose="020B0604030504040204" pitchFamily="34" charset="0"/>
                <a:ea typeface="Verdana" panose="020B0604030504040204" pitchFamily="34" charset="0"/>
                <a:cs typeface="Verdana" panose="020B0604030504040204" pitchFamily="34" charset="0"/>
              </a:rPr>
              <a:t>UPAS</a:t>
            </a:r>
            <a:r>
              <a:rPr lang="en-US" sz="3200" b="1" i="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3200" b="1" dirty="0">
                <a:solidFill>
                  <a:prstClr val="black"/>
                </a:solidFill>
                <a:latin typeface="Verdana" panose="020B0604030504040204" pitchFamily="34" charset="0"/>
                <a:ea typeface="Verdana" panose="020B0604030504040204" pitchFamily="34" charset="0"/>
                <a:cs typeface="Verdana" panose="020B0604030504040204" pitchFamily="34" charset="0"/>
              </a:rPr>
              <a:t>Group</a:t>
            </a:r>
            <a:r>
              <a:rPr lang="en-US" sz="3200" b="1" i="1" dirty="0">
                <a:solidFill>
                  <a:prstClr val="black"/>
                </a:solidFill>
                <a:latin typeface="Verdana" panose="020B0604030504040204" pitchFamily="34" charset="0"/>
                <a:ea typeface="Verdana" panose="020B0604030504040204" pitchFamily="34" charset="0"/>
                <a:cs typeface="Verdana" panose="020B0604030504040204" pitchFamily="34" charset="0"/>
              </a:rPr>
              <a:t> an Icom company</a:t>
            </a:r>
          </a:p>
        </p:txBody>
      </p:sp>
      <p:sp>
        <p:nvSpPr>
          <p:cNvPr id="7" name="TextBox 6"/>
          <p:cNvSpPr txBox="1"/>
          <p:nvPr/>
        </p:nvSpPr>
        <p:spPr>
          <a:xfrm>
            <a:off x="0" y="1292926"/>
            <a:ext cx="9144000" cy="1508105"/>
          </a:xfrm>
          <a:prstGeom prst="rect">
            <a:avLst/>
          </a:prstGeom>
          <a:noFill/>
        </p:spPr>
        <p:txBody>
          <a:bodyPr wrap="square" rtlCol="0">
            <a:spAutoFit/>
          </a:bodyPr>
          <a:lstStyle/>
          <a:p>
            <a:pPr eaLnBrk="1" fontAlgn="auto" hangingPunct="1">
              <a:spcBef>
                <a:spcPts val="0"/>
              </a:spcBef>
              <a:spcAft>
                <a:spcPts val="0"/>
              </a:spcAft>
            </a:pPr>
            <a:r>
              <a:rPr lang="en-US" sz="2000" b="1" dirty="0">
                <a:solidFill>
                  <a:srgbClr val="33CC33"/>
                </a:solidFill>
                <a:latin typeface="Verdana" panose="020B0604030504040204" pitchFamily="34" charset="0"/>
                <a:ea typeface="Verdana" panose="020B0604030504040204" pitchFamily="34" charset="0"/>
                <a:cs typeface="Verdana" panose="020B0604030504040204" pitchFamily="34" charset="0"/>
              </a:rPr>
              <a:t>UPAS</a:t>
            </a: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b="1" i="1" dirty="0">
                <a:solidFill>
                  <a:prstClr val="black"/>
                </a:solidFill>
                <a:latin typeface="Verdana" panose="020B0604030504040204" pitchFamily="34" charset="0"/>
                <a:ea typeface="Verdana" panose="020B0604030504040204" pitchFamily="34" charset="0"/>
                <a:cs typeface="Verdana" panose="020B0604030504040204" pitchFamily="34" charset="0"/>
              </a:rPr>
              <a:t>Group Main Focus:</a:t>
            </a:r>
            <a:endParaRPr lang="en-US" b="1"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eaLnBrk="1" fontAlgn="auto" hangingPunct="1">
              <a:spcBef>
                <a:spcPts val="0"/>
              </a:spcBef>
              <a:spcAft>
                <a:spcPts val="0"/>
              </a:spcAft>
              <a:buFont typeface="Arial" panose="020B0604020202020204" pitchFamily="34" charset="0"/>
              <a:buChar char="•"/>
            </a:pP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The Growth of Propane </a:t>
            </a:r>
            <a:r>
              <a:rPr lang="en-US" i="1" dirty="0" err="1">
                <a:solidFill>
                  <a:prstClr val="black"/>
                </a:solidFill>
                <a:latin typeface="Verdana" panose="020B0604030504040204" pitchFamily="34" charset="0"/>
                <a:ea typeface="Verdana" panose="020B0604030504040204" pitchFamily="34" charset="0"/>
                <a:cs typeface="Verdana" panose="020B0604030504040204" pitchFamily="34" charset="0"/>
              </a:rPr>
              <a:t>Autogas</a:t>
            </a: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 as an industry</a:t>
            </a:r>
          </a:p>
          <a:p>
            <a:pPr marL="285750" indent="-285750" eaLnBrk="1" fontAlgn="auto" hangingPunct="1">
              <a:spcBef>
                <a:spcPts val="0"/>
              </a:spcBef>
              <a:spcAft>
                <a:spcPts val="0"/>
              </a:spcAft>
              <a:buFont typeface="Arial" panose="020B0604020202020204" pitchFamily="34" charset="0"/>
              <a:buChar char="•"/>
            </a:pP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Promote and assist fleets &amp; propane marketers with the following:</a:t>
            </a:r>
          </a:p>
          <a:p>
            <a:pPr marL="742950" lvl="1" indent="-285750" eaLnBrk="1" fontAlgn="auto" hangingPunct="1">
              <a:spcBef>
                <a:spcPts val="0"/>
              </a:spcBef>
              <a:spcAft>
                <a:spcPts val="0"/>
              </a:spcAft>
              <a:buFont typeface="Arial" panose="020B0604020202020204" pitchFamily="34" charset="0"/>
              <a:buChar char="•"/>
            </a:pP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i="1" dirty="0" err="1">
                <a:solidFill>
                  <a:prstClr val="black"/>
                </a:solidFill>
                <a:latin typeface="Verdana" panose="020B0604030504040204" pitchFamily="34" charset="0"/>
                <a:ea typeface="Verdana" panose="020B0604030504040204" pitchFamily="34" charset="0"/>
                <a:cs typeface="Verdana" panose="020B0604030504040204" pitchFamily="34" charset="0"/>
              </a:rPr>
              <a:t>Autogas</a:t>
            </a: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 conversions, infrastructure, installations, fleet management, safety, regulations and changes as Propane </a:t>
            </a:r>
            <a:r>
              <a:rPr lang="en-US" i="1" dirty="0" err="1">
                <a:solidFill>
                  <a:prstClr val="black"/>
                </a:solidFill>
                <a:latin typeface="Verdana" panose="020B0604030504040204" pitchFamily="34" charset="0"/>
                <a:ea typeface="Verdana" panose="020B0604030504040204" pitchFamily="34" charset="0"/>
                <a:cs typeface="Verdana" panose="020B0604030504040204" pitchFamily="34" charset="0"/>
              </a:rPr>
              <a:t>Autogas</a:t>
            </a:r>
            <a:r>
              <a:rPr lang="en-US" i="1" dirty="0">
                <a:solidFill>
                  <a:prstClr val="black"/>
                </a:solidFill>
                <a:latin typeface="Verdana" panose="020B0604030504040204" pitchFamily="34" charset="0"/>
                <a:ea typeface="Verdana" panose="020B0604030504040204" pitchFamily="34" charset="0"/>
                <a:cs typeface="Verdana" panose="020B0604030504040204" pitchFamily="34" charset="0"/>
              </a:rPr>
              <a:t> expands</a:t>
            </a:r>
          </a:p>
        </p:txBody>
      </p:sp>
      <p:sp>
        <p:nvSpPr>
          <p:cNvPr id="8" name="TextBox 7"/>
          <p:cNvSpPr txBox="1"/>
          <p:nvPr/>
        </p:nvSpPr>
        <p:spPr>
          <a:xfrm>
            <a:off x="0" y="2801031"/>
            <a:ext cx="3698543" cy="4478149"/>
          </a:xfrm>
          <a:prstGeom prst="rect">
            <a:avLst/>
          </a:prstGeom>
          <a:noFill/>
        </p:spPr>
        <p:txBody>
          <a:bodyPr wrap="square" rtlCol="0">
            <a:spAutoFit/>
            <a:scene3d>
              <a:camera prst="orthographicFront"/>
              <a:lightRig rig="harsh" dir="t"/>
            </a:scene3d>
            <a:sp3d prstMaterial="matte">
              <a:contourClr>
                <a:schemeClr val="bg1">
                  <a:lumMod val="65000"/>
                </a:schemeClr>
              </a:contourClr>
            </a:sp3d>
          </a:bodyPr>
          <a:lstStyle/>
          <a:p>
            <a:pPr algn="ctr" eaLnBrk="1" fontAlgn="auto" hangingPunct="1">
              <a:spcBef>
                <a:spcPts val="0"/>
              </a:spcBef>
              <a:spcAft>
                <a:spcPts val="0"/>
              </a:spcAft>
            </a:pPr>
            <a:r>
              <a:rPr lang="en-US" b="1" i="1" dirty="0">
                <a:ln w="0"/>
                <a:solidFill>
                  <a:prstClr val="black"/>
                </a:solidFill>
                <a:latin typeface="Verdana" panose="020B0604030504040204" pitchFamily="34" charset="0"/>
                <a:ea typeface="Verdana" panose="020B0604030504040204" pitchFamily="34" charset="0"/>
                <a:cs typeface="Verdana" panose="020B0604030504040204" pitchFamily="34" charset="0"/>
              </a:rPr>
              <a:t>Utilize &amp; expand its opportunities:</a:t>
            </a:r>
          </a:p>
          <a:p>
            <a:pPr marL="285750" indent="-285750" eaLnBrk="1" fontAlgn="auto" hangingPunct="1">
              <a:spcBef>
                <a:spcPts val="0"/>
              </a:spcBef>
              <a:spcAft>
                <a:spcPts val="600"/>
              </a:spcAft>
              <a:buFont typeface="Arial" panose="020B0604020202020204" pitchFamily="34" charset="0"/>
              <a:buChar char="•"/>
            </a:pPr>
            <a:r>
              <a:rPr lang="en-US" sz="1600" i="1" dirty="0">
                <a:ln w="0"/>
                <a:solidFill>
                  <a:prstClr val="black"/>
                </a:solidFill>
                <a:latin typeface="Verdana" panose="020B0604030504040204" pitchFamily="34" charset="0"/>
                <a:ea typeface="Verdana" panose="020B0604030504040204" pitchFamily="34" charset="0"/>
                <a:cs typeface="Verdana" panose="020B0604030504040204" pitchFamily="34" charset="0"/>
              </a:rPr>
              <a:t>Connect fleets with a one stop shop to utilizing </a:t>
            </a:r>
            <a:r>
              <a:rPr lang="en-US" sz="1600" i="1" dirty="0" err="1">
                <a:ln w="0"/>
                <a:solidFill>
                  <a:prstClr val="black"/>
                </a:solidFill>
                <a:latin typeface="Verdana" panose="020B0604030504040204" pitchFamily="34" charset="0"/>
                <a:ea typeface="Verdana" panose="020B0604030504040204" pitchFamily="34" charset="0"/>
                <a:cs typeface="Verdana" panose="020B0604030504040204" pitchFamily="34" charset="0"/>
              </a:rPr>
              <a:t>autogas</a:t>
            </a:r>
            <a:r>
              <a:rPr lang="en-US" sz="1600" i="1" dirty="0">
                <a:ln w="0"/>
                <a:solidFill>
                  <a:prstClr val="black"/>
                </a:solidFill>
                <a:latin typeface="Verdana" panose="020B0604030504040204" pitchFamily="34" charset="0"/>
                <a:ea typeface="Verdana" panose="020B0604030504040204" pitchFamily="34" charset="0"/>
                <a:cs typeface="Verdana" panose="020B0604030504040204" pitchFamily="34" charset="0"/>
              </a:rPr>
              <a:t> as a fuel source</a:t>
            </a:r>
          </a:p>
          <a:p>
            <a:pPr marL="285750" indent="-285750" eaLnBrk="1" fontAlgn="auto" hangingPunct="1">
              <a:spcBef>
                <a:spcPts val="0"/>
              </a:spcBef>
              <a:spcAft>
                <a:spcPts val="600"/>
              </a:spcAft>
              <a:buFont typeface="Arial" panose="020B0604020202020204" pitchFamily="34" charset="0"/>
              <a:buChar char="•"/>
            </a:pPr>
            <a:r>
              <a:rPr lang="en-US" sz="1600" i="1" dirty="0">
                <a:ln w="0"/>
                <a:solidFill>
                  <a:prstClr val="black"/>
                </a:solidFill>
                <a:latin typeface="Verdana" panose="020B0604030504040204" pitchFamily="34" charset="0"/>
                <a:ea typeface="Verdana" panose="020B0604030504040204" pitchFamily="34" charset="0"/>
                <a:cs typeface="Verdana" panose="020B0604030504040204" pitchFamily="34" charset="0"/>
              </a:rPr>
              <a:t>Give the tools a propane marketer needs to assist in promoting </a:t>
            </a:r>
            <a:r>
              <a:rPr lang="en-US" sz="1600" i="1" dirty="0" err="1">
                <a:ln w="0"/>
                <a:solidFill>
                  <a:prstClr val="black"/>
                </a:solidFill>
                <a:latin typeface="Verdana" panose="020B0604030504040204" pitchFamily="34" charset="0"/>
                <a:ea typeface="Verdana" panose="020B0604030504040204" pitchFamily="34" charset="0"/>
                <a:cs typeface="Verdana" panose="020B0604030504040204" pitchFamily="34" charset="0"/>
              </a:rPr>
              <a:t>autogas</a:t>
            </a:r>
            <a:endParaRPr lang="en-US" sz="1600" i="1" dirty="0">
              <a:ln w="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eaLnBrk="1" fontAlgn="auto" hangingPunct="1">
              <a:spcBef>
                <a:spcPts val="0"/>
              </a:spcBef>
              <a:spcAft>
                <a:spcPts val="600"/>
              </a:spcAft>
              <a:buFont typeface="Arial" panose="020B0604020202020204" pitchFamily="34" charset="0"/>
              <a:buChar char="•"/>
            </a:pPr>
            <a:r>
              <a:rPr lang="en-US" sz="1600" i="1" dirty="0">
                <a:ln w="0"/>
                <a:solidFill>
                  <a:prstClr val="black"/>
                </a:solidFill>
                <a:latin typeface="Verdana" panose="020B0604030504040204" pitchFamily="34" charset="0"/>
                <a:ea typeface="Verdana" panose="020B0604030504040204" pitchFamily="34" charset="0"/>
                <a:cs typeface="Verdana" panose="020B0604030504040204" pitchFamily="34" charset="0"/>
              </a:rPr>
              <a:t>Connect certified installation &amp; service points with propane marketers &amp; fleets</a:t>
            </a:r>
          </a:p>
          <a:p>
            <a:pPr algn="ctr" eaLnBrk="1" fontAlgn="auto" hangingPunct="1">
              <a:spcBef>
                <a:spcPts val="0"/>
              </a:spcBef>
              <a:spcAft>
                <a:spcPts val="0"/>
              </a:spcAft>
            </a:pPr>
            <a:r>
              <a:rPr lang="en-US" b="1" i="1" dirty="0">
                <a:ln/>
                <a:solidFill>
                  <a:srgbClr val="FF0000"/>
                </a:solidFill>
                <a:latin typeface="Verdana" panose="020B0604030504040204" pitchFamily="34" charset="0"/>
                <a:ea typeface="Verdana" panose="020B0604030504040204" pitchFamily="34" charset="0"/>
                <a:cs typeface="Verdana" panose="020B0604030504040204" pitchFamily="34" charset="0"/>
              </a:rPr>
              <a:t>As more members join UPAS we create &amp; expand new </a:t>
            </a:r>
            <a:r>
              <a:rPr lang="en-US" b="1" i="1" dirty="0" err="1">
                <a:ln/>
                <a:solidFill>
                  <a:srgbClr val="FF0000"/>
                </a:solidFill>
                <a:latin typeface="Verdana" panose="020B0604030504040204" pitchFamily="34" charset="0"/>
                <a:ea typeface="Verdana" panose="020B0604030504040204" pitchFamily="34" charset="0"/>
                <a:cs typeface="Verdana" panose="020B0604030504040204" pitchFamily="34" charset="0"/>
              </a:rPr>
              <a:t>autogas</a:t>
            </a:r>
            <a:r>
              <a:rPr lang="en-US" b="1" i="1" dirty="0">
                <a:ln/>
                <a:solidFill>
                  <a:srgbClr val="FF0000"/>
                </a:solidFill>
                <a:latin typeface="Verdana" panose="020B0604030504040204" pitchFamily="34" charset="0"/>
                <a:ea typeface="Verdana" panose="020B0604030504040204" pitchFamily="34" charset="0"/>
                <a:cs typeface="Verdana" panose="020B0604030504040204" pitchFamily="34" charset="0"/>
              </a:rPr>
              <a:t> opportunities</a:t>
            </a:r>
          </a:p>
          <a:p>
            <a:pPr marL="285750" indent="-285750" eaLnBrk="1" fontAlgn="auto" hangingPunct="1">
              <a:spcBef>
                <a:spcPts val="0"/>
              </a:spcBef>
              <a:spcAft>
                <a:spcPts val="0"/>
              </a:spcAft>
              <a:buFont typeface="Arial" panose="020B0604020202020204" pitchFamily="34" charset="0"/>
              <a:buChar char="•"/>
            </a:pPr>
            <a:endParaRPr lang="en-US" b="1" dirty="0">
              <a:ln/>
              <a:solidFill>
                <a:srgbClr val="A5A5A5"/>
              </a:solidFill>
              <a:latin typeface="Calibri" panose="020F0502020204030204"/>
            </a:endParaRPr>
          </a:p>
          <a:p>
            <a:pPr marL="285750" indent="-285750" eaLnBrk="1" fontAlgn="auto" hangingPunct="1">
              <a:spcBef>
                <a:spcPts val="0"/>
              </a:spcBef>
              <a:spcAft>
                <a:spcPts val="0"/>
              </a:spcAft>
              <a:buFont typeface="Arial" panose="020B0604020202020204" pitchFamily="34" charset="0"/>
              <a:buChar char="•"/>
            </a:pPr>
            <a:endParaRPr lang="en-US" b="1" dirty="0">
              <a:ln/>
              <a:solidFill>
                <a:srgbClr val="A5A5A5"/>
              </a:solidFill>
              <a:latin typeface="Calibri" panose="020F0502020204030204"/>
            </a:endParaRPr>
          </a:p>
        </p:txBody>
      </p:sp>
    </p:spTree>
    <p:extLst>
      <p:ext uri="{BB962C8B-B14F-4D97-AF65-F5344CB8AC3E}">
        <p14:creationId xmlns:p14="http://schemas.microsoft.com/office/powerpoint/2010/main" xmlns="" val="346467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67587"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871" y="165358"/>
            <a:ext cx="7073900" cy="570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586" y="218071"/>
            <a:ext cx="9142414" cy="55399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30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Icom Installation &amp; Service Points - USA</a:t>
            </a:r>
          </a:p>
        </p:txBody>
      </p:sp>
      <p:pic>
        <p:nvPicPr>
          <p:cNvPr id="67589" name="Picture 6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2320" y="281966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5396" y="338481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1" name="Picture 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28444" y="325464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2" name="Picture 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6407" y="38626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3" name="Picture 7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7808" y="406267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4" name="Picture 7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2120" y="406267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5" name="Picture 7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3596" y="179096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6" name="Picture 7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8820" y="191795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7" name="Picture 7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9096" y="1003560"/>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8" name="Picture 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4309" y="232119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9" name="Picture 8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1959" y="260059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0" name="Picture 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6734" y="277679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1"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5807" y="243072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2"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3012" y="2745046"/>
            <a:ext cx="206375"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3" name="Picture 8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9209" y="301651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4" name="Picture 8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8609" y="341656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5" name="Picture 8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0037" y="2981593"/>
            <a:ext cx="2079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6" name="Picture 9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4561155"/>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7" name="Picture 9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670" y="244501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8" name="Picture 9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9958" y="3683266"/>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746285" y="3092092"/>
            <a:ext cx="2374900" cy="584775"/>
          </a:xfrm>
          <a:prstGeom prst="rect">
            <a:avLst/>
          </a:prstGeom>
          <a:noFill/>
        </p:spPr>
        <p:txBody>
          <a:bodyPr>
            <a:spAutoFit/>
          </a:bodyPr>
          <a:lstStyle/>
          <a:p>
            <a:pPr eaLnBrk="1" hangingPunct="1">
              <a:defRPr/>
            </a:pPr>
            <a:r>
              <a:rPr lang="en-US" sz="1600" b="1" i="1" dirty="0">
                <a:solidFill>
                  <a:srgbClr val="0027B5"/>
                </a:solidFill>
                <a:latin typeface="Calibri"/>
              </a:rPr>
              <a:t>Icom North America Plant</a:t>
            </a:r>
          </a:p>
          <a:p>
            <a:pPr eaLnBrk="1" hangingPunct="1">
              <a:defRPr/>
            </a:pPr>
            <a:r>
              <a:rPr lang="en-US" sz="1600" b="1" i="1" dirty="0">
                <a:solidFill>
                  <a:srgbClr val="0027B5"/>
                </a:solidFill>
                <a:latin typeface="Calibri"/>
              </a:rPr>
              <a:t>New Hudson, MI</a:t>
            </a:r>
          </a:p>
        </p:txBody>
      </p:sp>
      <p:sp>
        <p:nvSpPr>
          <p:cNvPr id="12" name="TextBox 11"/>
          <p:cNvSpPr txBox="1"/>
          <p:nvPr/>
        </p:nvSpPr>
        <p:spPr>
          <a:xfrm>
            <a:off x="6800764" y="4557950"/>
            <a:ext cx="2325688" cy="584200"/>
          </a:xfrm>
          <a:prstGeom prst="rect">
            <a:avLst/>
          </a:prstGeom>
          <a:noFill/>
        </p:spPr>
        <p:txBody>
          <a:bodyPr>
            <a:spAutoFit/>
          </a:bodyPr>
          <a:lstStyle/>
          <a:p>
            <a:pPr eaLnBrk="1" hangingPunct="1">
              <a:defRPr/>
            </a:pPr>
            <a:r>
              <a:rPr lang="en-US" sz="1600" b="1" i="1" dirty="0">
                <a:solidFill>
                  <a:srgbClr val="0027B5"/>
                </a:solidFill>
                <a:latin typeface="Calibri"/>
              </a:rPr>
              <a:t>Additional Service &amp; Installation Points</a:t>
            </a:r>
          </a:p>
        </p:txBody>
      </p:sp>
      <p:pic>
        <p:nvPicPr>
          <p:cNvPr id="67611"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3957" y="281966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2"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9383" y="24910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3"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7057" y="3037156"/>
            <a:ext cx="209550"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4"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93384" y="29355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5"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7520" y="214497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6"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0495" y="1976696"/>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7"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2219" y="209417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8"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2445" y="1976697"/>
            <a:ext cx="207963"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19"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3457" y="431667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0"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37844" y="3862646"/>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1"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6457" y="3741996"/>
            <a:ext cx="207962"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2"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0834" y="45103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3"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0507" y="3503871"/>
            <a:ext cx="207962"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4"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6662" y="1295668"/>
            <a:ext cx="20637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5"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2582" y="249264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6"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1345" y="307049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7"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0269" y="3775333"/>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8"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5159" y="337529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29"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4745" y="335941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0"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2120" y="2497396"/>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1"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2395" y="4773871"/>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2"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8570" y="434049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3"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0057" y="342132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4"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8570" y="4599256"/>
            <a:ext cx="207963"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5"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8570" y="416427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6" name="Picture 8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096" y="2491046"/>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7"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4896" y="3956308"/>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8"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8471" y="3597533"/>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39"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3882" y="4103946"/>
            <a:ext cx="207962"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0"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9958" y="4134108"/>
            <a:ext cx="207962"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1" name="Picture 7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2320" y="167666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2"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4157" y="49675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3" name="Picture 7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2359" y="176079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4" name="Picture 7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1421" y="1933834"/>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5" name="Picture 7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9534" y="215767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6" name="Picture 8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1971" y="2459296"/>
            <a:ext cx="207963"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7" name="Picture 8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9420" y="237199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8" name="Picture 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0533" y="330067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49" name="Picture 8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4959" y="289586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0" name="Picture 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5396" y="3603891"/>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1" name="Picture 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7469" y="3843596"/>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2" name="Picture 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571" y="371342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3"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5784" y="2519621"/>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4"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7832" y="2424371"/>
            <a:ext cx="20955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5"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74371" y="209417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6"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5170" y="227039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7"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8184" y="21989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8" name="Picture 9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50559" y="2203718"/>
            <a:ext cx="2079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59"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1682" y="273076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0"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5044" y="2497396"/>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1"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4245" y="2675196"/>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2"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9734" y="273076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3"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7811" y="2637096"/>
            <a:ext cx="206375"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4" name="Picture 9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8746" y="2375168"/>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5" name="Picture 9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9246" y="2462471"/>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6" name="Picture 9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7834" y="2452946"/>
            <a:ext cx="207962"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7" name="Picture 1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41146" y="231484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8" name="Picture 1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33219" y="2264043"/>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69" name="Picture 1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0234" y="240374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70" name="Picture 1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1832" y="2152909"/>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71" name="Picture 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9246" y="2021146"/>
            <a:ext cx="207963"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72" name="Picture 7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2634" y="173699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73" name="Picture 7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8482" y="1648093"/>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74" name="Picture 7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6783" y="1549668"/>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1715" y="3617381"/>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1750" y="2296586"/>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 name="Picture 6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3033" y="3957107"/>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9383" y="2776805"/>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0020" y="2992584"/>
            <a:ext cx="207962"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6038" y="1308977"/>
            <a:ext cx="20796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Picture 8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0037" y="3547526"/>
            <a:ext cx="2079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 name="TextBox 97"/>
          <p:cNvSpPr txBox="1"/>
          <p:nvPr/>
        </p:nvSpPr>
        <p:spPr>
          <a:xfrm>
            <a:off x="6768221" y="3671096"/>
            <a:ext cx="2374900" cy="830997"/>
          </a:xfrm>
          <a:prstGeom prst="rect">
            <a:avLst/>
          </a:prstGeom>
          <a:noFill/>
        </p:spPr>
        <p:txBody>
          <a:bodyPr>
            <a:spAutoFit/>
          </a:bodyPr>
          <a:lstStyle/>
          <a:p>
            <a:pPr eaLnBrk="1" hangingPunct="1">
              <a:defRPr/>
            </a:pPr>
            <a:r>
              <a:rPr lang="en-US" sz="1600" b="1" i="1" dirty="0" err="1">
                <a:solidFill>
                  <a:srgbClr val="0027B5"/>
                </a:solidFill>
                <a:latin typeface="Calibri"/>
              </a:rPr>
              <a:t>Icom</a:t>
            </a:r>
            <a:r>
              <a:rPr lang="en-US" sz="1600" b="1" i="1" dirty="0">
                <a:solidFill>
                  <a:srgbClr val="0027B5"/>
                </a:solidFill>
                <a:latin typeface="Calibri"/>
              </a:rPr>
              <a:t> Technology &amp; Training Center</a:t>
            </a:r>
          </a:p>
          <a:p>
            <a:pPr eaLnBrk="1" hangingPunct="1">
              <a:defRPr/>
            </a:pPr>
            <a:r>
              <a:rPr lang="en-US" sz="1600" b="1" i="1" dirty="0">
                <a:solidFill>
                  <a:srgbClr val="0027B5"/>
                </a:solidFill>
                <a:latin typeface="Calibri"/>
              </a:rPr>
              <a:t>New Hudson, MI</a:t>
            </a:r>
          </a:p>
        </p:txBody>
      </p:sp>
      <p:pic>
        <p:nvPicPr>
          <p:cNvPr id="99" name="Picture 8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1289" y="2231376"/>
            <a:ext cx="2079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cstate="print"/>
          <a:stretch>
            <a:fillRect/>
          </a:stretch>
        </p:blipFill>
        <p:spPr>
          <a:xfrm>
            <a:off x="1774877" y="2629158"/>
            <a:ext cx="213378" cy="176799"/>
          </a:xfrm>
          <a:prstGeom prst="rect">
            <a:avLst/>
          </a:prstGeom>
        </p:spPr>
      </p:pic>
      <p:pic>
        <p:nvPicPr>
          <p:cNvPr id="3" name="Picture 2"/>
          <p:cNvPicPr>
            <a:picLocks noChangeAspect="1"/>
          </p:cNvPicPr>
          <p:nvPr/>
        </p:nvPicPr>
        <p:blipFill>
          <a:blip r:embed="rId6" cstate="print"/>
          <a:stretch>
            <a:fillRect/>
          </a:stretch>
        </p:blipFill>
        <p:spPr>
          <a:xfrm>
            <a:off x="1965376" y="2740327"/>
            <a:ext cx="213378" cy="176799"/>
          </a:xfrm>
          <a:prstGeom prst="rect">
            <a:avLst/>
          </a:prstGeom>
        </p:spPr>
      </p:pic>
      <p:pic>
        <p:nvPicPr>
          <p:cNvPr id="4" name="Picture 3"/>
          <p:cNvPicPr>
            <a:picLocks noChangeAspect="1"/>
          </p:cNvPicPr>
          <p:nvPr/>
        </p:nvPicPr>
        <p:blipFill>
          <a:blip r:embed="rId6" cstate="print"/>
          <a:stretch>
            <a:fillRect/>
          </a:stretch>
        </p:blipFill>
        <p:spPr>
          <a:xfrm>
            <a:off x="1713435" y="2881283"/>
            <a:ext cx="213378" cy="176799"/>
          </a:xfrm>
          <a:prstGeom prst="rect">
            <a:avLst/>
          </a:prstGeom>
        </p:spPr>
      </p:pic>
      <p:pic>
        <p:nvPicPr>
          <p:cNvPr id="5" name="Picture 4"/>
          <p:cNvPicPr>
            <a:picLocks noChangeAspect="1"/>
          </p:cNvPicPr>
          <p:nvPr/>
        </p:nvPicPr>
        <p:blipFill>
          <a:blip r:embed="rId6" cstate="print"/>
          <a:stretch>
            <a:fillRect/>
          </a:stretch>
        </p:blipFill>
        <p:spPr>
          <a:xfrm>
            <a:off x="2690863" y="2828726"/>
            <a:ext cx="213378" cy="176799"/>
          </a:xfrm>
          <a:prstGeom prst="rect">
            <a:avLst/>
          </a:prstGeom>
        </p:spPr>
      </p:pic>
      <p:pic>
        <p:nvPicPr>
          <p:cNvPr id="6" name="Picture 5"/>
          <p:cNvPicPr>
            <a:picLocks noChangeAspect="1"/>
          </p:cNvPicPr>
          <p:nvPr/>
        </p:nvPicPr>
        <p:blipFill>
          <a:blip r:embed="rId6" cstate="print"/>
          <a:stretch>
            <a:fillRect/>
          </a:stretch>
        </p:blipFill>
        <p:spPr>
          <a:xfrm>
            <a:off x="3606043" y="2275716"/>
            <a:ext cx="213378" cy="176799"/>
          </a:xfrm>
          <a:prstGeom prst="rect">
            <a:avLst/>
          </a:prstGeom>
        </p:spPr>
      </p:pic>
      <p:pic>
        <p:nvPicPr>
          <p:cNvPr id="7" name="Picture 6"/>
          <p:cNvPicPr>
            <a:picLocks noChangeAspect="1"/>
          </p:cNvPicPr>
          <p:nvPr/>
        </p:nvPicPr>
        <p:blipFill>
          <a:blip r:embed="rId6" cstate="print"/>
          <a:stretch>
            <a:fillRect/>
          </a:stretch>
        </p:blipFill>
        <p:spPr>
          <a:xfrm>
            <a:off x="836666" y="3005525"/>
            <a:ext cx="213378" cy="176799"/>
          </a:xfrm>
          <a:prstGeom prst="rect">
            <a:avLst/>
          </a:prstGeom>
        </p:spPr>
      </p:pic>
      <p:pic>
        <p:nvPicPr>
          <p:cNvPr id="10" name="Picture 9"/>
          <p:cNvPicPr>
            <a:picLocks noChangeAspect="1"/>
          </p:cNvPicPr>
          <p:nvPr/>
        </p:nvPicPr>
        <p:blipFill>
          <a:blip r:embed="rId7" cstate="print"/>
          <a:stretch>
            <a:fillRect/>
          </a:stretch>
        </p:blipFill>
        <p:spPr>
          <a:xfrm>
            <a:off x="789370" y="1677331"/>
            <a:ext cx="213378" cy="176799"/>
          </a:xfrm>
          <a:prstGeom prst="rect">
            <a:avLst/>
          </a:prstGeom>
        </p:spPr>
      </p:pic>
      <p:pic>
        <p:nvPicPr>
          <p:cNvPr id="11" name="Picture 10"/>
          <p:cNvPicPr>
            <a:picLocks noChangeAspect="1"/>
          </p:cNvPicPr>
          <p:nvPr/>
        </p:nvPicPr>
        <p:blipFill>
          <a:blip r:embed="rId7" cstate="print"/>
          <a:stretch>
            <a:fillRect/>
          </a:stretch>
        </p:blipFill>
        <p:spPr>
          <a:xfrm>
            <a:off x="978609" y="1907389"/>
            <a:ext cx="213378" cy="176799"/>
          </a:xfrm>
          <a:prstGeom prst="rect">
            <a:avLst/>
          </a:prstGeom>
        </p:spPr>
      </p:pic>
      <p:pic>
        <p:nvPicPr>
          <p:cNvPr id="108" name="Picture 10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188294832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898989"/>
                </a:solidFill>
              </a:rPr>
              <a:t>Property of ICOM North America</a:t>
            </a:r>
          </a:p>
        </p:txBody>
      </p:sp>
      <p:sp>
        <p:nvSpPr>
          <p:cNvPr id="3075" name="TextBox 2"/>
          <p:cNvSpPr txBox="1">
            <a:spLocks noChangeArrowheads="1"/>
          </p:cNvSpPr>
          <p:nvPr/>
        </p:nvSpPr>
        <p:spPr bwMode="auto">
          <a:xfrm>
            <a:off x="0" y="323672"/>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3600" b="1" i="1" dirty="0" err="1">
                <a:ln/>
                <a:solidFill>
                  <a:srgbClr val="0000CC"/>
                </a:solidFill>
                <a:latin typeface="Verdana" panose="020B0604030504040204" pitchFamily="34" charset="0"/>
                <a:ea typeface="Verdana" panose="020B0604030504040204" pitchFamily="34" charset="0"/>
                <a:cs typeface="Verdana" panose="020B0604030504040204" pitchFamily="34" charset="0"/>
              </a:rPr>
              <a:t>Icom</a:t>
            </a:r>
            <a:r>
              <a:rPr lang="en-US" altLang="en-US" sz="36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 Systems and Technology in North America  </a:t>
            </a:r>
          </a:p>
        </p:txBody>
      </p:sp>
      <p:sp>
        <p:nvSpPr>
          <p:cNvPr id="3077" name="TextBox 4"/>
          <p:cNvSpPr txBox="1">
            <a:spLocks noChangeArrowheads="1"/>
          </p:cNvSpPr>
          <p:nvPr/>
        </p:nvSpPr>
        <p:spPr bwMode="auto">
          <a:xfrm>
            <a:off x="1143000" y="1981205"/>
            <a:ext cx="6629400"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ts val="0"/>
              </a:spcBef>
              <a:spcAft>
                <a:spcPts val="0"/>
              </a:spcAft>
              <a:buFont typeface="Wingdings" panose="05000000000000000000" pitchFamily="2" charset="2"/>
              <a:buChar char="§"/>
              <a:defRPr/>
            </a:pPr>
            <a:r>
              <a:rPr lang="en-US" sz="2200" i="1" dirty="0">
                <a:solidFill>
                  <a:srgbClr val="0000CC"/>
                </a:solidFill>
                <a:latin typeface="Calibri"/>
                <a:ea typeface="Calibri"/>
              </a:rPr>
              <a:t>Over 25,000 Propane Systems in use in North America utilizing Icom Technology</a:t>
            </a:r>
          </a:p>
          <a:p>
            <a:pPr marL="342900" indent="-342900">
              <a:spcBef>
                <a:spcPts val="0"/>
              </a:spcBef>
              <a:spcAft>
                <a:spcPts val="0"/>
              </a:spcAft>
              <a:buFont typeface="Wingdings" panose="05000000000000000000" pitchFamily="2" charset="2"/>
              <a:buChar char="§"/>
              <a:defRPr/>
            </a:pPr>
            <a:r>
              <a:rPr lang="en-US" sz="2200" i="1" dirty="0">
                <a:solidFill>
                  <a:srgbClr val="0000CC"/>
                </a:solidFill>
                <a:latin typeface="Calibri"/>
                <a:ea typeface="Calibri"/>
              </a:rPr>
              <a:t>Fleets enjoyed a huge fuel cost savings of over $600,000,000 to date</a:t>
            </a:r>
          </a:p>
          <a:p>
            <a:pPr marL="342900" indent="-342900">
              <a:spcBef>
                <a:spcPts val="0"/>
              </a:spcBef>
              <a:spcAft>
                <a:spcPts val="0"/>
              </a:spcAft>
              <a:buFont typeface="Wingdings" panose="05000000000000000000" pitchFamily="2" charset="2"/>
              <a:buChar char="§"/>
              <a:defRPr/>
            </a:pPr>
            <a:r>
              <a:rPr lang="en-US" sz="2200" b="1" i="1" dirty="0">
                <a:solidFill>
                  <a:srgbClr val="9BBB59">
                    <a:lumMod val="50000"/>
                  </a:srgbClr>
                </a:solidFill>
                <a:latin typeface="Calibri"/>
                <a:ea typeface="Calibri"/>
              </a:rPr>
              <a:t>Estimated emissions reduction over 30% and Particulate reduced to almost 0</a:t>
            </a:r>
          </a:p>
          <a:p>
            <a:pPr marL="342900" indent="-342900">
              <a:spcBef>
                <a:spcPts val="0"/>
              </a:spcBef>
              <a:spcAft>
                <a:spcPts val="0"/>
              </a:spcAft>
              <a:buFont typeface="Wingdings" panose="05000000000000000000" pitchFamily="2" charset="2"/>
              <a:buChar char="§"/>
              <a:defRPr/>
            </a:pPr>
            <a:r>
              <a:rPr lang="en-US" sz="2200" i="1" dirty="0">
                <a:solidFill>
                  <a:srgbClr val="0000CC"/>
                </a:solidFill>
                <a:latin typeface="Calibri"/>
                <a:ea typeface="Calibri"/>
              </a:rPr>
              <a:t>400,000,000 gallons of Propane </a:t>
            </a:r>
            <a:r>
              <a:rPr lang="en-US" sz="2200" i="1" dirty="0" err="1">
                <a:solidFill>
                  <a:srgbClr val="0000CC"/>
                </a:solidFill>
                <a:latin typeface="Calibri"/>
                <a:ea typeface="Calibri"/>
              </a:rPr>
              <a:t>Autogas</a:t>
            </a:r>
            <a:r>
              <a:rPr lang="en-US" sz="2200" i="1" dirty="0">
                <a:solidFill>
                  <a:srgbClr val="0000CC"/>
                </a:solidFill>
                <a:latin typeface="Calibri"/>
                <a:ea typeface="Calibri"/>
              </a:rPr>
              <a:t> utilized</a:t>
            </a:r>
          </a:p>
          <a:p>
            <a:pPr marL="342900" indent="-342900">
              <a:spcBef>
                <a:spcPts val="0"/>
              </a:spcBef>
              <a:spcAft>
                <a:spcPts val="0"/>
              </a:spcAft>
              <a:buFont typeface="Wingdings" panose="05000000000000000000" pitchFamily="2" charset="2"/>
              <a:buChar char="§"/>
              <a:defRPr/>
            </a:pPr>
            <a:r>
              <a:rPr lang="en-US" sz="2200" i="1" dirty="0">
                <a:solidFill>
                  <a:srgbClr val="0000CC"/>
                </a:solidFill>
                <a:latin typeface="Calibri"/>
                <a:ea typeface="Calibri"/>
              </a:rPr>
              <a:t>360,000,000 gallons of gasoline and diesel displaced</a:t>
            </a:r>
          </a:p>
          <a:p>
            <a:pPr marL="342900" indent="-342900">
              <a:spcBef>
                <a:spcPts val="0"/>
              </a:spcBef>
              <a:spcAft>
                <a:spcPts val="0"/>
              </a:spcAft>
              <a:buFont typeface="Wingdings" panose="05000000000000000000" pitchFamily="2" charset="2"/>
              <a:buChar char="§"/>
              <a:defRPr/>
            </a:pPr>
            <a:r>
              <a:rPr lang="en-US" sz="2200" i="1" dirty="0">
                <a:solidFill>
                  <a:srgbClr val="0000CC"/>
                </a:solidFill>
                <a:latin typeface="Calibri"/>
                <a:ea typeface="Calibri"/>
              </a:rPr>
              <a:t>Over </a:t>
            </a:r>
            <a:r>
              <a:rPr lang="en-US" sz="2200" b="1" i="1" u="sng" dirty="0">
                <a:solidFill>
                  <a:srgbClr val="0000CC"/>
                </a:solidFill>
                <a:latin typeface="Calibri"/>
                <a:ea typeface="Calibri"/>
              </a:rPr>
              <a:t>Two Billion </a:t>
            </a:r>
            <a:r>
              <a:rPr lang="en-US" sz="2200" i="1" dirty="0">
                <a:solidFill>
                  <a:srgbClr val="0000CC"/>
                </a:solidFill>
                <a:latin typeface="Calibri"/>
                <a:ea typeface="Calibri"/>
              </a:rPr>
              <a:t>miles driven safely</a:t>
            </a:r>
          </a:p>
          <a:p>
            <a:pPr marL="342900" indent="-342900">
              <a:spcBef>
                <a:spcPts val="0"/>
              </a:spcBef>
              <a:spcAft>
                <a:spcPts val="0"/>
              </a:spcAft>
              <a:buFont typeface="Wingdings" panose="05000000000000000000" pitchFamily="2" charset="2"/>
              <a:buChar char="§"/>
              <a:defRPr/>
            </a:pPr>
            <a:r>
              <a:rPr lang="en-US" sz="2200" i="1" dirty="0" err="1">
                <a:solidFill>
                  <a:srgbClr val="0000CC"/>
                </a:solidFill>
                <a:latin typeface="Calibri"/>
                <a:ea typeface="Calibri"/>
              </a:rPr>
              <a:t>Icom</a:t>
            </a:r>
            <a:r>
              <a:rPr lang="en-US" sz="2200" i="1" dirty="0">
                <a:solidFill>
                  <a:srgbClr val="0000CC"/>
                </a:solidFill>
                <a:latin typeface="Calibri"/>
                <a:ea typeface="Calibri"/>
              </a:rPr>
              <a:t> is working hard with our partners and Dealers to place over </a:t>
            </a:r>
            <a:r>
              <a:rPr lang="en-US" sz="2200" b="1" i="1" u="sng" dirty="0">
                <a:solidFill>
                  <a:srgbClr val="0000CC"/>
                </a:solidFill>
                <a:effectLst>
                  <a:outerShdw blurRad="38100" dist="38100" dir="2700000" algn="tl">
                    <a:srgbClr val="000000">
                      <a:alpha val="43137"/>
                    </a:srgbClr>
                  </a:outerShdw>
                </a:effectLst>
                <a:latin typeface="Calibri"/>
                <a:ea typeface="Calibri"/>
              </a:rPr>
              <a:t>100,000 </a:t>
            </a:r>
            <a:r>
              <a:rPr lang="en-US" sz="2200" b="1" i="1" u="sng" dirty="0" err="1">
                <a:solidFill>
                  <a:srgbClr val="0000CC"/>
                </a:solidFill>
                <a:effectLst>
                  <a:outerShdw blurRad="38100" dist="38100" dir="2700000" algn="tl">
                    <a:srgbClr val="000000">
                      <a:alpha val="43137"/>
                    </a:srgbClr>
                  </a:outerShdw>
                </a:effectLst>
                <a:latin typeface="Calibri"/>
                <a:ea typeface="Calibri"/>
              </a:rPr>
              <a:t>Icom</a:t>
            </a:r>
            <a:r>
              <a:rPr lang="en-US" sz="2200" b="1" i="1" u="sng" dirty="0">
                <a:solidFill>
                  <a:srgbClr val="0000CC"/>
                </a:solidFill>
                <a:effectLst>
                  <a:outerShdw blurRad="38100" dist="38100" dir="2700000" algn="tl">
                    <a:srgbClr val="000000">
                      <a:alpha val="43137"/>
                    </a:srgbClr>
                  </a:outerShdw>
                </a:effectLst>
                <a:latin typeface="Calibri"/>
                <a:ea typeface="Calibri"/>
              </a:rPr>
              <a:t> systems</a:t>
            </a:r>
            <a:r>
              <a:rPr lang="en-US" sz="2200" i="1" u="sng" dirty="0">
                <a:solidFill>
                  <a:srgbClr val="0000CC"/>
                </a:solidFill>
                <a:latin typeface="Calibri"/>
                <a:ea typeface="Calibri"/>
              </a:rPr>
              <a:t> </a:t>
            </a:r>
            <a:r>
              <a:rPr lang="en-US" sz="2200" i="1" dirty="0">
                <a:solidFill>
                  <a:srgbClr val="0000CC"/>
                </a:solidFill>
                <a:latin typeface="Calibri"/>
                <a:ea typeface="Calibri"/>
              </a:rPr>
              <a:t>on the road in the next 5 years</a:t>
            </a:r>
          </a:p>
          <a:p>
            <a:pPr>
              <a:spcBef>
                <a:spcPts val="0"/>
              </a:spcBef>
              <a:spcAft>
                <a:spcPts val="0"/>
              </a:spcAft>
              <a:defRPr/>
            </a:pPr>
            <a:endParaRPr lang="en-US" sz="2200" dirty="0">
              <a:solidFill>
                <a:prstClr val="black"/>
              </a:solidFill>
              <a:latin typeface="Calibri"/>
              <a:ea typeface="Calibri"/>
            </a:endParaRPr>
          </a:p>
        </p:txBody>
      </p:sp>
      <p:sp>
        <p:nvSpPr>
          <p:cNvPr id="2" name="TextBox 1"/>
          <p:cNvSpPr txBox="1"/>
          <p:nvPr/>
        </p:nvSpPr>
        <p:spPr>
          <a:xfrm>
            <a:off x="2286000" y="1447810"/>
            <a:ext cx="3962400" cy="49244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i="1" dirty="0">
                <a:ln/>
                <a:solidFill>
                  <a:srgbClr val="0000CC"/>
                </a:solidFill>
                <a:latin typeface="Calibri"/>
              </a:rPr>
              <a:t>Approximately:</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36501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609600" y="1295400"/>
            <a:ext cx="3886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800" i="1" dirty="0">
                <a:solidFill>
                  <a:srgbClr val="0000CC"/>
                </a:solidFill>
                <a:latin typeface="Verdana" panose="020B0604030504040204" pitchFamily="34" charset="0"/>
                <a:ea typeface="Verdana" panose="020B0604030504040204" pitchFamily="34" charset="0"/>
                <a:cs typeface="Verdana" panose="020B0604030504040204" pitchFamily="34" charset="0"/>
              </a:rPr>
              <a:t>Icom invented and patented the revolutionary JTG® Propane Liquid injection system and electronically-controlled LPG multivalve</a:t>
            </a:r>
          </a:p>
        </p:txBody>
      </p:sp>
      <p:sp>
        <p:nvSpPr>
          <p:cNvPr id="16387" name="TextBox 4"/>
          <p:cNvSpPr txBox="1">
            <a:spLocks noChangeArrowheads="1"/>
          </p:cNvSpPr>
          <p:nvPr/>
        </p:nvSpPr>
        <p:spPr bwMode="auto">
          <a:xfrm>
            <a:off x="76200" y="5562600"/>
            <a:ext cx="4876800" cy="430213"/>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2200" b="1" dirty="0">
                <a:solidFill>
                  <a:srgbClr val="0E5305"/>
                </a:solidFill>
                <a:effectLst>
                  <a:outerShdw blurRad="38100" dist="38100" dir="2700000" algn="tl">
                    <a:srgbClr val="000000">
                      <a:alpha val="43137"/>
                    </a:srgbClr>
                  </a:outerShdw>
                </a:effectLst>
                <a:latin typeface="Calibri" pitchFamily="34" charset="0"/>
              </a:rPr>
              <a:t>Propane Liquid Injection System</a:t>
            </a:r>
          </a:p>
        </p:txBody>
      </p:sp>
      <p:pic>
        <p:nvPicPr>
          <p:cNvPr id="36868" name="Picture 5" descr="ICOM-2.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52400"/>
            <a:ext cx="2514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6" descr="jtg letters.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8600"/>
            <a:ext cx="2057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6629400" y="395288"/>
            <a:ext cx="333375" cy="457200"/>
          </a:xfrm>
          <a:prstGeom prst="rect">
            <a:avLst/>
          </a:prstGeom>
        </p:spPr>
        <p:txBody>
          <a:bodyPr wrap="none">
            <a:spAutoFit/>
          </a:bodyPr>
          <a:lstStyle/>
          <a:p>
            <a:pPr eaLnBrk="1" hangingPunct="1">
              <a:defRPr/>
            </a:pPr>
            <a:r>
              <a:rPr lang="en-US" sz="2400" baseline="100000" dirty="0">
                <a:effectLst>
                  <a:outerShdw blurRad="38100" dist="38100" dir="2700000" algn="tl">
                    <a:srgbClr val="C0C0C0"/>
                  </a:outerShdw>
                </a:effectLst>
                <a:cs typeface="Arial" charset="0"/>
              </a:rPr>
              <a:t>®</a:t>
            </a:r>
            <a:endParaRPr lang="en-US" sz="2400" dirty="0">
              <a:latin typeface="Calibri" pitchFamily="34" charset="0"/>
            </a:endParaRPr>
          </a:p>
        </p:txBody>
      </p:sp>
      <p:pic>
        <p:nvPicPr>
          <p:cNvPr id="15" name="Picture 14" descr="JTG 8 CYLINDER (1).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784475"/>
            <a:ext cx="4038600" cy="285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2" name="TextBox 5"/>
          <p:cNvSpPr txBox="1">
            <a:spLocks noChangeArrowheads="1"/>
          </p:cNvSpPr>
          <p:nvPr/>
        </p:nvSpPr>
        <p:spPr bwMode="auto">
          <a:xfrm>
            <a:off x="4648200" y="1062038"/>
            <a:ext cx="42672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2400" b="1" dirty="0">
                <a:solidFill>
                  <a:srgbClr val="0000CC"/>
                </a:solidFill>
                <a:latin typeface="+mj-lt"/>
                <a:ea typeface="Verdana" panose="020B0604030504040204" pitchFamily="34" charset="0"/>
                <a:cs typeface="Verdana" panose="020B0604030504040204" pitchFamily="34" charset="0"/>
              </a:rPr>
              <a:t>    JTG</a:t>
            </a:r>
            <a:r>
              <a:rPr lang="en-US" altLang="en-US" sz="2000" b="1" baseline="30000" dirty="0">
                <a:solidFill>
                  <a:srgbClr val="0000CC"/>
                </a:solidFill>
                <a:latin typeface="+mj-lt"/>
                <a:ea typeface="Verdana" panose="020B0604030504040204" pitchFamily="34" charset="0"/>
                <a:cs typeface="Verdana" panose="020B0604030504040204" pitchFamily="34" charset="0"/>
              </a:rPr>
              <a:t>®</a:t>
            </a:r>
            <a:r>
              <a:rPr lang="en-US" altLang="en-US" sz="2400" b="1" dirty="0">
                <a:solidFill>
                  <a:srgbClr val="0000CC"/>
                </a:solidFill>
                <a:latin typeface="+mj-lt"/>
                <a:ea typeface="Verdana" panose="020B0604030504040204" pitchFamily="34" charset="0"/>
                <a:cs typeface="Verdana" panose="020B0604030504040204" pitchFamily="34" charset="0"/>
              </a:rPr>
              <a:t> System Advantages:</a:t>
            </a:r>
          </a:p>
          <a:p>
            <a:pPr eaLnBrk="1" hangingPunct="1">
              <a:spcBef>
                <a:spcPct val="0"/>
              </a:spcBef>
              <a:buFont typeface="Arial" charset="0"/>
              <a:buNone/>
            </a:pPr>
            <a:r>
              <a:rPr lang="en-US" altLang="en-US" sz="1400" b="1" dirty="0">
                <a:solidFill>
                  <a:srgbClr val="0000CC"/>
                </a:solidFill>
                <a:latin typeface="+mj-lt"/>
                <a:ea typeface="Verdana" panose="020B0604030504040204" pitchFamily="34" charset="0"/>
                <a:cs typeface="Verdana" panose="020B0604030504040204" pitchFamily="34" charset="0"/>
              </a:rPr>
              <a:t> </a:t>
            </a:r>
          </a:p>
          <a:p>
            <a:pPr eaLnBrk="1" hangingPunct="1">
              <a:spcBef>
                <a:spcPct val="0"/>
              </a:spcBef>
              <a:buFont typeface="Arial" charset="0"/>
              <a:buAutoNum type="arabicParenR"/>
            </a:pPr>
            <a:r>
              <a:rPr lang="en-US" altLang="en-US" sz="1800" b="1" dirty="0">
                <a:solidFill>
                  <a:srgbClr val="0000CC"/>
                </a:solidFill>
                <a:latin typeface="+mj-lt"/>
                <a:ea typeface="Verdana" panose="020B0604030504040204" pitchFamily="34" charset="0"/>
                <a:cs typeface="Verdana" panose="020B0604030504040204" pitchFamily="34" charset="0"/>
              </a:rPr>
              <a:t>The JTG® system is ‘plug and play’ – the fuel tank, fuel rails and hoses are preassembled.</a:t>
            </a:r>
          </a:p>
          <a:p>
            <a:pPr eaLnBrk="1" hangingPunct="1">
              <a:spcBef>
                <a:spcPct val="0"/>
              </a:spcBef>
              <a:buFont typeface="Arial" charset="0"/>
              <a:buAutoNum type="arabicParenR"/>
            </a:pPr>
            <a:r>
              <a:rPr lang="en-US" altLang="en-US" sz="1800" b="1" dirty="0">
                <a:solidFill>
                  <a:srgbClr val="0000CC"/>
                </a:solidFill>
                <a:latin typeface="+mj-lt"/>
                <a:ea typeface="Verdana" panose="020B0604030504040204" pitchFamily="34" charset="0"/>
                <a:cs typeface="Verdana" panose="020B0604030504040204" pitchFamily="34" charset="0"/>
              </a:rPr>
              <a:t>No need to alter OEM ECU in any way.</a:t>
            </a:r>
          </a:p>
          <a:p>
            <a:pPr eaLnBrk="1" hangingPunct="1">
              <a:spcBef>
                <a:spcPct val="0"/>
              </a:spcBef>
              <a:buFont typeface="Arial" charset="0"/>
              <a:buAutoNum type="arabicParenR"/>
            </a:pPr>
            <a:r>
              <a:rPr lang="en-US" altLang="en-US" sz="1800" b="1" dirty="0">
                <a:solidFill>
                  <a:srgbClr val="0000CC"/>
                </a:solidFill>
                <a:latin typeface="+mj-lt"/>
                <a:ea typeface="Verdana" panose="020B0604030504040204" pitchFamily="34" charset="0"/>
                <a:cs typeface="Verdana" panose="020B0604030504040204" pitchFamily="34" charset="0"/>
              </a:rPr>
              <a:t>Propane injectors calibrated to match gasoline injectors in amount of energy delivered with fuel.</a:t>
            </a:r>
          </a:p>
          <a:p>
            <a:pPr eaLnBrk="1" hangingPunct="1">
              <a:spcBef>
                <a:spcPct val="0"/>
              </a:spcBef>
              <a:buFont typeface="Arial" charset="0"/>
              <a:buAutoNum type="arabicParenR"/>
            </a:pPr>
            <a:r>
              <a:rPr lang="en-US" altLang="en-US" sz="1800" b="1" dirty="0">
                <a:solidFill>
                  <a:srgbClr val="0000CC"/>
                </a:solidFill>
                <a:latin typeface="+mj-lt"/>
                <a:ea typeface="Verdana" panose="020B0604030504040204" pitchFamily="34" charset="0"/>
                <a:cs typeface="Verdana" panose="020B0604030504040204" pitchFamily="34" charset="0"/>
              </a:rPr>
              <a:t>Complete standard OBDII factory diagnostics.</a:t>
            </a:r>
          </a:p>
          <a:p>
            <a:pPr eaLnBrk="1" hangingPunct="1">
              <a:spcBef>
                <a:spcPct val="0"/>
              </a:spcBef>
              <a:buFont typeface="Arial" charset="0"/>
              <a:buAutoNum type="arabicParenR"/>
            </a:pPr>
            <a:r>
              <a:rPr lang="en-US" altLang="en-US" sz="1800" b="1" dirty="0">
                <a:solidFill>
                  <a:srgbClr val="0000CC"/>
                </a:solidFill>
                <a:latin typeface="+mj-lt"/>
                <a:ea typeface="Verdana" panose="020B0604030504040204" pitchFamily="34" charset="0"/>
                <a:cs typeface="Verdana" panose="020B0604030504040204" pitchFamily="34" charset="0"/>
              </a:rPr>
              <a:t>Propane injection system not affected by temperature changes.</a:t>
            </a:r>
          </a:p>
          <a:p>
            <a:pPr eaLnBrk="1" hangingPunct="1">
              <a:spcBef>
                <a:spcPct val="0"/>
              </a:spcBef>
              <a:buFont typeface="Arial" charset="0"/>
              <a:buAutoNum type="arabicParenR"/>
            </a:pPr>
            <a:r>
              <a:rPr lang="en-US" altLang="en-US" sz="1800" b="1" dirty="0">
                <a:solidFill>
                  <a:srgbClr val="0000CC"/>
                </a:solidFill>
                <a:latin typeface="+mj-lt"/>
                <a:ea typeface="Verdana" panose="020B0604030504040204" pitchFamily="34" charset="0"/>
                <a:cs typeface="Verdana" panose="020B0604030504040204" pitchFamily="34" charset="0"/>
              </a:rPr>
              <a:t>No cutting, splicing nor soldering required – only three electrical connections needed to operate the JTG® system</a:t>
            </a:r>
          </a:p>
        </p:txBody>
      </p:sp>
      <p:sp>
        <p:nvSpPr>
          <p:cNvPr id="36873" name="Footer Placeholder 9"/>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685800" y="83894"/>
            <a:ext cx="7305675" cy="1708160"/>
          </a:xfrm>
          <a:prstGeom prst="rect">
            <a:avLst/>
          </a:prstGeom>
          <a:noFill/>
          <a:ln w="9525">
            <a:noFill/>
            <a:miter lim="800000"/>
            <a:headEnd/>
            <a:tailEnd/>
          </a:ln>
          <a:effectLst/>
        </p:spPr>
        <p:txBody>
          <a:bodyPr anchor="ctr">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3500" b="1" dirty="0">
                <a:ln/>
                <a:solidFill>
                  <a:srgbClr val="0000CC"/>
                </a:solidFill>
                <a:latin typeface="Calibri" pitchFamily="34" charset="0"/>
                <a:cs typeface="Arial" charset="0"/>
              </a:rPr>
              <a:t>ICOM </a:t>
            </a:r>
            <a:r>
              <a:rPr lang="en-US" sz="3500" b="1" dirty="0">
                <a:ln/>
                <a:solidFill>
                  <a:srgbClr val="0000CC"/>
                </a:solidFill>
                <a:latin typeface="Calibri" pitchFamily="34" charset="0"/>
              </a:rPr>
              <a:t>JTG® </a:t>
            </a:r>
            <a:r>
              <a:rPr lang="en-US" sz="3500" b="1" dirty="0">
                <a:ln/>
                <a:solidFill>
                  <a:srgbClr val="0000CC"/>
                </a:solidFill>
                <a:latin typeface="Calibri" pitchFamily="34" charset="0"/>
                <a:cs typeface="Arial" charset="0"/>
              </a:rPr>
              <a:t>Liquid Injection </a:t>
            </a:r>
          </a:p>
          <a:p>
            <a:pPr algn="ctr" eaLnBrk="1" hangingPunct="1">
              <a:defRPr/>
            </a:pPr>
            <a:r>
              <a:rPr lang="en-US" sz="3500" b="1" dirty="0">
                <a:ln/>
                <a:solidFill>
                  <a:srgbClr val="0000CC"/>
                </a:solidFill>
                <a:latin typeface="Calibri" pitchFamily="34" charset="0"/>
                <a:cs typeface="Arial" charset="0"/>
              </a:rPr>
              <a:t>vs. </a:t>
            </a:r>
          </a:p>
          <a:p>
            <a:pPr algn="ctr" eaLnBrk="1" hangingPunct="1">
              <a:defRPr/>
            </a:pPr>
            <a:r>
              <a:rPr lang="en-US" sz="3500" b="1" dirty="0">
                <a:ln/>
                <a:solidFill>
                  <a:srgbClr val="0000CC"/>
                </a:solidFill>
                <a:latin typeface="Calibri" pitchFamily="34" charset="0"/>
                <a:cs typeface="Arial" charset="0"/>
              </a:rPr>
              <a:t>Vapor Propane Systems</a:t>
            </a:r>
          </a:p>
        </p:txBody>
      </p:sp>
      <p:pic>
        <p:nvPicPr>
          <p:cNvPr id="17412" name="Picture 9" descr="injector spray pattern 01-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6612" y="549275"/>
            <a:ext cx="18049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pic>
        <p:nvPicPr>
          <p:cNvPr id="42" name="Picture 41" descr="injector 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28800"/>
            <a:ext cx="8255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7" descr="fuel pump 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0" y="4191000"/>
            <a:ext cx="873125"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a:spLocks noChangeArrowheads="1"/>
          </p:cNvSpPr>
          <p:nvPr/>
        </p:nvSpPr>
        <p:spPr bwMode="auto">
          <a:xfrm>
            <a:off x="6934200" y="3352800"/>
            <a:ext cx="21336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400" i="1" dirty="0">
                <a:solidFill>
                  <a:srgbClr val="0000CC"/>
                </a:solidFill>
              </a:rPr>
              <a:t>OEM quality fuel injector and fuel pump designed specifically for propane</a:t>
            </a:r>
          </a:p>
        </p:txBody>
      </p:sp>
      <p:sp>
        <p:nvSpPr>
          <p:cNvPr id="37895" name="Footer Placeholder 17"/>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2" name="TextBox 1"/>
          <p:cNvSpPr txBox="1"/>
          <p:nvPr/>
        </p:nvSpPr>
        <p:spPr>
          <a:xfrm>
            <a:off x="914400" y="1746250"/>
            <a:ext cx="5791200" cy="615950"/>
          </a:xfrm>
          <a:prstGeom prst="rect">
            <a:avLst/>
          </a:prstGeom>
          <a:noFill/>
          <a:ln cmpd="dbl">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b="1" dirty="0">
                <a:ln/>
                <a:solidFill>
                  <a:srgbClr val="0E5305"/>
                </a:solidFill>
                <a:latin typeface="Calibri"/>
                <a:ea typeface="Verdana" panose="020B0604030504040204" pitchFamily="34" charset="0"/>
                <a:cs typeface="Verdana" panose="020B0604030504040204" pitchFamily="34" charset="0"/>
              </a:rPr>
              <a:t>Power</a:t>
            </a:r>
          </a:p>
          <a:p>
            <a:pPr algn="ctr" eaLnBrk="1" hangingPunct="1">
              <a:defRPr/>
            </a:pPr>
            <a:r>
              <a:rPr lang="en-US" sz="1600" i="1" dirty="0">
                <a:ln/>
                <a:solidFill>
                  <a:srgbClr val="0000CC"/>
                </a:solidFill>
                <a:latin typeface="Calibri"/>
              </a:rPr>
              <a:t>Noticeable increase compared to gasoline vs. decrease for vapor</a:t>
            </a:r>
            <a:r>
              <a:rPr lang="en-US" sz="1600" i="1" dirty="0">
                <a:ln/>
                <a:solidFill>
                  <a:srgbClr val="9BBB59"/>
                </a:solidFill>
                <a:latin typeface="Calibri"/>
              </a:rPr>
              <a:t>.</a:t>
            </a:r>
          </a:p>
        </p:txBody>
      </p:sp>
      <p:sp>
        <p:nvSpPr>
          <p:cNvPr id="3" name="TextBox 2"/>
          <p:cNvSpPr txBox="1"/>
          <p:nvPr/>
        </p:nvSpPr>
        <p:spPr>
          <a:xfrm>
            <a:off x="381000" y="2286000"/>
            <a:ext cx="6781800" cy="1108075"/>
          </a:xfrm>
          <a:prstGeom prst="rect">
            <a:avLst/>
          </a:prstGeom>
          <a:noFill/>
        </p:spPr>
        <p:txBody>
          <a:bodyPr>
            <a:spAutoFit/>
          </a:bodyPr>
          <a:lstStyle/>
          <a:p>
            <a:pPr algn="ctr" eaLnBrk="1" hangingPunct="1">
              <a:defRPr/>
            </a:pPr>
            <a:r>
              <a:rPr lang="en-US" b="1" dirty="0">
                <a:solidFill>
                  <a:srgbClr val="0E5305"/>
                </a:solidFill>
                <a:latin typeface="Calibri"/>
              </a:rPr>
              <a:t>Torque</a:t>
            </a:r>
          </a:p>
          <a:p>
            <a:pPr algn="ctr" eaLnBrk="1" hangingPunct="1">
              <a:defRPr/>
            </a:pPr>
            <a:r>
              <a:rPr lang="en-US" sz="1600" i="1" dirty="0">
                <a:solidFill>
                  <a:srgbClr val="0000CC"/>
                </a:solidFill>
                <a:latin typeface="Calibri"/>
              </a:rPr>
              <a:t>Increase due to cooling effect as propane evaporates, increasing air-propane mixture density. More mixture can be introduced into engine cylinders increasing peak torque (and power). No such advantage for vapor systems.</a:t>
            </a:r>
          </a:p>
        </p:txBody>
      </p:sp>
      <p:sp>
        <p:nvSpPr>
          <p:cNvPr id="4" name="TextBox 3"/>
          <p:cNvSpPr txBox="1"/>
          <p:nvPr/>
        </p:nvSpPr>
        <p:spPr>
          <a:xfrm>
            <a:off x="304800" y="3346450"/>
            <a:ext cx="6886575" cy="615950"/>
          </a:xfrm>
          <a:prstGeom prst="rect">
            <a:avLst/>
          </a:prstGeom>
          <a:noFill/>
        </p:spPr>
        <p:txBody>
          <a:bodyPr>
            <a:spAutoFit/>
          </a:bodyPr>
          <a:lstStyle/>
          <a:p>
            <a:pPr algn="ctr" eaLnBrk="1" hangingPunct="1">
              <a:defRPr/>
            </a:pPr>
            <a:r>
              <a:rPr lang="en-US" b="1" dirty="0">
                <a:solidFill>
                  <a:srgbClr val="0E5305"/>
                </a:solidFill>
                <a:latin typeface="Calibri"/>
              </a:rPr>
              <a:t>Drivability</a:t>
            </a:r>
          </a:p>
          <a:p>
            <a:pPr algn="ctr" eaLnBrk="1" hangingPunct="1">
              <a:defRPr/>
            </a:pPr>
            <a:r>
              <a:rPr lang="en-US" sz="1600" i="1" dirty="0">
                <a:solidFill>
                  <a:srgbClr val="0000CC"/>
                </a:solidFill>
                <a:latin typeface="Calibri"/>
              </a:rPr>
              <a:t>Better throttle response and no acceleration lag</a:t>
            </a:r>
          </a:p>
        </p:txBody>
      </p:sp>
      <p:sp>
        <p:nvSpPr>
          <p:cNvPr id="5" name="TextBox 4"/>
          <p:cNvSpPr txBox="1"/>
          <p:nvPr/>
        </p:nvSpPr>
        <p:spPr>
          <a:xfrm>
            <a:off x="381000" y="3879850"/>
            <a:ext cx="6734175" cy="615950"/>
          </a:xfrm>
          <a:prstGeom prst="rect">
            <a:avLst/>
          </a:prstGeom>
          <a:noFill/>
        </p:spPr>
        <p:txBody>
          <a:bodyPr>
            <a:spAutoFit/>
          </a:bodyPr>
          <a:lstStyle/>
          <a:p>
            <a:pPr algn="ctr" eaLnBrk="1" hangingPunct="1">
              <a:defRPr/>
            </a:pPr>
            <a:r>
              <a:rPr lang="en-US" b="1" dirty="0">
                <a:solidFill>
                  <a:srgbClr val="0E5305"/>
                </a:solidFill>
                <a:latin typeface="Calibri"/>
              </a:rPr>
              <a:t>Cold Start</a:t>
            </a:r>
          </a:p>
          <a:p>
            <a:pPr algn="ctr" eaLnBrk="1" hangingPunct="1">
              <a:defRPr/>
            </a:pPr>
            <a:r>
              <a:rPr lang="en-US" sz="1600" i="1" dirty="0">
                <a:solidFill>
                  <a:srgbClr val="0000CC"/>
                </a:solidFill>
                <a:latin typeface="Calibri"/>
              </a:rPr>
              <a:t>Reliable in cold climates. Vapor systems are affected by ice blockages</a:t>
            </a:r>
            <a:r>
              <a:rPr lang="en-US" sz="1600" i="1" dirty="0">
                <a:solidFill>
                  <a:srgbClr val="0070C4"/>
                </a:solidFill>
                <a:latin typeface="Calibri"/>
              </a:rPr>
              <a:t>.</a:t>
            </a:r>
          </a:p>
        </p:txBody>
      </p:sp>
      <p:sp>
        <p:nvSpPr>
          <p:cNvPr id="6" name="TextBox 5"/>
          <p:cNvSpPr txBox="1"/>
          <p:nvPr/>
        </p:nvSpPr>
        <p:spPr>
          <a:xfrm>
            <a:off x="1295400" y="4472226"/>
            <a:ext cx="5029200" cy="861774"/>
          </a:xfrm>
          <a:prstGeom prst="rect">
            <a:avLst/>
          </a:prstGeom>
          <a:noFill/>
        </p:spPr>
        <p:txBody>
          <a:bodyPr wrap="square" rtlCol="0">
            <a:spAutoFit/>
          </a:bodyPr>
          <a:lstStyle/>
          <a:p>
            <a:pPr algn="ctr"/>
            <a:r>
              <a:rPr lang="en-US" b="1" dirty="0">
                <a:solidFill>
                  <a:srgbClr val="0E5305"/>
                </a:solidFill>
                <a:latin typeface="Calibri"/>
              </a:rPr>
              <a:t>Valve Recession</a:t>
            </a:r>
          </a:p>
          <a:p>
            <a:pPr algn="ctr"/>
            <a:r>
              <a:rPr lang="en-US" sz="1600" i="1" dirty="0">
                <a:solidFill>
                  <a:srgbClr val="0000CC"/>
                </a:solidFill>
                <a:latin typeface="Calibri"/>
              </a:rPr>
              <a:t>Liquid Injection does not lead to excessive valve recession or engine failure as many vapor systems could.</a:t>
            </a: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 y="152400"/>
            <a:ext cx="1737360" cy="1737360"/>
          </a:xfrm>
          <a:prstGeom prst="rect">
            <a:avLst/>
          </a:prstGeom>
        </p:spPr>
      </p:pic>
      <p:sp>
        <p:nvSpPr>
          <p:cNvPr id="19" name="TextBox 18"/>
          <p:cNvSpPr txBox="1"/>
          <p:nvPr/>
        </p:nvSpPr>
        <p:spPr>
          <a:xfrm>
            <a:off x="1371600" y="5257800"/>
            <a:ext cx="5029200" cy="861774"/>
          </a:xfrm>
          <a:prstGeom prst="rect">
            <a:avLst/>
          </a:prstGeom>
          <a:noFill/>
        </p:spPr>
        <p:txBody>
          <a:bodyPr wrap="square" rtlCol="0">
            <a:spAutoFit/>
          </a:bodyPr>
          <a:lstStyle/>
          <a:p>
            <a:pPr algn="ctr"/>
            <a:r>
              <a:rPr lang="en-US" b="1" dirty="0">
                <a:solidFill>
                  <a:srgbClr val="0E5305"/>
                </a:solidFill>
                <a:latin typeface="Calibri"/>
              </a:rPr>
              <a:t>Smell of Propane</a:t>
            </a:r>
          </a:p>
          <a:p>
            <a:pPr algn="ctr"/>
            <a:r>
              <a:rPr lang="en-US" sz="1600" i="1" dirty="0">
                <a:solidFill>
                  <a:srgbClr val="0000CC"/>
                </a:solidFill>
                <a:latin typeface="Calibri"/>
              </a:rPr>
              <a:t>Vapor systems often emit a strong propane odor due to leaky regulators that are utilized in vapor systems.</a:t>
            </a:r>
          </a:p>
        </p:txBody>
      </p:sp>
    </p:spTree>
    <p:extLst>
      <p:ext uri="{BB962C8B-B14F-4D97-AF65-F5344CB8AC3E}">
        <p14:creationId xmlns:p14="http://schemas.microsoft.com/office/powerpoint/2010/main" xmlns="" val="3589552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100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strVal val="#ppt_w*0.70"/>
                                          </p:val>
                                        </p:tav>
                                        <p:tav tm="100000">
                                          <p:val>
                                            <p:strVal val="#ppt_w"/>
                                          </p:val>
                                        </p:tav>
                                      </p:tavLst>
                                    </p:anim>
                                    <p:anim calcmode="lin" valueType="num">
                                      <p:cBhvr>
                                        <p:cTn id="8" dur="1000" fill="hold"/>
                                        <p:tgtEl>
                                          <p:spTgt spid="17412"/>
                                        </p:tgtEl>
                                        <p:attrNameLst>
                                          <p:attrName>ppt_h</p:attrName>
                                        </p:attrNameLst>
                                      </p:cBhvr>
                                      <p:tavLst>
                                        <p:tav tm="0">
                                          <p:val>
                                            <p:strVal val="#ppt_h"/>
                                          </p:val>
                                        </p:tav>
                                        <p:tav tm="100000">
                                          <p:val>
                                            <p:strVal val="#ppt_h"/>
                                          </p:val>
                                        </p:tav>
                                      </p:tavLst>
                                    </p:anim>
                                    <p:animEffect transition="in" filter="fade">
                                      <p:cBhvr>
                                        <p:cTn id="9" dur="1000"/>
                                        <p:tgtEl>
                                          <p:spTgt spid="17412"/>
                                        </p:tgtEl>
                                      </p:cBhvr>
                                    </p:animEffect>
                                  </p:childTnLst>
                                </p:cTn>
                              </p:par>
                            </p:childTnLst>
                          </p:cTn>
                        </p:par>
                        <p:par>
                          <p:cTn id="10" fill="hold" nodeType="afterGroup">
                            <p:stCondLst>
                              <p:cond delay="2000"/>
                            </p:stCondLst>
                            <p:childTnLst>
                              <p:par>
                                <p:cTn id="11" presetID="55" presetClass="entr" presetSubtype="0" fill="hold" nodeType="afterEffect">
                                  <p:stCondLst>
                                    <p:cond delay="10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strVal val="#ppt_w*0.70"/>
                                          </p:val>
                                        </p:tav>
                                        <p:tav tm="100000">
                                          <p:val>
                                            <p:strVal val="#ppt_w"/>
                                          </p:val>
                                        </p:tav>
                                      </p:tavLst>
                                    </p:anim>
                                    <p:anim calcmode="lin" valueType="num">
                                      <p:cBhvr>
                                        <p:cTn id="14" dur="1000" fill="hold"/>
                                        <p:tgtEl>
                                          <p:spTgt spid="42"/>
                                        </p:tgtEl>
                                        <p:attrNameLst>
                                          <p:attrName>ppt_h</p:attrName>
                                        </p:attrNameLst>
                                      </p:cBhvr>
                                      <p:tavLst>
                                        <p:tav tm="0">
                                          <p:val>
                                            <p:strVal val="#ppt_h"/>
                                          </p:val>
                                        </p:tav>
                                        <p:tav tm="100000">
                                          <p:val>
                                            <p:strVal val="#ppt_h"/>
                                          </p:val>
                                        </p:tav>
                                      </p:tavLst>
                                    </p:anim>
                                    <p:animEffect transition="in" filter="fade">
                                      <p:cBhvr>
                                        <p:cTn id="15" dur="1000"/>
                                        <p:tgtEl>
                                          <p:spTgt spid="42"/>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000"/>
                                        <p:tgtEl>
                                          <p:spTgt spid="38"/>
                                        </p:tgtEl>
                                      </p:cBhvr>
                                    </p:animEffect>
                                  </p:childTnLst>
                                </p:cTn>
                              </p:par>
                            </p:childTnLst>
                          </p:cTn>
                        </p:par>
                        <p:par>
                          <p:cTn id="20" fill="hold" nodeType="afterGroup">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2">
                <a:lumMod val="40000"/>
                <a:lumOff val="60000"/>
              </a:schemeClr>
            </a:gs>
            <a:gs pos="51000">
              <a:schemeClr val="tx2">
                <a:lumMod val="40000"/>
                <a:lumOff val="60000"/>
              </a:schemeClr>
            </a:gs>
          </a:gsLst>
          <a:lin ang="6120000" scaled="1"/>
        </a:gradFill>
        <a:effectLst/>
      </p:bgPr>
    </p:bg>
    <p:spTree>
      <p:nvGrpSpPr>
        <p:cNvPr id="1" name=""/>
        <p:cNvGrpSpPr/>
        <p:nvPr/>
      </p:nvGrpSpPr>
      <p:grpSpPr>
        <a:xfrm>
          <a:off x="0" y="0"/>
          <a:ext cx="0" cy="0"/>
          <a:chOff x="0" y="0"/>
          <a:chExt cx="0" cy="0"/>
        </a:xfrm>
      </p:grpSpPr>
      <p:sp>
        <p:nvSpPr>
          <p:cNvPr id="4" name="TextBox 3"/>
          <p:cNvSpPr txBox="1"/>
          <p:nvPr/>
        </p:nvSpPr>
        <p:spPr>
          <a:xfrm>
            <a:off x="0" y="523772"/>
            <a:ext cx="9144001" cy="126188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US" sz="28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At </a:t>
            </a:r>
            <a:r>
              <a:rPr lang="en-US" sz="2800" b="1" i="1" dirty="0" err="1">
                <a:ln/>
                <a:solidFill>
                  <a:srgbClr val="0000CC"/>
                </a:solidFill>
                <a:latin typeface="Verdana" panose="020B0604030504040204" pitchFamily="34" charset="0"/>
                <a:ea typeface="Verdana" panose="020B0604030504040204" pitchFamily="34" charset="0"/>
                <a:cs typeface="Verdana" panose="020B0604030504040204" pitchFamily="34" charset="0"/>
              </a:rPr>
              <a:t>Icom</a:t>
            </a:r>
            <a:r>
              <a:rPr lang="en-US" sz="28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 North America </a:t>
            </a:r>
          </a:p>
          <a:p>
            <a:pPr algn="ctr" eaLnBrk="1" fontAlgn="auto" hangingPunct="1">
              <a:spcBef>
                <a:spcPts val="0"/>
              </a:spcBef>
              <a:spcAft>
                <a:spcPts val="0"/>
              </a:spcAft>
            </a:pPr>
            <a:r>
              <a:rPr lang="en-US" sz="24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We Have One Of The Best and Most Positive Missions:</a:t>
            </a:r>
          </a:p>
        </p:txBody>
      </p:sp>
      <p:sp>
        <p:nvSpPr>
          <p:cNvPr id="5" name="TextBox 4"/>
          <p:cNvSpPr txBox="1"/>
          <p:nvPr/>
        </p:nvSpPr>
        <p:spPr>
          <a:xfrm>
            <a:off x="166255" y="1662545"/>
            <a:ext cx="2234045" cy="523220"/>
          </a:xfrm>
          <a:prstGeom prst="rect">
            <a:avLst/>
          </a:prstGeom>
          <a:noFill/>
        </p:spPr>
        <p:txBody>
          <a:bodyPr wrap="square" rtlCol="0">
            <a:spAutoFit/>
          </a:bodyPr>
          <a:lstStyle/>
          <a:p>
            <a:pPr eaLnBrk="1" fontAlgn="auto" hangingPunct="1">
              <a:spcBef>
                <a:spcPts val="0"/>
              </a:spcBef>
              <a:spcAft>
                <a:spcPts val="0"/>
              </a:spcAft>
            </a:pPr>
            <a:r>
              <a:rPr lang="en-US" sz="2800" b="1" i="1" dirty="0">
                <a:solidFill>
                  <a:prstClr val="black"/>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First:</a:t>
            </a:r>
          </a:p>
        </p:txBody>
      </p:sp>
      <p:sp>
        <p:nvSpPr>
          <p:cNvPr id="6" name="TextBox 5"/>
          <p:cNvSpPr txBox="1"/>
          <p:nvPr/>
        </p:nvSpPr>
        <p:spPr>
          <a:xfrm>
            <a:off x="-1" y="2185765"/>
            <a:ext cx="9144001"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2000" b="1" i="1" dirty="0">
                <a:ln/>
                <a:solidFill>
                  <a:srgbClr val="003366"/>
                </a:solidFill>
                <a:latin typeface="Arial Black" panose="020B0A04020102020204" pitchFamily="34" charset="0"/>
                <a:ea typeface="Verdana" panose="020B0604030504040204" pitchFamily="34" charset="0"/>
                <a:cs typeface="Verdana" panose="020B0604030504040204" pitchFamily="34" charset="0"/>
              </a:rPr>
              <a:t>HELPING FLEETS TO ACHIEVE AS SEAMLESSLY AS POSSIBLE</a:t>
            </a:r>
          </a:p>
        </p:txBody>
      </p:sp>
      <p:sp>
        <p:nvSpPr>
          <p:cNvPr id="7" name="TextBox 6"/>
          <p:cNvSpPr txBox="1"/>
          <p:nvPr/>
        </p:nvSpPr>
        <p:spPr>
          <a:xfrm>
            <a:off x="-2" y="2704363"/>
            <a:ext cx="9144001"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1200150" lvl="2" indent="-285750" eaLnBrk="1" fontAlgn="auto" hangingPunct="1">
              <a:spcBef>
                <a:spcPts val="0"/>
              </a:spcBef>
              <a:spcAft>
                <a:spcPts val="0"/>
              </a:spcAft>
              <a:buClr>
                <a:srgbClr val="00FF00"/>
              </a:buClr>
              <a:buSzPct val="225000"/>
              <a:buFont typeface="Wingdings" panose="05000000000000000000" pitchFamily="2" charset="2"/>
              <a:buChar char="ü"/>
            </a:pPr>
            <a:r>
              <a:rPr lang="en-US" b="1" i="1" dirty="0">
                <a:ln/>
                <a:solidFill>
                  <a:srgbClr val="003366"/>
                </a:solidFill>
                <a:latin typeface="Arial Black" panose="020B0A04020102020204" pitchFamily="34" charset="0"/>
              </a:rPr>
              <a:t>CLEANER AIR</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2704363"/>
            <a:ext cx="9144000" cy="2033891"/>
          </a:xfrm>
          <a:prstGeom prst="rect">
            <a:avLst/>
          </a:prstGeom>
          <a:effectLst>
            <a:softEdge rad="635000"/>
          </a:effec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t="17955" b="18045"/>
          <a:stretch/>
        </p:blipFill>
        <p:spPr>
          <a:xfrm>
            <a:off x="2217051" y="3955956"/>
            <a:ext cx="4286248" cy="27432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59564" y="3169352"/>
            <a:ext cx="1599425" cy="1463040"/>
          </a:xfrm>
          <a:prstGeom prst="rect">
            <a:avLst/>
          </a:prstGeom>
          <a:effectLst>
            <a:glow rad="457200">
              <a:schemeClr val="accent1">
                <a:alpha val="40000"/>
              </a:schemeClr>
            </a:glow>
            <a:softEdge rad="127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8888027" flipV="1">
            <a:off x="6122633" y="4446701"/>
            <a:ext cx="1881051" cy="822960"/>
          </a:xfrm>
          <a:prstGeom prst="rect">
            <a:avLst/>
          </a:prstGeom>
        </p:spPr>
      </p:pic>
      <p:sp>
        <p:nvSpPr>
          <p:cNvPr id="13" name="TextBox 12"/>
          <p:cNvSpPr txBox="1"/>
          <p:nvPr/>
        </p:nvSpPr>
        <p:spPr>
          <a:xfrm rot="20871111">
            <a:off x="4869676" y="4836587"/>
            <a:ext cx="3126116" cy="246221"/>
          </a:xfrm>
          <a:prstGeom prst="rect">
            <a:avLst/>
          </a:prstGeom>
          <a:noFill/>
        </p:spPr>
        <p:txBody>
          <a:bodyPr wrap="square" rtlCol="0">
            <a:spAutoFit/>
          </a:bodyPr>
          <a:lstStyle/>
          <a:p>
            <a:pPr eaLnBrk="1" fontAlgn="auto" hangingPunct="1">
              <a:spcBef>
                <a:spcPts val="0"/>
              </a:spcBef>
              <a:spcAft>
                <a:spcPts val="0"/>
              </a:spcAft>
            </a:pPr>
            <a:r>
              <a:rPr lang="en-US" sz="1000" b="1" i="1" dirty="0">
                <a:solidFill>
                  <a:srgbClr val="00FF00"/>
                </a:solidFill>
                <a:latin typeface="Verdana" panose="020B0604030504040204" pitchFamily="34" charset="0"/>
                <a:ea typeface="Verdana" panose="020B0604030504040204" pitchFamily="34" charset="0"/>
                <a:cs typeface="Verdana" panose="020B0604030504040204" pitchFamily="34" charset="0"/>
              </a:rPr>
              <a:t>PROPANE POWERED</a:t>
            </a:r>
          </a:p>
        </p:txBody>
      </p: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33478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Footer Placeholder 2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83971" name="Text Box 3"/>
          <p:cNvSpPr txBox="1">
            <a:spLocks noChangeArrowheads="1"/>
          </p:cNvSpPr>
          <p:nvPr/>
        </p:nvSpPr>
        <p:spPr bwMode="auto">
          <a:xfrm>
            <a:off x="0" y="152400"/>
            <a:ext cx="9144000" cy="701675"/>
          </a:xfrm>
          <a:prstGeom prst="rect">
            <a:avLst/>
          </a:prstGeom>
          <a:noFill/>
          <a:ln w="9525">
            <a:noFill/>
            <a:miter lim="800000"/>
            <a:headEnd/>
            <a:tailEnd/>
          </a:ln>
          <a:effectLst/>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4000" b="1" dirty="0">
                <a:ln/>
                <a:solidFill>
                  <a:srgbClr val="0000CC"/>
                </a:solidFill>
                <a:latin typeface="Verdana" panose="020B0604030504040204" pitchFamily="34" charset="0"/>
                <a:ea typeface="Verdana" panose="020B0604030504040204" pitchFamily="34" charset="0"/>
                <a:cs typeface="Verdana" panose="020B0604030504040204" pitchFamily="34" charset="0"/>
              </a:rPr>
              <a:t>JTG</a:t>
            </a:r>
            <a:r>
              <a:rPr lang="en-US" sz="4000" b="1" baseline="30000" dirty="0">
                <a:ln/>
                <a:solidFill>
                  <a:srgbClr val="0000CC"/>
                </a:solidFill>
                <a:latin typeface="Verdana" panose="020B0604030504040204" pitchFamily="34" charset="0"/>
                <a:ea typeface="Verdana" panose="020B0604030504040204" pitchFamily="34" charset="0"/>
                <a:cs typeface="Verdana" panose="020B0604030504040204" pitchFamily="34" charset="0"/>
              </a:rPr>
              <a:t>®</a:t>
            </a:r>
            <a:r>
              <a:rPr lang="en-US" sz="4000" b="1" dirty="0">
                <a:ln/>
                <a:solidFill>
                  <a:srgbClr val="0000CC"/>
                </a:solidFill>
                <a:latin typeface="Verdana" panose="020B0604030504040204" pitchFamily="34" charset="0"/>
                <a:ea typeface="Verdana" panose="020B0604030504040204" pitchFamily="34" charset="0"/>
                <a:cs typeface="Verdana" panose="020B0604030504040204" pitchFamily="34" charset="0"/>
              </a:rPr>
              <a:t> MultiValve</a:t>
            </a:r>
          </a:p>
        </p:txBody>
      </p:sp>
      <p:sp>
        <p:nvSpPr>
          <p:cNvPr id="38916" name="Text Box 8"/>
          <p:cNvSpPr txBox="1">
            <a:spLocks noChangeArrowheads="1"/>
          </p:cNvSpPr>
          <p:nvPr/>
        </p:nvSpPr>
        <p:spPr bwMode="auto">
          <a:xfrm>
            <a:off x="5105400" y="1839913"/>
            <a:ext cx="3810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i="1" dirty="0">
                <a:solidFill>
                  <a:srgbClr val="0000CC"/>
                </a:solidFill>
              </a:rPr>
              <a:t>The Advanced JTG</a:t>
            </a:r>
          </a:p>
          <a:p>
            <a:pPr algn="ctr" eaLnBrk="1" hangingPunct="1">
              <a:spcBef>
                <a:spcPct val="0"/>
              </a:spcBef>
              <a:buFontTx/>
              <a:buNone/>
            </a:pPr>
            <a:r>
              <a:rPr lang="en-US" altLang="en-US" sz="2000" i="1" dirty="0">
                <a:solidFill>
                  <a:srgbClr val="0000CC"/>
                </a:solidFill>
              </a:rPr>
              <a:t>Multivalve with Integrated Fuel  Pump</a:t>
            </a:r>
          </a:p>
          <a:p>
            <a:pPr algn="ctr" eaLnBrk="1" hangingPunct="1">
              <a:spcBef>
                <a:spcPct val="0"/>
              </a:spcBef>
              <a:buFontTx/>
              <a:buNone/>
            </a:pPr>
            <a:endParaRPr lang="en-US" altLang="en-US" sz="2000" i="1" dirty="0">
              <a:solidFill>
                <a:srgbClr val="0000CC"/>
              </a:solidFill>
            </a:endParaRPr>
          </a:p>
          <a:p>
            <a:pPr algn="ctr" eaLnBrk="1" hangingPunct="1">
              <a:spcBef>
                <a:spcPct val="0"/>
              </a:spcBef>
              <a:buFontTx/>
              <a:buNone/>
            </a:pPr>
            <a:r>
              <a:rPr lang="en-US" altLang="en-US" sz="2000" i="1" dirty="0">
                <a:solidFill>
                  <a:srgbClr val="0000CC"/>
                </a:solidFill>
              </a:rPr>
              <a:t>Developed and Patented by Icom for improved serviceability!!</a:t>
            </a:r>
          </a:p>
        </p:txBody>
      </p:sp>
      <p:sp>
        <p:nvSpPr>
          <p:cNvPr id="32" name="TextBox 31"/>
          <p:cNvSpPr txBox="1"/>
          <p:nvPr/>
        </p:nvSpPr>
        <p:spPr>
          <a:xfrm>
            <a:off x="2895600" y="2057400"/>
            <a:ext cx="1066800" cy="261938"/>
          </a:xfrm>
          <a:prstGeom prst="rect">
            <a:avLst/>
          </a:prstGeom>
          <a:noFill/>
        </p:spPr>
        <p:txBody>
          <a:bodyPr>
            <a:spAutoFit/>
          </a:bodyPr>
          <a:lstStyle/>
          <a:p>
            <a:pPr eaLnBrk="1" hangingPunct="1">
              <a:defRPr/>
            </a:pPr>
            <a:r>
              <a:rPr lang="en-US" sz="1100" b="1" dirty="0">
                <a:solidFill>
                  <a:srgbClr val="0000CC"/>
                </a:solidFill>
                <a:latin typeface="+mn-lt"/>
              </a:rPr>
              <a:t>Pump Cover</a:t>
            </a:r>
          </a:p>
        </p:txBody>
      </p:sp>
      <p:cxnSp>
        <p:nvCxnSpPr>
          <p:cNvPr id="34" name="Straight Arrow Connector 33"/>
          <p:cNvCxnSpPr>
            <a:stCxn id="32" idx="1"/>
          </p:cNvCxnSpPr>
          <p:nvPr/>
        </p:nvCxnSpPr>
        <p:spPr>
          <a:xfrm rot="10800000" flipV="1">
            <a:off x="2209800" y="2187575"/>
            <a:ext cx="685800" cy="22225"/>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24200" y="2743200"/>
            <a:ext cx="1524000" cy="430213"/>
          </a:xfrm>
          <a:prstGeom prst="rect">
            <a:avLst/>
          </a:prstGeom>
          <a:noFill/>
        </p:spPr>
        <p:txBody>
          <a:bodyPr>
            <a:spAutoFit/>
          </a:bodyPr>
          <a:lstStyle/>
          <a:p>
            <a:pPr eaLnBrk="1" hangingPunct="1">
              <a:defRPr/>
            </a:pPr>
            <a:r>
              <a:rPr lang="en-US" sz="1100" b="1" dirty="0">
                <a:solidFill>
                  <a:srgbClr val="0000CC"/>
                </a:solidFill>
                <a:latin typeface="+mn-lt"/>
              </a:rPr>
              <a:t>Propane Prepped Fuel Pump</a:t>
            </a:r>
          </a:p>
        </p:txBody>
      </p:sp>
      <p:cxnSp>
        <p:nvCxnSpPr>
          <p:cNvPr id="37" name="Straight Arrow Connector 36"/>
          <p:cNvCxnSpPr>
            <a:stCxn id="35" idx="1"/>
          </p:cNvCxnSpPr>
          <p:nvPr/>
        </p:nvCxnSpPr>
        <p:spPr>
          <a:xfrm rot="10800000" flipV="1">
            <a:off x="2209800" y="2957513"/>
            <a:ext cx="914400" cy="14287"/>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124200" y="3733800"/>
            <a:ext cx="1828800" cy="261938"/>
          </a:xfrm>
          <a:prstGeom prst="rect">
            <a:avLst/>
          </a:prstGeom>
          <a:noFill/>
        </p:spPr>
        <p:txBody>
          <a:bodyPr>
            <a:spAutoFit/>
          </a:bodyPr>
          <a:lstStyle/>
          <a:p>
            <a:pPr eaLnBrk="1" hangingPunct="1">
              <a:defRPr/>
            </a:pPr>
            <a:r>
              <a:rPr lang="en-US" sz="1100" b="1" dirty="0">
                <a:solidFill>
                  <a:srgbClr val="0070C0"/>
                </a:solidFill>
                <a:latin typeface="+mn-lt"/>
              </a:rPr>
              <a:t> </a:t>
            </a:r>
          </a:p>
        </p:txBody>
      </p:sp>
      <p:cxnSp>
        <p:nvCxnSpPr>
          <p:cNvPr id="40" name="Straight Arrow Connector 39"/>
          <p:cNvCxnSpPr/>
          <p:nvPr/>
        </p:nvCxnSpPr>
        <p:spPr>
          <a:xfrm rot="10800000" flipV="1">
            <a:off x="2057400" y="3886200"/>
            <a:ext cx="685800" cy="22225"/>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352800" y="4572000"/>
            <a:ext cx="2133600" cy="261938"/>
          </a:xfrm>
          <a:prstGeom prst="rect">
            <a:avLst/>
          </a:prstGeom>
          <a:noFill/>
        </p:spPr>
        <p:txBody>
          <a:bodyPr>
            <a:spAutoFit/>
          </a:bodyPr>
          <a:lstStyle/>
          <a:p>
            <a:pPr eaLnBrk="1" hangingPunct="1">
              <a:defRPr/>
            </a:pPr>
            <a:r>
              <a:rPr lang="en-US" sz="1100" b="1" dirty="0">
                <a:solidFill>
                  <a:srgbClr val="0070C0"/>
                </a:solidFill>
                <a:latin typeface="+mn-lt"/>
              </a:rPr>
              <a:t> </a:t>
            </a:r>
          </a:p>
        </p:txBody>
      </p:sp>
      <p:sp>
        <p:nvSpPr>
          <p:cNvPr id="44" name="TextBox 43"/>
          <p:cNvSpPr txBox="1"/>
          <p:nvPr/>
        </p:nvSpPr>
        <p:spPr>
          <a:xfrm>
            <a:off x="3048000" y="5410200"/>
            <a:ext cx="2057400" cy="261938"/>
          </a:xfrm>
          <a:prstGeom prst="rect">
            <a:avLst/>
          </a:prstGeom>
          <a:noFill/>
        </p:spPr>
        <p:txBody>
          <a:bodyPr>
            <a:spAutoFit/>
          </a:bodyPr>
          <a:lstStyle/>
          <a:p>
            <a:pPr eaLnBrk="1" hangingPunct="1">
              <a:defRPr/>
            </a:pPr>
            <a:r>
              <a:rPr lang="en-US" sz="1100" b="1" dirty="0">
                <a:solidFill>
                  <a:srgbClr val="0070C0"/>
                </a:solidFill>
                <a:latin typeface="+mn-lt"/>
              </a:rPr>
              <a:t> </a:t>
            </a:r>
          </a:p>
        </p:txBody>
      </p:sp>
      <p:pic>
        <p:nvPicPr>
          <p:cNvPr id="32781"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95400"/>
            <a:ext cx="17303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6" name="Rectangle 29"/>
          <p:cNvSpPr>
            <a:spLocks noChangeArrowheads="1"/>
          </p:cNvSpPr>
          <p:nvPr/>
        </p:nvSpPr>
        <p:spPr bwMode="auto">
          <a:xfrm>
            <a:off x="2895600" y="3581400"/>
            <a:ext cx="20574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b="1" dirty="0">
                <a:solidFill>
                  <a:srgbClr val="0000CC"/>
                </a:solidFill>
                <a:latin typeface="Arial" charset="0"/>
              </a:rPr>
              <a:t>Multivalve w/Integrated Fuel</a:t>
            </a:r>
          </a:p>
          <a:p>
            <a:pPr eaLnBrk="1" hangingPunct="1">
              <a:spcBef>
                <a:spcPct val="0"/>
              </a:spcBef>
              <a:buFontTx/>
              <a:buNone/>
            </a:pPr>
            <a:r>
              <a:rPr lang="en-US" altLang="en-US" sz="1100" b="1" dirty="0">
                <a:solidFill>
                  <a:srgbClr val="0000CC"/>
                </a:solidFill>
                <a:latin typeface="Arial" charset="0"/>
              </a:rPr>
              <a:t>Pump Housing</a:t>
            </a: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
        <p:nvSpPr>
          <p:cNvPr id="2" name="TextBox 1"/>
          <p:cNvSpPr txBox="1"/>
          <p:nvPr/>
        </p:nvSpPr>
        <p:spPr>
          <a:xfrm>
            <a:off x="304800" y="5276547"/>
            <a:ext cx="8610600" cy="830997"/>
          </a:xfrm>
          <a:prstGeom prst="rect">
            <a:avLst/>
          </a:prstGeom>
          <a:noFill/>
        </p:spPr>
        <p:txBody>
          <a:bodyPr wrap="square" rtlCol="0">
            <a:spAutoFit/>
          </a:bodyPr>
          <a:lstStyle/>
          <a:p>
            <a:pPr marL="342900" lvl="0" indent="-342900" algn="ctr" eaLnBrk="1" hangingPunct="1">
              <a:buFont typeface="Wingdings" panose="05000000000000000000" pitchFamily="2" charset="2"/>
              <a:buChar char="ü"/>
            </a:pPr>
            <a:r>
              <a:rPr lang="en-US" altLang="en-US" sz="2400" b="1" i="1" dirty="0">
                <a:solidFill>
                  <a:srgbClr val="0000CC"/>
                </a:solidFill>
              </a:rPr>
              <a:t>No need to depressurize fuel tank to access fuel pump!</a:t>
            </a:r>
          </a:p>
          <a:p>
            <a:pPr marL="342900" lvl="0" indent="-342900" algn="ctr" eaLnBrk="1" hangingPunct="1">
              <a:buFont typeface="Wingdings" panose="05000000000000000000" pitchFamily="2" charset="2"/>
              <a:buChar char="ü"/>
            </a:pPr>
            <a:r>
              <a:rPr lang="en-US" altLang="en-US" sz="2400" b="1" i="1" dirty="0">
                <a:solidFill>
                  <a:srgbClr val="0000CC"/>
                </a:solidFill>
              </a:rPr>
              <a:t>I</a:t>
            </a:r>
            <a:r>
              <a:rPr lang="en-US" altLang="en-US" sz="2000" b="1" i="1" dirty="0">
                <a:solidFill>
                  <a:srgbClr val="0000CC"/>
                </a:solidFill>
              </a:rPr>
              <a:t>ncreased flow rate for fast filling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randombar(horizontal)">
                                      <p:cBhvr>
                                        <p:cTn id="7"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272684"/>
            <a:ext cx="1560513" cy="156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3" name="TextBox 2"/>
          <p:cNvSpPr txBox="1"/>
          <p:nvPr/>
        </p:nvSpPr>
        <p:spPr>
          <a:xfrm>
            <a:off x="46022" y="116781"/>
            <a:ext cx="9021778" cy="138499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28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ICOM JTG Liquid Injection System vehicles</a:t>
            </a:r>
          </a:p>
          <a:p>
            <a:pPr algn="ctr" eaLnBrk="1" hangingPunct="1">
              <a:defRPr/>
            </a:pPr>
            <a:r>
              <a:rPr lang="en-US" sz="28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vs. </a:t>
            </a:r>
          </a:p>
          <a:p>
            <a:pPr algn="ctr" eaLnBrk="1" hangingPunct="1">
              <a:defRPr/>
            </a:pPr>
            <a:r>
              <a:rPr lang="en-US" sz="28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CNG vehicles</a:t>
            </a:r>
          </a:p>
        </p:txBody>
      </p:sp>
      <p:pic>
        <p:nvPicPr>
          <p:cNvPr id="46085" name="Picture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47309"/>
            <a:ext cx="1819275" cy="121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6" name="TextBox 10"/>
          <p:cNvSpPr txBox="1">
            <a:spLocks noChangeArrowheads="1"/>
          </p:cNvSpPr>
          <p:nvPr/>
        </p:nvSpPr>
        <p:spPr bwMode="auto">
          <a:xfrm>
            <a:off x="46022" y="1501776"/>
            <a:ext cx="9021778"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dirty="0">
                <a:solidFill>
                  <a:srgbClr val="0E5305"/>
                </a:solidFill>
              </a:rPr>
              <a:t>Cost</a:t>
            </a:r>
          </a:p>
          <a:p>
            <a:pPr algn="ctr" eaLnBrk="1" hangingPunct="1">
              <a:spcBef>
                <a:spcPct val="0"/>
              </a:spcBef>
              <a:buFontTx/>
              <a:buNone/>
            </a:pPr>
            <a:r>
              <a:rPr lang="en-US" altLang="en-US" sz="1400" i="1" dirty="0">
                <a:solidFill>
                  <a:srgbClr val="0000CC"/>
                </a:solidFill>
              </a:rPr>
              <a:t>Propane system installed is less expensive so the ROI is more beneficial &amp; savings are increased</a:t>
            </a:r>
          </a:p>
          <a:p>
            <a:pPr algn="ctr" eaLnBrk="1" hangingPunct="1">
              <a:spcBef>
                <a:spcPct val="0"/>
              </a:spcBef>
              <a:buFontTx/>
              <a:buNone/>
            </a:pPr>
            <a:r>
              <a:rPr lang="en-US" altLang="en-US" sz="1600" b="1" dirty="0">
                <a:solidFill>
                  <a:srgbClr val="0E5305"/>
                </a:solidFill>
              </a:rPr>
              <a:t>Performance</a:t>
            </a:r>
          </a:p>
          <a:p>
            <a:pPr algn="ctr" eaLnBrk="1" hangingPunct="1">
              <a:spcBef>
                <a:spcPct val="0"/>
              </a:spcBef>
              <a:buFontTx/>
              <a:buNone/>
            </a:pPr>
            <a:r>
              <a:rPr lang="en-US" altLang="en-US" sz="1400" i="1" dirty="0">
                <a:solidFill>
                  <a:srgbClr val="0000CC"/>
                </a:solidFill>
              </a:rPr>
              <a:t>Increased throttle response with superior power, torque, &amp; drivability</a:t>
            </a:r>
          </a:p>
          <a:p>
            <a:pPr algn="ctr" eaLnBrk="1" hangingPunct="1">
              <a:spcBef>
                <a:spcPct val="0"/>
              </a:spcBef>
              <a:buFontTx/>
              <a:buNone/>
            </a:pPr>
            <a:r>
              <a:rPr lang="en-US" altLang="en-US" sz="1400" i="1" dirty="0">
                <a:solidFill>
                  <a:srgbClr val="0000CC"/>
                </a:solidFill>
              </a:rPr>
              <a:t>No backfires &amp; no acceleration lag with propane vehicles</a:t>
            </a:r>
          </a:p>
          <a:p>
            <a:pPr algn="ctr" eaLnBrk="1" hangingPunct="1">
              <a:spcBef>
                <a:spcPct val="0"/>
              </a:spcBef>
              <a:buFontTx/>
              <a:buNone/>
            </a:pPr>
            <a:r>
              <a:rPr lang="en-US" altLang="en-US" sz="1600" b="1" dirty="0">
                <a:solidFill>
                  <a:srgbClr val="0E5305"/>
                </a:solidFill>
              </a:rPr>
              <a:t>Environment – Fueling Infrastructure</a:t>
            </a:r>
          </a:p>
          <a:p>
            <a:pPr algn="ctr" eaLnBrk="1" hangingPunct="1">
              <a:spcBef>
                <a:spcPct val="0"/>
              </a:spcBef>
              <a:buFontTx/>
              <a:buNone/>
            </a:pPr>
            <a:r>
              <a:rPr lang="en-US" altLang="en-US" sz="1400" i="1" dirty="0">
                <a:solidFill>
                  <a:srgbClr val="0000CC"/>
                </a:solidFill>
              </a:rPr>
              <a:t>Unlike CNG propane is not a greenhouse gas</a:t>
            </a:r>
          </a:p>
          <a:p>
            <a:pPr algn="ctr" eaLnBrk="1" hangingPunct="1">
              <a:spcBef>
                <a:spcPct val="0"/>
              </a:spcBef>
              <a:buFontTx/>
              <a:buNone/>
            </a:pPr>
            <a:r>
              <a:rPr lang="en-US" altLang="en-US" sz="1400" i="1" dirty="0">
                <a:solidFill>
                  <a:srgbClr val="0000CC"/>
                </a:solidFill>
              </a:rPr>
              <a:t>Propane can be found more available in rural areas</a:t>
            </a:r>
          </a:p>
          <a:p>
            <a:pPr algn="ctr" eaLnBrk="1" hangingPunct="1">
              <a:spcBef>
                <a:spcPct val="0"/>
              </a:spcBef>
              <a:buFontTx/>
              <a:buNone/>
            </a:pPr>
            <a:r>
              <a:rPr lang="en-US" altLang="en-US" sz="1400" i="1" dirty="0">
                <a:solidFill>
                  <a:srgbClr val="0000CC"/>
                </a:solidFill>
              </a:rPr>
              <a:t>Propane fuel costs &amp; maintenance costs are less</a:t>
            </a:r>
          </a:p>
          <a:p>
            <a:pPr algn="ctr" eaLnBrk="1" hangingPunct="1">
              <a:spcBef>
                <a:spcPct val="0"/>
              </a:spcBef>
              <a:buFontTx/>
              <a:buNone/>
            </a:pPr>
            <a:r>
              <a:rPr lang="en-US" altLang="en-US" sz="1400" i="1" dirty="0">
                <a:solidFill>
                  <a:srgbClr val="0000CC"/>
                </a:solidFill>
              </a:rPr>
              <a:t>Propane is more prevalent throughout the USA, Canada, &amp; globally</a:t>
            </a:r>
          </a:p>
          <a:p>
            <a:pPr algn="ctr" eaLnBrk="1" hangingPunct="1">
              <a:spcBef>
                <a:spcPct val="0"/>
              </a:spcBef>
              <a:buFontTx/>
              <a:buNone/>
            </a:pPr>
            <a:r>
              <a:rPr lang="en-US" altLang="en-US" sz="1600" b="1" i="1" dirty="0">
                <a:solidFill>
                  <a:srgbClr val="0E5305"/>
                </a:solidFill>
              </a:rPr>
              <a:t>Tanks</a:t>
            </a:r>
          </a:p>
          <a:p>
            <a:pPr algn="ctr" eaLnBrk="1" hangingPunct="1">
              <a:spcBef>
                <a:spcPct val="0"/>
              </a:spcBef>
              <a:buFontTx/>
              <a:buNone/>
            </a:pPr>
            <a:r>
              <a:rPr lang="en-US" altLang="en-US" sz="1400" i="1" dirty="0">
                <a:solidFill>
                  <a:srgbClr val="0000CC"/>
                </a:solidFill>
              </a:rPr>
              <a:t>LPG tanks are approximately 4x smaller than CNG tanks of the same useable gallonage</a:t>
            </a:r>
          </a:p>
          <a:p>
            <a:pPr algn="ctr" eaLnBrk="1" hangingPunct="1">
              <a:spcBef>
                <a:spcPct val="0"/>
              </a:spcBef>
              <a:buFontTx/>
              <a:buNone/>
            </a:pPr>
            <a:r>
              <a:rPr lang="en-US" altLang="en-US" sz="1400" i="1" dirty="0">
                <a:solidFill>
                  <a:srgbClr val="0000CC"/>
                </a:solidFill>
              </a:rPr>
              <a:t>Propane utilizes more useable gallonage per tank</a:t>
            </a:r>
          </a:p>
          <a:p>
            <a:pPr algn="ctr" eaLnBrk="1" hangingPunct="1">
              <a:spcBef>
                <a:spcPct val="0"/>
              </a:spcBef>
              <a:buFontTx/>
              <a:buNone/>
            </a:pPr>
            <a:r>
              <a:rPr lang="en-US" altLang="en-US" sz="1400" i="1" dirty="0">
                <a:solidFill>
                  <a:srgbClr val="0000CC"/>
                </a:solidFill>
              </a:rPr>
              <a:t>LPG tanks are usually lighter</a:t>
            </a:r>
          </a:p>
          <a:p>
            <a:pPr algn="ctr" eaLnBrk="1" hangingPunct="1">
              <a:spcBef>
                <a:spcPct val="0"/>
              </a:spcBef>
              <a:buFontTx/>
              <a:buNone/>
            </a:pPr>
            <a:r>
              <a:rPr lang="en-US" altLang="en-US" sz="1600" b="1" dirty="0">
                <a:solidFill>
                  <a:srgbClr val="0E5305"/>
                </a:solidFill>
              </a:rPr>
              <a:t>Pressure</a:t>
            </a:r>
          </a:p>
          <a:p>
            <a:pPr algn="ctr" eaLnBrk="1" hangingPunct="1">
              <a:spcBef>
                <a:spcPct val="0"/>
              </a:spcBef>
              <a:buFontTx/>
              <a:buNone/>
            </a:pPr>
            <a:r>
              <a:rPr lang="en-US" altLang="en-US" sz="1400" i="1" dirty="0">
                <a:solidFill>
                  <a:srgbClr val="0000CC"/>
                </a:solidFill>
              </a:rPr>
              <a:t>Propane pressure is at 312psi maximum</a:t>
            </a:r>
          </a:p>
          <a:p>
            <a:pPr algn="ctr" eaLnBrk="1" hangingPunct="1">
              <a:spcBef>
                <a:spcPct val="0"/>
              </a:spcBef>
              <a:buFontTx/>
              <a:buNone/>
            </a:pPr>
            <a:r>
              <a:rPr lang="en-US" altLang="en-US" sz="1400" i="1" dirty="0">
                <a:solidFill>
                  <a:srgbClr val="0000CC"/>
                </a:solidFill>
              </a:rPr>
              <a:t>CNG pressure is at 3600psi maximum</a:t>
            </a:r>
          </a:p>
          <a:p>
            <a:pPr algn="ctr" eaLnBrk="1" hangingPunct="1">
              <a:spcBef>
                <a:spcPct val="0"/>
              </a:spcBef>
              <a:buFontTx/>
              <a:buNone/>
            </a:pPr>
            <a:r>
              <a:rPr lang="en-US" altLang="en-US" sz="1600" b="1" dirty="0">
                <a:solidFill>
                  <a:srgbClr val="0E5305"/>
                </a:solidFill>
              </a:rPr>
              <a:t>Facility</a:t>
            </a:r>
          </a:p>
          <a:p>
            <a:pPr algn="ctr" eaLnBrk="1" hangingPunct="1">
              <a:spcBef>
                <a:spcPct val="0"/>
              </a:spcBef>
              <a:buFontTx/>
              <a:buNone/>
            </a:pPr>
            <a:r>
              <a:rPr lang="en-US" altLang="en-US" sz="1400" i="1" dirty="0">
                <a:solidFill>
                  <a:srgbClr val="0000CC"/>
                </a:solidFill>
              </a:rPr>
              <a:t>Propane Vehicle system installation and service normally do not require any modifications to the </a:t>
            </a:r>
          </a:p>
          <a:p>
            <a:pPr algn="ctr" eaLnBrk="1" hangingPunct="1">
              <a:spcBef>
                <a:spcPct val="0"/>
              </a:spcBef>
              <a:buFontTx/>
              <a:buNone/>
            </a:pPr>
            <a:r>
              <a:rPr lang="en-US" altLang="en-US" sz="1400" i="1" dirty="0">
                <a:solidFill>
                  <a:srgbClr val="0000CC"/>
                </a:solidFill>
              </a:rPr>
              <a:t>existing building while CNG often requires substantial modifications at large costs </a:t>
            </a:r>
          </a:p>
          <a:p>
            <a:pPr algn="ctr" eaLnBrk="1" hangingPunct="1">
              <a:spcBef>
                <a:spcPct val="0"/>
              </a:spcBef>
              <a:buFontTx/>
              <a:buNone/>
            </a:pPr>
            <a:r>
              <a:rPr lang="en-US" altLang="en-US" sz="1400" i="1" dirty="0">
                <a:solidFill>
                  <a:srgbClr val="0000CC"/>
                </a:solidFill>
              </a:rPr>
              <a:t>(please check NFPA 58 and NFPA 52 building requirements). </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7" descr="https://encrypted-tbn3.google.com/images?q=tbn:ANd9GcTFUi8wFSxXNytD2LfMkWOUjkyYjWpAfR8JggkWiCjRvGl3bK4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3200400"/>
            <a:ext cx="244792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0" y="152400"/>
            <a:ext cx="9144000" cy="1143000"/>
          </a:xfrm>
        </p:spPr>
        <p:txBody>
          <a:bodyPr>
            <a:scene3d>
              <a:camera prst="orthographicFront"/>
              <a:lightRig rig="harsh" dir="t"/>
            </a:scene3d>
            <a:sp3d extrusionH="57150" prstMaterial="matte">
              <a:bevelT w="63500" h="12700" prst="angle"/>
              <a:contourClr>
                <a:schemeClr val="bg1">
                  <a:lumMod val="65000"/>
                </a:schemeClr>
              </a:contourClr>
            </a:sp3d>
          </a:bodyPr>
          <a:lstStyle/>
          <a:p>
            <a:pPr>
              <a:defRPr/>
            </a:pPr>
            <a:r>
              <a:rPr lang="en-US" sz="4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ICOM Priority Target Markets</a:t>
            </a:r>
          </a:p>
        </p:txBody>
      </p:sp>
      <p:sp>
        <p:nvSpPr>
          <p:cNvPr id="43012" name="Content Placeholder 4"/>
          <p:cNvSpPr>
            <a:spLocks noGrp="1"/>
          </p:cNvSpPr>
          <p:nvPr>
            <p:ph idx="1"/>
          </p:nvPr>
        </p:nvSpPr>
        <p:spPr>
          <a:xfrm>
            <a:off x="238125" y="1905000"/>
            <a:ext cx="7467600" cy="2667000"/>
          </a:xfrm>
        </p:spPr>
        <p:txBody>
          <a:bodyPr/>
          <a:lstStyle/>
          <a:p>
            <a:pPr lvl="1">
              <a:buFont typeface="Arial" charset="0"/>
              <a:buNone/>
            </a:pPr>
            <a:r>
              <a:rPr lang="en-US" altLang="en-US" sz="2000" i="1" dirty="0">
                <a:solidFill>
                  <a:srgbClr val="0000CC"/>
                </a:solidFill>
              </a:rPr>
              <a:t>These sectors are chosen as priority for various reasons including:</a:t>
            </a:r>
          </a:p>
          <a:p>
            <a:pPr lvl="1">
              <a:buFont typeface="Arial" charset="0"/>
              <a:buNone/>
            </a:pPr>
            <a:endParaRPr lang="en-US" altLang="en-US" sz="2000" i="1" dirty="0">
              <a:solidFill>
                <a:srgbClr val="0000CC"/>
              </a:solidFill>
            </a:endParaRPr>
          </a:p>
          <a:p>
            <a:pPr lvl="1">
              <a:buFont typeface="Arial" charset="0"/>
              <a:buChar char="•"/>
            </a:pPr>
            <a:r>
              <a:rPr lang="en-US" altLang="en-US" sz="2000" i="1" dirty="0">
                <a:solidFill>
                  <a:srgbClr val="0000CC"/>
                </a:solidFill>
              </a:rPr>
              <a:t>Concentrated vehicle populations (fleet size)</a:t>
            </a:r>
          </a:p>
          <a:p>
            <a:pPr lvl="1">
              <a:buFont typeface="Arial" charset="0"/>
              <a:buChar char="•"/>
            </a:pPr>
            <a:r>
              <a:rPr lang="en-US" altLang="en-US" sz="2000" i="1" dirty="0">
                <a:solidFill>
                  <a:srgbClr val="0000CC"/>
                </a:solidFill>
              </a:rPr>
              <a:t>Available EPA Certifications</a:t>
            </a:r>
          </a:p>
          <a:p>
            <a:pPr lvl="1">
              <a:buFont typeface="Arial" charset="0"/>
              <a:buChar char="•"/>
            </a:pPr>
            <a:r>
              <a:rPr lang="en-US" altLang="en-US" sz="2000" i="1" dirty="0">
                <a:solidFill>
                  <a:srgbClr val="0000CC"/>
                </a:solidFill>
              </a:rPr>
              <a:t>ROI based on fuel usage</a:t>
            </a:r>
          </a:p>
          <a:p>
            <a:pPr lvl="1">
              <a:buFont typeface="Arial" charset="0"/>
              <a:buChar char="•"/>
            </a:pPr>
            <a:r>
              <a:rPr lang="en-US" altLang="en-US" sz="2000" i="1" dirty="0">
                <a:solidFill>
                  <a:srgbClr val="0000CC"/>
                </a:solidFill>
              </a:rPr>
              <a:t>Centrally fueled</a:t>
            </a:r>
          </a:p>
        </p:txBody>
      </p:sp>
      <p:sp>
        <p:nvSpPr>
          <p:cNvPr id="43013"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heel(1)">
                                      <p:cBhvr>
                                        <p:cTn id="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2" name="TextBox 1"/>
          <p:cNvSpPr txBox="1"/>
          <p:nvPr/>
        </p:nvSpPr>
        <p:spPr>
          <a:xfrm>
            <a:off x="0" y="155576"/>
            <a:ext cx="9144000" cy="70802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4000" b="1" i="1" dirty="0">
                <a:ln/>
                <a:solidFill>
                  <a:srgbClr val="0000CC"/>
                </a:solidFill>
                <a:latin typeface="+mj-lt"/>
              </a:rPr>
              <a:t>Current EPA On-Road Approval Paths</a:t>
            </a:r>
          </a:p>
        </p:txBody>
      </p:sp>
      <p:sp>
        <p:nvSpPr>
          <p:cNvPr id="3" name="TextBox 2"/>
          <p:cNvSpPr txBox="1"/>
          <p:nvPr/>
        </p:nvSpPr>
        <p:spPr>
          <a:xfrm>
            <a:off x="533400" y="873032"/>
            <a:ext cx="8077200" cy="708025"/>
          </a:xfrm>
          <a:prstGeom prst="rect">
            <a:avLst/>
          </a:prstGeom>
          <a:noFill/>
        </p:spPr>
        <p:txBody>
          <a:bodyPr>
            <a:spAutoFit/>
          </a:bodyPr>
          <a:lstStyle/>
          <a:p>
            <a:pPr eaLnBrk="1" hangingPunct="1">
              <a:defRPr/>
            </a:pPr>
            <a:r>
              <a:rPr lang="en-US" sz="2000" b="1" i="1" dirty="0">
                <a:solidFill>
                  <a:srgbClr val="0000CC"/>
                </a:solidFill>
                <a:latin typeface="+mj-lt"/>
              </a:rPr>
              <a:t>For ease of understanding for sales people Icom will simply outline the available EPA Approval Paths:</a:t>
            </a:r>
          </a:p>
        </p:txBody>
      </p:sp>
      <p:sp>
        <p:nvSpPr>
          <p:cNvPr id="4" name="TextBox 3"/>
          <p:cNvSpPr txBox="1"/>
          <p:nvPr/>
        </p:nvSpPr>
        <p:spPr>
          <a:xfrm>
            <a:off x="2514600" y="4268711"/>
            <a:ext cx="5943600" cy="2092325"/>
          </a:xfrm>
          <a:prstGeom prst="rect">
            <a:avLst/>
          </a:prstGeom>
          <a:noFill/>
          <a:ln>
            <a:noFill/>
          </a:ln>
        </p:spPr>
        <p:txBody>
          <a:bodyPr>
            <a:spAutoFit/>
          </a:bodyPr>
          <a:lstStyle/>
          <a:p>
            <a:pPr marL="342900" indent="-342900" eaLnBrk="1" hangingPunct="1">
              <a:buFont typeface="Arial" pitchFamily="34" charset="0"/>
              <a:buChar char="•"/>
              <a:defRPr/>
            </a:pPr>
            <a:r>
              <a:rPr lang="en-US" b="1" i="1" dirty="0">
                <a:solidFill>
                  <a:srgbClr val="0000CC"/>
                </a:solidFill>
                <a:effectLst>
                  <a:outerShdw blurRad="38100" dist="38100" dir="2700000" algn="tl">
                    <a:srgbClr val="000000">
                      <a:alpha val="43137"/>
                    </a:srgbClr>
                  </a:outerShdw>
                </a:effectLst>
                <a:latin typeface="+mj-lt"/>
              </a:rPr>
              <a:t>EPA Compliance/Intermediate</a:t>
            </a:r>
            <a:r>
              <a:rPr lang="en-US" i="1" dirty="0">
                <a:solidFill>
                  <a:srgbClr val="0000CC"/>
                </a:solidFill>
                <a:latin typeface="+mj-lt"/>
              </a:rPr>
              <a:t>: </a:t>
            </a:r>
            <a:r>
              <a:rPr lang="en-US" sz="1600" i="1" dirty="0">
                <a:solidFill>
                  <a:srgbClr val="0000CC"/>
                </a:solidFill>
                <a:latin typeface="+mj-lt"/>
              </a:rPr>
              <a:t>MY &lt;= current calendar year minus 2 and within useful life of vehicle (useful life is 120,000 miles or ten years old, whichever comes first, for a light duty vehicle).</a:t>
            </a:r>
          </a:p>
          <a:p>
            <a:pPr eaLnBrk="1" hangingPunct="1">
              <a:defRPr/>
            </a:pPr>
            <a:r>
              <a:rPr lang="en-US" sz="1600" i="1" dirty="0">
                <a:solidFill>
                  <a:srgbClr val="0000CC"/>
                </a:solidFill>
                <a:latin typeface="+mj-lt"/>
              </a:rPr>
              <a:t>Example: In calendar year 2012 light duty vehicles from 2010 back to 2003 that are not over 120,000 miles have to be either EPA Compliance or EPA Certified. No certificate is issued by EPA but Compliance testing and submission to EPA is required.</a:t>
            </a:r>
          </a:p>
        </p:txBody>
      </p:sp>
      <p:sp>
        <p:nvSpPr>
          <p:cNvPr id="5" name="TextBox 4"/>
          <p:cNvSpPr txBox="1"/>
          <p:nvPr/>
        </p:nvSpPr>
        <p:spPr>
          <a:xfrm>
            <a:off x="2755106" y="2677599"/>
            <a:ext cx="6011863" cy="1600200"/>
          </a:xfrm>
          <a:prstGeom prst="rect">
            <a:avLst/>
          </a:prstGeom>
          <a:noFill/>
          <a:ln>
            <a:noFill/>
          </a:ln>
        </p:spPr>
        <p:txBody>
          <a:bodyPr>
            <a:spAutoFit/>
          </a:bodyPr>
          <a:lstStyle/>
          <a:p>
            <a:pPr marL="285750" indent="-285750" eaLnBrk="1" hangingPunct="1">
              <a:buFont typeface="Arial" pitchFamily="34" charset="0"/>
              <a:buChar char="•"/>
              <a:defRPr/>
            </a:pPr>
            <a:r>
              <a:rPr lang="en-US" b="1" i="1" dirty="0">
                <a:solidFill>
                  <a:srgbClr val="0000CC"/>
                </a:solidFill>
                <a:effectLst>
                  <a:outerShdw blurRad="38100" dist="38100" dir="2700000" algn="tl">
                    <a:srgbClr val="000000">
                      <a:alpha val="43137"/>
                    </a:srgbClr>
                  </a:outerShdw>
                </a:effectLst>
                <a:latin typeface="+mj-lt"/>
              </a:rPr>
              <a:t>EPA Certification</a:t>
            </a:r>
            <a:r>
              <a:rPr lang="en-US" i="1" dirty="0">
                <a:solidFill>
                  <a:srgbClr val="0000CC"/>
                </a:solidFill>
                <a:latin typeface="+mj-lt"/>
              </a:rPr>
              <a:t>: </a:t>
            </a:r>
            <a:r>
              <a:rPr lang="en-US" sz="1600" i="1" dirty="0">
                <a:solidFill>
                  <a:srgbClr val="0000CC"/>
                </a:solidFill>
                <a:latin typeface="+mj-lt"/>
              </a:rPr>
              <a:t>Required for any vehicle greater than or equal to the current calendar year minus one.</a:t>
            </a:r>
          </a:p>
          <a:p>
            <a:pPr eaLnBrk="1" hangingPunct="1">
              <a:defRPr/>
            </a:pPr>
            <a:r>
              <a:rPr lang="en-US" sz="1600" i="1" dirty="0">
                <a:solidFill>
                  <a:srgbClr val="0000CC"/>
                </a:solidFill>
                <a:latin typeface="+mj-lt"/>
              </a:rPr>
              <a:t>Example: In calendar year 2012 both 2011 &amp; 2012 require full EPA Certification. Certificate issued by EPA. </a:t>
            </a:r>
          </a:p>
          <a:p>
            <a:pPr eaLnBrk="1" hangingPunct="1">
              <a:defRPr/>
            </a:pPr>
            <a:r>
              <a:rPr lang="en-US" sz="1600" i="1" dirty="0">
                <a:solidFill>
                  <a:srgbClr val="0000CC"/>
                </a:solidFill>
                <a:latin typeface="+mj-lt"/>
              </a:rPr>
              <a:t>If we have an EPA Certification that goes back further it is valid too. Example: if we have a 2009 MY (model year) EPA Certification is valid.</a:t>
            </a:r>
          </a:p>
        </p:txBody>
      </p:sp>
      <p:pic>
        <p:nvPicPr>
          <p:cNvPr id="1331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929" y="2677599"/>
            <a:ext cx="153987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
        <p:nvSpPr>
          <p:cNvPr id="6" name="TextBox 5"/>
          <p:cNvSpPr txBox="1"/>
          <p:nvPr/>
        </p:nvSpPr>
        <p:spPr>
          <a:xfrm>
            <a:off x="0" y="1682920"/>
            <a:ext cx="91440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i="1" spc="-150" dirty="0">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Vehicle manufacturers warranty is retained when equipped with an EPA Certified/Compliant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heel(1)">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9800" y="4335309"/>
            <a:ext cx="2170176" cy="10972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3537" y="2484120"/>
            <a:ext cx="2170176" cy="10972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89541" y="4402800"/>
            <a:ext cx="1798158" cy="10972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58881" y="2133600"/>
            <a:ext cx="2438400" cy="18288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2403939" y="2362200"/>
            <a:ext cx="2245073" cy="1371600"/>
          </a:xfrm>
          <a:prstGeom prst="rect">
            <a:avLst/>
          </a:prstGeom>
        </p:spPr>
      </p:pic>
      <p:pic>
        <p:nvPicPr>
          <p:cNvPr id="20499" name="Picture 1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a:off x="284871" y="2341563"/>
            <a:ext cx="2284413" cy="146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TextBox 8"/>
          <p:cNvSpPr txBox="1">
            <a:spLocks noChangeArrowheads="1"/>
          </p:cNvSpPr>
          <p:nvPr/>
        </p:nvSpPr>
        <p:spPr bwMode="auto">
          <a:xfrm>
            <a:off x="0" y="1900535"/>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i="1" dirty="0">
                <a:ln/>
                <a:solidFill>
                  <a:srgbClr val="0E530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Total Solution for any Type of Fleet!</a:t>
            </a:r>
          </a:p>
        </p:txBody>
      </p:sp>
      <p:sp>
        <p:nvSpPr>
          <p:cNvPr id="20486" name="TextBox 9"/>
          <p:cNvSpPr txBox="1">
            <a:spLocks noChangeArrowheads="1"/>
          </p:cNvSpPr>
          <p:nvPr/>
        </p:nvSpPr>
        <p:spPr bwMode="auto">
          <a:xfrm>
            <a:off x="0" y="200025"/>
            <a:ext cx="9144000" cy="1631216"/>
          </a:xfrm>
          <a:prstGeom prst="rect">
            <a:avLst/>
          </a:prstGeom>
          <a:noFill/>
          <a:ln w="9525">
            <a:noFill/>
            <a:miter lim="800000"/>
            <a:headEnd/>
            <a:tailEnd/>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4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EPA Certifications </a:t>
            </a:r>
          </a:p>
          <a:p>
            <a:pPr algn="ctr" eaLnBrk="1" hangingPunct="1">
              <a:defRPr/>
            </a:pPr>
            <a:endParaRPr lang="en-US" sz="2000" b="1" dirty="0">
              <a:ln/>
              <a:solidFill>
                <a:schemeClr val="accent3"/>
              </a:solidFill>
              <a:latin typeface="Myriad Pro" pitchFamily="34" charset="0"/>
            </a:endParaRPr>
          </a:p>
          <a:p>
            <a:pPr algn="ctr" eaLnBrk="1" hangingPunct="1">
              <a:defRPr/>
            </a:pPr>
            <a:r>
              <a:rPr lang="en-US" sz="2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The Icom JTG II system is EPA Certified for over 1,000 </a:t>
            </a:r>
          </a:p>
          <a:p>
            <a:pPr algn="ctr" eaLnBrk="1" hangingPunct="1">
              <a:defRPr/>
            </a:pPr>
            <a:r>
              <a:rPr lang="en-US" sz="2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2009-2016 vehicle platforms including many Ford models.</a:t>
            </a:r>
          </a:p>
        </p:txBody>
      </p:sp>
      <p:sp>
        <p:nvSpPr>
          <p:cNvPr id="52229" name="Footer Placeholder 9"/>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3" name="TextBox 2"/>
          <p:cNvSpPr txBox="1"/>
          <p:nvPr/>
        </p:nvSpPr>
        <p:spPr>
          <a:xfrm>
            <a:off x="1122277" y="3544887"/>
            <a:ext cx="609600" cy="646113"/>
          </a:xfrm>
          <a:prstGeom prst="rect">
            <a:avLst/>
          </a:prstGeom>
          <a:noFill/>
        </p:spPr>
        <p:txBody>
          <a:bodyPr>
            <a:spAutoFit/>
          </a:bodyPr>
          <a:lstStyle/>
          <a:p>
            <a:pPr eaLnBrk="1" hangingPunct="1">
              <a:defRPr/>
            </a:pPr>
            <a:r>
              <a:rPr lang="en-US" sz="1200" b="1" dirty="0">
                <a:latin typeface="+mj-lt"/>
              </a:rPr>
              <a:t>E150</a:t>
            </a:r>
          </a:p>
          <a:p>
            <a:pPr eaLnBrk="1" hangingPunct="1">
              <a:defRPr/>
            </a:pPr>
            <a:r>
              <a:rPr lang="en-US" sz="1200" b="1" dirty="0">
                <a:latin typeface="+mj-lt"/>
              </a:rPr>
              <a:t>E250</a:t>
            </a:r>
          </a:p>
          <a:p>
            <a:pPr eaLnBrk="1" hangingPunct="1">
              <a:defRPr/>
            </a:pPr>
            <a:r>
              <a:rPr lang="en-US" sz="1200" b="1" dirty="0">
                <a:latin typeface="+mj-lt"/>
              </a:rPr>
              <a:t>E350</a:t>
            </a:r>
          </a:p>
        </p:txBody>
      </p:sp>
      <p:sp>
        <p:nvSpPr>
          <p:cNvPr id="4" name="TextBox 3"/>
          <p:cNvSpPr txBox="1"/>
          <p:nvPr/>
        </p:nvSpPr>
        <p:spPr>
          <a:xfrm>
            <a:off x="2902163" y="3544669"/>
            <a:ext cx="849312" cy="646331"/>
          </a:xfrm>
          <a:prstGeom prst="rect">
            <a:avLst/>
          </a:prstGeom>
          <a:noFill/>
        </p:spPr>
        <p:txBody>
          <a:bodyPr wrap="square">
            <a:spAutoFit/>
          </a:bodyPr>
          <a:lstStyle/>
          <a:p>
            <a:pPr algn="ctr" eaLnBrk="1" hangingPunct="1">
              <a:defRPr/>
            </a:pPr>
            <a:r>
              <a:rPr lang="en-US" sz="1200" b="1" dirty="0">
                <a:latin typeface="+mj-lt"/>
              </a:rPr>
              <a:t>F150</a:t>
            </a:r>
          </a:p>
          <a:p>
            <a:pPr algn="ctr" eaLnBrk="1" hangingPunct="1">
              <a:defRPr/>
            </a:pPr>
            <a:r>
              <a:rPr lang="en-US" sz="1200" b="1" dirty="0">
                <a:latin typeface="+mj-lt"/>
              </a:rPr>
              <a:t>F250</a:t>
            </a:r>
          </a:p>
          <a:p>
            <a:pPr algn="ctr" eaLnBrk="1" hangingPunct="1">
              <a:defRPr/>
            </a:pPr>
            <a:r>
              <a:rPr lang="en-US" sz="1200" b="1" dirty="0">
                <a:latin typeface="+mj-lt"/>
              </a:rPr>
              <a:t>F350</a:t>
            </a:r>
          </a:p>
        </p:txBody>
      </p:sp>
      <p:sp>
        <p:nvSpPr>
          <p:cNvPr id="6" name="TextBox 5"/>
          <p:cNvSpPr txBox="1"/>
          <p:nvPr/>
        </p:nvSpPr>
        <p:spPr>
          <a:xfrm>
            <a:off x="5321074" y="3544669"/>
            <a:ext cx="753026" cy="646331"/>
          </a:xfrm>
          <a:prstGeom prst="rect">
            <a:avLst/>
          </a:prstGeom>
          <a:noFill/>
        </p:spPr>
        <p:txBody>
          <a:bodyPr wrap="square" rtlCol="0">
            <a:spAutoFit/>
          </a:bodyPr>
          <a:lstStyle/>
          <a:p>
            <a:pPr algn="ctr" eaLnBrk="1" hangingPunct="1">
              <a:defRPr/>
            </a:pPr>
            <a:r>
              <a:rPr lang="en-US" sz="1200" b="1" dirty="0">
                <a:latin typeface="+mj-lt"/>
              </a:rPr>
              <a:t>F450</a:t>
            </a:r>
          </a:p>
          <a:p>
            <a:pPr algn="ctr" eaLnBrk="1" hangingPunct="1">
              <a:defRPr/>
            </a:pPr>
            <a:r>
              <a:rPr lang="en-US" sz="1200" b="1" dirty="0">
                <a:latin typeface="+mj-lt"/>
              </a:rPr>
              <a:t>F550</a:t>
            </a:r>
          </a:p>
          <a:p>
            <a:pPr algn="ctr" eaLnBrk="1" hangingPunct="1">
              <a:defRPr/>
            </a:pPr>
            <a:r>
              <a:rPr lang="en-US" sz="1200" b="1" dirty="0">
                <a:latin typeface="+mj-lt"/>
              </a:rPr>
              <a:t>F650</a:t>
            </a:r>
          </a:p>
        </p:txBody>
      </p:sp>
      <p:sp>
        <p:nvSpPr>
          <p:cNvPr id="7" name="TextBox 6"/>
          <p:cNvSpPr txBox="1"/>
          <p:nvPr/>
        </p:nvSpPr>
        <p:spPr>
          <a:xfrm>
            <a:off x="7429491" y="3685401"/>
            <a:ext cx="839666" cy="276999"/>
          </a:xfrm>
          <a:prstGeom prst="rect">
            <a:avLst/>
          </a:prstGeom>
          <a:noFill/>
        </p:spPr>
        <p:txBody>
          <a:bodyPr wrap="square" rtlCol="0">
            <a:spAutoFit/>
          </a:bodyPr>
          <a:lstStyle/>
          <a:p>
            <a:pPr algn="ctr" eaLnBrk="1" hangingPunct="1">
              <a:defRPr/>
            </a:pPr>
            <a:r>
              <a:rPr lang="en-US" sz="1200" b="1" dirty="0">
                <a:latin typeface="+mj-lt"/>
              </a:rPr>
              <a:t>E450</a:t>
            </a:r>
          </a:p>
        </p:txBody>
      </p:sp>
      <p:pic>
        <p:nvPicPr>
          <p:cNvPr id="21" name="Picture 2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
        <p:nvSpPr>
          <p:cNvPr id="14" name="TextBox 13"/>
          <p:cNvSpPr txBox="1"/>
          <p:nvPr/>
        </p:nvSpPr>
        <p:spPr>
          <a:xfrm>
            <a:off x="2406690" y="5438001"/>
            <a:ext cx="1863305" cy="461665"/>
          </a:xfrm>
          <a:prstGeom prst="rect">
            <a:avLst/>
          </a:prstGeom>
          <a:noFill/>
        </p:spPr>
        <p:txBody>
          <a:bodyPr wrap="square" rtlCol="0">
            <a:spAutoFit/>
          </a:bodyPr>
          <a:lstStyle/>
          <a:p>
            <a:pPr algn="ctr"/>
            <a:r>
              <a:rPr lang="en-US" sz="1200" b="1" dirty="0">
                <a:latin typeface="+mj-lt"/>
              </a:rPr>
              <a:t>Ford Explorer</a:t>
            </a:r>
          </a:p>
          <a:p>
            <a:pPr algn="ctr"/>
            <a:r>
              <a:rPr lang="en-US" sz="1200" b="1" dirty="0">
                <a:latin typeface="+mj-lt"/>
              </a:rPr>
              <a:t>Lincoln MKT</a:t>
            </a:r>
          </a:p>
        </p:txBody>
      </p:sp>
      <p:sp>
        <p:nvSpPr>
          <p:cNvPr id="16" name="TextBox 15"/>
          <p:cNvSpPr txBox="1"/>
          <p:nvPr/>
        </p:nvSpPr>
        <p:spPr>
          <a:xfrm>
            <a:off x="489037" y="5451301"/>
            <a:ext cx="1720763" cy="461665"/>
          </a:xfrm>
          <a:prstGeom prst="rect">
            <a:avLst/>
          </a:prstGeom>
          <a:noFill/>
        </p:spPr>
        <p:txBody>
          <a:bodyPr wrap="square" rtlCol="0">
            <a:spAutoFit/>
          </a:bodyPr>
          <a:lstStyle/>
          <a:p>
            <a:pPr algn="ctr"/>
            <a:r>
              <a:rPr lang="en-US" sz="1200" b="1" dirty="0">
                <a:latin typeface="+mj-lt"/>
              </a:rPr>
              <a:t>Ford Taurus</a:t>
            </a:r>
          </a:p>
          <a:p>
            <a:pPr algn="ctr"/>
            <a:r>
              <a:rPr lang="en-US" sz="1200" b="1" dirty="0">
                <a:latin typeface="+mj-lt"/>
              </a:rPr>
              <a:t>Lincoln MKZ</a:t>
            </a:r>
          </a:p>
        </p:txBody>
      </p:sp>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2872" y="4404360"/>
            <a:ext cx="1989328" cy="100584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5777432" y="4342222"/>
            <a:ext cx="1584960" cy="1188720"/>
          </a:xfrm>
          <a:prstGeom prst="rect">
            <a:avLst/>
          </a:prstGeom>
        </p:spPr>
      </p:pic>
      <p:sp>
        <p:nvSpPr>
          <p:cNvPr id="18" name="TextBox 17"/>
          <p:cNvSpPr txBox="1"/>
          <p:nvPr/>
        </p:nvSpPr>
        <p:spPr>
          <a:xfrm>
            <a:off x="5805177" y="5499654"/>
            <a:ext cx="1600200" cy="276999"/>
          </a:xfrm>
          <a:prstGeom prst="rect">
            <a:avLst/>
          </a:prstGeom>
          <a:noFill/>
        </p:spPr>
        <p:txBody>
          <a:bodyPr wrap="square" rtlCol="0">
            <a:spAutoFit/>
          </a:bodyPr>
          <a:lstStyle/>
          <a:p>
            <a:pPr algn="ctr"/>
            <a:r>
              <a:rPr lang="en-US" sz="1200" b="1" dirty="0">
                <a:latin typeface="+mj-lt"/>
              </a:rPr>
              <a:t>Ford Transit</a:t>
            </a:r>
          </a:p>
        </p:txBody>
      </p:sp>
      <p:sp>
        <p:nvSpPr>
          <p:cNvPr id="19" name="TextBox 18"/>
          <p:cNvSpPr txBox="1"/>
          <p:nvPr/>
        </p:nvSpPr>
        <p:spPr>
          <a:xfrm>
            <a:off x="2190754" y="6186208"/>
            <a:ext cx="4762491" cy="276999"/>
          </a:xfrm>
          <a:prstGeom prst="rect">
            <a:avLst/>
          </a:prstGeom>
          <a:noFill/>
        </p:spPr>
        <p:txBody>
          <a:bodyPr wrap="square" rtlCol="0">
            <a:spAutoFit/>
          </a:bodyPr>
          <a:lstStyle/>
          <a:p>
            <a:pPr algn="ctr"/>
            <a:r>
              <a:rPr lang="en-US" sz="1200" i="1" dirty="0">
                <a:solidFill>
                  <a:schemeClr val="tx1">
                    <a:lumMod val="50000"/>
                    <a:lumOff val="50000"/>
                  </a:schemeClr>
                </a:solidFill>
                <a:latin typeface="+mj-lt"/>
                <a:ea typeface="Verdana" panose="020B0604030504040204" pitchFamily="34" charset="0"/>
                <a:cs typeface="Verdana" panose="020B0604030504040204" pitchFamily="34" charset="0"/>
              </a:rPr>
              <a:t>Please confirm with Icom engine family </a:t>
            </a:r>
          </a:p>
        </p:txBody>
      </p:sp>
      <p:sp>
        <p:nvSpPr>
          <p:cNvPr id="5" name="TextBox 4"/>
          <p:cNvSpPr txBox="1"/>
          <p:nvPr/>
        </p:nvSpPr>
        <p:spPr>
          <a:xfrm>
            <a:off x="4288352" y="5432589"/>
            <a:ext cx="1752600" cy="461665"/>
          </a:xfrm>
          <a:prstGeom prst="rect">
            <a:avLst/>
          </a:prstGeom>
          <a:noFill/>
        </p:spPr>
        <p:txBody>
          <a:bodyPr wrap="square" rtlCol="0">
            <a:spAutoFit/>
          </a:bodyPr>
          <a:lstStyle/>
          <a:p>
            <a:pPr algn="ctr"/>
            <a:r>
              <a:rPr lang="en-US" sz="1200" b="1" dirty="0">
                <a:latin typeface="+mj-lt"/>
              </a:rPr>
              <a:t>Lincoln Navigator </a:t>
            </a:r>
          </a:p>
          <a:p>
            <a:pPr algn="ctr"/>
            <a:r>
              <a:rPr lang="en-US" sz="1200" b="1" dirty="0">
                <a:latin typeface="+mj-lt"/>
              </a:rPr>
              <a:t>Ford Expedition</a:t>
            </a:r>
          </a:p>
        </p:txBody>
      </p:sp>
      <p:pic>
        <p:nvPicPr>
          <p:cNvPr id="9" name="Picture 8"/>
          <p:cNvPicPr>
            <a:picLocks noChangeAspect="1"/>
          </p:cNvPicPr>
          <p:nvPr/>
        </p:nvPicPr>
        <p:blipFill>
          <a:blip r:embed="rId11" cstate="print"/>
          <a:stretch>
            <a:fillRect/>
          </a:stretch>
        </p:blipFill>
        <p:spPr>
          <a:xfrm>
            <a:off x="7421775" y="4342222"/>
            <a:ext cx="1584959" cy="1188720"/>
          </a:xfrm>
          <a:prstGeom prst="rect">
            <a:avLst/>
          </a:prstGeom>
        </p:spPr>
      </p:pic>
      <p:pic>
        <p:nvPicPr>
          <p:cNvPr id="15" name="Picture 14"/>
          <p:cNvPicPr>
            <a:picLocks noChangeAspect="1"/>
          </p:cNvPicPr>
          <p:nvPr/>
        </p:nvPicPr>
        <p:blipFill>
          <a:blip r:embed="rId12" cstate="print"/>
          <a:stretch>
            <a:fillRect/>
          </a:stretch>
        </p:blipFill>
        <p:spPr>
          <a:xfrm>
            <a:off x="7410694" y="5451301"/>
            <a:ext cx="1225402" cy="1060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99"/>
                                        </p:tgtEl>
                                        <p:attrNameLst>
                                          <p:attrName>style.visibility</p:attrName>
                                        </p:attrNameLst>
                                      </p:cBhvr>
                                      <p:to>
                                        <p:strVal val="visible"/>
                                      </p:to>
                                    </p:set>
                                    <p:animEffect transition="in" filter="fade">
                                      <p:cBhvr>
                                        <p:cTn id="7" dur="500"/>
                                        <p:tgtEl>
                                          <p:spTgt spid="2049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6129413" y="4371164"/>
            <a:ext cx="2544417" cy="16459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3423" y="2191687"/>
            <a:ext cx="2875341" cy="15544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33074" y="2097715"/>
            <a:ext cx="2438400" cy="1828800"/>
          </a:xfrm>
          <a:prstGeom prst="rect">
            <a:avLst/>
          </a:prstGeom>
        </p:spPr>
      </p:pic>
      <p:sp>
        <p:nvSpPr>
          <p:cNvPr id="53252"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3" name="TextBox 2"/>
          <p:cNvSpPr txBox="1"/>
          <p:nvPr/>
        </p:nvSpPr>
        <p:spPr>
          <a:xfrm>
            <a:off x="0" y="206375"/>
            <a:ext cx="9144000" cy="70802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4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EPA Certifications </a:t>
            </a:r>
          </a:p>
        </p:txBody>
      </p:sp>
      <p:sp>
        <p:nvSpPr>
          <p:cNvPr id="5" name="TextBox 4"/>
          <p:cNvSpPr txBox="1"/>
          <p:nvPr/>
        </p:nvSpPr>
        <p:spPr>
          <a:xfrm>
            <a:off x="3810000" y="2438400"/>
            <a:ext cx="2514600" cy="400050"/>
          </a:xfrm>
          <a:prstGeom prst="rect">
            <a:avLst/>
          </a:prstGeom>
          <a:noFill/>
        </p:spPr>
        <p:txBody>
          <a:bodyPr>
            <a:spAutoFit/>
          </a:bodyPr>
          <a:lstStyle/>
          <a:p>
            <a:pPr algn="ctr" eaLnBrk="1" hangingPunct="1">
              <a:defRPr/>
            </a:pPr>
            <a:r>
              <a:rPr lang="en-US" sz="2000" b="1" dirty="0">
                <a:solidFill>
                  <a:srgbClr val="00B050"/>
                </a:solidFill>
                <a:effectLst>
                  <a:outerShdw blurRad="38100" dist="38100" dir="2700000" algn="tl">
                    <a:srgbClr val="000000">
                      <a:alpha val="43137"/>
                    </a:srgbClr>
                  </a:outerShdw>
                </a:effectLst>
                <a:latin typeface="Calibri"/>
              </a:rPr>
              <a:t> </a:t>
            </a:r>
          </a:p>
        </p:txBody>
      </p:sp>
      <p:sp>
        <p:nvSpPr>
          <p:cNvPr id="21512" name="Rectangle 9"/>
          <p:cNvSpPr>
            <a:spLocks noChangeArrowheads="1"/>
          </p:cNvSpPr>
          <p:nvPr/>
        </p:nvSpPr>
        <p:spPr bwMode="auto">
          <a:xfrm>
            <a:off x="22185" y="1137575"/>
            <a:ext cx="9144000" cy="923330"/>
          </a:xfrm>
          <a:prstGeom prst="rect">
            <a:avLst/>
          </a:prstGeom>
          <a:noFill/>
          <a:ln>
            <a:noFill/>
          </a:ln>
          <a:extLst/>
        </p:spPr>
        <p:txBody>
          <a:bodyPr wrap="square">
            <a:spAutoFit/>
          </a:bodyPr>
          <a:lstStyle/>
          <a:p>
            <a:pPr algn="ctr" eaLnBrk="1" hangingPunct="1">
              <a:defRP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ICOM JTG Liquid Injection Bi-Fuel Propane System is EPA certified for most 2010-2017 GMC and Chevrolet Light trucks and SUV’s equipped with the 4.8L, 5.3L engine &amp; 6.0L</a:t>
            </a:r>
          </a:p>
        </p:txBody>
      </p:sp>
      <p:pic>
        <p:nvPicPr>
          <p:cNvPr id="53257"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8125" y="3789363"/>
            <a:ext cx="1785938"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8"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8303" y="3612536"/>
            <a:ext cx="2043112" cy="87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1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78334" y="3789363"/>
            <a:ext cx="18161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42" name="Picture 2" descr="http://cdn-2.psndealer.com/e2/dealersite/images/newvehicles/2012/nv247310_0.jp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221953" y="3704847"/>
            <a:ext cx="3291840" cy="2468880"/>
          </a:xfrm>
          <a:prstGeom prst="rect">
            <a:avLst/>
          </a:prstGeom>
          <a:noFill/>
        </p:spPr>
      </p:pic>
      <p:sp>
        <p:nvSpPr>
          <p:cNvPr id="4" name="TextBox 3"/>
          <p:cNvSpPr txBox="1"/>
          <p:nvPr/>
        </p:nvSpPr>
        <p:spPr>
          <a:xfrm>
            <a:off x="1681094" y="5781288"/>
            <a:ext cx="1769337" cy="276999"/>
          </a:xfrm>
          <a:prstGeom prst="rect">
            <a:avLst/>
          </a:prstGeom>
          <a:noFill/>
        </p:spPr>
        <p:txBody>
          <a:bodyPr wrap="square" rtlCol="0">
            <a:spAutoFit/>
          </a:bodyPr>
          <a:lstStyle/>
          <a:p>
            <a:pPr algn="ctr"/>
            <a:r>
              <a:rPr lang="en-US" sz="1200" b="1" dirty="0">
                <a:solidFill>
                  <a:prstClr val="black"/>
                </a:solidFill>
                <a:latin typeface="Calibri"/>
              </a:rPr>
              <a:t>6.0L HD</a:t>
            </a:r>
          </a:p>
        </p:txBody>
      </p:sp>
      <p:sp>
        <p:nvSpPr>
          <p:cNvPr id="6" name="TextBox 5"/>
          <p:cNvSpPr txBox="1"/>
          <p:nvPr/>
        </p:nvSpPr>
        <p:spPr>
          <a:xfrm>
            <a:off x="6465731" y="6058287"/>
            <a:ext cx="2019879" cy="276999"/>
          </a:xfrm>
          <a:prstGeom prst="rect">
            <a:avLst/>
          </a:prstGeom>
          <a:noFill/>
        </p:spPr>
        <p:txBody>
          <a:bodyPr wrap="square" rtlCol="0">
            <a:spAutoFit/>
          </a:bodyPr>
          <a:lstStyle/>
          <a:p>
            <a:pPr algn="ctr"/>
            <a:r>
              <a:rPr lang="en-US" sz="1200" b="1" dirty="0">
                <a:solidFill>
                  <a:prstClr val="black"/>
                </a:solidFill>
                <a:latin typeface="Calibri"/>
              </a:rPr>
              <a:t>6.0L 2500HD, 3500HD</a:t>
            </a:r>
          </a:p>
        </p:txBody>
      </p:sp>
      <p:sp>
        <p:nvSpPr>
          <p:cNvPr id="7" name="TextBox 6"/>
          <p:cNvSpPr txBox="1"/>
          <p:nvPr/>
        </p:nvSpPr>
        <p:spPr>
          <a:xfrm>
            <a:off x="6096893" y="6391719"/>
            <a:ext cx="2607792" cy="276999"/>
          </a:xfrm>
          <a:prstGeom prst="rect">
            <a:avLst/>
          </a:prstGeom>
          <a:noFill/>
        </p:spPr>
        <p:txBody>
          <a:bodyPr wrap="square" rtlCol="0">
            <a:spAutoFit/>
          </a:bodyPr>
          <a:lstStyle/>
          <a:p>
            <a:r>
              <a:rPr lang="en-US" sz="1200" i="1" dirty="0">
                <a:solidFill>
                  <a:schemeClr val="tx1">
                    <a:lumMod val="50000"/>
                    <a:lumOff val="50000"/>
                  </a:schemeClr>
                </a:solidFill>
                <a:latin typeface="Calibri"/>
              </a:rPr>
              <a:t>Please confirm with </a:t>
            </a:r>
            <a:r>
              <a:rPr lang="en-US" sz="1200" i="1" dirty="0" err="1">
                <a:solidFill>
                  <a:schemeClr val="tx1">
                    <a:lumMod val="50000"/>
                    <a:lumOff val="50000"/>
                  </a:schemeClr>
                </a:solidFill>
                <a:latin typeface="Calibri"/>
              </a:rPr>
              <a:t>Icom</a:t>
            </a:r>
            <a:r>
              <a:rPr lang="en-US" sz="1200" i="1" dirty="0">
                <a:solidFill>
                  <a:schemeClr val="tx1">
                    <a:lumMod val="50000"/>
                    <a:lumOff val="50000"/>
                  </a:schemeClr>
                </a:solidFill>
                <a:latin typeface="Calibri"/>
              </a:rPr>
              <a:t> engine family </a:t>
            </a:r>
          </a:p>
        </p:txBody>
      </p:sp>
      <p:sp>
        <p:nvSpPr>
          <p:cNvPr id="8" name="TextBox 7"/>
          <p:cNvSpPr txBox="1"/>
          <p:nvPr/>
        </p:nvSpPr>
        <p:spPr>
          <a:xfrm>
            <a:off x="163402" y="5584739"/>
            <a:ext cx="1549773" cy="307777"/>
          </a:xfrm>
          <a:prstGeom prst="rect">
            <a:avLst/>
          </a:prstGeom>
          <a:noFill/>
        </p:spPr>
        <p:txBody>
          <a:bodyPr wrap="square" rtlCol="0">
            <a:spAutoFit/>
          </a:bodyPr>
          <a:lstStyle/>
          <a:p>
            <a:pPr algn="ctr"/>
            <a:r>
              <a:rPr lang="en-US" sz="1400" i="1" dirty="0">
                <a:solidFill>
                  <a:srgbClr val="FF0000"/>
                </a:solidFill>
                <a:latin typeface="Calibri"/>
              </a:rPr>
              <a:t>Available shortly</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291840" y="2051995"/>
            <a:ext cx="2560320" cy="1920240"/>
          </a:xfrm>
          <a:prstGeom prst="rect">
            <a:avLst/>
          </a:prstGeom>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xmlns="" val="0"/>
              </a:ext>
            </a:extLst>
          </a:blip>
          <a:srcRect l="15000" t="10825" r="19167"/>
          <a:stretch/>
        </p:blipFill>
        <p:spPr>
          <a:xfrm>
            <a:off x="3498658" y="4611411"/>
            <a:ext cx="2672376" cy="1463040"/>
          </a:xfrm>
          <a:prstGeom prst="rect">
            <a:avLst/>
          </a:prstGeom>
        </p:spPr>
      </p:pic>
      <p:sp>
        <p:nvSpPr>
          <p:cNvPr id="14" name="TextBox 13"/>
          <p:cNvSpPr txBox="1"/>
          <p:nvPr/>
        </p:nvSpPr>
        <p:spPr>
          <a:xfrm>
            <a:off x="3450431" y="6057145"/>
            <a:ext cx="2048807" cy="307777"/>
          </a:xfrm>
          <a:prstGeom prst="rect">
            <a:avLst/>
          </a:prstGeom>
          <a:noFill/>
        </p:spPr>
        <p:txBody>
          <a:bodyPr wrap="square" rtlCol="0">
            <a:spAutoFit/>
          </a:bodyPr>
          <a:lstStyle/>
          <a:p>
            <a:pPr algn="ctr"/>
            <a:r>
              <a:rPr lang="en-US" sz="1400" b="1" dirty="0">
                <a:latin typeface="+mj-lt"/>
              </a:rPr>
              <a:t>Chevy Cutaway</a:t>
            </a:r>
          </a:p>
        </p:txBody>
      </p:sp>
    </p:spTree>
    <p:extLst>
      <p:ext uri="{BB962C8B-B14F-4D97-AF65-F5344CB8AC3E}">
        <p14:creationId xmlns:p14="http://schemas.microsoft.com/office/powerpoint/2010/main" xmlns="" val="3998932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US" sz="3200" b="1" i="1" dirty="0">
                <a:ln/>
                <a:solidFill>
                  <a:srgbClr val="0000C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EPA Certified Vehicle Platform Projections for 2016</a:t>
            </a: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601369" y="1521262"/>
            <a:ext cx="2682240" cy="2011680"/>
          </a:xfrm>
          <a:prstGeom prst="rect">
            <a:avLst/>
          </a:prstGeom>
        </p:spPr>
      </p:pic>
      <p:sp>
        <p:nvSpPr>
          <p:cNvPr id="16" name="TextBox 15"/>
          <p:cNvSpPr txBox="1"/>
          <p:nvPr/>
        </p:nvSpPr>
        <p:spPr>
          <a:xfrm>
            <a:off x="317671" y="3260412"/>
            <a:ext cx="3249637" cy="307777"/>
          </a:xfrm>
          <a:prstGeom prst="rect">
            <a:avLst/>
          </a:prstGeom>
          <a:noFill/>
        </p:spPr>
        <p:txBody>
          <a:bodyPr wrap="square" rtlCol="0">
            <a:spAutoFit/>
          </a:bodyPr>
          <a:lstStyle/>
          <a:p>
            <a:pPr algn="ctr" eaLnBrk="1" fontAlgn="auto" hangingPunct="1">
              <a:spcBef>
                <a:spcPts val="0"/>
              </a:spcBef>
              <a:spcAft>
                <a:spcPts val="0"/>
              </a:spcAft>
            </a:pPr>
            <a:r>
              <a:rPr lang="en-US"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Chevrolet Impala 3.6 D.I.</a:t>
            </a:r>
          </a:p>
        </p:txBody>
      </p:sp>
      <p:pic>
        <p:nvPicPr>
          <p:cNvPr id="20" name="Picture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8221" y="3414301"/>
            <a:ext cx="3291840" cy="2194560"/>
          </a:xfrm>
          <a:prstGeom prst="rect">
            <a:avLst/>
          </a:prstGeom>
        </p:spPr>
      </p:pic>
      <p:sp>
        <p:nvSpPr>
          <p:cNvPr id="21" name="TextBox 20"/>
          <p:cNvSpPr txBox="1"/>
          <p:nvPr/>
        </p:nvSpPr>
        <p:spPr>
          <a:xfrm>
            <a:off x="2884978" y="5556132"/>
            <a:ext cx="3374044" cy="584775"/>
          </a:xfrm>
          <a:prstGeom prst="rect">
            <a:avLst/>
          </a:prstGeom>
          <a:noFill/>
        </p:spPr>
        <p:txBody>
          <a:bodyPr wrap="square" rtlCol="0">
            <a:spAutoFit/>
          </a:bodyPr>
          <a:lstStyle/>
          <a:p>
            <a:pPr algn="ctr" eaLnBrk="1" fontAlgn="auto" hangingPunct="1">
              <a:spcBef>
                <a:spcPts val="0"/>
              </a:spcBef>
              <a:spcAft>
                <a:spcPts val="0"/>
              </a:spcAft>
            </a:pPr>
            <a:r>
              <a:rPr lang="en-US" sz="1600" b="1" i="1" dirty="0">
                <a:solidFill>
                  <a:prstClr val="black"/>
                </a:solidFill>
                <a:latin typeface="Verdana" panose="020B0604030504040204" pitchFamily="34" charset="0"/>
                <a:ea typeface="Verdana" panose="020B0604030504040204" pitchFamily="34" charset="0"/>
                <a:cs typeface="Verdana" panose="020B0604030504040204" pitchFamily="34" charset="0"/>
              </a:rPr>
              <a:t>GM 6.0L HD over 14,001 GVWR</a:t>
            </a:r>
          </a:p>
        </p:txBody>
      </p:sp>
      <p:pic>
        <p:nvPicPr>
          <p:cNvPr id="22" name="Pictur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671" y="6093200"/>
            <a:ext cx="1789992" cy="640080"/>
          </a:xfrm>
          <a:prstGeom prst="rect">
            <a:avLst/>
          </a:prstGeom>
        </p:spPr>
      </p:pic>
      <p:sp>
        <p:nvSpPr>
          <p:cNvPr id="25" name="TextBox 24"/>
          <p:cNvSpPr txBox="1"/>
          <p:nvPr/>
        </p:nvSpPr>
        <p:spPr>
          <a:xfrm>
            <a:off x="5486400" y="3153163"/>
            <a:ext cx="3471942" cy="553998"/>
          </a:xfrm>
          <a:prstGeom prst="rect">
            <a:avLst/>
          </a:prstGeom>
          <a:noFill/>
        </p:spPr>
        <p:txBody>
          <a:bodyPr wrap="square" rtlCol="0">
            <a:spAutoFit/>
          </a:bodyPr>
          <a:lstStyle/>
          <a:p>
            <a:pPr algn="ctr" eaLnBrk="1" fontAlgn="auto" hangingPunct="1">
              <a:spcBef>
                <a:spcPts val="0"/>
              </a:spcBef>
              <a:spcAft>
                <a:spcPts val="0"/>
              </a:spcAft>
            </a:pPr>
            <a:r>
              <a:rPr lang="en-US" sz="1600" b="1" i="1" dirty="0">
                <a:solidFill>
                  <a:prstClr val="black"/>
                </a:solidFill>
                <a:latin typeface="Verdana" panose="020B0604030504040204" pitchFamily="34" charset="0"/>
                <a:ea typeface="Verdana" panose="020B0604030504040204" pitchFamily="34" charset="0"/>
                <a:cs typeface="Verdana" panose="020B0604030504040204" pitchFamily="34" charset="0"/>
              </a:rPr>
              <a:t>GM 5.3L D.I. &amp; 6.2L D.I.</a:t>
            </a:r>
          </a:p>
          <a:p>
            <a:pPr algn="ctr" eaLnBrk="1" fontAlgn="auto" hangingPunct="1">
              <a:spcBef>
                <a:spcPts val="0"/>
              </a:spcBef>
              <a:spcAft>
                <a:spcPts val="0"/>
              </a:spcAft>
            </a:pPr>
            <a:r>
              <a:rPr lang="en-US" sz="1400" b="1" i="1" dirty="0">
                <a:solidFill>
                  <a:srgbClr val="0000CC"/>
                </a:solidFill>
                <a:latin typeface="Verdana" panose="020B0604030504040204" pitchFamily="34" charset="0"/>
                <a:ea typeface="Verdana" panose="020B0604030504040204" pitchFamily="34" charset="0"/>
                <a:cs typeface="Verdana" panose="020B0604030504040204" pitchFamily="34" charset="0"/>
              </a:rPr>
              <a:t> </a:t>
            </a:r>
          </a:p>
        </p:txBody>
      </p:sp>
      <p:sp>
        <p:nvSpPr>
          <p:cNvPr id="2" name="Footer Placeholder 1"/>
          <p:cNvSpPr>
            <a:spLocks noGrp="1"/>
          </p:cNvSpPr>
          <p:nvPr>
            <p:ph type="ftr" sz="quarter" idx="11"/>
          </p:nvPr>
        </p:nvSpPr>
        <p:spPr/>
        <p:txBody>
          <a:bodyPr/>
          <a:lstStyle/>
          <a:p>
            <a:r>
              <a:rPr lang="en-US">
                <a:solidFill>
                  <a:prstClr val="black">
                    <a:tint val="75000"/>
                  </a:prstClr>
                </a:solidFill>
              </a:rPr>
              <a:t>Property of Icom North America</a:t>
            </a:r>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84700" y="1582819"/>
            <a:ext cx="2875341" cy="1554480"/>
          </a:xfrm>
          <a:prstGeom prst="rect">
            <a:avLst/>
          </a:prstGeom>
        </p:spPr>
      </p:pic>
    </p:spTree>
    <p:extLst>
      <p:ext uri="{BB962C8B-B14F-4D97-AF65-F5344CB8AC3E}">
        <p14:creationId xmlns:p14="http://schemas.microsoft.com/office/powerpoint/2010/main" xmlns="" val="279191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9415" y="3752711"/>
            <a:ext cx="2663547" cy="2011680"/>
          </a:xfrm>
          <a:prstGeom prst="rect">
            <a:avLst/>
          </a:prstGeom>
        </p:spPr>
      </p:pic>
      <p:pic>
        <p:nvPicPr>
          <p:cNvPr id="3" name="Picture 10" descr="jtp-hp.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1900" y="911225"/>
            <a:ext cx="16002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237722" y="1554480"/>
            <a:ext cx="2746932" cy="1828800"/>
          </a:xfrm>
          <a:prstGeom prst="rect">
            <a:avLst/>
          </a:prstGeom>
        </p:spPr>
      </p:pic>
      <p:sp>
        <p:nvSpPr>
          <p:cNvPr id="6" name="Titolo 18"/>
          <p:cNvSpPr txBox="1">
            <a:spLocks/>
          </p:cNvSpPr>
          <p:nvPr/>
        </p:nvSpPr>
        <p:spPr bwMode="auto">
          <a:xfrm>
            <a:off x="0" y="128484"/>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Direct Injection Applications</a:t>
            </a:r>
            <a:endParaRPr lang="it-IT" sz="4000" b="1" i="1" dirty="0">
              <a:ln/>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5" cstate="print"/>
          <a:stretch>
            <a:fillRect/>
          </a:stretch>
        </p:blipFill>
        <p:spPr>
          <a:xfrm>
            <a:off x="313188" y="6088103"/>
            <a:ext cx="1792379" cy="640135"/>
          </a:xfrm>
          <a:prstGeom prst="rect">
            <a:avLst/>
          </a:prstGeom>
        </p:spPr>
      </p:pic>
      <p:pic>
        <p:nvPicPr>
          <p:cNvPr id="9" name="Picture 8"/>
          <p:cNvPicPr>
            <a:picLocks noChangeAspect="1"/>
          </p:cNvPicPr>
          <p:nvPr/>
        </p:nvPicPr>
        <p:blipFill>
          <a:blip r:embed="rId6" cstate="print"/>
          <a:stretch>
            <a:fillRect/>
          </a:stretch>
        </p:blipFill>
        <p:spPr>
          <a:xfrm flipH="1">
            <a:off x="5838348" y="1463040"/>
            <a:ext cx="3149193" cy="1920240"/>
          </a:xfrm>
          <a:prstGeom prst="rect">
            <a:avLst/>
          </a:prstGeom>
        </p:spPr>
      </p:pic>
      <p:pic>
        <p:nvPicPr>
          <p:cNvPr id="10" name="Picture 9"/>
          <p:cNvPicPr>
            <a:picLocks noChangeAspect="1"/>
          </p:cNvPicPr>
          <p:nvPr/>
        </p:nvPicPr>
        <p:blipFill>
          <a:blip r:embed="rId7" cstate="print"/>
          <a:stretch>
            <a:fillRect/>
          </a:stretch>
        </p:blipFill>
        <p:spPr>
          <a:xfrm>
            <a:off x="2942962" y="1600200"/>
            <a:ext cx="3258076" cy="164592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78957" y="3835158"/>
            <a:ext cx="2560320" cy="1920240"/>
          </a:xfrm>
          <a:prstGeom prst="rect">
            <a:avLst/>
          </a:prstGeom>
        </p:spPr>
      </p:pic>
      <p:sp>
        <p:nvSpPr>
          <p:cNvPr id="2" name="Footer Placeholder 1"/>
          <p:cNvSpPr>
            <a:spLocks noGrp="1"/>
          </p:cNvSpPr>
          <p:nvPr>
            <p:ph type="ftr" sz="quarter" idx="11"/>
          </p:nvPr>
        </p:nvSpPr>
        <p:spPr/>
        <p:txBody>
          <a:bodyPr/>
          <a:lstStyle/>
          <a:p>
            <a:r>
              <a:rPr lang="en-US">
                <a:solidFill>
                  <a:prstClr val="black">
                    <a:tint val="75000"/>
                  </a:prstClr>
                </a:solidFill>
              </a:rPr>
              <a:t>Property of Icom North America</a:t>
            </a:r>
          </a:p>
        </p:txBody>
      </p:sp>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975273" y="4027031"/>
            <a:ext cx="2875341" cy="1554480"/>
          </a:xfrm>
          <a:prstGeom prst="rect">
            <a:avLst/>
          </a:prstGeom>
        </p:spPr>
      </p:pic>
      <p:sp>
        <p:nvSpPr>
          <p:cNvPr id="14" name="TextBox 13"/>
          <p:cNvSpPr txBox="1"/>
          <p:nvPr/>
        </p:nvSpPr>
        <p:spPr>
          <a:xfrm>
            <a:off x="250309" y="3236116"/>
            <a:ext cx="2721757" cy="276999"/>
          </a:xfrm>
          <a:prstGeom prst="rect">
            <a:avLst/>
          </a:prstGeom>
          <a:noFill/>
        </p:spPr>
        <p:txBody>
          <a:bodyPr wrap="square" rtlCol="0">
            <a:spAutoFit/>
          </a:bodyPr>
          <a:lstStyle/>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Ford Taurus 3.5L D.I.</a:t>
            </a:r>
          </a:p>
        </p:txBody>
      </p:sp>
      <p:sp>
        <p:nvSpPr>
          <p:cNvPr id="15" name="TextBox 14"/>
          <p:cNvSpPr txBox="1"/>
          <p:nvPr/>
        </p:nvSpPr>
        <p:spPr>
          <a:xfrm>
            <a:off x="3330643" y="3234205"/>
            <a:ext cx="2256948" cy="461665"/>
          </a:xfrm>
          <a:prstGeom prst="rect">
            <a:avLst/>
          </a:prstGeom>
          <a:noFill/>
        </p:spPr>
        <p:txBody>
          <a:bodyPr wrap="square" rtlCol="0">
            <a:spAutoFit/>
          </a:bodyPr>
          <a:lstStyle/>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Ford Explorer 3.5L D.I.</a:t>
            </a:r>
          </a:p>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&amp; </a:t>
            </a:r>
          </a:p>
        </p:txBody>
      </p:sp>
      <p:sp>
        <p:nvSpPr>
          <p:cNvPr id="16" name="TextBox 15"/>
          <p:cNvSpPr txBox="1"/>
          <p:nvPr/>
        </p:nvSpPr>
        <p:spPr>
          <a:xfrm>
            <a:off x="5946168" y="3234204"/>
            <a:ext cx="2649576" cy="276999"/>
          </a:xfrm>
          <a:prstGeom prst="rect">
            <a:avLst/>
          </a:prstGeom>
          <a:noFill/>
        </p:spPr>
        <p:txBody>
          <a:bodyPr wrap="square" rtlCol="0">
            <a:spAutoFit/>
          </a:bodyPr>
          <a:lstStyle/>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Ford F150 3.5L D.I.</a:t>
            </a:r>
          </a:p>
        </p:txBody>
      </p:sp>
      <p:sp>
        <p:nvSpPr>
          <p:cNvPr id="17" name="TextBox 16"/>
          <p:cNvSpPr txBox="1"/>
          <p:nvPr/>
        </p:nvSpPr>
        <p:spPr>
          <a:xfrm>
            <a:off x="326508" y="5581511"/>
            <a:ext cx="2569357" cy="276999"/>
          </a:xfrm>
          <a:prstGeom prst="rect">
            <a:avLst/>
          </a:prstGeom>
          <a:noFill/>
        </p:spPr>
        <p:txBody>
          <a:bodyPr wrap="square" rtlCol="0">
            <a:spAutoFit/>
          </a:bodyPr>
          <a:lstStyle/>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Chevrolet Impala 3.6L D.I.</a:t>
            </a:r>
          </a:p>
        </p:txBody>
      </p:sp>
      <p:sp>
        <p:nvSpPr>
          <p:cNvPr id="18" name="TextBox 17"/>
          <p:cNvSpPr txBox="1"/>
          <p:nvPr/>
        </p:nvSpPr>
        <p:spPr>
          <a:xfrm>
            <a:off x="3136802" y="5581510"/>
            <a:ext cx="2644630" cy="276999"/>
          </a:xfrm>
          <a:prstGeom prst="rect">
            <a:avLst/>
          </a:prstGeom>
          <a:noFill/>
        </p:spPr>
        <p:txBody>
          <a:bodyPr wrap="square" rtlCol="0">
            <a:spAutoFit/>
          </a:bodyPr>
          <a:lstStyle/>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Chevrolet Tahoe 5.3L D.I.</a:t>
            </a:r>
          </a:p>
        </p:txBody>
      </p:sp>
      <p:sp>
        <p:nvSpPr>
          <p:cNvPr id="19" name="TextBox 18"/>
          <p:cNvSpPr txBox="1"/>
          <p:nvPr/>
        </p:nvSpPr>
        <p:spPr>
          <a:xfrm>
            <a:off x="6160349" y="5581510"/>
            <a:ext cx="2221214" cy="461665"/>
          </a:xfrm>
          <a:prstGeom prst="rect">
            <a:avLst/>
          </a:prstGeom>
          <a:noFill/>
        </p:spPr>
        <p:txBody>
          <a:bodyPr wrap="square" rtlCol="0">
            <a:spAutoFit/>
          </a:bodyPr>
          <a:lstStyle/>
          <a:p>
            <a:pPr algn="ctr"/>
            <a:r>
              <a:rPr lang="en-U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Chevrolet Silverado 5.3L D.I. &amp; 6.2L D.I.</a:t>
            </a:r>
          </a:p>
        </p:txBody>
      </p:sp>
      <p:sp>
        <p:nvSpPr>
          <p:cNvPr id="8" name="TextBox 7"/>
          <p:cNvSpPr txBox="1"/>
          <p:nvPr/>
        </p:nvSpPr>
        <p:spPr>
          <a:xfrm>
            <a:off x="3303557" y="3578158"/>
            <a:ext cx="2311119" cy="307777"/>
          </a:xfrm>
          <a:prstGeom prst="rect">
            <a:avLst/>
          </a:prstGeom>
          <a:noFill/>
        </p:spPr>
        <p:txBody>
          <a:bodyPr wrap="square" rtlCol="0">
            <a:spAutoFit/>
          </a:bodyPr>
          <a:lstStyle/>
          <a:p>
            <a:pPr algn="ctr" eaLnBrk="1" fontAlgn="auto" hangingPunct="1">
              <a:spcBef>
                <a:spcPts val="0"/>
              </a:spcBef>
              <a:spcAft>
                <a:spcPts val="0"/>
              </a:spcAft>
            </a:pPr>
            <a:r>
              <a:rPr lang="en-US"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Ford Transit 3.5 D.I.</a:t>
            </a:r>
          </a:p>
        </p:txBody>
      </p:sp>
    </p:spTree>
    <p:extLst>
      <p:ext uri="{BB962C8B-B14F-4D97-AF65-F5344CB8AC3E}">
        <p14:creationId xmlns:p14="http://schemas.microsoft.com/office/powerpoint/2010/main" xmlns="" val="2922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32009188"/>
              </p:ext>
            </p:extLst>
          </p:nvPr>
        </p:nvGraphicFramePr>
        <p:xfrm>
          <a:off x="152400" y="914400"/>
          <a:ext cx="8762999" cy="4876800"/>
        </p:xfrm>
        <a:graphic>
          <a:graphicData uri="http://schemas.openxmlformats.org/drawingml/2006/table">
            <a:tbl>
              <a:tblPr firstRow="1" bandRow="1">
                <a:tableStyleId>{5C22544A-7EE6-4342-B048-85BDC9FD1C3A}</a:tableStyleId>
              </a:tblPr>
              <a:tblGrid>
                <a:gridCol w="1251857">
                  <a:extLst>
                    <a:ext uri="{9D8B030D-6E8A-4147-A177-3AD203B41FA5}">
                      <a16:colId xmlns:a16="http://schemas.microsoft.com/office/drawing/2014/main" xmlns="" val="20000"/>
                    </a:ext>
                  </a:extLst>
                </a:gridCol>
                <a:gridCol w="1251857">
                  <a:extLst>
                    <a:ext uri="{9D8B030D-6E8A-4147-A177-3AD203B41FA5}">
                      <a16:colId xmlns:a16="http://schemas.microsoft.com/office/drawing/2014/main" xmlns="" val="20001"/>
                    </a:ext>
                  </a:extLst>
                </a:gridCol>
                <a:gridCol w="1339708">
                  <a:extLst>
                    <a:ext uri="{9D8B030D-6E8A-4147-A177-3AD203B41FA5}">
                      <a16:colId xmlns:a16="http://schemas.microsoft.com/office/drawing/2014/main" xmlns="" val="20002"/>
                    </a:ext>
                  </a:extLst>
                </a:gridCol>
                <a:gridCol w="1076158">
                  <a:extLst>
                    <a:ext uri="{9D8B030D-6E8A-4147-A177-3AD203B41FA5}">
                      <a16:colId xmlns:a16="http://schemas.microsoft.com/office/drawing/2014/main" xmlns="" val="20003"/>
                    </a:ext>
                  </a:extLst>
                </a:gridCol>
                <a:gridCol w="1076158">
                  <a:extLst>
                    <a:ext uri="{9D8B030D-6E8A-4147-A177-3AD203B41FA5}">
                      <a16:colId xmlns:a16="http://schemas.microsoft.com/office/drawing/2014/main" xmlns="" val="20004"/>
                    </a:ext>
                  </a:extLst>
                </a:gridCol>
                <a:gridCol w="1691106">
                  <a:extLst>
                    <a:ext uri="{9D8B030D-6E8A-4147-A177-3AD203B41FA5}">
                      <a16:colId xmlns:a16="http://schemas.microsoft.com/office/drawing/2014/main" xmlns="" val="20005"/>
                    </a:ext>
                  </a:extLst>
                </a:gridCol>
                <a:gridCol w="1076155">
                  <a:extLst>
                    <a:ext uri="{9D8B030D-6E8A-4147-A177-3AD203B41FA5}">
                      <a16:colId xmlns:a16="http://schemas.microsoft.com/office/drawing/2014/main" xmlns="" val="20006"/>
                    </a:ext>
                  </a:extLst>
                </a:gridCol>
              </a:tblGrid>
              <a:tr h="1470040">
                <a:tc>
                  <a:txBody>
                    <a:bodyPr/>
                    <a:lstStyle/>
                    <a:p>
                      <a:pPr algn="ctr"/>
                      <a:r>
                        <a:rPr lang="en-US" dirty="0"/>
                        <a:t>Fuel</a:t>
                      </a:r>
                      <a:r>
                        <a:rPr lang="en-US" baseline="0" dirty="0"/>
                        <a:t> Type</a:t>
                      </a:r>
                      <a:endParaRPr lang="en-US" dirty="0"/>
                    </a:p>
                  </a:txBody>
                  <a:tcPr anchor="ctr">
                    <a:solidFill>
                      <a:srgbClr val="0000CC"/>
                    </a:solidFill>
                  </a:tcPr>
                </a:tc>
                <a:tc>
                  <a:txBody>
                    <a:bodyPr/>
                    <a:lstStyle/>
                    <a:p>
                      <a:pPr algn="ctr"/>
                      <a:r>
                        <a:rPr lang="en-US" dirty="0"/>
                        <a:t>Vehicle Cost</a:t>
                      </a:r>
                    </a:p>
                  </a:txBody>
                  <a:tcPr anchor="ctr">
                    <a:solidFill>
                      <a:srgbClr val="0000CC"/>
                    </a:solidFill>
                  </a:tcPr>
                </a:tc>
                <a:tc>
                  <a:txBody>
                    <a:bodyPr/>
                    <a:lstStyle/>
                    <a:p>
                      <a:pPr algn="ctr"/>
                      <a:r>
                        <a:rPr lang="en-US" dirty="0"/>
                        <a:t>Convert</a:t>
                      </a:r>
                    </a:p>
                    <a:p>
                      <a:pPr algn="ctr"/>
                      <a:r>
                        <a:rPr lang="en-US" baseline="0" dirty="0"/>
                        <a:t>Cost</a:t>
                      </a:r>
                      <a:endParaRPr lang="en-US" dirty="0"/>
                    </a:p>
                  </a:txBody>
                  <a:tcPr anchor="ctr">
                    <a:solidFill>
                      <a:srgbClr val="0000CC"/>
                    </a:solidFill>
                  </a:tcPr>
                </a:tc>
                <a:tc>
                  <a:txBody>
                    <a:bodyPr/>
                    <a:lstStyle/>
                    <a:p>
                      <a:pPr algn="ctr"/>
                      <a:r>
                        <a:rPr lang="en-US" dirty="0"/>
                        <a:t>Fuel Cost</a:t>
                      </a:r>
                    </a:p>
                  </a:txBody>
                  <a:tcPr anchor="ctr">
                    <a:solidFill>
                      <a:srgbClr val="0000CC"/>
                    </a:solidFill>
                  </a:tcPr>
                </a:tc>
                <a:tc>
                  <a:txBody>
                    <a:bodyPr/>
                    <a:lstStyle/>
                    <a:p>
                      <a:pPr algn="ctr"/>
                      <a:r>
                        <a:rPr lang="en-US" dirty="0"/>
                        <a:t>Range</a:t>
                      </a:r>
                    </a:p>
                  </a:txBody>
                  <a:tcPr anchor="ctr">
                    <a:solidFill>
                      <a:srgbClr val="0000CC"/>
                    </a:solidFill>
                  </a:tcPr>
                </a:tc>
                <a:tc>
                  <a:txBody>
                    <a:bodyPr/>
                    <a:lstStyle/>
                    <a:p>
                      <a:pPr algn="ctr"/>
                      <a:r>
                        <a:rPr lang="en-US" dirty="0"/>
                        <a:t>Infrastructure</a:t>
                      </a:r>
                    </a:p>
                  </a:txBody>
                  <a:tcPr anchor="ctr">
                    <a:solidFill>
                      <a:srgbClr val="0000CC"/>
                    </a:solidFill>
                  </a:tcPr>
                </a:tc>
                <a:tc>
                  <a:txBody>
                    <a:bodyPr/>
                    <a:lstStyle/>
                    <a:p>
                      <a:pPr algn="ctr"/>
                      <a:r>
                        <a:rPr lang="en-US" sz="1800" b="1" kern="1200" dirty="0" err="1">
                          <a:solidFill>
                            <a:schemeClr val="lt1"/>
                          </a:solidFill>
                          <a:effectLst/>
                          <a:latin typeface="+mn-lt"/>
                          <a:ea typeface="+mn-ea"/>
                          <a:cs typeface="+mn-cs"/>
                        </a:rPr>
                        <a:t>Maint</a:t>
                      </a:r>
                      <a:r>
                        <a:rPr lang="en-US" sz="1800" b="1" kern="1200" dirty="0">
                          <a:solidFill>
                            <a:schemeClr val="lt1"/>
                          </a:solidFill>
                          <a:effectLst/>
                          <a:latin typeface="+mn-lt"/>
                          <a:ea typeface="+mn-ea"/>
                          <a:cs typeface="+mn-cs"/>
                        </a:rPr>
                        <a:t>.</a:t>
                      </a:r>
                    </a:p>
                    <a:p>
                      <a:pPr algn="ctr"/>
                      <a:r>
                        <a:rPr lang="en-US" sz="1800" b="1" kern="1200" dirty="0">
                          <a:solidFill>
                            <a:schemeClr val="lt1"/>
                          </a:solidFill>
                          <a:effectLst/>
                          <a:latin typeface="+mn-lt"/>
                          <a:ea typeface="+mn-ea"/>
                          <a:cs typeface="+mn-cs"/>
                        </a:rPr>
                        <a:t>Cost</a:t>
                      </a:r>
                    </a:p>
                  </a:txBody>
                  <a:tcPr anchor="ctr">
                    <a:solidFill>
                      <a:srgbClr val="0000CC"/>
                    </a:solidFill>
                  </a:tcPr>
                </a:tc>
                <a:extLst>
                  <a:ext uri="{0D108BD9-81ED-4DB2-BD59-A6C34878D82A}">
                    <a16:rowId xmlns:a16="http://schemas.microsoft.com/office/drawing/2014/main" xmlns="" val="10000"/>
                  </a:ext>
                </a:extLst>
              </a:tr>
              <a:tr h="851690">
                <a:tc>
                  <a:txBody>
                    <a:bodyPr/>
                    <a:lstStyle/>
                    <a:p>
                      <a:r>
                        <a:rPr lang="en-US" dirty="0"/>
                        <a:t>Electric</a:t>
                      </a: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851690">
                <a:tc>
                  <a:txBody>
                    <a:bodyPr/>
                    <a:lstStyle/>
                    <a:p>
                      <a:r>
                        <a:rPr lang="en-US" dirty="0"/>
                        <a:t>Flex</a:t>
                      </a:r>
                      <a:r>
                        <a:rPr lang="en-US" baseline="0" dirty="0"/>
                        <a:t> Fuel</a:t>
                      </a:r>
                    </a:p>
                    <a:p>
                      <a:r>
                        <a:rPr lang="en-US" baseline="0" dirty="0"/>
                        <a:t>(E-85)</a:t>
                      </a:r>
                      <a:endParaRPr lang="en-US" dirty="0"/>
                    </a:p>
                  </a:txBody>
                  <a:tcPr anchor="ct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2"/>
                  </a:ext>
                </a:extLst>
              </a:tr>
              <a:tr h="851690">
                <a:tc>
                  <a:txBody>
                    <a:bodyPr/>
                    <a:lstStyle/>
                    <a:p>
                      <a:r>
                        <a:rPr lang="en-US" dirty="0"/>
                        <a:t>CNG</a:t>
                      </a:r>
                    </a:p>
                  </a:txBody>
                  <a:tcPr anchor="ct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851690">
                <a:tc>
                  <a:txBody>
                    <a:bodyPr/>
                    <a:lstStyle/>
                    <a:p>
                      <a:r>
                        <a:rPr lang="en-US" dirty="0"/>
                        <a:t>Propane</a:t>
                      </a: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pic>
        <p:nvPicPr>
          <p:cNvPr id="5637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t="8884" b="16245"/>
          <a:stretch>
            <a:fillRect/>
          </a:stretch>
        </p:blipFill>
        <p:spPr bwMode="auto">
          <a:xfrm>
            <a:off x="4038600" y="3276600"/>
            <a:ext cx="8556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8600" y="3352800"/>
            <a:ext cx="8794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3352800"/>
            <a:ext cx="8794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2514600"/>
            <a:ext cx="88265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2514600"/>
            <a:ext cx="88265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3352800"/>
            <a:ext cx="8794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8"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t="8884" b="16245"/>
          <a:stretch>
            <a:fillRect/>
          </a:stretch>
        </p:blipFill>
        <p:spPr bwMode="auto">
          <a:xfrm>
            <a:off x="2819400" y="4953000"/>
            <a:ext cx="8540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7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514600"/>
            <a:ext cx="88265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t="12405" r="20743" b="8167"/>
          <a:stretch>
            <a:fillRect/>
          </a:stretch>
        </p:blipFill>
        <p:spPr bwMode="auto">
          <a:xfrm>
            <a:off x="2895600" y="3276600"/>
            <a:ext cx="73025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1"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t="12405" r="20743" b="8167"/>
          <a:stretch>
            <a:fillRect/>
          </a:stretch>
        </p:blipFill>
        <p:spPr bwMode="auto">
          <a:xfrm>
            <a:off x="2895600" y="2438400"/>
            <a:ext cx="7286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4191000"/>
            <a:ext cx="8794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t="8884" b="16245"/>
          <a:stretch>
            <a:fillRect/>
          </a:stretch>
        </p:blipFill>
        <p:spPr bwMode="auto">
          <a:xfrm>
            <a:off x="4038600" y="4953000"/>
            <a:ext cx="8540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t="8884" b="16245"/>
          <a:stretch>
            <a:fillRect/>
          </a:stretch>
        </p:blipFill>
        <p:spPr bwMode="auto">
          <a:xfrm>
            <a:off x="5181600" y="4953000"/>
            <a:ext cx="8556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t="8884" b="16245"/>
          <a:stretch>
            <a:fillRect/>
          </a:stretch>
        </p:blipFill>
        <p:spPr bwMode="auto">
          <a:xfrm>
            <a:off x="4038600" y="4114800"/>
            <a:ext cx="8540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4191000"/>
            <a:ext cx="88265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8600" y="4191000"/>
            <a:ext cx="8794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8"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t="8884" b="16245"/>
          <a:stretch>
            <a:fillRect/>
          </a:stretch>
        </p:blipFill>
        <p:spPr bwMode="auto">
          <a:xfrm>
            <a:off x="5181600" y="4114800"/>
            <a:ext cx="8540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8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t="8884" b="16245"/>
          <a:stretch>
            <a:fillRect/>
          </a:stretch>
        </p:blipFill>
        <p:spPr bwMode="auto">
          <a:xfrm>
            <a:off x="6477000" y="4953000"/>
            <a:ext cx="8540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9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t="8884" b="16245"/>
          <a:stretch>
            <a:fillRect/>
          </a:stretch>
        </p:blipFill>
        <p:spPr bwMode="auto">
          <a:xfrm>
            <a:off x="7848600" y="4953000"/>
            <a:ext cx="8540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91"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l="10776" t="5803" r="8025" b="13210"/>
          <a:stretch>
            <a:fillRect/>
          </a:stretch>
        </p:blipFill>
        <p:spPr bwMode="auto">
          <a:xfrm>
            <a:off x="8001000" y="2438400"/>
            <a:ext cx="64135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9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l="10776" t="5803" r="8025" b="13210"/>
          <a:stretch>
            <a:fillRect/>
          </a:stretch>
        </p:blipFill>
        <p:spPr bwMode="auto">
          <a:xfrm>
            <a:off x="4114800" y="2438400"/>
            <a:ext cx="64135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9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t="8884" b="16245"/>
          <a:stretch>
            <a:fillRect/>
          </a:stretch>
        </p:blipFill>
        <p:spPr bwMode="auto">
          <a:xfrm>
            <a:off x="1600200" y="4114800"/>
            <a:ext cx="8556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9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t="8884" b="16245"/>
          <a:stretch>
            <a:fillRect/>
          </a:stretch>
        </p:blipFill>
        <p:spPr bwMode="auto">
          <a:xfrm>
            <a:off x="1600200" y="4953000"/>
            <a:ext cx="8556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9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t="8884" b="16245"/>
          <a:stretch>
            <a:fillRect/>
          </a:stretch>
        </p:blipFill>
        <p:spPr bwMode="auto">
          <a:xfrm>
            <a:off x="1600200" y="3276600"/>
            <a:ext cx="85566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28" name="TextBox 26"/>
          <p:cNvSpPr txBox="1">
            <a:spLocks noChangeArrowheads="1"/>
          </p:cNvSpPr>
          <p:nvPr/>
        </p:nvSpPr>
        <p:spPr bwMode="auto">
          <a:xfrm>
            <a:off x="5715000" y="6172200"/>
            <a:ext cx="28956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i="1">
                <a:latin typeface="+mj-lt"/>
              </a:rPr>
              <a:t>Courtesy of Lake Michigan Mailers, Inc.</a:t>
            </a:r>
          </a:p>
        </p:txBody>
      </p:sp>
      <p:sp>
        <p:nvSpPr>
          <p:cNvPr id="56397"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23630" name="Rectangle 28"/>
          <p:cNvSpPr>
            <a:spLocks noChangeArrowheads="1"/>
          </p:cNvSpPr>
          <p:nvPr/>
        </p:nvSpPr>
        <p:spPr bwMode="auto">
          <a:xfrm>
            <a:off x="0" y="200680"/>
            <a:ext cx="9144000" cy="584775"/>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3200" b="1" i="1" spc="-150" dirty="0">
                <a:ln/>
                <a:solidFill>
                  <a:srgbClr val="0000CC"/>
                </a:solidFill>
                <a:latin typeface="Verdana" panose="020B0604030504040204" pitchFamily="34" charset="0"/>
                <a:ea typeface="Verdana" panose="020B0604030504040204" pitchFamily="34" charset="0"/>
                <a:cs typeface="Verdana" panose="020B0604030504040204" pitchFamily="34" charset="0"/>
              </a:rPr>
              <a:t>Lake Michigan Mailers Road to Propane</a:t>
            </a:r>
            <a:endParaRPr lang="en-US" sz="3600" b="1" i="1" spc="-150" dirty="0">
              <a:ln/>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371600"/>
          </a:xfrm>
          <a:noFill/>
        </p:spPr>
        <p:txBody>
          <a:bodyPr>
            <a:scene3d>
              <a:camera prst="orthographicFront"/>
              <a:lightRig rig="harsh" dir="t"/>
            </a:scene3d>
            <a:sp3d extrusionH="57150" prstMaterial="matte">
              <a:bevelT w="63500" h="12700" prst="angle"/>
              <a:contourClr>
                <a:schemeClr val="bg1">
                  <a:lumMod val="65000"/>
                </a:schemeClr>
              </a:contourClr>
            </a:sp3d>
          </a:bodyPr>
          <a:lstStyle/>
          <a:p>
            <a:pPr eaLnBrk="1" hangingPunct="1">
              <a:defRPr/>
            </a:pPr>
            <a:r>
              <a:rPr lang="en-US" sz="4000" b="1" dirty="0">
                <a:ln/>
                <a:solidFill>
                  <a:schemeClr val="accent3"/>
                </a:solidFill>
              </a:rPr>
              <a:t/>
            </a:r>
            <a:br>
              <a:rPr lang="en-US" sz="4000" b="1" dirty="0">
                <a:ln/>
                <a:solidFill>
                  <a:schemeClr val="accent3"/>
                </a:solidFill>
              </a:rPr>
            </a:br>
            <a:r>
              <a:rPr lang="en-US" sz="3200" b="1" i="1" spc="-150" dirty="0">
                <a:ln/>
                <a:solidFill>
                  <a:srgbClr val="0000CC"/>
                </a:solidFill>
                <a:latin typeface="Verdana" panose="020B0604030504040204" pitchFamily="34" charset="0"/>
                <a:ea typeface="Verdana" panose="020B0604030504040204" pitchFamily="34" charset="0"/>
                <a:cs typeface="Verdana" panose="020B0604030504040204" pitchFamily="34" charset="0"/>
              </a:rPr>
              <a:t>Lake Michigan Mailers Road to Propane Choice of System Manufacturer</a:t>
            </a:r>
            <a:r>
              <a:rPr lang="en-US" sz="4000" b="1" dirty="0">
                <a:ln/>
                <a:solidFill>
                  <a:schemeClr val="accent3"/>
                </a:solidFill>
              </a:rPr>
              <a:t/>
            </a:r>
            <a:br>
              <a:rPr lang="en-US" sz="4000" b="1" dirty="0">
                <a:ln/>
                <a:solidFill>
                  <a:schemeClr val="accent3"/>
                </a:solidFill>
              </a:rPr>
            </a:br>
            <a:endParaRPr lang="en-US" sz="4000" b="1" dirty="0">
              <a:ln/>
              <a:solidFill>
                <a:schemeClr val="accent3"/>
              </a:solidFill>
            </a:endParaRPr>
          </a:p>
        </p:txBody>
      </p:sp>
      <p:sp>
        <p:nvSpPr>
          <p:cNvPr id="24579" name="Rectangle 3"/>
          <p:cNvSpPr>
            <a:spLocks noGrp="1" noChangeArrowheads="1"/>
          </p:cNvSpPr>
          <p:nvPr>
            <p:ph type="body" idx="1"/>
          </p:nvPr>
        </p:nvSpPr>
        <p:spPr>
          <a:xfrm>
            <a:off x="228600" y="1600200"/>
            <a:ext cx="8534400" cy="4114800"/>
          </a:xfrm>
        </p:spPr>
        <p:txBody>
          <a:bodyPr>
            <a:scene3d>
              <a:camera prst="orthographicFront"/>
              <a:lightRig rig="harsh" dir="t"/>
            </a:scene3d>
            <a:sp3d extrusionH="57150" prstMaterial="matte">
              <a:bevelT w="63500" h="12700" prst="angle"/>
              <a:contourClr>
                <a:schemeClr val="bg1">
                  <a:lumMod val="65000"/>
                </a:schemeClr>
              </a:contourClr>
            </a:sp3d>
          </a:bodyPr>
          <a:lstStyle/>
          <a:p>
            <a:pPr marL="0" indent="0">
              <a:buFont typeface="Arial" charset="0"/>
              <a:buNone/>
              <a:defRPr/>
            </a:pPr>
            <a:r>
              <a:rPr lang="en-US" b="1" i="1" dirty="0">
                <a:ln/>
                <a:solidFill>
                  <a:srgbClr val="0000CC"/>
                </a:solidFill>
                <a:latin typeface="Verdana" panose="020B0604030504040204" pitchFamily="34" charset="0"/>
                <a:ea typeface="Verdana" panose="020B0604030504040204" pitchFamily="34" charset="0"/>
                <a:cs typeface="Verdana" panose="020B0604030504040204" pitchFamily="34" charset="0"/>
              </a:rPr>
              <a:t>Icom North America</a:t>
            </a:r>
          </a:p>
          <a:p>
            <a:pPr marL="457200" lvl="1" indent="0">
              <a:buFont typeface="Arial" charset="0"/>
              <a:buNone/>
              <a:defRPr/>
            </a:pPr>
            <a:r>
              <a:rPr lang="en-US" b="1" dirty="0">
                <a:ln/>
                <a:solidFill>
                  <a:srgbClr val="29F00E"/>
                </a:solidFill>
                <a:sym typeface="Wingdings"/>
              </a:rPr>
              <a:t></a:t>
            </a:r>
            <a:r>
              <a:rPr lang="en-US" b="1" dirty="0">
                <a:ln/>
                <a:solidFill>
                  <a:schemeClr val="accent3"/>
                </a:solidFill>
                <a:sym typeface="Wingdings"/>
              </a:rPr>
              <a:t> </a:t>
            </a:r>
            <a:r>
              <a:rPr lang="en-US" b="1" dirty="0">
                <a:ln/>
                <a:solidFill>
                  <a:srgbClr val="0000CC"/>
                </a:solidFill>
              </a:rPr>
              <a:t>Experienced</a:t>
            </a:r>
          </a:p>
          <a:p>
            <a:pPr marL="457200" lvl="1" indent="0">
              <a:buFont typeface="Arial" charset="0"/>
              <a:buNone/>
              <a:defRPr/>
            </a:pPr>
            <a:r>
              <a:rPr lang="en-US" b="1" dirty="0">
                <a:ln/>
                <a:solidFill>
                  <a:srgbClr val="29F00E"/>
                </a:solidFill>
                <a:sym typeface="Wingdings"/>
              </a:rPr>
              <a:t></a:t>
            </a:r>
            <a:r>
              <a:rPr lang="en-US" b="1" dirty="0">
                <a:ln/>
                <a:solidFill>
                  <a:schemeClr val="accent3"/>
                </a:solidFill>
                <a:sym typeface="Wingdings"/>
              </a:rPr>
              <a:t> </a:t>
            </a:r>
            <a:r>
              <a:rPr lang="en-US" b="1" dirty="0">
                <a:ln/>
                <a:solidFill>
                  <a:srgbClr val="0000CC"/>
                </a:solidFill>
              </a:rPr>
              <a:t>Michigan company</a:t>
            </a:r>
          </a:p>
          <a:p>
            <a:pPr marL="457200" lvl="1" indent="0">
              <a:buFont typeface="Arial" charset="0"/>
              <a:buNone/>
              <a:defRPr/>
            </a:pPr>
            <a:r>
              <a:rPr lang="en-US" b="1" dirty="0">
                <a:ln/>
                <a:solidFill>
                  <a:srgbClr val="29F00E"/>
                </a:solidFill>
                <a:sym typeface="Wingdings"/>
              </a:rPr>
              <a:t></a:t>
            </a:r>
            <a:r>
              <a:rPr lang="en-US" b="1" dirty="0">
                <a:ln/>
                <a:solidFill>
                  <a:schemeClr val="accent3"/>
                </a:solidFill>
                <a:sym typeface="Wingdings"/>
              </a:rPr>
              <a:t> </a:t>
            </a:r>
            <a:r>
              <a:rPr lang="en-US" b="1" dirty="0">
                <a:ln/>
                <a:solidFill>
                  <a:srgbClr val="0000CC"/>
                </a:solidFill>
              </a:rPr>
              <a:t>EPA Certified</a:t>
            </a:r>
          </a:p>
          <a:p>
            <a:pPr marL="457200" lvl="1" indent="0">
              <a:buFont typeface="Arial" charset="0"/>
              <a:buNone/>
              <a:defRPr/>
            </a:pPr>
            <a:r>
              <a:rPr lang="en-US" b="1" dirty="0">
                <a:ln/>
                <a:solidFill>
                  <a:srgbClr val="29F00E"/>
                </a:solidFill>
                <a:sym typeface="Wingdings"/>
              </a:rPr>
              <a:t></a:t>
            </a:r>
            <a:r>
              <a:rPr lang="en-US" b="1" dirty="0">
                <a:ln/>
                <a:solidFill>
                  <a:schemeClr val="accent3"/>
                </a:solidFill>
                <a:sym typeface="Wingdings"/>
              </a:rPr>
              <a:t> </a:t>
            </a:r>
            <a:r>
              <a:rPr lang="en-US" b="1" dirty="0">
                <a:ln/>
                <a:solidFill>
                  <a:srgbClr val="0000CC"/>
                </a:solidFill>
              </a:rPr>
              <a:t>Liquid vs. Vapor system</a:t>
            </a:r>
          </a:p>
          <a:p>
            <a:pPr marL="457200" lvl="1" indent="0">
              <a:buFont typeface="Arial" charset="0"/>
              <a:buNone/>
              <a:defRPr/>
            </a:pPr>
            <a:r>
              <a:rPr lang="en-US" b="1" dirty="0">
                <a:ln/>
                <a:solidFill>
                  <a:srgbClr val="29F00E"/>
                </a:solidFill>
                <a:sym typeface="Wingdings"/>
              </a:rPr>
              <a:t></a:t>
            </a:r>
            <a:r>
              <a:rPr lang="en-US" b="1" dirty="0">
                <a:ln/>
                <a:solidFill>
                  <a:schemeClr val="accent3"/>
                </a:solidFill>
                <a:sym typeface="Wingdings"/>
              </a:rPr>
              <a:t> </a:t>
            </a:r>
            <a:r>
              <a:rPr lang="en-US" b="1" dirty="0">
                <a:ln/>
                <a:solidFill>
                  <a:srgbClr val="0000CC"/>
                </a:solidFill>
              </a:rPr>
              <a:t>“Smart” system – no driver interaction required</a:t>
            </a:r>
          </a:p>
          <a:p>
            <a:pPr marL="457200" lvl="1" indent="0">
              <a:buFont typeface="Arial" charset="0"/>
              <a:buNone/>
              <a:defRPr/>
            </a:pPr>
            <a:r>
              <a:rPr lang="en-US" b="1" dirty="0">
                <a:ln/>
                <a:solidFill>
                  <a:srgbClr val="29F00E"/>
                </a:solidFill>
                <a:sym typeface="Wingdings"/>
              </a:rPr>
              <a:t></a:t>
            </a:r>
            <a:r>
              <a:rPr lang="en-US" b="1" dirty="0">
                <a:ln/>
                <a:solidFill>
                  <a:schemeClr val="accent3"/>
                </a:solidFill>
                <a:sym typeface="Wingdings"/>
              </a:rPr>
              <a:t> </a:t>
            </a:r>
            <a:r>
              <a:rPr lang="en-US" b="1" dirty="0">
                <a:ln/>
                <a:solidFill>
                  <a:srgbClr val="0000CC"/>
                </a:solidFill>
              </a:rPr>
              <a:t>No loss of cargo space</a:t>
            </a:r>
          </a:p>
          <a:p>
            <a:pPr lvl="1">
              <a:defRPr/>
            </a:pPr>
            <a:endParaRPr lang="en-US" b="1" dirty="0">
              <a:ln/>
              <a:solidFill>
                <a:schemeClr val="accent3"/>
              </a:solidFill>
            </a:endParaRPr>
          </a:p>
          <a:p>
            <a:pPr eaLnBrk="1" hangingPunct="1">
              <a:lnSpc>
                <a:spcPct val="90000"/>
              </a:lnSpc>
              <a:buClr>
                <a:srgbClr val="FF0000"/>
              </a:buClr>
              <a:buFontTx/>
              <a:buNone/>
              <a:defRPr/>
            </a:pPr>
            <a:endParaRPr lang="en-US" b="1" dirty="0">
              <a:ln/>
              <a:solidFill>
                <a:schemeClr val="accent3"/>
              </a:solidFill>
            </a:endParaRPr>
          </a:p>
        </p:txBody>
      </p:sp>
      <p:sp>
        <p:nvSpPr>
          <p:cNvPr id="24580" name="TextBox 3"/>
          <p:cNvSpPr txBox="1">
            <a:spLocks noChangeArrowheads="1"/>
          </p:cNvSpPr>
          <p:nvPr/>
        </p:nvSpPr>
        <p:spPr bwMode="auto">
          <a:xfrm>
            <a:off x="5715000" y="6172200"/>
            <a:ext cx="28956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i="1" dirty="0">
                <a:latin typeface="+mj-lt"/>
              </a:rPr>
              <a:t>Courtesy of Lake Michigan Mailers, Inc.</a:t>
            </a:r>
          </a:p>
        </p:txBody>
      </p:sp>
      <p:sp>
        <p:nvSpPr>
          <p:cNvPr id="57349"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3000">
              <a:schemeClr val="tx2">
                <a:lumMod val="60000"/>
                <a:lumOff val="4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TextBox 3"/>
          <p:cNvSpPr txBox="1"/>
          <p:nvPr/>
        </p:nvSpPr>
        <p:spPr>
          <a:xfrm>
            <a:off x="858644" y="277230"/>
            <a:ext cx="8285356"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US" sz="2800" b="1" i="1" dirty="0">
                <a:ln/>
                <a:solidFill>
                  <a:srgbClr val="0000C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DOMESTIC FUEL SOURCE</a:t>
            </a: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42" y="538840"/>
            <a:ext cx="4957056" cy="566928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4539" y="3691983"/>
            <a:ext cx="2790825" cy="1905000"/>
          </a:xfrm>
          <a:prstGeom prst="rect">
            <a:avLst/>
          </a:prstGeom>
          <a:effectLst>
            <a:softEdge rad="15240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4787971" y="5009983"/>
            <a:ext cx="2461853" cy="128016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88497" y="3730083"/>
            <a:ext cx="1950720" cy="1828800"/>
          </a:xfrm>
          <a:prstGeom prst="rect">
            <a:avLst/>
          </a:prstGeom>
        </p:spPr>
      </p:pic>
      <p:sp>
        <p:nvSpPr>
          <p:cNvPr id="20" name="TextBox 19"/>
          <p:cNvSpPr txBox="1"/>
          <p:nvPr/>
        </p:nvSpPr>
        <p:spPr>
          <a:xfrm>
            <a:off x="5998540" y="3131869"/>
            <a:ext cx="2502568" cy="3770263"/>
          </a:xfrm>
          <a:prstGeom prst="rect">
            <a:avLst/>
          </a:prstGeom>
          <a:noFill/>
        </p:spPr>
        <p:txBody>
          <a:bodyPr wrap="square" rtlCol="0">
            <a:spAutoFit/>
          </a:bodyPr>
          <a:lstStyle/>
          <a:p>
            <a:pPr eaLnBrk="1" fontAlgn="auto" hangingPunct="1">
              <a:spcBef>
                <a:spcPts val="0"/>
              </a:spcBef>
              <a:spcAft>
                <a:spcPts val="0"/>
              </a:spcAft>
            </a:pPr>
            <a:r>
              <a:rPr lang="en-US" sz="23900" dirty="0">
                <a:solidFill>
                  <a:srgbClr val="FF0000"/>
                </a:solidFill>
                <a:latin typeface="Verdana" panose="020B0604030504040204" pitchFamily="34" charset="0"/>
                <a:ea typeface="Verdana" panose="020B0604030504040204" pitchFamily="34" charset="0"/>
                <a:cs typeface="Verdana" panose="020B0604030504040204" pitchFamily="34" charset="0"/>
              </a:rPr>
              <a:t>X</a:t>
            </a:r>
          </a:p>
        </p:txBody>
      </p:sp>
      <p:sp>
        <p:nvSpPr>
          <p:cNvPr id="21" name="TextBox 20"/>
          <p:cNvSpPr txBox="1"/>
          <p:nvPr/>
        </p:nvSpPr>
        <p:spPr>
          <a:xfrm>
            <a:off x="7863856" y="4981241"/>
            <a:ext cx="180975"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prstClr val="white"/>
                </a:solidFill>
                <a:latin typeface="Arial Black" panose="020B0A04020102020204" pitchFamily="34" charset="0"/>
              </a:rPr>
              <a:t>O</a:t>
            </a:r>
          </a:p>
        </p:txBody>
      </p:sp>
      <p:sp>
        <p:nvSpPr>
          <p:cNvPr id="22" name="TextBox 21"/>
          <p:cNvSpPr txBox="1"/>
          <p:nvPr/>
        </p:nvSpPr>
        <p:spPr>
          <a:xfrm>
            <a:off x="8159323" y="5017001"/>
            <a:ext cx="247650" cy="369332"/>
          </a:xfrm>
          <a:prstGeom prst="rect">
            <a:avLst/>
          </a:prstGeom>
          <a:noFill/>
        </p:spPr>
        <p:txBody>
          <a:bodyPr wrap="square" rtlCol="0">
            <a:spAutoFit/>
          </a:bodyPr>
          <a:lstStyle/>
          <a:p>
            <a:pPr eaLnBrk="1" fontAlgn="auto" hangingPunct="1">
              <a:spcBef>
                <a:spcPts val="0"/>
              </a:spcBef>
              <a:spcAft>
                <a:spcPts val="0"/>
              </a:spcAft>
            </a:pPr>
            <a:r>
              <a:rPr lang="en-US" dirty="0">
                <a:solidFill>
                  <a:prstClr val="white"/>
                </a:solidFill>
                <a:latin typeface="Arial Black" panose="020B0A04020102020204" pitchFamily="34" charset="0"/>
              </a:rPr>
              <a:t>I</a:t>
            </a:r>
          </a:p>
        </p:txBody>
      </p:sp>
      <p:sp>
        <p:nvSpPr>
          <p:cNvPr id="23" name="TextBox 22"/>
          <p:cNvSpPr txBox="1"/>
          <p:nvPr/>
        </p:nvSpPr>
        <p:spPr>
          <a:xfrm>
            <a:off x="8448331" y="4950463"/>
            <a:ext cx="232010" cy="369332"/>
          </a:xfrm>
          <a:prstGeom prst="rect">
            <a:avLst/>
          </a:prstGeom>
          <a:noFill/>
        </p:spPr>
        <p:txBody>
          <a:bodyPr wrap="square" rtlCol="0">
            <a:spAutoFit/>
          </a:bodyPr>
          <a:lstStyle/>
          <a:p>
            <a:pPr eaLnBrk="1" fontAlgn="auto" hangingPunct="1">
              <a:spcBef>
                <a:spcPts val="0"/>
              </a:spcBef>
              <a:spcAft>
                <a:spcPts val="0"/>
              </a:spcAft>
            </a:pPr>
            <a:r>
              <a:rPr lang="en-US" dirty="0">
                <a:solidFill>
                  <a:prstClr val="white"/>
                </a:solidFill>
                <a:latin typeface="Arial Black" panose="020B0A04020102020204" pitchFamily="34" charset="0"/>
              </a:rPr>
              <a:t>L</a:t>
            </a:r>
          </a:p>
        </p:txBody>
      </p:sp>
      <p:sp>
        <p:nvSpPr>
          <p:cNvPr id="24" name="TextBox 23"/>
          <p:cNvSpPr txBox="1"/>
          <p:nvPr/>
        </p:nvSpPr>
        <p:spPr>
          <a:xfrm>
            <a:off x="5689949" y="3157423"/>
            <a:ext cx="2991753" cy="400110"/>
          </a:xfrm>
          <a:prstGeom prst="rect">
            <a:avLst/>
          </a:prstGeom>
          <a:noFill/>
        </p:spPr>
        <p:txBody>
          <a:bodyPr wrap="square" rtlCol="0">
            <a:spAutoFit/>
          </a:bodyPr>
          <a:lstStyle/>
          <a:p>
            <a:pPr algn="ctr" eaLnBrk="1" fontAlgn="auto" hangingPunct="1">
              <a:spcBef>
                <a:spcPts val="0"/>
              </a:spcBef>
              <a:spcAft>
                <a:spcPts val="0"/>
              </a:spcAft>
            </a:pPr>
            <a:r>
              <a:rPr lang="en-US" sz="2000" i="1" dirty="0">
                <a:solidFill>
                  <a:srgbClr val="FF0000"/>
                </a:solidFill>
                <a:latin typeface="Arial Black" panose="020B0A04020102020204" pitchFamily="34" charset="0"/>
              </a:rPr>
              <a:t>NO WAR!!</a:t>
            </a:r>
          </a:p>
        </p:txBody>
      </p:sp>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207419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898989"/>
                </a:solidFill>
              </a:rPr>
              <a:t>Property of ICOM North America</a:t>
            </a:r>
          </a:p>
        </p:txBody>
      </p:sp>
      <p:pic>
        <p:nvPicPr>
          <p:cNvPr id="25603" name="Picture 4" descr="http://www.andescon2008.com/img/lincoln-navigat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2500639"/>
            <a:ext cx="4191000" cy="226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109716"/>
            <a:ext cx="9144000" cy="126188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600" b="1" i="1" dirty="0" err="1">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Icom</a:t>
            </a:r>
            <a: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Fleet Case Study Outline</a:t>
            </a:r>
            <a:endParaRPr lang="en-US" sz="40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defRPr/>
            </a:pPr>
            <a:endParaRPr lang="en-US" sz="4000" b="1" dirty="0">
              <a:ln/>
              <a:solidFill>
                <a:srgbClr val="9BBB59"/>
              </a:solidFill>
              <a:latin typeface="Calibri"/>
            </a:endParaRPr>
          </a:p>
        </p:txBody>
      </p:sp>
      <p:sp>
        <p:nvSpPr>
          <p:cNvPr id="25605" name="Rectangle 5"/>
          <p:cNvSpPr>
            <a:spLocks noChangeArrowheads="1"/>
          </p:cNvSpPr>
          <p:nvPr/>
        </p:nvSpPr>
        <p:spPr bwMode="auto">
          <a:xfrm>
            <a:off x="381000" y="2191907"/>
            <a:ext cx="3733800" cy="4139595"/>
          </a:xfrm>
          <a:prstGeom prst="rect">
            <a:avLst/>
          </a:prstGeom>
          <a:noFill/>
          <a:ln>
            <a:noFill/>
          </a:ln>
          <a:extLst/>
        </p:spPr>
        <p:txBody>
          <a:bodyPr tIns="182880" bIns="91440" numCol="1" spcCol="914400">
            <a:spAutoFit/>
          </a:bodyPr>
          <a:lstStyle/>
          <a:p>
            <a:pPr marL="342900" indent="-342900">
              <a:spcAft>
                <a:spcPts val="1200"/>
              </a:spcAft>
              <a:buFont typeface="Arial" panose="020B0604020202020204" pitchFamily="34" charset="0"/>
              <a:buChar char="•"/>
              <a:defRPr/>
            </a:pPr>
            <a:r>
              <a:rPr lang="en-US" sz="2000" b="1" i="1" dirty="0">
                <a:solidFill>
                  <a:srgbClr val="0027B5"/>
                </a:solidFill>
                <a:latin typeface="Calibri"/>
              </a:rPr>
              <a:t>260 vehicles with Icom system</a:t>
            </a:r>
          </a:p>
          <a:p>
            <a:pPr marL="342900" indent="-342900">
              <a:spcAft>
                <a:spcPts val="1200"/>
              </a:spcAft>
              <a:buFont typeface="Arial" panose="020B0604020202020204" pitchFamily="34" charset="0"/>
              <a:buChar char="•"/>
              <a:defRPr/>
            </a:pPr>
            <a:r>
              <a:rPr lang="en-US" sz="2000" b="1" i="1" dirty="0">
                <a:solidFill>
                  <a:srgbClr val="0027B5"/>
                </a:solidFill>
                <a:latin typeface="Calibri"/>
              </a:rPr>
              <a:t>Approximately $1.5 Million  of annual fuel cost savings</a:t>
            </a:r>
          </a:p>
          <a:p>
            <a:pPr marL="342900" indent="-342900">
              <a:spcAft>
                <a:spcPts val="1200"/>
              </a:spcAft>
              <a:buFont typeface="Arial" panose="020B0604020202020204" pitchFamily="34" charset="0"/>
              <a:buChar char="•"/>
              <a:defRPr/>
            </a:pPr>
            <a:r>
              <a:rPr lang="en-US" sz="2000" b="1" i="1" dirty="0">
                <a:solidFill>
                  <a:srgbClr val="0027B5"/>
                </a:solidFill>
                <a:latin typeface="Calibri"/>
              </a:rPr>
              <a:t>Continually adding  Icom Systems as new vehicles are added</a:t>
            </a:r>
            <a:endParaRPr lang="en-US" b="1" i="1" dirty="0">
              <a:solidFill>
                <a:srgbClr val="0027B5"/>
              </a:solidFill>
              <a:latin typeface="Calibri"/>
            </a:endParaRPr>
          </a:p>
          <a:p>
            <a:pPr marL="342900" indent="-342900">
              <a:spcAft>
                <a:spcPts val="600"/>
              </a:spcAft>
              <a:buFont typeface="Arial" panose="020B0604020202020204" pitchFamily="34" charset="0"/>
              <a:buChar char="•"/>
              <a:defRPr/>
            </a:pPr>
            <a:r>
              <a:rPr lang="en-US" sz="2000" b="1" i="1" dirty="0">
                <a:solidFill>
                  <a:srgbClr val="0027B5"/>
                </a:solidFill>
                <a:latin typeface="Calibri"/>
              </a:rPr>
              <a:t>Lincoln Navigators, &amp; Town Cars, Ford E450 Shuttle Buses, and Chevy </a:t>
            </a:r>
            <a:r>
              <a:rPr lang="en-US" sz="2000" b="1" i="1" dirty="0" err="1">
                <a:solidFill>
                  <a:srgbClr val="0027B5"/>
                </a:solidFill>
                <a:latin typeface="Calibri"/>
              </a:rPr>
              <a:t>Suburbans</a:t>
            </a:r>
            <a:endParaRPr lang="en-US" sz="2000" b="1" i="1" dirty="0">
              <a:solidFill>
                <a:srgbClr val="0027B5"/>
              </a:solidFill>
              <a:latin typeface="Calibri"/>
            </a:endParaRPr>
          </a:p>
          <a:p>
            <a:pPr>
              <a:defRPr/>
            </a:pPr>
            <a:endParaRPr lang="en-US" dirty="0">
              <a:solidFill>
                <a:srgbClr val="0070C0"/>
              </a:solidFill>
              <a:latin typeface="Calibri"/>
            </a:endParaRPr>
          </a:p>
          <a:p>
            <a:pPr>
              <a:defRPr/>
            </a:pPr>
            <a:endParaRPr lang="en-US" dirty="0">
              <a:solidFill>
                <a:srgbClr val="0070C0"/>
              </a:solidFill>
              <a:latin typeface="Calibri"/>
            </a:endParaRPr>
          </a:p>
        </p:txBody>
      </p:sp>
      <p:sp>
        <p:nvSpPr>
          <p:cNvPr id="25606" name="Rectangle 6"/>
          <p:cNvSpPr>
            <a:spLocks noChangeArrowheads="1"/>
          </p:cNvSpPr>
          <p:nvPr/>
        </p:nvSpPr>
        <p:spPr bwMode="auto">
          <a:xfrm>
            <a:off x="4114800" y="4800600"/>
            <a:ext cx="4800600" cy="338554"/>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1600" b="1" i="1" dirty="0" err="1">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Icom</a:t>
            </a:r>
            <a:r>
              <a:rPr lang="en-US" sz="1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JTG II Bi-fuel Lincoln Navigator </a:t>
            </a:r>
          </a:p>
        </p:txBody>
      </p:sp>
      <p:sp>
        <p:nvSpPr>
          <p:cNvPr id="25607" name="Rectangle 7"/>
          <p:cNvSpPr>
            <a:spLocks noChangeArrowheads="1"/>
          </p:cNvSpPr>
          <p:nvPr/>
        </p:nvSpPr>
        <p:spPr bwMode="auto">
          <a:xfrm>
            <a:off x="0" y="787288"/>
            <a:ext cx="9144000" cy="954107"/>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800" b="1" i="1" dirty="0">
                <a:ln/>
                <a:solidFill>
                  <a:srgbClr val="44A22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METROCARS </a:t>
            </a:r>
          </a:p>
          <a:p>
            <a:pPr algn="ctr">
              <a:defRPr/>
            </a:pPr>
            <a:r>
              <a:rPr lang="en-US" sz="2800" b="1" i="1" dirty="0">
                <a:ln/>
                <a:solidFill>
                  <a:srgbClr val="44A22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Detroit Airport Transportation Company</a:t>
            </a:r>
          </a:p>
        </p:txBody>
      </p:sp>
      <p:sp>
        <p:nvSpPr>
          <p:cNvPr id="3" name="TextBox 2"/>
          <p:cNvSpPr txBox="1"/>
          <p:nvPr/>
        </p:nvSpPr>
        <p:spPr>
          <a:xfrm>
            <a:off x="381000" y="1964323"/>
            <a:ext cx="1600200" cy="338554"/>
          </a:xfrm>
          <a:prstGeom prst="rect">
            <a:avLst/>
          </a:prstGeom>
          <a:noFill/>
        </p:spPr>
        <p:txBody>
          <a:bodyPr wrap="square" rtlCol="0">
            <a:spAutoFit/>
          </a:bodyPr>
          <a:lstStyle/>
          <a:p>
            <a:r>
              <a:rPr lang="en-US" sz="1600" b="1" i="1" dirty="0">
                <a:solidFill>
                  <a:srgbClr val="0027B5"/>
                </a:solidFill>
                <a:latin typeface="Calibri"/>
              </a:rPr>
              <a:t>Approximately</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1873224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Property of ICOM North America</a:t>
            </a:r>
          </a:p>
        </p:txBody>
      </p:sp>
      <p:sp>
        <p:nvSpPr>
          <p:cNvPr id="3" name="TextBox 2"/>
          <p:cNvSpPr txBox="1"/>
          <p:nvPr/>
        </p:nvSpPr>
        <p:spPr>
          <a:xfrm>
            <a:off x="0" y="115669"/>
            <a:ext cx="914400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i="1" dirty="0" err="1">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Icom</a:t>
            </a:r>
            <a: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Fleet Case Study Outline</a:t>
            </a:r>
          </a:p>
        </p:txBody>
      </p:sp>
      <p:pic>
        <p:nvPicPr>
          <p:cNvPr id="4" name="Picture 3"/>
          <p:cNvPicPr>
            <a:picLocks noChangeAspect="1"/>
          </p:cNvPicPr>
          <p:nvPr/>
        </p:nvPicPr>
        <p:blipFill>
          <a:blip r:embed="rId2" cstate="print"/>
          <a:stretch>
            <a:fillRect/>
          </a:stretch>
        </p:blipFill>
        <p:spPr>
          <a:xfrm>
            <a:off x="228600" y="4191000"/>
            <a:ext cx="3108443" cy="1828800"/>
          </a:xfrm>
          <a:prstGeom prst="rect">
            <a:avLst/>
          </a:prstGeom>
        </p:spPr>
      </p:pic>
      <p:pic>
        <p:nvPicPr>
          <p:cNvPr id="5" name="Picture 4"/>
          <p:cNvPicPr>
            <a:picLocks noChangeAspect="1"/>
          </p:cNvPicPr>
          <p:nvPr/>
        </p:nvPicPr>
        <p:blipFill>
          <a:blip r:embed="rId3" cstate="print"/>
          <a:stretch>
            <a:fillRect/>
          </a:stretch>
        </p:blipFill>
        <p:spPr>
          <a:xfrm flipH="1">
            <a:off x="5791200" y="4191000"/>
            <a:ext cx="3139570" cy="1828800"/>
          </a:xfrm>
          <a:prstGeom prst="rect">
            <a:avLst/>
          </a:prstGeom>
        </p:spPr>
      </p:pic>
      <p:sp>
        <p:nvSpPr>
          <p:cNvPr id="7" name="TextBox 6"/>
          <p:cNvSpPr txBox="1"/>
          <p:nvPr/>
        </p:nvSpPr>
        <p:spPr>
          <a:xfrm>
            <a:off x="0" y="697468"/>
            <a:ext cx="9144000" cy="369332"/>
          </a:xfrm>
          <a:prstGeom prst="rect">
            <a:avLst/>
          </a:prstGeom>
          <a:noFill/>
        </p:spPr>
        <p:txBody>
          <a:bodyPr wrap="square" rtlCol="0">
            <a:spAutoFit/>
          </a:bodyPr>
          <a:lstStyle/>
          <a:p>
            <a:pPr algn="ctr"/>
            <a:r>
              <a:rPr lang="en-US" dirty="0">
                <a:solidFill>
                  <a:prstClr val="black"/>
                </a:solidFill>
              </a:rPr>
              <a:t>Albemarle Regional Health Services d/b/a Inter-County Public Transportation Authority</a:t>
            </a:r>
          </a:p>
        </p:txBody>
      </p:sp>
      <p:pic>
        <p:nvPicPr>
          <p:cNvPr id="8" name="Picture 7"/>
          <p:cNvPicPr>
            <a:picLocks noChangeAspect="1"/>
          </p:cNvPicPr>
          <p:nvPr/>
        </p:nvPicPr>
        <p:blipFill rotWithShape="1">
          <a:blip r:embed="rId4" cstate="print"/>
          <a:srcRect l="1316" r="72907"/>
          <a:stretch/>
        </p:blipFill>
        <p:spPr>
          <a:xfrm>
            <a:off x="3467930" y="4191000"/>
            <a:ext cx="2209800" cy="1047750"/>
          </a:xfrm>
          <a:prstGeom prst="rect">
            <a:avLst/>
          </a:prstGeom>
        </p:spPr>
      </p:pic>
      <p:sp>
        <p:nvSpPr>
          <p:cNvPr id="9" name="TextBox 8"/>
          <p:cNvSpPr txBox="1"/>
          <p:nvPr/>
        </p:nvSpPr>
        <p:spPr>
          <a:xfrm>
            <a:off x="3337043" y="5638800"/>
            <a:ext cx="2454157" cy="3385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Elizabeth City, NC</a:t>
            </a:r>
          </a:p>
        </p:txBody>
      </p:sp>
      <p:sp>
        <p:nvSpPr>
          <p:cNvPr id="10" name="TextBox 9"/>
          <p:cNvSpPr txBox="1"/>
          <p:nvPr/>
        </p:nvSpPr>
        <p:spPr>
          <a:xfrm>
            <a:off x="2049521" y="3821668"/>
            <a:ext cx="5029200" cy="369332"/>
          </a:xfrm>
          <a:prstGeom prst="rect">
            <a:avLst/>
          </a:prstGeom>
          <a:noFill/>
        </p:spPr>
        <p:txBody>
          <a:bodyPr wrap="square" rtlCol="0">
            <a:spAutoFit/>
          </a:bodyPr>
          <a:lstStyle/>
          <a:p>
            <a:pPr algn="ctr"/>
            <a:r>
              <a:rPr lang="en-US" dirty="0">
                <a:solidFill>
                  <a:prstClr val="black"/>
                </a:solidFill>
              </a:rPr>
              <a:t>Herb Mullen-CCTM Director of Transportation</a:t>
            </a:r>
          </a:p>
        </p:txBody>
      </p:sp>
      <p:sp>
        <p:nvSpPr>
          <p:cNvPr id="11" name="TextBox 10"/>
          <p:cNvSpPr txBox="1"/>
          <p:nvPr/>
        </p:nvSpPr>
        <p:spPr>
          <a:xfrm>
            <a:off x="-7879" y="1150947"/>
            <a:ext cx="9144000" cy="754053"/>
          </a:xfrm>
          <a:prstGeom prst="rect">
            <a:avLst/>
          </a:prstGeom>
          <a:noFill/>
        </p:spPr>
        <p:txBody>
          <a:bodyPr wrap="square" rtlCol="0">
            <a:spAutoFit/>
          </a:bodyPr>
          <a:lstStyle/>
          <a:p>
            <a:pPr algn="ctr"/>
            <a:r>
              <a:rPr lang="en-US" sz="2200" b="1" dirty="0">
                <a:solidFill>
                  <a:srgbClr val="0027B5"/>
                </a:solidFill>
                <a:latin typeface="Calibri"/>
              </a:rPr>
              <a:t>16</a:t>
            </a:r>
            <a:r>
              <a:rPr lang="en-US" sz="2100" b="1" dirty="0">
                <a:solidFill>
                  <a:prstClr val="black"/>
                </a:solidFill>
                <a:latin typeface="Calibri"/>
              </a:rPr>
              <a:t> Ford 2011 to 2015 E350 and E450 shuttle buses, some with wheelchair lifts-</a:t>
            </a:r>
            <a:r>
              <a:rPr lang="en-US" sz="2100" b="1" dirty="0" err="1">
                <a:solidFill>
                  <a:prstClr val="black"/>
                </a:solidFill>
                <a:latin typeface="Calibri"/>
              </a:rPr>
              <a:t>Icom</a:t>
            </a:r>
            <a:r>
              <a:rPr lang="en-US" sz="2100" b="1" dirty="0">
                <a:solidFill>
                  <a:prstClr val="black"/>
                </a:solidFill>
                <a:latin typeface="Calibri"/>
              </a:rPr>
              <a:t> Bi-Fuel Propane systems</a:t>
            </a:r>
          </a:p>
        </p:txBody>
      </p:sp>
      <p:sp>
        <p:nvSpPr>
          <p:cNvPr id="13" name="TextBox 12"/>
          <p:cNvSpPr txBox="1"/>
          <p:nvPr/>
        </p:nvSpPr>
        <p:spPr>
          <a:xfrm>
            <a:off x="-7879" y="1985560"/>
            <a:ext cx="9136120" cy="1708160"/>
          </a:xfrm>
          <a:prstGeom prst="rect">
            <a:avLst/>
          </a:prstGeom>
          <a:noFill/>
        </p:spPr>
        <p:txBody>
          <a:bodyPr wrap="square" rtlCol="0">
            <a:spAutoFit/>
          </a:bodyPr>
          <a:lstStyle/>
          <a:p>
            <a:pPr marL="285750" indent="-285750">
              <a:buFont typeface="Wingdings" panose="05000000000000000000" pitchFamily="2" charset="2"/>
              <a:buChar char="Ø"/>
            </a:pPr>
            <a:r>
              <a:rPr lang="en-US" sz="2100" b="1" i="1" dirty="0">
                <a:solidFill>
                  <a:srgbClr val="0027B5"/>
                </a:solidFill>
                <a:latin typeface="Calibri"/>
              </a:rPr>
              <a:t>Propane cost before taxes has averaged approximately .94 cents per gallon</a:t>
            </a:r>
          </a:p>
          <a:p>
            <a:pPr marL="285750" indent="-285750">
              <a:buFont typeface="Wingdings" panose="05000000000000000000" pitchFamily="2" charset="2"/>
              <a:buChar char="Ø"/>
            </a:pPr>
            <a:r>
              <a:rPr lang="en-US" sz="2100" b="1" i="1" dirty="0">
                <a:solidFill>
                  <a:srgbClr val="0027B5"/>
                </a:solidFill>
                <a:latin typeface="Calibri"/>
              </a:rPr>
              <a:t>Estimated annual fuel cost savings of $75,000</a:t>
            </a:r>
          </a:p>
          <a:p>
            <a:pPr marL="285750" indent="-285750">
              <a:buFont typeface="Wingdings" panose="05000000000000000000" pitchFamily="2" charset="2"/>
              <a:buChar char="Ø"/>
            </a:pPr>
            <a:r>
              <a:rPr lang="en-US" sz="2100" b="1" i="1" dirty="0">
                <a:solidFill>
                  <a:srgbClr val="0027B5"/>
                </a:solidFill>
                <a:latin typeface="Calibri"/>
              </a:rPr>
              <a:t>Dramatically reduced emissions</a:t>
            </a:r>
          </a:p>
          <a:p>
            <a:pPr marL="285750" indent="-285750">
              <a:buFont typeface="Wingdings" panose="05000000000000000000" pitchFamily="2" charset="2"/>
              <a:buChar char="Ø"/>
            </a:pPr>
            <a:r>
              <a:rPr lang="en-US" sz="2100" b="1" i="1" dirty="0">
                <a:solidFill>
                  <a:srgbClr val="0027B5"/>
                </a:solidFill>
                <a:latin typeface="Calibri"/>
              </a:rPr>
              <a:t>Utilization of a domestic fuel source</a:t>
            </a:r>
          </a:p>
          <a:p>
            <a:pPr marL="285750" indent="-285750">
              <a:buFont typeface="Wingdings" panose="05000000000000000000" pitchFamily="2" charset="2"/>
              <a:buChar char="Ø"/>
            </a:pPr>
            <a:r>
              <a:rPr lang="en-US" sz="2100" b="1" i="1" dirty="0">
                <a:solidFill>
                  <a:srgbClr val="0027B5"/>
                </a:solidFill>
                <a:latin typeface="Calibri"/>
              </a:rPr>
              <a:t>Reduced vehicle maintenance costs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670411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419"/>
            <a:ext cx="9144000" cy="1928747"/>
          </a:xfrm>
        </p:spPr>
        <p:txBody>
          <a:bodyPr>
            <a:scene3d>
              <a:camera prst="orthographicFront"/>
              <a:lightRig rig="harsh" dir="t"/>
            </a:scene3d>
            <a:sp3d extrusionH="57150" prstMaterial="matte">
              <a:bevelT w="63500" h="12700" prst="angle"/>
              <a:contourClr>
                <a:schemeClr val="bg1">
                  <a:lumMod val="65000"/>
                </a:schemeClr>
              </a:contourClr>
            </a:sp3d>
          </a:bodyPr>
          <a:lstStyle/>
          <a:p>
            <a:pPr>
              <a:defRPr/>
            </a:pPr>
            <a:r>
              <a:rPr lang="en-US" sz="3600" b="1" i="1" dirty="0" err="1">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Icom</a:t>
            </a:r>
            <a: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Fleet Case Study Outline </a:t>
            </a:r>
            <a:b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3600" b="1" i="1" dirty="0">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DHL Contractor</a:t>
            </a:r>
            <a:br>
              <a:rPr lang="en-US" sz="3600" b="1" i="1" dirty="0">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3600" b="1" i="1" dirty="0" err="1">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AA</a:t>
            </a:r>
            <a:r>
              <a:rPr lang="en-US" sz="3600" b="1" i="1" dirty="0" err="1">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ustin</a:t>
            </a:r>
            <a: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3600" b="1" i="1" dirty="0">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a:t>
            </a:r>
            <a:r>
              <a:rPr lang="en-US" sz="3600" b="1" i="1" dirty="0">
                <a:ln/>
                <a:solidFill>
                  <a:srgbClr val="0027B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xpress</a:t>
            </a:r>
          </a:p>
        </p:txBody>
      </p:sp>
      <p:sp>
        <p:nvSpPr>
          <p:cNvPr id="13315" name="Content Placeholder 2"/>
          <p:cNvSpPr>
            <a:spLocks noGrp="1"/>
          </p:cNvSpPr>
          <p:nvPr>
            <p:ph sz="half" idx="1"/>
          </p:nvPr>
        </p:nvSpPr>
        <p:spPr>
          <a:xfrm>
            <a:off x="419100" y="2209801"/>
            <a:ext cx="4038600" cy="3810000"/>
          </a:xfrm>
        </p:spPr>
        <p:txBody>
          <a:bodyPr/>
          <a:lstStyle/>
          <a:p>
            <a:r>
              <a:rPr lang="en-US" altLang="en-US" sz="2000" b="1" i="1" dirty="0">
                <a:solidFill>
                  <a:srgbClr val="0027B5"/>
                </a:solidFill>
                <a:latin typeface="+mj-lt"/>
                <a:ea typeface="Verdana" panose="020B0604030504040204" pitchFamily="34" charset="0"/>
                <a:cs typeface="Verdana" panose="020B0604030504040204" pitchFamily="34" charset="0"/>
              </a:rPr>
              <a:t>200 vehicles </a:t>
            </a:r>
          </a:p>
          <a:p>
            <a:r>
              <a:rPr lang="en-US" altLang="en-US" sz="2000" b="1" i="1" dirty="0">
                <a:solidFill>
                  <a:srgbClr val="0027B5"/>
                </a:solidFill>
                <a:latin typeface="+mj-lt"/>
                <a:ea typeface="Verdana" panose="020B0604030504040204" pitchFamily="34" charset="0"/>
                <a:cs typeface="Verdana" panose="020B0604030504040204" pitchFamily="34" charset="0"/>
              </a:rPr>
              <a:t>$5,000.00 per day saving</a:t>
            </a:r>
          </a:p>
          <a:p>
            <a:r>
              <a:rPr lang="en-US" altLang="en-US" sz="2000" b="1" i="1" dirty="0">
                <a:solidFill>
                  <a:srgbClr val="0027B5"/>
                </a:solidFill>
                <a:latin typeface="+mj-lt"/>
                <a:ea typeface="Verdana" panose="020B0604030504040204" pitchFamily="34" charset="0"/>
                <a:cs typeface="Verdana" panose="020B0604030504040204" pitchFamily="34" charset="0"/>
              </a:rPr>
              <a:t>1.2 Million dollars savings per year for fuel</a:t>
            </a:r>
          </a:p>
          <a:p>
            <a:r>
              <a:rPr lang="en-US" altLang="en-US" sz="2000" b="1" i="1" dirty="0">
                <a:solidFill>
                  <a:srgbClr val="0027B5"/>
                </a:solidFill>
                <a:latin typeface="+mj-lt"/>
                <a:ea typeface="Verdana" panose="020B0604030504040204" pitchFamily="34" charset="0"/>
                <a:cs typeface="Verdana" panose="020B0604030504040204" pitchFamily="34" charset="0"/>
              </a:rPr>
              <a:t>750,000 gallons of foreign oil displaced per year</a:t>
            </a:r>
          </a:p>
          <a:p>
            <a:r>
              <a:rPr lang="en-US" altLang="en-US" sz="2000" b="1" i="1" dirty="0">
                <a:solidFill>
                  <a:srgbClr val="0027B5"/>
                </a:solidFill>
                <a:latin typeface="+mj-lt"/>
                <a:ea typeface="Verdana" panose="020B0604030504040204" pitchFamily="34" charset="0"/>
                <a:cs typeface="Verdana" panose="020B0604030504040204" pitchFamily="34" charset="0"/>
              </a:rPr>
              <a:t>Continually adding </a:t>
            </a:r>
            <a:r>
              <a:rPr lang="en-US" altLang="en-US" sz="2000" b="1" i="1" dirty="0" err="1">
                <a:solidFill>
                  <a:srgbClr val="0027B5"/>
                </a:solidFill>
                <a:latin typeface="+mj-lt"/>
                <a:ea typeface="Verdana" panose="020B0604030504040204" pitchFamily="34" charset="0"/>
                <a:cs typeface="Verdana" panose="020B0604030504040204" pitchFamily="34" charset="0"/>
              </a:rPr>
              <a:t>Icom</a:t>
            </a:r>
            <a:r>
              <a:rPr lang="en-US" altLang="en-US" sz="2000" b="1" i="1" dirty="0">
                <a:solidFill>
                  <a:srgbClr val="0027B5"/>
                </a:solidFill>
                <a:latin typeface="+mj-lt"/>
                <a:ea typeface="Verdana" panose="020B0604030504040204" pitchFamily="34" charset="0"/>
                <a:cs typeface="Verdana" panose="020B0604030504040204" pitchFamily="34" charset="0"/>
              </a:rPr>
              <a:t> Systems as new vehicles are added</a:t>
            </a:r>
          </a:p>
          <a:p>
            <a:r>
              <a:rPr lang="en-US" altLang="en-US" sz="2000" b="1" i="1" dirty="0">
                <a:solidFill>
                  <a:srgbClr val="0027B5"/>
                </a:solidFill>
                <a:latin typeface="+mj-lt"/>
                <a:ea typeface="Verdana" panose="020B0604030504040204" pitchFamily="34" charset="0"/>
                <a:cs typeface="Verdana" panose="020B0604030504040204" pitchFamily="34" charset="0"/>
              </a:rPr>
              <a:t>7 State coverage area</a:t>
            </a: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898989"/>
                </a:solidFill>
              </a:rPr>
              <a:t>Property of ICOM North America</a:t>
            </a:r>
          </a:p>
        </p:txBody>
      </p:sp>
      <p:pic>
        <p:nvPicPr>
          <p:cNvPr id="13317" name="Picture 2" descr="\\Icomnas\corporate\PHOTOS\CONVERTED VEHICLE PHOTOS\DSCN1643.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972050" y="2590807"/>
            <a:ext cx="3714750" cy="2786063"/>
          </a:xfrm>
          <a:noFill/>
        </p:spPr>
      </p:pic>
      <p:sp>
        <p:nvSpPr>
          <p:cNvPr id="3" name="TextBox 2"/>
          <p:cNvSpPr txBox="1"/>
          <p:nvPr/>
        </p:nvSpPr>
        <p:spPr>
          <a:xfrm>
            <a:off x="251112" y="1803648"/>
            <a:ext cx="1752600" cy="338554"/>
          </a:xfrm>
          <a:prstGeom prst="rect">
            <a:avLst/>
          </a:prstGeom>
          <a:noFill/>
        </p:spPr>
        <p:txBody>
          <a:bodyPr wrap="square" rtlCol="0">
            <a:spAutoFit/>
          </a:bodyPr>
          <a:lstStyle/>
          <a:p>
            <a:pPr algn="ctr"/>
            <a:r>
              <a:rPr lang="en-US" sz="1600" b="1" i="1" dirty="0">
                <a:solidFill>
                  <a:srgbClr val="0027B5"/>
                </a:solidFill>
                <a:latin typeface="Calibri"/>
              </a:rPr>
              <a:t>Approximately</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629853988"/>
      </p:ext>
    </p:extLst>
  </p:cSld>
  <p:clrMapOvr>
    <a:masterClrMapping/>
  </p:clrMapOvr>
  <p:transition spd="med">
    <p:zoom dir="in"/>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60419" name="Content Placeholder 4"/>
          <p:cNvSpPr>
            <a:spLocks noGrp="1"/>
          </p:cNvSpPr>
          <p:nvPr>
            <p:ph idx="4294967295"/>
          </p:nvPr>
        </p:nvSpPr>
        <p:spPr>
          <a:xfrm>
            <a:off x="914400" y="2033575"/>
            <a:ext cx="7315200" cy="1407532"/>
          </a:xfrm>
        </p:spPr>
        <p:style>
          <a:lnRef idx="2">
            <a:schemeClr val="accent3"/>
          </a:lnRef>
          <a:fillRef idx="1">
            <a:schemeClr val="lt1"/>
          </a:fillRef>
          <a:effectRef idx="0">
            <a:schemeClr val="accent3"/>
          </a:effectRef>
          <a:fontRef idx="minor">
            <a:schemeClr val="dk1"/>
          </a:fontRef>
        </p:style>
        <p:txBody>
          <a:bodyPr/>
          <a:lstStyle/>
          <a:p>
            <a:pPr algn="ctr">
              <a:spcBef>
                <a:spcPts val="0"/>
              </a:spcBef>
              <a:buFont typeface="Arial" panose="020B0604020202020204" pitchFamily="34" charset="0"/>
              <a:buNone/>
              <a:defRPr/>
            </a:pPr>
            <a:r>
              <a:rPr lang="en-US" altLang="en-US" b="1" dirty="0">
                <a:effectLst>
                  <a:outerShdw blurRad="38100" dist="38100" dir="2700000" algn="tl">
                    <a:srgbClr val="000000">
                      <a:alpha val="43137"/>
                    </a:srgbClr>
                  </a:outerShdw>
                </a:effectLst>
              </a:rPr>
              <a:t>	</a:t>
            </a:r>
            <a:r>
              <a:rPr lang="en-US" altLang="en-US" sz="2400" b="1" dirty="0" err="1">
                <a:solidFill>
                  <a:schemeClr val="tx2"/>
                </a:solidFill>
                <a:effectLst>
                  <a:outerShdw blurRad="38100" dist="38100" dir="2700000" algn="tl">
                    <a:srgbClr val="000000">
                      <a:alpha val="43137"/>
                    </a:srgbClr>
                  </a:outerShdw>
                </a:effectLst>
              </a:rPr>
              <a:t>Icom</a:t>
            </a:r>
            <a:r>
              <a:rPr lang="en-US" altLang="en-US" sz="2400" b="1" dirty="0">
                <a:solidFill>
                  <a:schemeClr val="tx2"/>
                </a:solidFill>
                <a:effectLst>
                  <a:outerShdw blurRad="38100" dist="38100" dir="2700000" algn="tl">
                    <a:srgbClr val="000000">
                      <a:alpha val="43137"/>
                    </a:srgbClr>
                  </a:outerShdw>
                </a:effectLst>
              </a:rPr>
              <a:t> JTG systems are distributed, installed </a:t>
            </a:r>
          </a:p>
          <a:p>
            <a:pPr algn="ctr">
              <a:spcBef>
                <a:spcPts val="0"/>
              </a:spcBef>
              <a:buFont typeface="Arial" panose="020B0604020202020204" pitchFamily="34" charset="0"/>
              <a:buNone/>
              <a:defRPr/>
            </a:pPr>
            <a:r>
              <a:rPr lang="en-US" altLang="en-US" sz="2400" b="1" dirty="0">
                <a:solidFill>
                  <a:schemeClr val="tx2"/>
                </a:solidFill>
                <a:effectLst>
                  <a:outerShdw blurRad="38100" dist="38100" dir="2700000" algn="tl">
                    <a:srgbClr val="000000">
                      <a:alpha val="43137"/>
                    </a:srgbClr>
                  </a:outerShdw>
                </a:effectLst>
              </a:rPr>
              <a:t>and serviced across Canada. UPS Canada utilizes       Icom </a:t>
            </a:r>
            <a:r>
              <a:rPr lang="en-US" altLang="en-US" sz="2400" b="1" dirty="0" err="1">
                <a:solidFill>
                  <a:schemeClr val="tx2"/>
                </a:solidFill>
                <a:effectLst>
                  <a:outerShdw blurRad="38100" dist="38100" dir="2700000" algn="tl">
                    <a:srgbClr val="000000">
                      <a:alpha val="43137"/>
                    </a:srgbClr>
                  </a:outerShdw>
                </a:effectLst>
              </a:rPr>
              <a:t>Monofuel</a:t>
            </a:r>
            <a:r>
              <a:rPr lang="en-US" altLang="en-US" sz="2400" b="1" dirty="0">
                <a:solidFill>
                  <a:schemeClr val="tx2"/>
                </a:solidFill>
                <a:effectLst>
                  <a:outerShdw blurRad="38100" dist="38100" dir="2700000" algn="tl">
                    <a:srgbClr val="000000">
                      <a:alpha val="43137"/>
                    </a:srgbClr>
                  </a:outerShdw>
                </a:effectLst>
              </a:rPr>
              <a:t> Systems through-out Canada</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pic>
        <p:nvPicPr>
          <p:cNvPr id="34821" name="Picture 3" descr="flag-canada.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4563" y="207593"/>
            <a:ext cx="2494868"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82906" y="3621169"/>
            <a:ext cx="5778183"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buFont typeface="Wingdings" panose="05000000000000000000" pitchFamily="2" charset="2"/>
              <a:buChar char="ü"/>
              <a:defRPr/>
            </a:pPr>
            <a:r>
              <a:rPr lang="en-US" sz="2400" dirty="0">
                <a:solidFill>
                  <a:srgbClr val="1F497D"/>
                </a:solidFill>
                <a:latin typeface="Cambria" panose="02040503050406030204" pitchFamily="18" charset="0"/>
              </a:rPr>
              <a:t>Applicable </a:t>
            </a:r>
            <a:r>
              <a:rPr lang="en-US" sz="2400" dirty="0" err="1">
                <a:solidFill>
                  <a:srgbClr val="1F497D"/>
                </a:solidFill>
                <a:latin typeface="Cambria" panose="02040503050406030204" pitchFamily="18" charset="0"/>
              </a:rPr>
              <a:t>Icom</a:t>
            </a:r>
            <a:r>
              <a:rPr lang="en-US" sz="2400" dirty="0">
                <a:solidFill>
                  <a:srgbClr val="1F497D"/>
                </a:solidFill>
                <a:latin typeface="Cambria" panose="02040503050406030204" pitchFamily="18" charset="0"/>
              </a:rPr>
              <a:t> JTG II components are Canadian IGAC Certified to -40 Degrees &amp; for Safety and Durability</a:t>
            </a:r>
          </a:p>
          <a:p>
            <a:pPr eaLnBrk="1" hangingPunct="1">
              <a:buFont typeface="Arial" charset="0"/>
              <a:buNone/>
              <a:defRPr/>
            </a:pPr>
            <a:endParaRPr lang="en-US" sz="2400" dirty="0">
              <a:solidFill>
                <a:srgbClr val="1F497D"/>
              </a:solidFill>
              <a:latin typeface="Cambria" panose="02040503050406030204" pitchFamily="18" charset="0"/>
            </a:endParaRPr>
          </a:p>
          <a:p>
            <a:pPr marL="342900" indent="-342900" eaLnBrk="1" hangingPunct="1">
              <a:buFont typeface="Wingdings" panose="05000000000000000000" pitchFamily="2" charset="2"/>
              <a:buChar char="ü"/>
              <a:defRPr/>
            </a:pPr>
            <a:r>
              <a:rPr lang="en-US" sz="2400" dirty="0" err="1">
                <a:solidFill>
                  <a:srgbClr val="1F497D"/>
                </a:solidFill>
                <a:latin typeface="Cambria" panose="02040503050406030204" pitchFamily="18" charset="0"/>
              </a:rPr>
              <a:t>Icom</a:t>
            </a:r>
            <a:r>
              <a:rPr lang="en-US" sz="2400" dirty="0">
                <a:solidFill>
                  <a:srgbClr val="1F497D"/>
                </a:solidFill>
                <a:latin typeface="Cambria" panose="02040503050406030204" pitchFamily="18" charset="0"/>
              </a:rPr>
              <a:t> Tanks are Canadian CRN Registered</a:t>
            </a:r>
          </a:p>
        </p:txBody>
      </p:sp>
    </p:spTree>
    <p:extLst>
      <p:ext uri="{BB962C8B-B14F-4D97-AF65-F5344CB8AC3E}">
        <p14:creationId xmlns:p14="http://schemas.microsoft.com/office/powerpoint/2010/main" xmlns="" val="143584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51648" cy="914400"/>
          </a:xfrm>
        </p:spPr>
        <p:txBody>
          <a:bodyPr/>
          <a:lstStyle/>
          <a:p>
            <a:pPr algn="ctr" fontAlgn="auto">
              <a:spcAft>
                <a:spcPts val="0"/>
              </a:spcAft>
              <a:defRPr/>
            </a:pPr>
            <a:r>
              <a:rPr lang="en-US" dirty="0"/>
              <a:t>Introducing</a:t>
            </a:r>
          </a:p>
        </p:txBody>
      </p:sp>
      <p:sp>
        <p:nvSpPr>
          <p:cNvPr id="3" name="Subtitle 2"/>
          <p:cNvSpPr>
            <a:spLocks noGrp="1"/>
          </p:cNvSpPr>
          <p:nvPr>
            <p:ph type="subTitle" idx="1"/>
          </p:nvPr>
        </p:nvSpPr>
        <p:spPr>
          <a:xfrm>
            <a:off x="762000" y="4495800"/>
            <a:ext cx="3429000" cy="1476375"/>
          </a:xfrm>
        </p:spPr>
        <p:txBody>
          <a:bodyPr>
            <a:normAutofit/>
          </a:bodyPr>
          <a:lstStyle/>
          <a:p>
            <a:pPr marR="0" algn="l">
              <a:lnSpc>
                <a:spcPct val="80000"/>
              </a:lnSpc>
            </a:pPr>
            <a:r>
              <a:rPr lang="en-US" sz="2200"/>
              <a:t>3556 SE Dixie Hwy</a:t>
            </a:r>
          </a:p>
          <a:p>
            <a:pPr marR="0" algn="l">
              <a:lnSpc>
                <a:spcPct val="80000"/>
              </a:lnSpc>
            </a:pPr>
            <a:r>
              <a:rPr lang="en-US" sz="2200"/>
              <a:t>STUART  FL 34997</a:t>
            </a:r>
          </a:p>
          <a:p>
            <a:pPr marR="0" algn="l">
              <a:lnSpc>
                <a:spcPct val="80000"/>
              </a:lnSpc>
            </a:pPr>
            <a:r>
              <a:rPr lang="en-US" sz="2200"/>
              <a:t>Phone: 772 600 4423</a:t>
            </a:r>
          </a:p>
          <a:p>
            <a:pPr marR="0" algn="l">
              <a:lnSpc>
                <a:spcPct val="80000"/>
              </a:lnSpc>
            </a:pPr>
            <a:r>
              <a:rPr lang="en-US" sz="2200"/>
              <a:t>e-mail: info@imegausa.net</a:t>
            </a:r>
          </a:p>
        </p:txBody>
      </p:sp>
      <p:pic>
        <p:nvPicPr>
          <p:cNvPr id="5125" name="Picture 6"/>
          <p:cNvPicPr>
            <a:picLocks noChangeAspect="1" noChangeArrowheads="1"/>
          </p:cNvPicPr>
          <p:nvPr/>
        </p:nvPicPr>
        <p:blipFill>
          <a:blip r:embed="rId2" cstate="print"/>
          <a:srcRect/>
          <a:stretch>
            <a:fillRect/>
          </a:stretch>
        </p:blipFill>
        <p:spPr bwMode="auto">
          <a:xfrm>
            <a:off x="533400" y="1647825"/>
            <a:ext cx="5290997" cy="2011680"/>
          </a:xfrm>
          <a:prstGeom prst="rect">
            <a:avLst/>
          </a:prstGeom>
          <a:noFill/>
          <a:ln w="9525">
            <a:noFill/>
            <a:miter lim="800000"/>
            <a:headEnd/>
            <a:tailEnd/>
          </a:ln>
        </p:spPr>
      </p:pic>
      <p:pic>
        <p:nvPicPr>
          <p:cNvPr id="5126" name="Picture 8" descr="Stuart_FL.jpg"/>
          <p:cNvPicPr>
            <a:picLocks noChangeAspect="1"/>
          </p:cNvPicPr>
          <p:nvPr/>
        </p:nvPicPr>
        <p:blipFill>
          <a:blip r:embed="rId3" cstate="print"/>
          <a:srcRect/>
          <a:stretch>
            <a:fillRect/>
          </a:stretch>
        </p:blipFill>
        <p:spPr bwMode="auto">
          <a:xfrm>
            <a:off x="5943600" y="3638550"/>
            <a:ext cx="3048000" cy="3048000"/>
          </a:xfrm>
          <a:prstGeom prst="rect">
            <a:avLst/>
          </a:prstGeom>
          <a:noFill/>
          <a:ln w="9525">
            <a:noFill/>
            <a:miter lim="800000"/>
            <a:headEnd/>
            <a:tailEnd/>
          </a:ln>
        </p:spPr>
      </p:pic>
      <p:pic>
        <p:nvPicPr>
          <p:cNvPr id="5127" name="Picture 24"/>
          <p:cNvPicPr>
            <a:picLocks noChangeAspect="1" noChangeArrowheads="1"/>
          </p:cNvPicPr>
          <p:nvPr/>
        </p:nvPicPr>
        <p:blipFill>
          <a:blip r:embed="rId4" cstate="print"/>
          <a:srcRect/>
          <a:stretch>
            <a:fillRect/>
          </a:stretch>
        </p:blipFill>
        <p:spPr bwMode="auto">
          <a:xfrm>
            <a:off x="228600" y="6172200"/>
            <a:ext cx="1982788" cy="514350"/>
          </a:xfrm>
          <a:prstGeom prst="rect">
            <a:avLst/>
          </a:prstGeom>
          <a:noFill/>
          <a:ln w="9525">
            <a:noFill/>
            <a:miter lim="800000"/>
            <a:headEnd/>
            <a:tailEnd/>
          </a:ln>
        </p:spPr>
      </p:pic>
    </p:spTree>
    <p:extLst>
      <p:ext uri="{BB962C8B-B14F-4D97-AF65-F5344CB8AC3E}">
        <p14:creationId xmlns:p14="http://schemas.microsoft.com/office/powerpoint/2010/main" xmlns="" val="2608091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525006"/>
            <a:ext cx="6502465" cy="99417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i="1" dirty="0">
                <a:ln/>
                <a:solidFill>
                  <a:srgbClr val="0000C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EPA  Approved</a:t>
            </a:r>
            <a:r>
              <a:rPr lang="en-US" sz="4050" b="1" dirty="0">
                <a:ln/>
                <a:solidFill>
                  <a:schemeClr val="accent3"/>
                </a:solidFill>
                <a:latin typeface="Agency FB" panose="020B0503020202020204" pitchFamily="34" charset="0"/>
              </a:rPr>
              <a:t/>
            </a:r>
            <a:br>
              <a:rPr lang="en-US" sz="4050" b="1" dirty="0">
                <a:ln/>
                <a:solidFill>
                  <a:schemeClr val="accent3"/>
                </a:solidFill>
                <a:latin typeface="Agency FB" panose="020B0503020202020204" pitchFamily="34" charset="0"/>
              </a:rPr>
            </a:br>
            <a:endParaRPr lang="en-US" sz="2700" b="1" dirty="0">
              <a:ln/>
              <a:solidFill>
                <a:schemeClr val="accent3"/>
              </a:solidFill>
              <a:latin typeface="Agency FB" panose="020B05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6502463" y="1208306"/>
            <a:ext cx="2139699" cy="1028700"/>
          </a:xfrm>
          <a:prstGeom prst="rect">
            <a:avLst/>
          </a:prstGeom>
        </p:spPr>
      </p:pic>
      <p:sp>
        <p:nvSpPr>
          <p:cNvPr id="5" name="TextBox 4"/>
          <p:cNvSpPr txBox="1"/>
          <p:nvPr/>
        </p:nvSpPr>
        <p:spPr>
          <a:xfrm>
            <a:off x="6502463" y="2102791"/>
            <a:ext cx="2386809" cy="1038746"/>
          </a:xfrm>
          <a:prstGeom prst="rect">
            <a:avLst/>
          </a:prstGeom>
          <a:noFill/>
        </p:spPr>
        <p:txBody>
          <a:bodyPr wrap="square" rtlCol="0">
            <a:spAutoFit/>
          </a:bodyPr>
          <a:lstStyle/>
          <a:p>
            <a:pPr algn="ctr" eaLnBrk="1" fontAlgn="auto" hangingPunct="1">
              <a:spcBef>
                <a:spcPts val="0"/>
              </a:spcBef>
              <a:spcAft>
                <a:spcPts val="0"/>
              </a:spcAft>
            </a:pPr>
            <a:r>
              <a:rPr lang="en-US" b="1" dirty="0">
                <a:solidFill>
                  <a:prstClr val="black"/>
                </a:solidFill>
                <a:latin typeface="Liberation Sans" panose="020B0604020202020204" pitchFamily="34" charset="0"/>
              </a:rPr>
              <a:t>Ford Crown Victoria</a:t>
            </a:r>
          </a:p>
          <a:p>
            <a:pPr algn="ctr" eaLnBrk="1" fontAlgn="auto" hangingPunct="1">
              <a:spcBef>
                <a:spcPts val="0"/>
              </a:spcBef>
              <a:spcAft>
                <a:spcPts val="0"/>
              </a:spcAft>
            </a:pPr>
            <a:r>
              <a:rPr lang="en-US" b="1" dirty="0">
                <a:solidFill>
                  <a:prstClr val="black"/>
                </a:solidFill>
                <a:latin typeface="Liberation Sans" panose="020B0604020202020204" pitchFamily="34" charset="0"/>
              </a:rPr>
              <a:t>Lincoln Town Car</a:t>
            </a:r>
          </a:p>
          <a:p>
            <a:pPr algn="ctr" eaLnBrk="1" fontAlgn="auto" hangingPunct="1">
              <a:spcBef>
                <a:spcPts val="0"/>
              </a:spcBef>
              <a:spcAft>
                <a:spcPts val="0"/>
              </a:spcAft>
            </a:pPr>
            <a:r>
              <a:rPr lang="en-US" sz="1500" i="1" dirty="0">
                <a:solidFill>
                  <a:prstClr val="black"/>
                </a:solidFill>
                <a:latin typeface="Liberation Sans" panose="020B0604020202020204" pitchFamily="34" charset="0"/>
              </a:rPr>
              <a:t>2009 / 2010 / 2011</a:t>
            </a:r>
          </a:p>
          <a:p>
            <a:pPr algn="ctr" eaLnBrk="1" fontAlgn="auto" hangingPunct="1">
              <a:spcBef>
                <a:spcPts val="0"/>
              </a:spcBef>
              <a:spcAft>
                <a:spcPts val="0"/>
              </a:spcAft>
            </a:pPr>
            <a:r>
              <a:rPr lang="en-US" sz="1050" i="1" dirty="0">
                <a:solidFill>
                  <a:prstClr val="black"/>
                </a:solidFill>
                <a:latin typeface="Liberation Sans" pitchFamily="34" charset="0"/>
              </a:rPr>
              <a:t>Usable Gallons – 19.5</a:t>
            </a:r>
          </a:p>
        </p:txBody>
      </p:sp>
      <p:sp>
        <p:nvSpPr>
          <p:cNvPr id="13" name="Date Placeholder 12"/>
          <p:cNvSpPr>
            <a:spLocks noGrp="1"/>
          </p:cNvSpPr>
          <p:nvPr>
            <p:ph type="dt" sz="half" idx="10"/>
          </p:nvPr>
        </p:nvSpPr>
        <p:spPr/>
        <p:txBody>
          <a:bodyPr/>
          <a:lstStyle/>
          <a:p>
            <a:r>
              <a:rPr lang="en-US" dirty="0">
                <a:solidFill>
                  <a:prstClr val="black">
                    <a:tint val="75000"/>
                  </a:prstClr>
                </a:solidFill>
              </a:rPr>
              <a:t>Rev. 1/7/2016</a:t>
            </a:r>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07" y="0"/>
            <a:ext cx="9144001" cy="6858000"/>
          </a:xfrm>
          <a:prstGeom prst="rect">
            <a:avLst/>
          </a:prstGeom>
        </p:spPr>
      </p:pic>
      <p:pic>
        <p:nvPicPr>
          <p:cNvPr id="3" name="Picture 2"/>
          <p:cNvPicPr>
            <a:picLocks noChangeAspect="1"/>
          </p:cNvPicPr>
          <p:nvPr/>
        </p:nvPicPr>
        <p:blipFill>
          <a:blip r:embed="rId4" cstate="print"/>
          <a:stretch>
            <a:fillRect/>
          </a:stretch>
        </p:blipFill>
        <p:spPr>
          <a:xfrm flipH="1">
            <a:off x="735219" y="4379078"/>
            <a:ext cx="2468880" cy="1188720"/>
          </a:xfrm>
          <a:prstGeom prst="rect">
            <a:avLst/>
          </a:prstGeom>
        </p:spPr>
      </p:pic>
      <p:sp>
        <p:nvSpPr>
          <p:cNvPr id="15" name="TextBox 14"/>
          <p:cNvSpPr txBox="1"/>
          <p:nvPr/>
        </p:nvSpPr>
        <p:spPr>
          <a:xfrm>
            <a:off x="635560" y="5569009"/>
            <a:ext cx="2900953" cy="1200329"/>
          </a:xfrm>
          <a:prstGeom prst="rect">
            <a:avLst/>
          </a:prstGeom>
          <a:noFill/>
        </p:spPr>
        <p:txBody>
          <a:bodyPr wrap="square" rtlCol="0">
            <a:spAutoFit/>
          </a:bodyPr>
          <a:lstStyle/>
          <a:p>
            <a:pPr algn="ctr" eaLnBrk="1" fontAlgn="auto" hangingPunct="1">
              <a:spcBef>
                <a:spcPts val="0"/>
              </a:spcBef>
              <a:spcAft>
                <a:spcPts val="0"/>
              </a:spcAft>
            </a:pPr>
            <a:r>
              <a:rPr lang="en-US" b="1" dirty="0">
                <a:solidFill>
                  <a:prstClr val="black"/>
                </a:solidFill>
                <a:latin typeface="Liberation Sans" pitchFamily="34" charset="0"/>
              </a:rPr>
              <a:t>Dodge Grand Caravan</a:t>
            </a:r>
          </a:p>
          <a:p>
            <a:pPr algn="ctr" eaLnBrk="1" fontAlgn="auto" hangingPunct="1">
              <a:spcBef>
                <a:spcPts val="0"/>
              </a:spcBef>
              <a:spcAft>
                <a:spcPts val="0"/>
              </a:spcAft>
            </a:pPr>
            <a:r>
              <a:rPr lang="en-US" b="1" dirty="0">
                <a:solidFill>
                  <a:prstClr val="black"/>
                </a:solidFill>
                <a:latin typeface="Liberation Sans" pitchFamily="34" charset="0"/>
              </a:rPr>
              <a:t>Chrysler Town &amp; Country</a:t>
            </a:r>
          </a:p>
          <a:p>
            <a:pPr algn="ctr" eaLnBrk="1" fontAlgn="auto" hangingPunct="1">
              <a:spcBef>
                <a:spcPts val="0"/>
              </a:spcBef>
              <a:spcAft>
                <a:spcPts val="0"/>
              </a:spcAft>
            </a:pPr>
            <a:r>
              <a:rPr lang="en-US" sz="1500" i="1" dirty="0">
                <a:solidFill>
                  <a:prstClr val="black"/>
                </a:solidFill>
                <a:latin typeface="Liberation Sans" pitchFamily="34" charset="0"/>
              </a:rPr>
              <a:t>2012 / 2013 / 2014 / 2015</a:t>
            </a:r>
          </a:p>
          <a:p>
            <a:pPr algn="ctr" eaLnBrk="1" fontAlgn="auto" hangingPunct="1">
              <a:spcBef>
                <a:spcPts val="0"/>
              </a:spcBef>
              <a:spcAft>
                <a:spcPts val="0"/>
              </a:spcAft>
            </a:pPr>
            <a:r>
              <a:rPr lang="en-US" sz="1050" i="1" dirty="0">
                <a:solidFill>
                  <a:prstClr val="black"/>
                </a:solidFill>
                <a:latin typeface="Liberation Sans" pitchFamily="34" charset="0"/>
              </a:rPr>
              <a:t>Usable Gallons - 19.5</a:t>
            </a:r>
          </a:p>
          <a:p>
            <a:pPr algn="ctr" eaLnBrk="1" fontAlgn="auto" hangingPunct="1">
              <a:spcBef>
                <a:spcPts val="0"/>
              </a:spcBef>
              <a:spcAft>
                <a:spcPts val="0"/>
              </a:spcAft>
            </a:pPr>
            <a:endParaRPr lang="en-US" sz="1050" i="1" dirty="0">
              <a:solidFill>
                <a:prstClr val="black"/>
              </a:solidFill>
              <a:latin typeface="Liberation Sans" pitchFamily="34" charset="0"/>
            </a:endParaRPr>
          </a:p>
        </p:txBody>
      </p:sp>
      <p:pic>
        <p:nvPicPr>
          <p:cNvPr id="6" name="Picture 5"/>
          <p:cNvPicPr>
            <a:picLocks noChangeAspect="1"/>
          </p:cNvPicPr>
          <p:nvPr/>
        </p:nvPicPr>
        <p:blipFill>
          <a:blip r:embed="rId5" cstate="print"/>
          <a:stretch>
            <a:fillRect/>
          </a:stretch>
        </p:blipFill>
        <p:spPr>
          <a:xfrm>
            <a:off x="3536513" y="4380289"/>
            <a:ext cx="2468880" cy="1188720"/>
          </a:xfrm>
          <a:prstGeom prst="rect">
            <a:avLst/>
          </a:prstGeom>
        </p:spPr>
      </p:pic>
      <p:sp>
        <p:nvSpPr>
          <p:cNvPr id="16" name="TextBox 15"/>
          <p:cNvSpPr txBox="1"/>
          <p:nvPr/>
        </p:nvSpPr>
        <p:spPr>
          <a:xfrm>
            <a:off x="3620642" y="5544510"/>
            <a:ext cx="2460954" cy="1038746"/>
          </a:xfrm>
          <a:prstGeom prst="rect">
            <a:avLst/>
          </a:prstGeom>
          <a:noFill/>
        </p:spPr>
        <p:txBody>
          <a:bodyPr wrap="square" rtlCol="0">
            <a:spAutoFit/>
          </a:bodyPr>
          <a:lstStyle/>
          <a:p>
            <a:pPr algn="ctr" eaLnBrk="1" fontAlgn="auto" hangingPunct="1">
              <a:spcBef>
                <a:spcPts val="0"/>
              </a:spcBef>
              <a:spcAft>
                <a:spcPts val="0"/>
              </a:spcAft>
            </a:pPr>
            <a:r>
              <a:rPr lang="en-US" b="1" dirty="0">
                <a:solidFill>
                  <a:prstClr val="black"/>
                </a:solidFill>
                <a:latin typeface="Liberation Sans" pitchFamily="34" charset="0"/>
              </a:rPr>
              <a:t>Chrysler 200 </a:t>
            </a:r>
          </a:p>
          <a:p>
            <a:pPr algn="ctr" eaLnBrk="1" fontAlgn="auto" hangingPunct="1">
              <a:spcBef>
                <a:spcPts val="0"/>
              </a:spcBef>
              <a:spcAft>
                <a:spcPts val="0"/>
              </a:spcAft>
            </a:pPr>
            <a:r>
              <a:rPr lang="en-US" b="1" dirty="0">
                <a:solidFill>
                  <a:prstClr val="black"/>
                </a:solidFill>
                <a:latin typeface="Liberation Sans" pitchFamily="34" charset="0"/>
              </a:rPr>
              <a:t>Dodge Avenger </a:t>
            </a:r>
          </a:p>
          <a:p>
            <a:pPr algn="ctr" eaLnBrk="1" fontAlgn="auto" hangingPunct="1">
              <a:spcBef>
                <a:spcPts val="0"/>
              </a:spcBef>
              <a:spcAft>
                <a:spcPts val="0"/>
              </a:spcAft>
            </a:pPr>
            <a:r>
              <a:rPr lang="en-US" sz="1500" i="1" dirty="0">
                <a:solidFill>
                  <a:prstClr val="black"/>
                </a:solidFill>
                <a:latin typeface="Liberation Sans" pitchFamily="34" charset="0"/>
              </a:rPr>
              <a:t>2012 / 2013 / 2014 / 2015</a:t>
            </a:r>
            <a:endParaRPr lang="en-US" sz="1050" i="1" dirty="0">
              <a:solidFill>
                <a:prstClr val="black"/>
              </a:solidFill>
              <a:latin typeface="Liberation Sans" pitchFamily="34" charset="0"/>
            </a:endParaRPr>
          </a:p>
          <a:p>
            <a:pPr algn="ctr" eaLnBrk="1" fontAlgn="auto" hangingPunct="1">
              <a:spcBef>
                <a:spcPts val="0"/>
              </a:spcBef>
              <a:spcAft>
                <a:spcPts val="0"/>
              </a:spcAft>
            </a:pPr>
            <a:r>
              <a:rPr lang="en-US" sz="1050" i="1" dirty="0">
                <a:solidFill>
                  <a:prstClr val="black"/>
                </a:solidFill>
                <a:latin typeface="Liberation Sans" pitchFamily="34" charset="0"/>
              </a:rPr>
              <a:t>Usable Gallons - TBD</a:t>
            </a:r>
          </a:p>
        </p:txBody>
      </p:sp>
      <p:pic>
        <p:nvPicPr>
          <p:cNvPr id="8" name="Picture 7"/>
          <p:cNvPicPr>
            <a:picLocks noChangeAspect="1"/>
          </p:cNvPicPr>
          <p:nvPr/>
        </p:nvPicPr>
        <p:blipFill>
          <a:blip r:embed="rId6" cstate="print"/>
          <a:stretch>
            <a:fillRect/>
          </a:stretch>
        </p:blipFill>
        <p:spPr>
          <a:xfrm>
            <a:off x="6000155" y="4225340"/>
            <a:ext cx="2848708" cy="1371600"/>
          </a:xfrm>
          <a:prstGeom prst="rect">
            <a:avLst/>
          </a:prstGeom>
        </p:spPr>
      </p:pic>
      <p:sp>
        <p:nvSpPr>
          <p:cNvPr id="19" name="TextBox 18"/>
          <p:cNvSpPr txBox="1"/>
          <p:nvPr/>
        </p:nvSpPr>
        <p:spPr>
          <a:xfrm>
            <a:off x="6129557" y="5596940"/>
            <a:ext cx="2519657" cy="914400"/>
          </a:xfrm>
          <a:prstGeom prst="rect">
            <a:avLst/>
          </a:prstGeom>
          <a:noFill/>
        </p:spPr>
        <p:txBody>
          <a:bodyPr wrap="square" rtlCol="0">
            <a:spAutoFit/>
          </a:bodyPr>
          <a:lstStyle/>
          <a:p>
            <a:pPr algn="ctr" eaLnBrk="1" fontAlgn="auto" hangingPunct="1">
              <a:spcBef>
                <a:spcPts val="0"/>
              </a:spcBef>
              <a:spcAft>
                <a:spcPts val="0"/>
              </a:spcAft>
            </a:pPr>
            <a:r>
              <a:rPr lang="en-US" b="1" dirty="0">
                <a:solidFill>
                  <a:prstClr val="black"/>
                </a:solidFill>
                <a:latin typeface="Liberation Sans" panose="020B0604020202020204" pitchFamily="34" charset="0"/>
              </a:rPr>
              <a:t>Dodge Journey </a:t>
            </a:r>
          </a:p>
          <a:p>
            <a:pPr algn="ctr" eaLnBrk="1" fontAlgn="auto" hangingPunct="1">
              <a:spcBef>
                <a:spcPts val="0"/>
              </a:spcBef>
              <a:spcAft>
                <a:spcPts val="0"/>
              </a:spcAft>
            </a:pPr>
            <a:r>
              <a:rPr lang="en-US" sz="1500" i="1" dirty="0">
                <a:solidFill>
                  <a:prstClr val="black"/>
                </a:solidFill>
                <a:latin typeface="Liberation Sans" panose="020B0604020202020204" pitchFamily="34" charset="0"/>
              </a:rPr>
              <a:t>2012 / 2013 / 2014 / 2015</a:t>
            </a:r>
          </a:p>
          <a:p>
            <a:pPr algn="ctr" eaLnBrk="1" fontAlgn="auto" hangingPunct="1">
              <a:spcBef>
                <a:spcPts val="0"/>
              </a:spcBef>
              <a:spcAft>
                <a:spcPts val="0"/>
              </a:spcAft>
            </a:pPr>
            <a:r>
              <a:rPr lang="en-US" sz="1050" dirty="0">
                <a:solidFill>
                  <a:prstClr val="black"/>
                </a:solidFill>
                <a:latin typeface="Liberation Sans" pitchFamily="34" charset="0"/>
              </a:rPr>
              <a:t>Usable Gallons - TBD</a:t>
            </a:r>
          </a:p>
        </p:txBody>
      </p:sp>
      <p:pic>
        <p:nvPicPr>
          <p:cNvPr id="17" name="Picture 16"/>
          <p:cNvPicPr>
            <a:picLocks noChangeAspect="1"/>
          </p:cNvPicPr>
          <p:nvPr/>
        </p:nvPicPr>
        <p:blipFill>
          <a:blip r:embed="rId7" cstate="print"/>
          <a:stretch>
            <a:fillRect/>
          </a:stretch>
        </p:blipFill>
        <p:spPr>
          <a:xfrm>
            <a:off x="3888115" y="1585830"/>
            <a:ext cx="2503968" cy="1371600"/>
          </a:xfrm>
          <a:prstGeom prst="rect">
            <a:avLst/>
          </a:prstGeom>
        </p:spPr>
      </p:pic>
      <p:sp>
        <p:nvSpPr>
          <p:cNvPr id="20" name="TextBox 19"/>
          <p:cNvSpPr txBox="1"/>
          <p:nvPr/>
        </p:nvSpPr>
        <p:spPr>
          <a:xfrm>
            <a:off x="3108263" y="3082375"/>
            <a:ext cx="4316246" cy="1038746"/>
          </a:xfrm>
          <a:prstGeom prst="rect">
            <a:avLst/>
          </a:prstGeom>
          <a:noFill/>
        </p:spPr>
        <p:txBody>
          <a:bodyPr wrap="square" rtlCol="0">
            <a:spAutoFit/>
          </a:bodyPr>
          <a:lstStyle/>
          <a:p>
            <a:pPr algn="ctr" eaLnBrk="1" fontAlgn="auto" hangingPunct="1">
              <a:spcBef>
                <a:spcPts val="0"/>
              </a:spcBef>
              <a:spcAft>
                <a:spcPts val="0"/>
              </a:spcAft>
            </a:pPr>
            <a:r>
              <a:rPr lang="en-US" b="1" dirty="0">
                <a:solidFill>
                  <a:prstClr val="black"/>
                </a:solidFill>
                <a:latin typeface="Liberation Sans" panose="020B0604020202020204" pitchFamily="34" charset="0"/>
              </a:rPr>
              <a:t>Ford Crown Victoria </a:t>
            </a:r>
          </a:p>
          <a:p>
            <a:pPr algn="ctr" eaLnBrk="1" fontAlgn="auto" hangingPunct="1">
              <a:spcBef>
                <a:spcPts val="0"/>
              </a:spcBef>
              <a:spcAft>
                <a:spcPts val="0"/>
              </a:spcAft>
            </a:pPr>
            <a:r>
              <a:rPr lang="en-US" b="1" dirty="0">
                <a:solidFill>
                  <a:prstClr val="black"/>
                </a:solidFill>
                <a:latin typeface="Liberation Sans" panose="020B0604020202020204" pitchFamily="34" charset="0"/>
              </a:rPr>
              <a:t>Police Interceptor</a:t>
            </a:r>
          </a:p>
          <a:p>
            <a:pPr algn="ctr" eaLnBrk="1" fontAlgn="auto" hangingPunct="1">
              <a:spcBef>
                <a:spcPts val="0"/>
              </a:spcBef>
              <a:spcAft>
                <a:spcPts val="0"/>
              </a:spcAft>
            </a:pPr>
            <a:r>
              <a:rPr lang="en-US" sz="1500" i="1" dirty="0">
                <a:solidFill>
                  <a:prstClr val="black"/>
                </a:solidFill>
                <a:latin typeface="Liberation Sans" panose="020B0604020202020204" pitchFamily="34" charset="0"/>
              </a:rPr>
              <a:t>2009 / 2010 / 2011</a:t>
            </a:r>
          </a:p>
          <a:p>
            <a:pPr algn="ctr" eaLnBrk="1" fontAlgn="auto" hangingPunct="1">
              <a:spcBef>
                <a:spcPts val="0"/>
              </a:spcBef>
              <a:spcAft>
                <a:spcPts val="0"/>
              </a:spcAft>
            </a:pPr>
            <a:r>
              <a:rPr lang="en-US" sz="1050" dirty="0">
                <a:solidFill>
                  <a:prstClr val="black"/>
                </a:solidFill>
                <a:latin typeface="Liberation Sans" pitchFamily="34" charset="0"/>
              </a:rPr>
              <a:t>Usable Gallons – 19.5</a:t>
            </a:r>
          </a:p>
        </p:txBody>
      </p:sp>
      <p:pic>
        <p:nvPicPr>
          <p:cNvPr id="21" name="Picture 20"/>
          <p:cNvPicPr>
            <a:picLocks noChangeAspect="1"/>
          </p:cNvPicPr>
          <p:nvPr/>
        </p:nvPicPr>
        <p:blipFill>
          <a:blip r:embed="rId8" cstate="print"/>
          <a:stretch>
            <a:fillRect/>
          </a:stretch>
        </p:blipFill>
        <p:spPr>
          <a:xfrm flipH="1">
            <a:off x="748354" y="1569256"/>
            <a:ext cx="2686580" cy="1463040"/>
          </a:xfrm>
          <a:prstGeom prst="rect">
            <a:avLst/>
          </a:prstGeom>
        </p:spPr>
      </p:pic>
      <p:sp>
        <p:nvSpPr>
          <p:cNvPr id="22" name="TextBox 21"/>
          <p:cNvSpPr txBox="1"/>
          <p:nvPr/>
        </p:nvSpPr>
        <p:spPr>
          <a:xfrm>
            <a:off x="945171" y="3141537"/>
            <a:ext cx="3152061" cy="900246"/>
          </a:xfrm>
          <a:prstGeom prst="rect">
            <a:avLst/>
          </a:prstGeom>
          <a:noFill/>
        </p:spPr>
        <p:txBody>
          <a:bodyPr wrap="square" rtlCol="0">
            <a:spAutoFit/>
          </a:bodyPr>
          <a:lstStyle/>
          <a:p>
            <a:pPr algn="ctr" eaLnBrk="1" fontAlgn="auto" hangingPunct="1">
              <a:spcBef>
                <a:spcPts val="0"/>
              </a:spcBef>
              <a:spcAft>
                <a:spcPts val="0"/>
              </a:spcAft>
            </a:pPr>
            <a:r>
              <a:rPr lang="en-US" b="1" dirty="0">
                <a:solidFill>
                  <a:prstClr val="black"/>
                </a:solidFill>
                <a:latin typeface="Liberation Sans" panose="020B0604020202020204" pitchFamily="34" charset="0"/>
              </a:rPr>
              <a:t>Dodge Charger 5.7L HEMI</a:t>
            </a:r>
          </a:p>
          <a:p>
            <a:pPr algn="ctr" eaLnBrk="1" fontAlgn="auto" hangingPunct="1">
              <a:spcBef>
                <a:spcPts val="0"/>
              </a:spcBef>
              <a:spcAft>
                <a:spcPts val="0"/>
              </a:spcAft>
            </a:pPr>
            <a:r>
              <a:rPr lang="en-US" sz="1500" i="1" dirty="0">
                <a:solidFill>
                  <a:prstClr val="black"/>
                </a:solidFill>
                <a:latin typeface="Liberation Sans" panose="020B0604020202020204" pitchFamily="34" charset="0"/>
              </a:rPr>
              <a:t>   2014 / 2015</a:t>
            </a:r>
            <a:endParaRPr lang="en-US" sz="1050" i="1" dirty="0">
              <a:solidFill>
                <a:prstClr val="black"/>
              </a:solidFill>
              <a:latin typeface="Liberation Sans" pitchFamily="34" charset="0"/>
            </a:endParaRPr>
          </a:p>
          <a:p>
            <a:pPr algn="ctr" eaLnBrk="1" fontAlgn="auto" hangingPunct="1">
              <a:spcBef>
                <a:spcPts val="0"/>
              </a:spcBef>
              <a:spcAft>
                <a:spcPts val="0"/>
              </a:spcAft>
            </a:pPr>
            <a:r>
              <a:rPr lang="en-US" sz="1050" dirty="0">
                <a:solidFill>
                  <a:prstClr val="black"/>
                </a:solidFill>
                <a:latin typeface="Liberation Sans" pitchFamily="34" charset="0"/>
              </a:rPr>
              <a:t>Usable Gallons – 21</a:t>
            </a:r>
          </a:p>
          <a:p>
            <a:pPr algn="ctr" eaLnBrk="1" fontAlgn="auto" hangingPunct="1">
              <a:spcBef>
                <a:spcPts val="0"/>
              </a:spcBef>
              <a:spcAft>
                <a:spcPts val="0"/>
              </a:spcAft>
            </a:pPr>
            <a:r>
              <a:rPr lang="en-US" sz="900" i="1" dirty="0">
                <a:solidFill>
                  <a:prstClr val="black"/>
                </a:solidFill>
                <a:latin typeface="Liberation Sans" pitchFamily="34" charset="0"/>
              </a:rPr>
              <a:t>Projecting Certification Autumn 2015</a:t>
            </a:r>
            <a:endParaRPr lang="en-US" i="1" dirty="0">
              <a:solidFill>
                <a:prstClr val="black"/>
              </a:solidFill>
              <a:latin typeface="Liberation Sans" panose="020B0604020202020204" pitchFamily="34" charset="0"/>
            </a:endParaRPr>
          </a:p>
        </p:txBody>
      </p:sp>
      <p:pic>
        <p:nvPicPr>
          <p:cNvPr id="18" name="Picture 6"/>
          <p:cNvPicPr>
            <a:picLocks noChangeAspect="1" noChangeArrowheads="1"/>
          </p:cNvPicPr>
          <p:nvPr/>
        </p:nvPicPr>
        <p:blipFill>
          <a:blip r:embed="rId9" cstate="print"/>
          <a:srcRect/>
          <a:stretch>
            <a:fillRect/>
          </a:stretch>
        </p:blipFill>
        <p:spPr bwMode="auto">
          <a:xfrm>
            <a:off x="6448486" y="248549"/>
            <a:ext cx="2438400" cy="927100"/>
          </a:xfrm>
          <a:prstGeom prst="rect">
            <a:avLst/>
          </a:prstGeom>
          <a:noFill/>
          <a:ln w="9525">
            <a:noFill/>
            <a:miter lim="800000"/>
            <a:headEnd/>
            <a:tailEnd/>
          </a:ln>
        </p:spPr>
      </p:pic>
    </p:spTree>
    <p:extLst>
      <p:ext uri="{BB962C8B-B14F-4D97-AF65-F5344CB8AC3E}">
        <p14:creationId xmlns:p14="http://schemas.microsoft.com/office/powerpoint/2010/main" xmlns="" val="74348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9" grpId="0"/>
      <p:bldP spid="20"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667000" y="4387988"/>
            <a:ext cx="3810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dirty="0">
                <a:solidFill>
                  <a:srgbClr val="0000CC"/>
                </a:solidFill>
                <a:latin typeface="Verdana" panose="020B0604030504040204" pitchFamily="34" charset="0"/>
                <a:ea typeface="Verdana" panose="020B0604030504040204" pitchFamily="34" charset="0"/>
                <a:cs typeface="Verdana" panose="020B0604030504040204" pitchFamily="34" charset="0"/>
              </a:rPr>
              <a:t>54790 Grand River Avenue</a:t>
            </a:r>
          </a:p>
          <a:p>
            <a:pPr algn="ctr" eaLnBrk="1" hangingPunct="1">
              <a:spcBef>
                <a:spcPct val="0"/>
              </a:spcBef>
              <a:buFontTx/>
              <a:buNone/>
            </a:pPr>
            <a:r>
              <a:rPr lang="en-US" altLang="en-US" sz="1600" b="1" dirty="0">
                <a:solidFill>
                  <a:srgbClr val="0000CC"/>
                </a:solidFill>
                <a:latin typeface="Verdana" panose="020B0604030504040204" pitchFamily="34" charset="0"/>
                <a:ea typeface="Verdana" panose="020B0604030504040204" pitchFamily="34" charset="0"/>
                <a:cs typeface="Verdana" panose="020B0604030504040204" pitchFamily="34" charset="0"/>
              </a:rPr>
              <a:t>New Hudson, MI. 48165 </a:t>
            </a:r>
          </a:p>
        </p:txBody>
      </p:sp>
      <p:sp>
        <p:nvSpPr>
          <p:cNvPr id="8" name="TextBox 7"/>
          <p:cNvSpPr txBox="1">
            <a:spLocks noChangeArrowheads="1"/>
          </p:cNvSpPr>
          <p:nvPr/>
        </p:nvSpPr>
        <p:spPr bwMode="auto">
          <a:xfrm>
            <a:off x="2057400" y="5063688"/>
            <a:ext cx="4953000" cy="64633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b="1" i="1" dirty="0">
                <a:solidFill>
                  <a:srgbClr val="0E5305"/>
                </a:solidFill>
                <a:latin typeface="Verdana" panose="020B0604030504040204" pitchFamily="34" charset="0"/>
                <a:ea typeface="Verdana" panose="020B0604030504040204" pitchFamily="34" charset="0"/>
                <a:cs typeface="Verdana" panose="020B0604030504040204" pitchFamily="34" charset="0"/>
              </a:rPr>
              <a:t>Feel free to contact us either by phone:</a:t>
            </a:r>
          </a:p>
          <a:p>
            <a:pPr algn="ctr" eaLnBrk="1" hangingPunct="1">
              <a:defRPr/>
            </a:pPr>
            <a:r>
              <a:rPr lang="en-US" sz="2000" b="1" dirty="0">
                <a:solidFill>
                  <a:srgbClr val="0000CC"/>
                </a:solidFill>
                <a:latin typeface="Verdana" panose="020B0604030504040204" pitchFamily="34" charset="0"/>
                <a:ea typeface="Verdana" panose="020B0604030504040204" pitchFamily="34" charset="0"/>
                <a:cs typeface="Verdana" panose="020B0604030504040204" pitchFamily="34" charset="0"/>
              </a:rPr>
              <a:t>(248) 573-4935</a:t>
            </a:r>
            <a:endParaRPr lang="en-US" sz="2000" b="1" i="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a:spLocks noChangeArrowheads="1"/>
          </p:cNvSpPr>
          <p:nvPr/>
        </p:nvSpPr>
        <p:spPr bwMode="auto">
          <a:xfrm>
            <a:off x="2362200" y="5710019"/>
            <a:ext cx="4419600" cy="646331"/>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b="1" i="1" dirty="0">
                <a:solidFill>
                  <a:srgbClr val="0E5305"/>
                </a:solidFill>
                <a:latin typeface="Verdana" panose="020B0604030504040204" pitchFamily="34" charset="0"/>
                <a:ea typeface="Verdana" panose="020B0604030504040204" pitchFamily="34" charset="0"/>
                <a:cs typeface="Verdana" panose="020B0604030504040204" pitchFamily="34" charset="0"/>
              </a:rPr>
              <a:t>Or by email:</a:t>
            </a:r>
          </a:p>
          <a:p>
            <a:pPr algn="ctr" eaLnBrk="1" hangingPunct="1">
              <a:defRPr/>
            </a:pPr>
            <a:r>
              <a:rPr lang="en-US" sz="2000" b="1" dirty="0">
                <a:solidFill>
                  <a:srgbClr val="0000CC"/>
                </a:solidFill>
                <a:latin typeface="Verdana" panose="020B0604030504040204" pitchFamily="34" charset="0"/>
                <a:ea typeface="Verdana" panose="020B0604030504040204" pitchFamily="34" charset="0"/>
                <a:cs typeface="Verdana" panose="020B0604030504040204" pitchFamily="34" charset="0"/>
              </a:rPr>
              <a:t>info@icomnorthamerica.com</a:t>
            </a:r>
          </a:p>
        </p:txBody>
      </p:sp>
      <p:sp>
        <p:nvSpPr>
          <p:cNvPr id="25606" name="TextBox 3"/>
          <p:cNvSpPr txBox="1">
            <a:spLocks noChangeArrowheads="1"/>
          </p:cNvSpPr>
          <p:nvPr/>
        </p:nvSpPr>
        <p:spPr bwMode="auto">
          <a:xfrm>
            <a:off x="0" y="304800"/>
            <a:ext cx="9144000" cy="707886"/>
          </a:xfrm>
          <a:prstGeom prst="rect">
            <a:avLst/>
          </a:prstGeom>
          <a:noFill/>
          <a:ln>
            <a:noFill/>
          </a:ln>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b="1" dirty="0">
                <a:ln/>
                <a:solidFill>
                  <a:srgbClr val="0000CC"/>
                </a:solidFill>
                <a:latin typeface="Verdana" panose="020B0604030504040204" pitchFamily="34" charset="0"/>
                <a:ea typeface="Verdana" panose="020B0604030504040204" pitchFamily="34" charset="0"/>
                <a:cs typeface="Verdana" panose="020B0604030504040204" pitchFamily="34" charset="0"/>
              </a:rPr>
              <a:t>Thank You for your interest!</a:t>
            </a:r>
          </a:p>
        </p:txBody>
      </p:sp>
      <p:pic>
        <p:nvPicPr>
          <p:cNvPr id="24583" name="Picture 2" descr="http://rds.yahoo.com/_ylt=A9G_bDpJYltKZnIA16OjzbkF/SIG=12oicv1p6/EXP=1247589321/**http%3A/www.bergoiata.org/fe/24-25/Beaches%2520-%2520Blue%2520Sky.jpg"/>
          <p:cNvPicPr>
            <a:picLocks noChangeAspect="1" noChangeArrowheads="1"/>
          </p:cNvPicPr>
          <p:nvPr/>
        </p:nvPicPr>
        <p:blipFill>
          <a:blip r:embed="rId2" cstate="print"/>
          <a:srcRect/>
          <a:stretch>
            <a:fillRect/>
          </a:stretch>
        </p:blipFill>
        <p:spPr bwMode="auto">
          <a:xfrm>
            <a:off x="2697163" y="2209800"/>
            <a:ext cx="3703637" cy="1554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Rectangle 9"/>
          <p:cNvSpPr>
            <a:spLocks noChangeArrowheads="1"/>
          </p:cNvSpPr>
          <p:nvPr/>
        </p:nvSpPr>
        <p:spPr bwMode="auto">
          <a:xfrm>
            <a:off x="700881" y="1146759"/>
            <a:ext cx="7696200" cy="923925"/>
          </a:xfrm>
          <a:prstGeom prst="rect">
            <a:avLst/>
          </a:prstGeom>
          <a:noFill/>
          <a:ln>
            <a:noFill/>
          </a:ln>
          <a:extLst/>
        </p:spPr>
        <p:txBody>
          <a:bodyPr>
            <a:spAutoFit/>
          </a:bodyPr>
          <a:lstStyle/>
          <a:p>
            <a:pPr algn="ctr" eaLnBrk="1" hangingPunct="1">
              <a:defRPr/>
            </a:pPr>
            <a:r>
              <a:rPr lang="en-US" b="1" i="1" dirty="0">
                <a:solidFill>
                  <a:srgbClr val="0E5305"/>
                </a:solidFill>
                <a:latin typeface="Verdana" panose="020B0604030504040204" pitchFamily="34" charset="0"/>
                <a:ea typeface="Verdana" panose="020B0604030504040204" pitchFamily="34" charset="0"/>
                <a:cs typeface="Verdana" panose="020B0604030504040204" pitchFamily="34" charset="0"/>
              </a:rPr>
              <a:t>With the proper use of alternative fuels, we can enjoy increased energy security, increased employment in an emerging sector, and decreased emissions.</a:t>
            </a:r>
          </a:p>
        </p:txBody>
      </p:sp>
      <p:sp>
        <p:nvSpPr>
          <p:cNvPr id="69640" name="Footer Placeholder 8"/>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sp>
        <p:nvSpPr>
          <p:cNvPr id="10" name="TextBox 9"/>
          <p:cNvSpPr txBox="1">
            <a:spLocks noChangeArrowheads="1"/>
          </p:cNvSpPr>
          <p:nvPr/>
        </p:nvSpPr>
        <p:spPr bwMode="auto">
          <a:xfrm>
            <a:off x="1905000" y="3926323"/>
            <a:ext cx="5334000" cy="461665"/>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b="1" dirty="0">
                <a:solidFill>
                  <a:srgbClr val="0000CC"/>
                </a:solidFill>
                <a:latin typeface="Verdana" panose="020B0604030504040204" pitchFamily="34" charset="0"/>
                <a:ea typeface="Verdana" panose="020B0604030504040204" pitchFamily="34" charset="0"/>
                <a:cs typeface="Verdana" panose="020B0604030504040204" pitchFamily="34" charset="0"/>
              </a:rPr>
              <a:t>www.icomnorthamerica.com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2000"/>
                                        <p:tgtEl>
                                          <p:spTgt spid="2560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608"/>
                                        </p:tgtEl>
                                        <p:attrNameLst>
                                          <p:attrName>style.visibility</p:attrName>
                                        </p:attrNameLst>
                                      </p:cBhvr>
                                      <p:to>
                                        <p:strVal val="visible"/>
                                      </p:to>
                                    </p:set>
                                    <p:animEffect transition="in" filter="fade">
                                      <p:cBhvr>
                                        <p:cTn id="11" dur="1000"/>
                                        <p:tgtEl>
                                          <p:spTgt spid="25608"/>
                                        </p:tgtEl>
                                      </p:cBhvr>
                                    </p:animEffect>
                                  </p:childTnLst>
                                </p:cTn>
                              </p:par>
                              <p:par>
                                <p:cTn id="12" presetID="10" presetClass="entr" presetSubtype="0" fill="hold" nodeType="withEffect">
                                  <p:stCondLst>
                                    <p:cond delay="1000"/>
                                  </p:stCondLst>
                                  <p:childTnLst>
                                    <p:set>
                                      <p:cBhvr>
                                        <p:cTn id="13" dur="1" fill="hold">
                                          <p:stCondLst>
                                            <p:cond delay="0"/>
                                          </p:stCondLst>
                                        </p:cTn>
                                        <p:tgtEl>
                                          <p:spTgt spid="24583"/>
                                        </p:tgtEl>
                                        <p:attrNameLst>
                                          <p:attrName>style.visibility</p:attrName>
                                        </p:attrNameLst>
                                      </p:cBhvr>
                                      <p:to>
                                        <p:strVal val="visible"/>
                                      </p:to>
                                    </p:set>
                                    <p:animEffect transition="in" filter="fade">
                                      <p:cBhvr>
                                        <p:cTn id="14" dur="2000"/>
                                        <p:tgtEl>
                                          <p:spTgt spid="24583"/>
                                        </p:tgtEl>
                                      </p:cBhvr>
                                    </p:animEffect>
                                  </p:childTnLst>
                                </p:cTn>
                              </p:par>
                            </p:childTnLst>
                          </p:cTn>
                        </p:par>
                        <p:par>
                          <p:cTn id="15" fill="hold" nodeType="afterGroup">
                            <p:stCondLst>
                              <p:cond delay="5000"/>
                            </p:stCondLst>
                            <p:childTnLst>
                              <p:par>
                                <p:cTn id="16" presetID="10"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nodeType="afterGroup">
                            <p:stCondLst>
                              <p:cond delay="6000"/>
                            </p:stCondLst>
                            <p:childTnLst>
                              <p:par>
                                <p:cTn id="20" presetID="10"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par>
                          <p:cTn id="23" fill="hold" nodeType="afterGroup">
                            <p:stCondLst>
                              <p:cond delay="6500"/>
                            </p:stCondLst>
                            <p:childTnLst>
                              <p:par>
                                <p:cTn id="24" presetID="10" presetClass="entr" presetSubtype="0" fill="hold" nodeType="afterEffect">
                                  <p:stCondLst>
                                    <p:cond delay="100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par>
                          <p:cTn id="27" fill="hold" nodeType="afterGroup">
                            <p:stCondLst>
                              <p:cond delay="8000"/>
                            </p:stCondLst>
                            <p:childTnLst>
                              <p:par>
                                <p:cTn id="28" presetID="10" presetClass="entr" presetSubtype="0" fill="hold" grpId="0" nodeType="afterEffect">
                                  <p:stCondLst>
                                    <p:cond delay="10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nodeType="afterGroup">
                            <p:stCondLst>
                              <p:cond delay="9500"/>
                            </p:stCondLst>
                            <p:childTnLst>
                              <p:par>
                                <p:cTn id="32" presetID="10"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5606" grpId="0"/>
      <p:bldP spid="2560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tx2">
                <a:lumMod val="40000"/>
                <a:lumOff val="60000"/>
              </a:schemeClr>
            </a:gs>
            <a:gs pos="100000">
              <a:schemeClr val="tx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4" name="TextBox 3"/>
          <p:cNvSpPr txBox="1"/>
          <p:nvPr/>
        </p:nvSpPr>
        <p:spPr>
          <a:xfrm>
            <a:off x="0" y="342900"/>
            <a:ext cx="9144000"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28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FUEL COST SAVINGS TO FLEETS</a:t>
            </a:r>
          </a:p>
        </p:txBody>
      </p:sp>
      <p:sp>
        <p:nvSpPr>
          <p:cNvPr id="5" name="TextBox 4"/>
          <p:cNvSpPr txBox="1"/>
          <p:nvPr/>
        </p:nvSpPr>
        <p:spPr>
          <a:xfrm>
            <a:off x="-1" y="1143000"/>
            <a:ext cx="9144001"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2000" b="1" dirty="0">
                <a:ln/>
                <a:solidFill>
                  <a:srgbClr val="003366"/>
                </a:solidFill>
                <a:latin typeface="Verdana" panose="020B0604030504040204" pitchFamily="34" charset="0"/>
                <a:ea typeface="Verdana" panose="020B0604030504040204" pitchFamily="34" charset="0"/>
                <a:cs typeface="Verdana" panose="020B0604030504040204" pitchFamily="34" charset="0"/>
              </a:rPr>
              <a:t>WITH</a:t>
            </a:r>
            <a:r>
              <a:rPr lang="en-US" sz="2000" b="1" dirty="0">
                <a:ln/>
                <a:solidFill>
                  <a:srgbClr val="6A9E1F"/>
                </a:solidFill>
                <a:latin typeface="Verdana" panose="020B0604030504040204" pitchFamily="34" charset="0"/>
                <a:ea typeface="Verdana" panose="020B0604030504040204" pitchFamily="34" charset="0"/>
                <a:cs typeface="Verdana" panose="020B0604030504040204" pitchFamily="34" charset="0"/>
              </a:rPr>
              <a:t> </a:t>
            </a:r>
            <a:r>
              <a:rPr lang="en-US" sz="2000" b="1" dirty="0">
                <a:ln/>
                <a:solidFill>
                  <a:srgbClr val="00FF00"/>
                </a:solidFill>
                <a:latin typeface="Verdana" panose="020B0604030504040204" pitchFamily="34" charset="0"/>
                <a:ea typeface="Verdana" panose="020B0604030504040204" pitchFamily="34" charset="0"/>
                <a:cs typeface="Verdana" panose="020B0604030504040204" pitchFamily="34" charset="0"/>
              </a:rPr>
              <a:t>$$$ </a:t>
            </a:r>
            <a:r>
              <a:rPr lang="en-US" sz="2000" b="1" dirty="0">
                <a:ln/>
                <a:solidFill>
                  <a:srgbClr val="003366"/>
                </a:solidFill>
                <a:latin typeface="Verdana" panose="020B0604030504040204" pitchFamily="34" charset="0"/>
                <a:ea typeface="Verdana" panose="020B0604030504040204" pitchFamily="34" charset="0"/>
                <a:cs typeface="Verdana" panose="020B0604030504040204" pitchFamily="34" charset="0"/>
              </a:rPr>
              <a:t>SAVED FLEETS CAN HIRE MORE EMPLOYEES!!</a:t>
            </a:r>
          </a:p>
        </p:txBody>
      </p:sp>
      <p:sp>
        <p:nvSpPr>
          <p:cNvPr id="6" name="TextBox 5"/>
          <p:cNvSpPr txBox="1"/>
          <p:nvPr/>
        </p:nvSpPr>
        <p:spPr>
          <a:xfrm>
            <a:off x="0" y="1819990"/>
            <a:ext cx="9144000" cy="400110"/>
          </a:xfrm>
          <a:prstGeom prst="rect">
            <a:avLst/>
          </a:prstGeom>
          <a:noFill/>
        </p:spPr>
        <p:txBody>
          <a:bodyPr wrap="square" rtlCol="0">
            <a:spAutoFit/>
          </a:bodyPr>
          <a:lstStyle/>
          <a:p>
            <a:pPr eaLnBrk="1" fontAlgn="auto" hangingPunct="1">
              <a:spcBef>
                <a:spcPts val="0"/>
              </a:spcBef>
              <a:spcAft>
                <a:spcPts val="0"/>
              </a:spcAft>
            </a:pPr>
            <a:r>
              <a:rPr lang="en-US" sz="2000" b="1" i="1" dirty="0">
                <a:solidFill>
                  <a:srgbClr val="0000CC"/>
                </a:solidFill>
                <a:latin typeface="Verdana" panose="020B0604030504040204" pitchFamily="34" charset="0"/>
                <a:ea typeface="Verdana" panose="020B0604030504040204" pitchFamily="34" charset="0"/>
                <a:cs typeface="Verdana" panose="020B0604030504040204" pitchFamily="34" charset="0"/>
              </a:rPr>
              <a:t>Inexpensive and easy to use fueling infrastructure: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4880" y="2281655"/>
            <a:ext cx="4389120" cy="3291840"/>
          </a:xfrm>
          <a:prstGeom prst="rect">
            <a:avLst/>
          </a:prstGeom>
          <a:effectLst>
            <a:softEdge rad="6604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082856">
            <a:off x="1319916" y="2729004"/>
            <a:ext cx="2820773" cy="2194560"/>
          </a:xfrm>
          <a:prstGeom prst="rect">
            <a:avLst/>
          </a:prstGeom>
        </p:spPr>
      </p:pic>
      <p:sp>
        <p:nvSpPr>
          <p:cNvPr id="10" name="TextBox 9"/>
          <p:cNvSpPr txBox="1"/>
          <p:nvPr/>
        </p:nvSpPr>
        <p:spPr>
          <a:xfrm>
            <a:off x="114299" y="4528533"/>
            <a:ext cx="3781426" cy="369332"/>
          </a:xfrm>
          <a:prstGeom prst="rect">
            <a:avLst/>
          </a:prstGeom>
          <a:noFill/>
        </p:spPr>
        <p:txBody>
          <a:bodyPr wrap="square" rtlCol="0">
            <a:spAutoFit/>
          </a:bodyPr>
          <a:lstStyle/>
          <a:p>
            <a:pPr algn="ctr" eaLnBrk="1" fontAlgn="auto" hangingPunct="1">
              <a:spcBef>
                <a:spcPts val="0"/>
              </a:spcBef>
              <a:spcAft>
                <a:spcPts val="0"/>
              </a:spcAft>
            </a:pPr>
            <a:r>
              <a:rPr lang="en-US" b="1" i="1" dirty="0">
                <a:solidFill>
                  <a:srgbClr val="003300"/>
                </a:solidFill>
                <a:latin typeface="Verdana" panose="020B0604030504040204" pitchFamily="34" charset="0"/>
                <a:ea typeface="Verdana" panose="020B0604030504040204" pitchFamily="34" charset="0"/>
                <a:cs typeface="Verdana" panose="020B0604030504040204" pitchFamily="34" charset="0"/>
              </a:rPr>
              <a:t>GOING   GREEN !!!</a:t>
            </a:r>
          </a:p>
        </p:txBody>
      </p:sp>
      <p:sp>
        <p:nvSpPr>
          <p:cNvPr id="11" name="TextBox 10"/>
          <p:cNvSpPr txBox="1"/>
          <p:nvPr/>
        </p:nvSpPr>
        <p:spPr>
          <a:xfrm>
            <a:off x="0" y="5157996"/>
            <a:ext cx="9144001" cy="830997"/>
          </a:xfrm>
          <a:prstGeom prst="rect">
            <a:avLst/>
          </a:prstGeom>
          <a:noFill/>
        </p:spPr>
        <p:txBody>
          <a:bodyPr wrap="square" rtlCol="0">
            <a:spAutoFit/>
          </a:bodyPr>
          <a:lstStyle/>
          <a:p>
            <a:pPr algn="ctr" eaLnBrk="1" fontAlgn="auto" hangingPunct="1">
              <a:spcBef>
                <a:spcPts val="0"/>
              </a:spcBef>
              <a:spcAft>
                <a:spcPts val="0"/>
              </a:spcAft>
            </a:pPr>
            <a:r>
              <a:rPr lang="en-US" sz="2400" b="1" dirty="0">
                <a:solidFill>
                  <a:srgbClr val="0000CC"/>
                </a:solidFill>
                <a:latin typeface="Verdana" panose="020B0604030504040204" pitchFamily="34" charset="0"/>
                <a:ea typeface="Verdana" panose="020B0604030504040204" pitchFamily="34" charset="0"/>
                <a:cs typeface="Verdana" panose="020B0604030504040204" pitchFamily="34" charset="0"/>
              </a:rPr>
              <a:t>Rolling it all together for the fleets </a:t>
            </a:r>
          </a:p>
          <a:p>
            <a:pPr algn="ctr" eaLnBrk="1" fontAlgn="auto" hangingPunct="1">
              <a:spcBef>
                <a:spcPts val="0"/>
              </a:spcBef>
              <a:spcAft>
                <a:spcPts val="0"/>
              </a:spcAft>
            </a:pPr>
            <a:r>
              <a:rPr lang="en-US" sz="2400" b="1" dirty="0">
                <a:solidFill>
                  <a:srgbClr val="0000CC"/>
                </a:solidFill>
                <a:latin typeface="Verdana" panose="020B0604030504040204" pitchFamily="34" charset="0"/>
                <a:ea typeface="Verdana" panose="020B0604030504040204" pitchFamily="34" charset="0"/>
                <a:cs typeface="Verdana" panose="020B0604030504040204" pitchFamily="34" charset="0"/>
              </a:rPr>
              <a:t>( fuel-station-vehicle-service point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extLst>
      <p:ext uri="{BB962C8B-B14F-4D97-AF65-F5344CB8AC3E}">
        <p14:creationId xmlns:p14="http://schemas.microsoft.com/office/powerpoint/2010/main" xmlns="" val="355060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2">
                <a:lumMod val="40000"/>
                <a:lumOff val="60000"/>
              </a:schemeClr>
            </a:gs>
            <a:gs pos="43000">
              <a:schemeClr val="tx2">
                <a:lumMod val="40000"/>
                <a:lumOff val="60000"/>
              </a:schemeClr>
            </a:gs>
          </a:gsLst>
          <a:lin ang="6120000" scaled="1"/>
        </a:gradFill>
        <a:effectLst/>
      </p:bgPr>
    </p:bg>
    <p:spTree>
      <p:nvGrpSpPr>
        <p:cNvPr id="1" name=""/>
        <p:cNvGrpSpPr/>
        <p:nvPr/>
      </p:nvGrpSpPr>
      <p:grpSpPr>
        <a:xfrm>
          <a:off x="0" y="0"/>
          <a:ext cx="0" cy="0"/>
          <a:chOff x="0" y="0"/>
          <a:chExt cx="0" cy="0"/>
        </a:xfrm>
      </p:grpSpPr>
      <p:sp>
        <p:nvSpPr>
          <p:cNvPr id="4" name="TextBox 3"/>
          <p:cNvSpPr txBox="1"/>
          <p:nvPr/>
        </p:nvSpPr>
        <p:spPr>
          <a:xfrm>
            <a:off x="0" y="186170"/>
            <a:ext cx="9144000"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pPr>
            <a:r>
              <a:rPr lang="en-US" sz="2400" b="1" dirty="0">
                <a:ln/>
                <a:solidFill>
                  <a:srgbClr val="0000CC"/>
                </a:solidFill>
                <a:latin typeface="Verdana" panose="020B0604030504040204" pitchFamily="34" charset="0"/>
                <a:ea typeface="Verdana" panose="020B0604030504040204" pitchFamily="34" charset="0"/>
                <a:cs typeface="Verdana" panose="020B0604030504040204" pitchFamily="34" charset="0"/>
              </a:rPr>
              <a:t>Hundreds of Success Stories Including</a:t>
            </a:r>
          </a:p>
        </p:txBody>
      </p:sp>
      <p:sp>
        <p:nvSpPr>
          <p:cNvPr id="5" name="TextBox 4"/>
          <p:cNvSpPr txBox="1"/>
          <p:nvPr/>
        </p:nvSpPr>
        <p:spPr>
          <a:xfrm>
            <a:off x="5314950" y="1142523"/>
            <a:ext cx="3728034" cy="4939814"/>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UPS</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DHL</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FEDEX Contractors</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Metro Cars</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AAA</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Old Town Trolleys</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Flight Line</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err="1">
                <a:solidFill>
                  <a:srgbClr val="0000CC"/>
                </a:solidFill>
                <a:latin typeface="Verdana" panose="020B0604030504040204" pitchFamily="34" charset="0"/>
                <a:ea typeface="Verdana" panose="020B0604030504040204" pitchFamily="34" charset="0"/>
                <a:cs typeface="Verdana" panose="020B0604030504040204" pitchFamily="34" charset="0"/>
              </a:rPr>
              <a:t>Groomes</a:t>
            </a: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 Transportation</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Super Shuttle</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GO Airport Shuttle</a:t>
            </a:r>
          </a:p>
          <a:p>
            <a:pPr marL="285750" indent="-285750" eaLnBrk="1" fontAlgn="auto" hangingPunct="1">
              <a:lnSpc>
                <a:spcPct val="150000"/>
              </a:lnSpc>
              <a:spcBef>
                <a:spcPts val="0"/>
              </a:spcBef>
              <a:spcAft>
                <a:spcPts val="0"/>
              </a:spcAft>
              <a:buFont typeface="Wingdings" panose="05000000000000000000" pitchFamily="2" charset="2"/>
              <a:buChar char="§"/>
            </a:pPr>
            <a:r>
              <a:rPr lang="en-US" b="1" i="1" dirty="0">
                <a:solidFill>
                  <a:srgbClr val="0000CC"/>
                </a:solidFill>
                <a:latin typeface="Verdana" panose="020B0604030504040204" pitchFamily="34" charset="0"/>
                <a:ea typeface="Verdana" panose="020B0604030504040204" pitchFamily="34" charset="0"/>
                <a:cs typeface="Verdana" panose="020B0604030504040204" pitchFamily="34" charset="0"/>
              </a:rPr>
              <a:t>Yellow Cabs</a:t>
            </a:r>
            <a:endParaRPr lang="en-US" i="1" dirty="0">
              <a:solidFill>
                <a:srgbClr val="0000CC"/>
              </a:solidFill>
              <a:latin typeface="Verdana" panose="020B0604030504040204" pitchFamily="34" charset="0"/>
              <a:ea typeface="Verdana" panose="020B0604030504040204" pitchFamily="34" charset="0"/>
              <a:cs typeface="Verdana" panose="020B0604030504040204" pitchFamily="34" charset="0"/>
            </a:endParaRPr>
          </a:p>
          <a:p>
            <a:pPr marL="285750" indent="-285750" eaLnBrk="1" fontAlgn="auto" hangingPunct="1">
              <a:spcBef>
                <a:spcPts val="0"/>
              </a:spcBef>
              <a:spcAft>
                <a:spcPts val="0"/>
              </a:spcAft>
              <a:buFont typeface="Wingdings" panose="05000000000000000000" pitchFamily="2" charset="2"/>
              <a:buChar char="§"/>
            </a:pPr>
            <a:endParaRPr lang="en-US" i="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
        <p:nvSpPr>
          <p:cNvPr id="2" name="TextBox 1"/>
          <p:cNvSpPr txBox="1"/>
          <p:nvPr/>
        </p:nvSpPr>
        <p:spPr>
          <a:xfrm>
            <a:off x="114655" y="1035270"/>
            <a:ext cx="5200295" cy="4662815"/>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USNPS</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WSDOT</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NC para-Transit Agencies</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City Of Boston</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Springfield Illinois Police Dept.</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Columbus OH Airport Auth. Shuttles</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Wyandotte County KS</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Town of Greenwich CT</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City of Livonia </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City of Wellington FL</a:t>
            </a:r>
          </a:p>
          <a:p>
            <a:pPr marL="285750" indent="-285750" eaLnBrk="1" fontAlgn="auto" hangingPunct="1">
              <a:lnSpc>
                <a:spcPct val="150000"/>
              </a:lnSpc>
              <a:spcBef>
                <a:spcPts val="0"/>
              </a:spcBef>
              <a:spcAft>
                <a:spcPts val="0"/>
              </a:spcAft>
              <a:buClr>
                <a:srgbClr val="0000CC"/>
              </a:buClr>
              <a:buFont typeface="Wingdings" panose="05000000000000000000" pitchFamily="2" charset="2"/>
              <a:buChar char="§"/>
            </a:pPr>
            <a:r>
              <a:rPr lang="en-US" b="1" dirty="0">
                <a:solidFill>
                  <a:srgbClr val="0000CC"/>
                </a:solidFill>
                <a:latin typeface="Verdana" panose="020B0604030504040204" pitchFamily="34" charset="0"/>
                <a:ea typeface="Verdana" panose="020B0604030504040204" pitchFamily="34" charset="0"/>
                <a:cs typeface="Verdana" panose="020B0604030504040204" pitchFamily="34" charset="0"/>
              </a:rPr>
              <a:t>City of Ypsilanti</a:t>
            </a:r>
          </a:p>
        </p:txBody>
      </p:sp>
      <p:sp>
        <p:nvSpPr>
          <p:cNvPr id="3" name="TextBox 2"/>
          <p:cNvSpPr txBox="1"/>
          <p:nvPr/>
        </p:nvSpPr>
        <p:spPr>
          <a:xfrm>
            <a:off x="19332" y="722065"/>
            <a:ext cx="2447636" cy="369332"/>
          </a:xfrm>
          <a:prstGeom prst="rect">
            <a:avLst/>
          </a:prstGeom>
          <a:noFill/>
        </p:spPr>
        <p:txBody>
          <a:bodyPr wrap="square" rtlCol="0">
            <a:spAutoFit/>
          </a:bodyPr>
          <a:lstStyle/>
          <a:p>
            <a:pPr eaLnBrk="1" fontAlgn="auto" hangingPunct="1">
              <a:spcBef>
                <a:spcPts val="0"/>
              </a:spcBef>
              <a:spcAft>
                <a:spcPts val="0"/>
              </a:spcAft>
            </a:pPr>
            <a:r>
              <a:rPr lang="en-US" b="1" i="1" u="sng" dirty="0">
                <a:solidFill>
                  <a:srgbClr val="0000CC"/>
                </a:solidFill>
                <a:latin typeface="Verdana" panose="020B0604030504040204" pitchFamily="34" charset="0"/>
                <a:ea typeface="Verdana" panose="020B0604030504040204" pitchFamily="34" charset="0"/>
                <a:cs typeface="Verdana" panose="020B0604030504040204" pitchFamily="34" charset="0"/>
              </a:rPr>
              <a:t>PUBLIC SECTOR:</a:t>
            </a:r>
          </a:p>
        </p:txBody>
      </p:sp>
      <p:sp>
        <p:nvSpPr>
          <p:cNvPr id="7" name="TextBox 6"/>
          <p:cNvSpPr txBox="1"/>
          <p:nvPr/>
        </p:nvSpPr>
        <p:spPr>
          <a:xfrm>
            <a:off x="4597111" y="722065"/>
            <a:ext cx="2632364" cy="369332"/>
          </a:xfrm>
          <a:prstGeom prst="rect">
            <a:avLst/>
          </a:prstGeom>
          <a:noFill/>
        </p:spPr>
        <p:txBody>
          <a:bodyPr wrap="square" rtlCol="0">
            <a:spAutoFit/>
          </a:bodyPr>
          <a:lstStyle/>
          <a:p>
            <a:pPr eaLnBrk="1" fontAlgn="auto" hangingPunct="1">
              <a:spcBef>
                <a:spcPts val="0"/>
              </a:spcBef>
              <a:spcAft>
                <a:spcPts val="0"/>
              </a:spcAft>
            </a:pPr>
            <a:r>
              <a:rPr lang="en-US" b="1" i="1" u="sng" dirty="0">
                <a:solidFill>
                  <a:srgbClr val="0000CC"/>
                </a:solidFill>
                <a:latin typeface="Verdana" panose="020B0604030504040204" pitchFamily="34" charset="0"/>
                <a:ea typeface="Verdana" panose="020B0604030504040204" pitchFamily="34" charset="0"/>
                <a:cs typeface="Verdana" panose="020B0604030504040204" pitchFamily="34" charset="0"/>
              </a:rPr>
              <a:t>PRIVATE SECTOR:</a:t>
            </a:r>
          </a:p>
        </p:txBody>
      </p:sp>
    </p:spTree>
    <p:extLst>
      <p:ext uri="{BB962C8B-B14F-4D97-AF65-F5344CB8AC3E}">
        <p14:creationId xmlns:p14="http://schemas.microsoft.com/office/powerpoint/2010/main" xmlns="" val="32348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194" y="2843309"/>
            <a:ext cx="1693069" cy="1693069"/>
          </a:xfrm>
          <a:prstGeom prst="rect">
            <a:avLst/>
          </a:prstGeom>
        </p:spPr>
      </p:pic>
      <p:sp>
        <p:nvSpPr>
          <p:cNvPr id="4" name="TextBox 3"/>
          <p:cNvSpPr txBox="1"/>
          <p:nvPr/>
        </p:nvSpPr>
        <p:spPr>
          <a:xfrm>
            <a:off x="0" y="339003"/>
            <a:ext cx="9144000"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3200" b="1" i="1" dirty="0">
                <a:ln/>
                <a:solidFill>
                  <a:srgbClr val="0000CC"/>
                </a:solidFill>
                <a:latin typeface="Verdana" panose="020B0604030504040204" pitchFamily="34" charset="0"/>
                <a:ea typeface="Verdana" panose="020B0604030504040204" pitchFamily="34" charset="0"/>
                <a:cs typeface="Verdana" panose="020B0604030504040204" pitchFamily="34" charset="0"/>
              </a:rPr>
              <a:t>Benefits of Utilizing Propane Autogas</a:t>
            </a:r>
          </a:p>
        </p:txBody>
      </p:sp>
      <p:graphicFrame>
        <p:nvGraphicFramePr>
          <p:cNvPr id="10" name="Diagram 9"/>
          <p:cNvGraphicFramePr/>
          <p:nvPr>
            <p:extLst>
              <p:ext uri="{D42A27DB-BD31-4B8C-83A1-F6EECF244321}">
                <p14:modId xmlns:p14="http://schemas.microsoft.com/office/powerpoint/2010/main" xmlns="" val="2616393350"/>
              </p:ext>
            </p:extLst>
          </p:nvPr>
        </p:nvGraphicFramePr>
        <p:xfrm>
          <a:off x="1800295" y="1310026"/>
          <a:ext cx="6786561" cy="47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912937" y="1632938"/>
            <a:ext cx="533400" cy="338138"/>
          </a:xfrm>
          <a:prstGeom prst="rect">
            <a:avLst/>
          </a:prstGeom>
          <a:noFill/>
        </p:spPr>
        <p:txBody>
          <a:bodyPr>
            <a:spAutoFit/>
          </a:bodyPr>
          <a:lstStyle/>
          <a:p>
            <a:pPr algn="ctr" eaLnBrk="1" hangingPunct="1">
              <a:defRPr/>
            </a:pPr>
            <a:r>
              <a:rPr lang="en-US" sz="1600" b="1" dirty="0">
                <a:solidFill>
                  <a:prstClr val="black"/>
                </a:solidFill>
                <a:effectLst>
                  <a:outerShdw blurRad="38100" dist="38100" dir="2700000" algn="tl">
                    <a:srgbClr val="000000">
                      <a:alpha val="43137"/>
                    </a:srgbClr>
                  </a:outerShdw>
                </a:effectLst>
                <a:latin typeface="Calibri"/>
              </a:rPr>
              <a:t>$$$</a:t>
            </a:r>
          </a:p>
        </p:txBody>
      </p:sp>
      <p:sp>
        <p:nvSpPr>
          <p:cNvPr id="3" name="TextBox 2"/>
          <p:cNvSpPr txBox="1"/>
          <p:nvPr/>
        </p:nvSpPr>
        <p:spPr>
          <a:xfrm>
            <a:off x="2491132" y="3877163"/>
            <a:ext cx="609600" cy="338138"/>
          </a:xfrm>
          <a:prstGeom prst="rect">
            <a:avLst/>
          </a:prstGeom>
          <a:noFill/>
        </p:spPr>
        <p:txBody>
          <a:bodyPr>
            <a:spAutoFit/>
          </a:bodyPr>
          <a:lstStyle/>
          <a:p>
            <a:pPr algn="ctr" eaLnBrk="1" hangingPunct="1">
              <a:defRPr/>
            </a:pPr>
            <a:r>
              <a:rPr lang="en-US" sz="1600" b="1" dirty="0">
                <a:solidFill>
                  <a:prstClr val="black"/>
                </a:solidFill>
                <a:effectLst>
                  <a:outerShdw blurRad="38100" dist="38100" dir="2700000" algn="tl">
                    <a:srgbClr val="000000">
                      <a:alpha val="43137"/>
                    </a:srgbClr>
                  </a:outerShdw>
                </a:effectLst>
                <a:latin typeface="Calibri"/>
              </a:rPr>
              <a:t>$$$</a:t>
            </a:r>
          </a:p>
        </p:txBody>
      </p:sp>
      <p:pic>
        <p:nvPicPr>
          <p:cNvPr id="3079" name="Picture 4"/>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83207" y="3160684"/>
            <a:ext cx="42545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6"/>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990724" y="5408612"/>
            <a:ext cx="377825"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4"/>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24457" y="2355536"/>
            <a:ext cx="371475"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 name="Picture 1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424456" y="4614280"/>
            <a:ext cx="371475"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3695700" y="6216769"/>
            <a:ext cx="1752600" cy="369332"/>
          </a:xfrm>
          <a:prstGeom prst="rect">
            <a:avLst/>
          </a:prstGeom>
          <a:noFill/>
        </p:spPr>
        <p:txBody>
          <a:bodyPr wrap="square">
            <a:spAutoFit/>
          </a:bodyPr>
          <a:lstStyle/>
          <a:p>
            <a:pPr algn="ctr" eaLnBrk="1" hangingPunct="1">
              <a:defRPr/>
            </a:pPr>
            <a:r>
              <a:rPr lang="en-US" i="1" dirty="0">
                <a:solidFill>
                  <a:schemeClr val="bg1">
                    <a:lumMod val="50000"/>
                  </a:schemeClr>
                </a:solidFill>
                <a:latin typeface="Calibri" pitchFamily="34" charset="0"/>
                <a:cs typeface="Calibri" pitchFamily="34" charset="0"/>
              </a:rPr>
              <a:t>Courtesy of PERC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082"/>
                                        </p:tgtEl>
                                        <p:attrNameLst>
                                          <p:attrName>style.visibility</p:attrName>
                                        </p:attrNameLst>
                                      </p:cBhvr>
                                      <p:to>
                                        <p:strVal val="visible"/>
                                      </p:to>
                                    </p:set>
                                    <p:animEffect transition="in" filter="wipe(down)">
                                      <p:cBhvr>
                                        <p:cTn id="11" dur="1000"/>
                                        <p:tgtEl>
                                          <p:spTgt spid="3082"/>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ipe(down)">
                                      <p:cBhvr>
                                        <p:cTn id="15" dur="1000"/>
                                        <p:tgtEl>
                                          <p:spTgt spid="3079"/>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par>
                          <p:cTn id="20" fill="hold" nodeType="afterGroup">
                            <p:stCondLst>
                              <p:cond delay="4000"/>
                            </p:stCondLst>
                            <p:childTnLst>
                              <p:par>
                                <p:cTn id="21" presetID="22" presetClass="entr" presetSubtype="4" fill="hold" nodeType="afterEffect">
                                  <p:stCondLst>
                                    <p:cond delay="0"/>
                                  </p:stCondLst>
                                  <p:childTnLst>
                                    <p:set>
                                      <p:cBhvr>
                                        <p:cTn id="22" dur="1" fill="hold">
                                          <p:stCondLst>
                                            <p:cond delay="0"/>
                                          </p:stCondLst>
                                        </p:cTn>
                                        <p:tgtEl>
                                          <p:spTgt spid="3083"/>
                                        </p:tgtEl>
                                        <p:attrNameLst>
                                          <p:attrName>style.visibility</p:attrName>
                                        </p:attrNameLst>
                                      </p:cBhvr>
                                      <p:to>
                                        <p:strVal val="visible"/>
                                      </p:to>
                                    </p:set>
                                    <p:animEffect transition="in" filter="wipe(down)">
                                      <p:cBhvr>
                                        <p:cTn id="23" dur="1000"/>
                                        <p:tgtEl>
                                          <p:spTgt spid="3083"/>
                                        </p:tgtEl>
                                      </p:cBhvr>
                                    </p:animEffect>
                                  </p:childTnLst>
                                </p:cTn>
                              </p:par>
                            </p:childTnLst>
                          </p:cTn>
                        </p:par>
                        <p:par>
                          <p:cTn id="24" fill="hold" nodeType="afterGroup">
                            <p:stCondLst>
                              <p:cond delay="5000"/>
                            </p:stCondLst>
                            <p:childTnLst>
                              <p:par>
                                <p:cTn id="25" presetID="22" presetClass="entr" presetSubtype="4"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wipe(down)">
                                      <p:cBhvr>
                                        <p:cTn id="2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Property of ICOM North America</a:t>
            </a:r>
          </a:p>
        </p:txBody>
      </p:sp>
      <p:pic>
        <p:nvPicPr>
          <p:cNvPr id="2355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58763"/>
            <a:ext cx="4237038" cy="111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Box 2"/>
          <p:cNvSpPr txBox="1">
            <a:spLocks noChangeArrowheads="1"/>
          </p:cNvSpPr>
          <p:nvPr/>
        </p:nvSpPr>
        <p:spPr bwMode="auto">
          <a:xfrm>
            <a:off x="381000" y="1447800"/>
            <a:ext cx="8305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0000"/>
                </a:solidFill>
              </a:rPr>
              <a:t>What is Propane?</a:t>
            </a:r>
          </a:p>
          <a:p>
            <a:pPr eaLnBrk="1" hangingPunct="1">
              <a:spcBef>
                <a:spcPct val="0"/>
              </a:spcBef>
              <a:buFontTx/>
              <a:buNone/>
            </a:pPr>
            <a:r>
              <a:rPr lang="en-US" altLang="en-US" sz="1200">
                <a:solidFill>
                  <a:srgbClr val="000000"/>
                </a:solidFill>
              </a:rPr>
              <a:t>Propane is liquefied petroleum gas that consists of propane, propylene, butane, and butylenes in various mixtures.  In the United States, propane is the primary ingredient.  Propane is a by-product of natural gas processing and petroleum refining and it is stored under moderate pressure to maintain its liquid state.</a:t>
            </a:r>
          </a:p>
        </p:txBody>
      </p:sp>
      <p:sp>
        <p:nvSpPr>
          <p:cNvPr id="23557" name="TextBox 3"/>
          <p:cNvSpPr txBox="1">
            <a:spLocks noChangeArrowheads="1"/>
          </p:cNvSpPr>
          <p:nvPr/>
        </p:nvSpPr>
        <p:spPr bwMode="auto">
          <a:xfrm>
            <a:off x="423863" y="2322513"/>
            <a:ext cx="8229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0000"/>
                </a:solidFill>
              </a:rPr>
              <a:t>Why is Propane a Clean Air Choice?</a:t>
            </a:r>
          </a:p>
          <a:p>
            <a:pPr eaLnBrk="1" hangingPunct="1">
              <a:spcBef>
                <a:spcPct val="0"/>
              </a:spcBef>
              <a:buFontTx/>
              <a:buNone/>
            </a:pPr>
            <a:r>
              <a:rPr lang="en-US" altLang="en-US" sz="1200">
                <a:solidFill>
                  <a:srgbClr val="000000"/>
                </a:solidFill>
              </a:rPr>
              <a:t>Propane vehicles produce less tailpipe emissions of virtually all pollutants associated with automobile vehicles that use gasoline or diesel.  According to the U.S. Environmental Protection Agency, a typical four-horsepower gasoline lawnmower engines generates almost six times as much volatile organic compound (VOCs) per hour of use as a typical car.  Converting small utility engines such as lawnmowers to burn propane can reduce emissions of ozone precursors by one third and increase fuel economy by 14 percent.</a:t>
            </a:r>
          </a:p>
        </p:txBody>
      </p:sp>
      <p:sp>
        <p:nvSpPr>
          <p:cNvPr id="5" name="TextBox 4"/>
          <p:cNvSpPr txBox="1"/>
          <p:nvPr/>
        </p:nvSpPr>
        <p:spPr>
          <a:xfrm>
            <a:off x="419100" y="3563938"/>
            <a:ext cx="8077200" cy="1014412"/>
          </a:xfrm>
          <a:prstGeom prst="rect">
            <a:avLst/>
          </a:prstGeom>
          <a:noFill/>
        </p:spPr>
        <p:txBody>
          <a:bodyPr>
            <a:spAutoFit/>
          </a:bodyPr>
          <a:lstStyle/>
          <a:p>
            <a:pPr eaLnBrk="1" hangingPunct="1">
              <a:defRPr/>
            </a:pPr>
            <a:r>
              <a:rPr lang="en-US" sz="1200" b="1" dirty="0">
                <a:solidFill>
                  <a:prstClr val="black"/>
                </a:solidFill>
                <a:latin typeface="Calibri"/>
              </a:rPr>
              <a:t>What are the other benefits of Propane?</a:t>
            </a:r>
          </a:p>
          <a:p>
            <a:pPr marL="285750" indent="-285750" eaLnBrk="1" hangingPunct="1">
              <a:buFont typeface="Arial" pitchFamily="34" charset="0"/>
              <a:buChar char="•"/>
              <a:defRPr/>
            </a:pPr>
            <a:r>
              <a:rPr lang="en-US" sz="1200" dirty="0">
                <a:solidFill>
                  <a:prstClr val="black"/>
                </a:solidFill>
                <a:latin typeface="Calibri"/>
              </a:rPr>
              <a:t>Energy Security: the majority of propane used in the U.S. today is domestically produced.</a:t>
            </a:r>
          </a:p>
          <a:p>
            <a:pPr marL="285750" indent="-285750" eaLnBrk="1" hangingPunct="1">
              <a:buFont typeface="Arial" pitchFamily="34" charset="0"/>
              <a:buChar char="•"/>
              <a:defRPr/>
            </a:pPr>
            <a:r>
              <a:rPr lang="en-US" sz="1200" dirty="0">
                <a:solidFill>
                  <a:prstClr val="black"/>
                </a:solidFill>
                <a:latin typeface="Calibri"/>
              </a:rPr>
              <a:t>Cost: Propane costs less than gasoline and diesel fuel per gallon</a:t>
            </a:r>
          </a:p>
          <a:p>
            <a:pPr marL="285750" indent="-285750" eaLnBrk="1" hangingPunct="1">
              <a:buFont typeface="Arial" pitchFamily="34" charset="0"/>
              <a:buChar char="•"/>
              <a:defRPr/>
            </a:pPr>
            <a:r>
              <a:rPr lang="en-US" sz="1200" dirty="0">
                <a:solidFill>
                  <a:prstClr val="black"/>
                </a:solidFill>
                <a:latin typeface="Calibri"/>
              </a:rPr>
              <a:t>Availability: with numerous propane vehicles available and a national infrastructure of pipelines, processing facilities, and storage already exists for the efficient distribution of propane, the propane option is accessible to the masses.</a:t>
            </a:r>
          </a:p>
        </p:txBody>
      </p:sp>
      <p:sp>
        <p:nvSpPr>
          <p:cNvPr id="23559" name="TextBox 5"/>
          <p:cNvSpPr txBox="1">
            <a:spLocks noChangeArrowheads="1"/>
          </p:cNvSpPr>
          <p:nvPr/>
        </p:nvSpPr>
        <p:spPr bwMode="auto">
          <a:xfrm>
            <a:off x="5638800" y="244475"/>
            <a:ext cx="3352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i="1">
                <a:solidFill>
                  <a:srgbClr val="000000"/>
                </a:solidFill>
              </a:rPr>
              <a:t>For some more information on propane please visit the U.S. Department of Energy, Energy Efficiency and Renewable Energy website or contact your local American Lung Association office.</a:t>
            </a:r>
          </a:p>
        </p:txBody>
      </p:sp>
      <p:sp>
        <p:nvSpPr>
          <p:cNvPr id="23560" name="TextBox 6"/>
          <p:cNvSpPr txBox="1">
            <a:spLocks noChangeArrowheads="1"/>
          </p:cNvSpPr>
          <p:nvPr/>
        </p:nvSpPr>
        <p:spPr bwMode="auto">
          <a:xfrm>
            <a:off x="1676400" y="4953000"/>
            <a:ext cx="5715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a:solidFill>
                  <a:srgbClr val="000000"/>
                </a:solidFill>
              </a:rPr>
              <a:t>American Lung Association of The Upper Midwest</a:t>
            </a:r>
          </a:p>
          <a:p>
            <a:pPr algn="ctr" eaLnBrk="1" hangingPunct="1">
              <a:spcBef>
                <a:spcPct val="0"/>
              </a:spcBef>
              <a:buFontTx/>
              <a:buNone/>
            </a:pPr>
            <a:r>
              <a:rPr lang="en-US" altLang="en-US" sz="1200">
                <a:solidFill>
                  <a:srgbClr val="000000"/>
                </a:solidFill>
              </a:rPr>
              <a:t>490 Concordia Avenue</a:t>
            </a:r>
          </a:p>
          <a:p>
            <a:pPr algn="ctr" eaLnBrk="1" hangingPunct="1">
              <a:spcBef>
                <a:spcPct val="0"/>
              </a:spcBef>
              <a:buFontTx/>
              <a:buNone/>
            </a:pPr>
            <a:r>
              <a:rPr lang="en-US" altLang="en-US" sz="1200">
                <a:solidFill>
                  <a:srgbClr val="000000"/>
                </a:solidFill>
              </a:rPr>
              <a:t>St. Paul, MN 55103-2441</a:t>
            </a:r>
          </a:p>
          <a:p>
            <a:pPr algn="ctr" eaLnBrk="1" hangingPunct="1">
              <a:spcBef>
                <a:spcPct val="0"/>
              </a:spcBef>
              <a:buFontTx/>
              <a:buNone/>
            </a:pPr>
            <a:r>
              <a:rPr lang="en-US" altLang="en-US" sz="1200">
                <a:solidFill>
                  <a:srgbClr val="000000"/>
                </a:solidFill>
              </a:rPr>
              <a:t>Phone: 651-227-8014</a:t>
            </a:r>
          </a:p>
          <a:p>
            <a:pPr algn="ctr" eaLnBrk="1" hangingPunct="1">
              <a:spcBef>
                <a:spcPct val="0"/>
              </a:spcBef>
              <a:buFontTx/>
              <a:buNone/>
            </a:pPr>
            <a:r>
              <a:rPr lang="en-US" altLang="en-US" sz="1200">
                <a:solidFill>
                  <a:srgbClr val="000000"/>
                </a:solidFill>
              </a:rPr>
              <a:t>Fax: 651-227-5459</a:t>
            </a:r>
          </a:p>
          <a:p>
            <a:pPr algn="ctr" eaLnBrk="1" hangingPunct="1">
              <a:spcBef>
                <a:spcPct val="0"/>
              </a:spcBef>
              <a:buFontTx/>
              <a:buNone/>
            </a:pPr>
            <a:r>
              <a:rPr lang="en-US" altLang="en-US" sz="1200">
                <a:solidFill>
                  <a:srgbClr val="000000"/>
                </a:solidFill>
              </a:rPr>
              <a:t>Email: </a:t>
            </a:r>
            <a:r>
              <a:rPr lang="en-US" altLang="en-US" sz="1200">
                <a:solidFill>
                  <a:srgbClr val="000000"/>
                </a:solidFill>
                <a:hlinkClick r:id="rId3"/>
              </a:rPr>
              <a:t>cleanairchoice@lungum.org</a:t>
            </a:r>
            <a:endParaRPr lang="en-US" altLang="en-US" sz="1200">
              <a:solidFill>
                <a:srgbClr val="000000"/>
              </a:solidFill>
            </a:endParaRPr>
          </a:p>
          <a:p>
            <a:pPr algn="ctr" eaLnBrk="1" hangingPunct="1">
              <a:spcBef>
                <a:spcPct val="0"/>
              </a:spcBef>
              <a:buFontTx/>
              <a:buNone/>
            </a:pPr>
            <a:endParaRPr lang="en-US" altLang="en-US" sz="1200">
              <a:solidFill>
                <a:srgbClr val="00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71" y="6081395"/>
            <a:ext cx="1789992" cy="640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Autogas_ppt_Info_schoolbus.jpg"/>
          <p:cNvPicPr>
            <a:picLocks noChangeAspect="1"/>
          </p:cNvPicPr>
          <p:nvPr/>
        </p:nvPicPr>
        <p:blipFill>
          <a:blip r:embed="rId3" cstate="print">
            <a:lum bright="-6000" contrast="-14000"/>
            <a:extLst>
              <a:ext uri="{28A0092B-C50C-407E-A947-70E740481C1C}">
                <a14:useLocalDpi xmlns:a14="http://schemas.microsoft.com/office/drawing/2010/main" xmlns="" val="0"/>
              </a:ext>
            </a:extLst>
          </a:blip>
          <a:srcRect/>
          <a:stretch>
            <a:fillRect/>
          </a:stretch>
        </p:blipFill>
        <p:spPr bwMode="auto">
          <a:xfrm>
            <a:off x="2286000" y="3460750"/>
            <a:ext cx="6596063" cy="3192463"/>
          </a:xfrm>
          <a:prstGeom prst="rect">
            <a:avLst/>
          </a:prstGeom>
          <a:blipFill dpi="0" rotWithShape="1">
            <a:blip r:embed="rId4" cstate="print">
              <a:lum bright="-6000" contrast="-1400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4579" name="Title 5"/>
          <p:cNvSpPr>
            <a:spLocks noGrp="1"/>
          </p:cNvSpPr>
          <p:nvPr>
            <p:ph type="title"/>
          </p:nvPr>
        </p:nvSpPr>
        <p:spPr/>
        <p:txBody>
          <a:bodyPr/>
          <a:lstStyle/>
          <a:p>
            <a:pPr eaLnBrk="1" hangingPunct="1"/>
            <a:r>
              <a:rPr lang="en-US" altLang="en-US" sz="4000">
                <a:latin typeface="Calibri" pitchFamily="34" charset="0"/>
                <a:ea typeface="Calibri" pitchFamily="34" charset="0"/>
                <a:cs typeface="Calibri" pitchFamily="34" charset="0"/>
              </a:rPr>
              <a:t>Propane Autogas is Safe.</a:t>
            </a:r>
          </a:p>
        </p:txBody>
      </p:sp>
      <p:sp>
        <p:nvSpPr>
          <p:cNvPr id="24580" name="Text Placeholder 4"/>
          <p:cNvSpPr>
            <a:spLocks noGrp="1"/>
          </p:cNvSpPr>
          <p:nvPr>
            <p:ph type="body" sz="quarter" idx="13"/>
          </p:nvPr>
        </p:nvSpPr>
        <p:spPr/>
        <p:txBody>
          <a:bodyPr/>
          <a:lstStyle/>
          <a:p>
            <a:pPr eaLnBrk="1" hangingPunct="1">
              <a:buFontTx/>
              <a:buChar char="•"/>
            </a:pPr>
            <a:r>
              <a:rPr lang="en-US" altLang="en-US" sz="2400" dirty="0">
                <a:latin typeface="Calibri" pitchFamily="34" charset="0"/>
                <a:ea typeface="Calibri" pitchFamily="34" charset="0"/>
                <a:cs typeface="Calibri" pitchFamily="34" charset="0"/>
              </a:rPr>
              <a:t>Meets all federal motor vehicle safety standards.</a:t>
            </a:r>
          </a:p>
          <a:p>
            <a:pPr eaLnBrk="1" hangingPunct="1">
              <a:buFontTx/>
              <a:buChar char="•"/>
            </a:pPr>
            <a:r>
              <a:rPr lang="en-US" altLang="en-US" sz="2400" dirty="0">
                <a:latin typeface="Calibri" pitchFamily="34" charset="0"/>
                <a:ea typeface="Calibri" pitchFamily="34" charset="0"/>
                <a:cs typeface="Calibri" pitchFamily="34" charset="0"/>
              </a:rPr>
              <a:t>Fuel tanks are 20 times more puncture-resistant than gasoline and diesel tanks.</a:t>
            </a:r>
          </a:p>
          <a:p>
            <a:pPr eaLnBrk="1" hangingPunct="1">
              <a:buFontTx/>
              <a:buChar char="•"/>
            </a:pPr>
            <a:r>
              <a:rPr lang="en-US" altLang="en-US" sz="2400" dirty="0">
                <a:latin typeface="Calibri" pitchFamily="34" charset="0"/>
                <a:ea typeface="Calibri" pitchFamily="34" charset="0"/>
                <a:cs typeface="Calibri" pitchFamily="34" charset="0"/>
              </a:rPr>
              <a:t>Stored at relatively low pressure, about 250 psi.</a:t>
            </a:r>
          </a:p>
        </p:txBody>
      </p:sp>
      <p:sp>
        <p:nvSpPr>
          <p:cNvPr id="3" name="TextBox 2"/>
          <p:cNvSpPr txBox="1"/>
          <p:nvPr/>
        </p:nvSpPr>
        <p:spPr>
          <a:xfrm>
            <a:off x="7010400" y="55563"/>
            <a:ext cx="1371600" cy="369887"/>
          </a:xfrm>
          <a:prstGeom prst="rect">
            <a:avLst/>
          </a:prstGeom>
          <a:noFill/>
        </p:spPr>
        <p:txBody>
          <a:bodyPr>
            <a:spAutoFit/>
          </a:bodyPr>
          <a:lstStyle/>
          <a:p>
            <a:pPr eaLnBrk="1" hangingPunct="1">
              <a:defRPr/>
            </a:pPr>
            <a:r>
              <a:rPr lang="en-US" i="1" dirty="0">
                <a:solidFill>
                  <a:schemeClr val="bg1">
                    <a:lumMod val="95000"/>
                  </a:schemeClr>
                </a:solidFill>
                <a:latin typeface="Calibri" pitchFamily="34" charset="0"/>
                <a:cs typeface="Calibri" pitchFamily="34" charset="0"/>
              </a:rPr>
              <a:t>Courtesy of: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6200"/>
            <a:ext cx="7620000" cy="1219200"/>
          </a:xfrm>
        </p:spPr>
        <p:txBody>
          <a:bodyPr/>
          <a:lstStyle/>
          <a:p>
            <a:pPr eaLnBrk="1" hangingPunct="1"/>
            <a:r>
              <a:rPr lang="en-US" altLang="en-US" sz="4000">
                <a:latin typeface="Calibri" pitchFamily="34" charset="0"/>
                <a:ea typeface="ＭＳ Ｐゴシック" pitchFamily="34" charset="-128"/>
                <a:cs typeface="Calibri" pitchFamily="34" charset="0"/>
              </a:rPr>
              <a:t>Propane Autogas is Safe  </a:t>
            </a:r>
          </a:p>
        </p:txBody>
      </p:sp>
      <p:sp>
        <p:nvSpPr>
          <p:cNvPr id="32770" name="Text Placeholder 2"/>
          <p:cNvSpPr>
            <a:spLocks noGrp="1"/>
          </p:cNvSpPr>
          <p:nvPr>
            <p:ph type="body" sz="quarter" idx="13"/>
          </p:nvPr>
        </p:nvSpPr>
        <p:spPr>
          <a:xfrm>
            <a:off x="238125" y="1587500"/>
            <a:ext cx="8448675" cy="4495800"/>
          </a:xfrm>
        </p:spPr>
        <p:txBody>
          <a:bodyPr/>
          <a:lstStyle/>
          <a:p>
            <a:pPr marL="0" indent="0" eaLnBrk="1" hangingPunct="1">
              <a:buFontTx/>
              <a:buNone/>
              <a:defRPr/>
            </a:pPr>
            <a:r>
              <a:rPr lang="en-US" sz="2400" dirty="0">
                <a:latin typeface="Calibri" pitchFamily="34" charset="0"/>
                <a:ea typeface="ＭＳ Ｐゴシック" pitchFamily="34" charset="-128"/>
                <a:cs typeface="Calibri" pitchFamily="34" charset="0"/>
              </a:rPr>
              <a:t>Propane Autogas is a contained </a:t>
            </a:r>
          </a:p>
          <a:p>
            <a:pPr marL="0" indent="0" eaLnBrk="1" hangingPunct="1">
              <a:buFontTx/>
              <a:buNone/>
              <a:defRPr/>
            </a:pPr>
            <a:r>
              <a:rPr lang="en-US" sz="2400" dirty="0">
                <a:latin typeface="Calibri" pitchFamily="34" charset="0"/>
                <a:ea typeface="ＭＳ Ｐゴシック" pitchFamily="34" charset="-128"/>
                <a:cs typeface="Calibri" pitchFamily="34" charset="0"/>
              </a:rPr>
              <a:t>fuel source:</a:t>
            </a:r>
          </a:p>
          <a:p>
            <a:pPr eaLnBrk="1" hangingPunct="1">
              <a:defRPr/>
            </a:pPr>
            <a:endParaRPr lang="en-US" sz="2400" dirty="0">
              <a:latin typeface="Calibri" pitchFamily="34" charset="0"/>
              <a:ea typeface="ＭＳ Ｐゴシック" pitchFamily="34" charset="-128"/>
              <a:cs typeface="Calibri" pitchFamily="34" charset="0"/>
            </a:endParaRPr>
          </a:p>
          <a:p>
            <a:pPr eaLnBrk="1" hangingPunct="1">
              <a:defRPr/>
            </a:pPr>
            <a:r>
              <a:rPr lang="en-US" sz="2400" dirty="0">
                <a:latin typeface="Calibri" pitchFamily="34" charset="0"/>
                <a:ea typeface="ＭＳ Ｐゴシック" pitchFamily="34" charset="-128"/>
                <a:cs typeface="Calibri" pitchFamily="34" charset="0"/>
              </a:rPr>
              <a:t>No spillage</a:t>
            </a:r>
          </a:p>
          <a:p>
            <a:pPr eaLnBrk="1" hangingPunct="1">
              <a:defRPr/>
            </a:pPr>
            <a:r>
              <a:rPr lang="en-US" sz="2400" dirty="0">
                <a:latin typeface="Calibri" pitchFamily="34" charset="0"/>
                <a:ea typeface="ＭＳ Ｐゴシック" pitchFamily="34" charset="-128"/>
                <a:cs typeface="Calibri" pitchFamily="34" charset="0"/>
              </a:rPr>
              <a:t>No shrinkage</a:t>
            </a:r>
          </a:p>
          <a:p>
            <a:pPr eaLnBrk="1" hangingPunct="1">
              <a:defRPr/>
            </a:pPr>
            <a:r>
              <a:rPr lang="en-US" sz="2400" dirty="0">
                <a:latin typeface="Calibri" pitchFamily="34" charset="0"/>
                <a:ea typeface="ＭＳ Ｐゴシック" pitchFamily="34" charset="-128"/>
                <a:cs typeface="Calibri" pitchFamily="34" charset="0"/>
              </a:rPr>
              <a:t>No pilferage</a:t>
            </a:r>
          </a:p>
          <a:p>
            <a:pPr eaLnBrk="1" hangingPunct="1">
              <a:defRPr/>
            </a:pPr>
            <a:r>
              <a:rPr lang="en-US" sz="2400" dirty="0">
                <a:latin typeface="Calibri" pitchFamily="34" charset="0"/>
                <a:ea typeface="ＭＳ Ｐゴシック" pitchFamily="34" charset="-128"/>
                <a:cs typeface="Calibri" pitchFamily="34" charset="0"/>
              </a:rPr>
              <a:t>No contamination</a:t>
            </a:r>
          </a:p>
          <a:p>
            <a:pPr eaLnBrk="1" hangingPunct="1">
              <a:defRPr/>
            </a:pPr>
            <a:r>
              <a:rPr lang="en-US" sz="2400" dirty="0">
                <a:latin typeface="Calibri" pitchFamily="34" charset="0"/>
                <a:ea typeface="ＭＳ Ｐゴシック" pitchFamily="34" charset="-128"/>
                <a:cs typeface="Calibri" pitchFamily="34" charset="0"/>
              </a:rPr>
              <a:t>Non-toxic </a:t>
            </a:r>
          </a:p>
        </p:txBody>
      </p:sp>
      <p:pic>
        <p:nvPicPr>
          <p:cNvPr id="23556" name="Picture 5"/>
          <p:cNvPicPr>
            <a:picLocks noChangeAspect="1"/>
          </p:cNvPicPr>
          <p:nvPr/>
        </p:nvPicPr>
        <p:blipFill>
          <a:blip r:embed="rId3" cstate="print">
            <a:extLst>
              <a:ext uri="{28A0092B-C50C-407E-A947-70E740481C1C}">
                <a14:useLocalDpi xmlns:a14="http://schemas.microsoft.com/office/drawing/2010/main" xmlns="" val="0"/>
              </a:ext>
            </a:extLst>
          </a:blip>
          <a:srcRect l="41774" t="19141" r="3065" b="-2"/>
          <a:stretch>
            <a:fillRect/>
          </a:stretch>
        </p:blipFill>
        <p:spPr bwMode="auto">
          <a:xfrm>
            <a:off x="4191000" y="1981200"/>
            <a:ext cx="3762375"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989763" y="41275"/>
            <a:ext cx="1371600" cy="368300"/>
          </a:xfrm>
          <a:prstGeom prst="rect">
            <a:avLst/>
          </a:prstGeom>
          <a:noFill/>
        </p:spPr>
        <p:txBody>
          <a:bodyPr>
            <a:spAutoFit/>
          </a:bodyPr>
          <a:lstStyle/>
          <a:p>
            <a:pPr eaLnBrk="1" hangingPunct="1">
              <a:defRPr/>
            </a:pPr>
            <a:r>
              <a:rPr lang="en-US" i="1" dirty="0">
                <a:solidFill>
                  <a:schemeClr val="bg1">
                    <a:lumMod val="95000"/>
                  </a:schemeClr>
                </a:solidFill>
                <a:latin typeface="Calibri" pitchFamily="34" charset="0"/>
                <a:cs typeface="Calibri" pitchFamily="34" charset="0"/>
              </a:rPr>
              <a:t>Courtesy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6.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7.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8.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RC Template - FINAL">
  <a:themeElements>
    <a:clrScheme name="PERC PowerPoint Template">
      <a:dk1>
        <a:sysClr val="windowText" lastClr="000000"/>
      </a:dk1>
      <a:lt1>
        <a:sysClr val="window" lastClr="FFFFFF"/>
      </a:lt1>
      <a:dk2>
        <a:srgbClr val="1F497D"/>
      </a:dk2>
      <a:lt2>
        <a:srgbClr val="EEECE1"/>
      </a:lt2>
      <a:accent1>
        <a:srgbClr val="366092"/>
      </a:accent1>
      <a:accent2>
        <a:srgbClr val="76AB3C"/>
      </a:accent2>
      <a:accent3>
        <a:srgbClr val="953533"/>
      </a:accent3>
      <a:accent4>
        <a:srgbClr val="5F497A"/>
      </a:accent4>
      <a:accent5>
        <a:srgbClr val="31859B"/>
      </a:accent5>
      <a:accent6>
        <a:srgbClr val="DAA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8F8F8"/>
        </a:dk2>
        <a:lt2>
          <a:srgbClr val="808080"/>
        </a:lt2>
        <a:accent1>
          <a:srgbClr val="003399"/>
        </a:accent1>
        <a:accent2>
          <a:srgbClr val="99CC00"/>
        </a:accent2>
        <a:accent3>
          <a:srgbClr val="FFFFFF"/>
        </a:accent3>
        <a:accent4>
          <a:srgbClr val="000000"/>
        </a:accent4>
        <a:accent5>
          <a:srgbClr val="AAADCA"/>
        </a:accent5>
        <a:accent6>
          <a:srgbClr val="8AB900"/>
        </a:accent6>
        <a:hlink>
          <a:srgbClr val="0099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ERC Template - FINAL">
  <a:themeElements>
    <a:clrScheme name="PERC PowerPoint Template">
      <a:dk1>
        <a:sysClr val="windowText" lastClr="000000"/>
      </a:dk1>
      <a:lt1>
        <a:sysClr val="window" lastClr="FFFFFF"/>
      </a:lt1>
      <a:dk2>
        <a:srgbClr val="1F497D"/>
      </a:dk2>
      <a:lt2>
        <a:srgbClr val="EEECE1"/>
      </a:lt2>
      <a:accent1>
        <a:srgbClr val="366092"/>
      </a:accent1>
      <a:accent2>
        <a:srgbClr val="76AB3C"/>
      </a:accent2>
      <a:accent3>
        <a:srgbClr val="953533"/>
      </a:accent3>
      <a:accent4>
        <a:srgbClr val="5F497A"/>
      </a:accent4>
      <a:accent5>
        <a:srgbClr val="31859B"/>
      </a:accent5>
      <a:accent6>
        <a:srgbClr val="DAA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8F8F8"/>
        </a:dk2>
        <a:lt2>
          <a:srgbClr val="808080"/>
        </a:lt2>
        <a:accent1>
          <a:srgbClr val="003399"/>
        </a:accent1>
        <a:accent2>
          <a:srgbClr val="99CC00"/>
        </a:accent2>
        <a:accent3>
          <a:srgbClr val="FFFFFF"/>
        </a:accent3>
        <a:accent4>
          <a:srgbClr val="000000"/>
        </a:accent4>
        <a:accent5>
          <a:srgbClr val="AAADCA"/>
        </a:accent5>
        <a:accent6>
          <a:srgbClr val="8AB900"/>
        </a:accent6>
        <a:hlink>
          <a:srgbClr val="0099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ERC Template - FINAL">
  <a:themeElements>
    <a:clrScheme name="PERC PowerPoint Template">
      <a:dk1>
        <a:sysClr val="windowText" lastClr="000000"/>
      </a:dk1>
      <a:lt1>
        <a:sysClr val="window" lastClr="FFFFFF"/>
      </a:lt1>
      <a:dk2>
        <a:srgbClr val="1F497D"/>
      </a:dk2>
      <a:lt2>
        <a:srgbClr val="EEECE1"/>
      </a:lt2>
      <a:accent1>
        <a:srgbClr val="366092"/>
      </a:accent1>
      <a:accent2>
        <a:srgbClr val="76AB3C"/>
      </a:accent2>
      <a:accent3>
        <a:srgbClr val="953533"/>
      </a:accent3>
      <a:accent4>
        <a:srgbClr val="5F497A"/>
      </a:accent4>
      <a:accent5>
        <a:srgbClr val="31859B"/>
      </a:accent5>
      <a:accent6>
        <a:srgbClr val="DAA6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8F8F8"/>
        </a:dk2>
        <a:lt2>
          <a:srgbClr val="808080"/>
        </a:lt2>
        <a:accent1>
          <a:srgbClr val="003399"/>
        </a:accent1>
        <a:accent2>
          <a:srgbClr val="99CC00"/>
        </a:accent2>
        <a:accent3>
          <a:srgbClr val="FFFFFF"/>
        </a:accent3>
        <a:accent4>
          <a:srgbClr val="000000"/>
        </a:accent4>
        <a:accent5>
          <a:srgbClr val="AAADCA"/>
        </a:accent5>
        <a:accent6>
          <a:srgbClr val="8AB900"/>
        </a:accent6>
        <a:hlink>
          <a:srgbClr val="0099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11772</TotalTime>
  <Words>2474</Words>
  <Application>Microsoft Office PowerPoint</Application>
  <PresentationFormat>On-screen Show (4:3)</PresentationFormat>
  <Paragraphs>426</Paragraphs>
  <Slides>36</Slides>
  <Notes>6</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36</vt:i4>
      </vt:variant>
    </vt:vector>
  </HeadingPairs>
  <TitlesOfParts>
    <vt:vector size="55" baseType="lpstr">
      <vt:lpstr>Office Theme</vt:lpstr>
      <vt:lpstr>1_Office Theme</vt:lpstr>
      <vt:lpstr>2_Office Theme</vt:lpstr>
      <vt:lpstr>PERC Template - FINAL</vt:lpstr>
      <vt:lpstr>1_PERC Template - FINAL</vt:lpstr>
      <vt:lpstr>2_PERC Template - FINAL</vt:lpstr>
      <vt:lpstr>3_Flow</vt:lpstr>
      <vt:lpstr>3_Office Theme</vt:lpstr>
      <vt:lpstr>4_Office Theme</vt:lpstr>
      <vt:lpstr>5_Office Theme</vt:lpstr>
      <vt:lpstr>6_Office Theme</vt:lpstr>
      <vt:lpstr>9_Office Theme</vt:lpstr>
      <vt:lpstr>7_Office Theme</vt:lpstr>
      <vt:lpstr>10_Office Theme</vt:lpstr>
      <vt:lpstr>Slice</vt:lpstr>
      <vt:lpstr>1_Slice</vt:lpstr>
      <vt:lpstr>2_Slice</vt:lpstr>
      <vt:lpstr>3_Slice</vt:lpstr>
      <vt:lpstr>Image</vt:lpstr>
      <vt:lpstr>Slide 1</vt:lpstr>
      <vt:lpstr>Slide 2</vt:lpstr>
      <vt:lpstr>Slide 3</vt:lpstr>
      <vt:lpstr>Slide 4</vt:lpstr>
      <vt:lpstr>Slide 5</vt:lpstr>
      <vt:lpstr>Slide 6</vt:lpstr>
      <vt:lpstr>Slide 7</vt:lpstr>
      <vt:lpstr>Propane Autogas is Safe.</vt:lpstr>
      <vt:lpstr>Propane Autogas is Safe  </vt:lpstr>
      <vt:lpstr>This is Propane Autogas!!</vt:lpstr>
      <vt:lpstr>Slide 11</vt:lpstr>
      <vt:lpstr>Slide 12</vt:lpstr>
      <vt:lpstr>Slide 13</vt:lpstr>
      <vt:lpstr>ICOM Technology &amp; Training Center</vt:lpstr>
      <vt:lpstr>Slide 15</vt:lpstr>
      <vt:lpstr>Slide 16</vt:lpstr>
      <vt:lpstr>Slide 17</vt:lpstr>
      <vt:lpstr>Slide 18</vt:lpstr>
      <vt:lpstr>Slide 19</vt:lpstr>
      <vt:lpstr>Slide 20</vt:lpstr>
      <vt:lpstr>Slide 21</vt:lpstr>
      <vt:lpstr>ICOM Priority Target Markets</vt:lpstr>
      <vt:lpstr>Slide 23</vt:lpstr>
      <vt:lpstr>Slide 24</vt:lpstr>
      <vt:lpstr>Slide 25</vt:lpstr>
      <vt:lpstr>Slide 26</vt:lpstr>
      <vt:lpstr>Slide 27</vt:lpstr>
      <vt:lpstr>Slide 28</vt:lpstr>
      <vt:lpstr> Lake Michigan Mailers Road to Propane Choice of System Manufacturer </vt:lpstr>
      <vt:lpstr>Slide 30</vt:lpstr>
      <vt:lpstr>Slide 31</vt:lpstr>
      <vt:lpstr>Icom Fleet Case Study Outline  DHL Contractor  AAustin Express</vt:lpstr>
      <vt:lpstr>Slide 33</vt:lpstr>
      <vt:lpstr>Introducing</vt:lpstr>
      <vt:lpstr>EPA  Approved </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scanner</cp:lastModifiedBy>
  <cp:revision>721</cp:revision>
  <cp:lastPrinted>2014-05-02T14:13:41Z</cp:lastPrinted>
  <dcterms:created xsi:type="dcterms:W3CDTF">2010-06-18T13:11:03Z</dcterms:created>
  <dcterms:modified xsi:type="dcterms:W3CDTF">2016-10-21T12:43:07Z</dcterms:modified>
</cp:coreProperties>
</file>